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notesSlides/notesSlide19.xml" ContentType="application/vnd.openxmlformats-officedocument.presentationml.notesSlide+xml"/>
  <Override PartName="/ppt/charts/chart2.xml" ContentType="application/vnd.openxmlformats-officedocument.drawingml.chart+xml"/>
  <Override PartName="/ppt/notesSlides/notesSlide20.xml" ContentType="application/vnd.openxmlformats-officedocument.presentationml.notesSlide+xml"/>
  <Override PartName="/ppt/charts/chart3.xml" ContentType="application/vnd.openxmlformats-officedocument.drawingml.chart+xml"/>
  <Override PartName="/ppt/notesSlides/notesSlide21.xml" ContentType="application/vnd.openxmlformats-officedocument.presentationml.notesSlide+xml"/>
  <Override PartName="/ppt/charts/chart4.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257" r:id="rId2"/>
    <p:sldId id="256" r:id="rId3"/>
    <p:sldId id="258" r:id="rId4"/>
    <p:sldId id="286" r:id="rId5"/>
    <p:sldId id="312" r:id="rId6"/>
    <p:sldId id="314" r:id="rId7"/>
    <p:sldId id="315" r:id="rId8"/>
    <p:sldId id="318" r:id="rId9"/>
    <p:sldId id="316" r:id="rId10"/>
    <p:sldId id="317" r:id="rId11"/>
    <p:sldId id="319" r:id="rId12"/>
    <p:sldId id="290" r:id="rId13"/>
    <p:sldId id="292" r:id="rId14"/>
    <p:sldId id="291" r:id="rId15"/>
    <p:sldId id="296" r:id="rId16"/>
    <p:sldId id="295" r:id="rId17"/>
    <p:sldId id="294" r:id="rId18"/>
    <p:sldId id="293" r:id="rId19"/>
    <p:sldId id="270" r:id="rId20"/>
    <p:sldId id="320" r:id="rId21"/>
    <p:sldId id="321" r:id="rId22"/>
    <p:sldId id="322" r:id="rId23"/>
    <p:sldId id="323" r:id="rId24"/>
    <p:sldId id="301" r:id="rId25"/>
    <p:sldId id="303" r:id="rId26"/>
    <p:sldId id="304" r:id="rId27"/>
    <p:sldId id="305" r:id="rId28"/>
    <p:sldId id="302" r:id="rId29"/>
  </p:sldIdLst>
  <p:sldSz cx="9144000" cy="6858000" type="screen4x3"/>
  <p:notesSz cx="6807200" cy="99393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2C80"/>
    <a:srgbClr val="000099"/>
    <a:srgbClr val="130D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60" autoAdjust="0"/>
    <p:restoredTop sz="98417" autoAdjust="0"/>
  </p:normalViewPr>
  <p:slideViewPr>
    <p:cSldViewPr>
      <p:cViewPr>
        <p:scale>
          <a:sx n="90" d="100"/>
          <a:sy n="90" d="100"/>
        </p:scale>
        <p:origin x="-504" y="-4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Requests for financial </a:t>
            </a:r>
            <a:r>
              <a:rPr lang="en-US" dirty="0" smtClean="0"/>
              <a:t>inspections</a:t>
            </a:r>
          </a:p>
          <a:p>
            <a:pPr>
              <a:defRPr/>
            </a:pPr>
            <a:r>
              <a:rPr lang="bg-BG" dirty="0" smtClean="0"/>
              <a:t>2013</a:t>
            </a:r>
            <a:endParaRPr lang="en-US" dirty="0"/>
          </a:p>
        </c:rich>
      </c:tx>
      <c:layout>
        <c:manualLayout>
          <c:xMode val="edge"/>
          <c:yMode val="edge"/>
          <c:x val="0.5160737859192116"/>
          <c:y val="0"/>
        </c:manualLayout>
      </c:layout>
      <c:overlay val="1"/>
    </c:title>
    <c:autoTitleDeleted val="0"/>
    <c:plotArea>
      <c:layout>
        <c:manualLayout>
          <c:layoutTarget val="inner"/>
          <c:xMode val="edge"/>
          <c:yMode val="edge"/>
          <c:x val="1.2925801907430685E-2"/>
          <c:y val="0.11291912905734489"/>
          <c:w val="0.580445863819262"/>
          <c:h val="0.82252106396780289"/>
        </c:manualLayout>
      </c:layout>
      <c:pieChart>
        <c:varyColors val="1"/>
        <c:ser>
          <c:idx val="0"/>
          <c:order val="0"/>
          <c:tx>
            <c:strRef>
              <c:f>Sheet1!$B$1</c:f>
              <c:strCache>
                <c:ptCount val="1"/>
                <c:pt idx="0">
                  <c:v>Requests for financial inspections, according the sources of information </c:v>
                </c:pt>
              </c:strCache>
            </c:strRef>
          </c:tx>
          <c:dLbls>
            <c:dLbl>
              <c:idx val="0"/>
              <c:layout>
                <c:manualLayout>
                  <c:x val="-0.14637895523476233"/>
                  <c:y val="-0.12100022565052672"/>
                </c:manualLayout>
              </c:layout>
              <c:tx>
                <c:rich>
                  <a:bodyPr/>
                  <a:lstStyle/>
                  <a:p>
                    <a:r>
                      <a:rPr lang="en-US"/>
                      <a:t>437 /</a:t>
                    </a:r>
                    <a:r>
                      <a:rPr lang="en-US" baseline="0"/>
                      <a:t> 70.6%</a:t>
                    </a:r>
                    <a:endParaRPr lang="en-US"/>
                  </a:p>
                </c:rich>
              </c:tx>
              <c:showLegendKey val="0"/>
              <c:showVal val="1"/>
              <c:showCatName val="0"/>
              <c:showSerName val="0"/>
              <c:showPercent val="0"/>
              <c:showBubbleSize val="0"/>
            </c:dLbl>
            <c:dLbl>
              <c:idx val="1"/>
              <c:tx>
                <c:rich>
                  <a:bodyPr/>
                  <a:lstStyle/>
                  <a:p>
                    <a:r>
                      <a:rPr lang="en-US"/>
                      <a:t>86 / 13.9%</a:t>
                    </a:r>
                  </a:p>
                </c:rich>
              </c:tx>
              <c:showLegendKey val="0"/>
              <c:showVal val="1"/>
              <c:showCatName val="0"/>
              <c:showSerName val="0"/>
              <c:showPercent val="0"/>
              <c:showBubbleSize val="0"/>
            </c:dLbl>
            <c:dLbl>
              <c:idx val="2"/>
              <c:tx>
                <c:rich>
                  <a:bodyPr/>
                  <a:lstStyle/>
                  <a:p>
                    <a:r>
                      <a:rPr lang="en-US"/>
                      <a:t>72 / 11.6%</a:t>
                    </a:r>
                  </a:p>
                </c:rich>
              </c:tx>
              <c:showLegendKey val="0"/>
              <c:showVal val="1"/>
              <c:showCatName val="0"/>
              <c:showSerName val="0"/>
              <c:showPercent val="0"/>
              <c:showBubbleSize val="0"/>
            </c:dLbl>
            <c:dLbl>
              <c:idx val="3"/>
              <c:tx>
                <c:rich>
                  <a:bodyPr/>
                  <a:lstStyle/>
                  <a:p>
                    <a:r>
                      <a:rPr lang="en-US"/>
                      <a:t>21 / 3.4%</a:t>
                    </a:r>
                  </a:p>
                </c:rich>
              </c:tx>
              <c:showLegendKey val="0"/>
              <c:showVal val="1"/>
              <c:showCatName val="0"/>
              <c:showSerName val="0"/>
              <c:showPercent val="0"/>
              <c:showBubbleSize val="0"/>
            </c:dLbl>
            <c:dLbl>
              <c:idx val="4"/>
              <c:tx>
                <c:rich>
                  <a:bodyPr/>
                  <a:lstStyle/>
                  <a:p>
                    <a:r>
                      <a:rPr lang="en-US"/>
                      <a:t>3 / 0.5%</a:t>
                    </a:r>
                  </a:p>
                  <a:p>
                    <a:endParaRPr lang="en-US"/>
                  </a:p>
                </c:rich>
              </c:tx>
              <c:showLegendKey val="0"/>
              <c:showVal val="1"/>
              <c:showCatName val="0"/>
              <c:showSerName val="0"/>
              <c:showPercent val="0"/>
              <c:showBubbleSize val="0"/>
            </c:dLbl>
            <c:showLegendKey val="0"/>
            <c:showVal val="1"/>
            <c:showCatName val="0"/>
            <c:showSerName val="0"/>
            <c:showPercent val="0"/>
            <c:showBubbleSize val="0"/>
            <c:showLeaderLines val="1"/>
          </c:dLbls>
          <c:cat>
            <c:strRef>
              <c:f>Sheet1!$A$2:$A$6</c:f>
              <c:strCache>
                <c:ptCount val="5"/>
                <c:pt idx="0">
                  <c:v>Signals from citizens and NGOs</c:v>
                </c:pt>
                <c:pt idx="1">
                  <c:v>Information from NAO and Public Procurement Agency</c:v>
                </c:pt>
                <c:pt idx="2">
                  <c:v>Decrees of the Prosecurtor's office </c:v>
                </c:pt>
                <c:pt idx="3">
                  <c:v>Requests by the CoM or the Minister of Finance</c:v>
                </c:pt>
                <c:pt idx="4">
                  <c:v>Signals from AFCOS - Protection of the European Union Financial Interests Directorate</c:v>
                </c:pt>
              </c:strCache>
            </c:strRef>
          </c:cat>
          <c:val>
            <c:numRef>
              <c:f>Sheet1!$B$2:$B$6</c:f>
              <c:numCache>
                <c:formatCode>General</c:formatCode>
                <c:ptCount val="5"/>
                <c:pt idx="0">
                  <c:v>437</c:v>
                </c:pt>
                <c:pt idx="1">
                  <c:v>86</c:v>
                </c:pt>
                <c:pt idx="2">
                  <c:v>72</c:v>
                </c:pt>
                <c:pt idx="3">
                  <c:v>21</c:v>
                </c:pt>
                <c:pt idx="4">
                  <c:v>3</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5046259842519683"/>
          <c:y val="0.22810156648970911"/>
          <c:w val="0.33101888305628463"/>
          <c:h val="0.63723589981116613"/>
        </c:manualLayout>
      </c:layout>
      <c:overlay val="0"/>
      <c:txPr>
        <a:bodyPr/>
        <a:lstStyle/>
        <a:p>
          <a:pPr>
            <a:defRPr sz="12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Distribution </a:t>
            </a:r>
            <a:r>
              <a:rPr lang="en-US" dirty="0"/>
              <a:t>of the 478 financial inspections </a:t>
            </a:r>
            <a:r>
              <a:rPr lang="en-US" dirty="0" smtClean="0"/>
              <a:t>  according to type</a:t>
            </a:r>
            <a:r>
              <a:rPr lang="en-US" baseline="0" dirty="0" smtClean="0"/>
              <a:t> of the entities</a:t>
            </a:r>
            <a:r>
              <a:rPr lang="bg-BG" baseline="0" dirty="0" smtClean="0"/>
              <a:t> 2013</a:t>
            </a:r>
            <a:endParaRPr lang="en-US" dirty="0"/>
          </a:p>
        </c:rich>
      </c:tx>
      <c:layout>
        <c:manualLayout>
          <c:xMode val="edge"/>
          <c:yMode val="edge"/>
          <c:x val="0.1650867599883348"/>
          <c:y val="1.5910898965791568E-2"/>
        </c:manualLayout>
      </c:layout>
      <c:overlay val="0"/>
    </c:title>
    <c:autoTitleDeleted val="0"/>
    <c:plotArea>
      <c:layout>
        <c:manualLayout>
          <c:layoutTarget val="inner"/>
          <c:xMode val="edge"/>
          <c:yMode val="edge"/>
          <c:x val="4.5640130894547076E-2"/>
          <c:y val="0.16227628147137094"/>
          <c:w val="0.57765598645605032"/>
          <c:h val="0.80688455251003843"/>
        </c:manualLayout>
      </c:layout>
      <c:pieChart>
        <c:varyColors val="1"/>
        <c:ser>
          <c:idx val="0"/>
          <c:order val="0"/>
          <c:tx>
            <c:strRef>
              <c:f>Sheet1!$B$1</c:f>
              <c:strCache>
                <c:ptCount val="1"/>
                <c:pt idx="0">
                  <c:v>Division by objects of the 478 financial inspections and checks in 2013</c:v>
                </c:pt>
              </c:strCache>
            </c:strRef>
          </c:tx>
          <c:dLbls>
            <c:showLegendKey val="0"/>
            <c:showVal val="1"/>
            <c:showCatName val="0"/>
            <c:showSerName val="0"/>
            <c:showPercent val="0"/>
            <c:showBubbleSize val="0"/>
            <c:showLeaderLines val="1"/>
          </c:dLbls>
          <c:cat>
            <c:strRef>
              <c:f>Sheet1!$A$2:$A$7</c:f>
              <c:strCache>
                <c:ptCount val="6"/>
                <c:pt idx="0">
                  <c:v>Municipalities</c:v>
                </c:pt>
                <c:pt idx="1">
                  <c:v>State budget spending units</c:v>
                </c:pt>
                <c:pt idx="2">
                  <c:v>Municipal budget spending units</c:v>
                </c:pt>
                <c:pt idx="3">
                  <c:v>State or municipal commercial companies</c:v>
                </c:pt>
                <c:pt idx="4">
                  <c:v>Ministries</c:v>
                </c:pt>
                <c:pt idx="5">
                  <c:v>Other</c:v>
                </c:pt>
              </c:strCache>
            </c:strRef>
          </c:cat>
          <c:val>
            <c:numRef>
              <c:f>Sheet1!$B$2:$B$7</c:f>
              <c:numCache>
                <c:formatCode>General</c:formatCode>
                <c:ptCount val="6"/>
                <c:pt idx="0">
                  <c:v>138</c:v>
                </c:pt>
                <c:pt idx="1">
                  <c:v>47</c:v>
                </c:pt>
                <c:pt idx="2">
                  <c:v>13</c:v>
                </c:pt>
                <c:pt idx="3">
                  <c:v>150</c:v>
                </c:pt>
                <c:pt idx="4">
                  <c:v>15</c:v>
                </c:pt>
                <c:pt idx="5">
                  <c:v>115</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a:defRPr sz="14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AU" dirty="0" smtClean="0"/>
              <a:t>Inspected </a:t>
            </a:r>
            <a:r>
              <a:rPr lang="en-AU" dirty="0"/>
              <a:t>2 484 public </a:t>
            </a:r>
            <a:r>
              <a:rPr lang="en-AU" dirty="0" smtClean="0"/>
              <a:t>procurement procedures</a:t>
            </a:r>
            <a:r>
              <a:rPr lang="en-AU" baseline="0" dirty="0" smtClean="0"/>
              <a:t> and </a:t>
            </a:r>
            <a:r>
              <a:rPr lang="en-AU" baseline="0" dirty="0"/>
              <a:t>1 376 identified </a:t>
            </a:r>
            <a:r>
              <a:rPr lang="en-AU" baseline="0" dirty="0" smtClean="0"/>
              <a:t>violations</a:t>
            </a:r>
            <a:r>
              <a:rPr lang="bg-BG" baseline="0" dirty="0" smtClean="0"/>
              <a:t> 2013</a:t>
            </a:r>
            <a:endParaRPr lang="en-AU" dirty="0"/>
          </a:p>
        </c:rich>
      </c:tx>
      <c:layout>
        <c:manualLayout>
          <c:xMode val="edge"/>
          <c:yMode val="edge"/>
          <c:x val="0.13500242307230059"/>
          <c:y val="1.6E-2"/>
        </c:manualLayout>
      </c:layout>
      <c:overlay val="0"/>
    </c:title>
    <c:autoTitleDeleted val="0"/>
    <c:plotArea>
      <c:layout/>
      <c:barChart>
        <c:barDir val="col"/>
        <c:grouping val="clustered"/>
        <c:varyColors val="0"/>
        <c:ser>
          <c:idx val="0"/>
          <c:order val="0"/>
          <c:tx>
            <c:strRef>
              <c:f>Sheet1!$B$1</c:f>
              <c:strCache>
                <c:ptCount val="1"/>
                <c:pt idx="0">
                  <c:v>Inspected public procurement procedures</c:v>
                </c:pt>
              </c:strCache>
            </c:strRef>
          </c:tx>
          <c:invertIfNegative val="0"/>
          <c:cat>
            <c:strRef>
              <c:f>Sheet1!$A$2:$A$8</c:f>
              <c:strCache>
                <c:ptCount val="7"/>
                <c:pt idx="0">
                  <c:v>State commercial companies</c:v>
                </c:pt>
                <c:pt idx="1">
                  <c:v>Municipal commercial companies</c:v>
                </c:pt>
                <c:pt idx="2">
                  <c:v>Others</c:v>
                </c:pt>
                <c:pt idx="3">
                  <c:v>Municipalities</c:v>
                </c:pt>
                <c:pt idx="4">
                  <c:v>State budget spending units</c:v>
                </c:pt>
                <c:pt idx="5">
                  <c:v>Ministries</c:v>
                </c:pt>
                <c:pt idx="6">
                  <c:v>Other municipal budget spending units</c:v>
                </c:pt>
              </c:strCache>
            </c:strRef>
          </c:cat>
          <c:val>
            <c:numRef>
              <c:f>Sheet1!$B$2:$B$8</c:f>
              <c:numCache>
                <c:formatCode>General</c:formatCode>
                <c:ptCount val="7"/>
                <c:pt idx="0">
                  <c:v>800</c:v>
                </c:pt>
                <c:pt idx="1">
                  <c:v>471</c:v>
                </c:pt>
                <c:pt idx="2">
                  <c:v>464</c:v>
                </c:pt>
                <c:pt idx="3">
                  <c:v>434</c:v>
                </c:pt>
                <c:pt idx="4">
                  <c:v>182</c:v>
                </c:pt>
                <c:pt idx="5">
                  <c:v>94</c:v>
                </c:pt>
                <c:pt idx="6">
                  <c:v>39</c:v>
                </c:pt>
              </c:numCache>
            </c:numRef>
          </c:val>
        </c:ser>
        <c:ser>
          <c:idx val="1"/>
          <c:order val="1"/>
          <c:tx>
            <c:strRef>
              <c:f>Sheet1!$C$1</c:f>
              <c:strCache>
                <c:ptCount val="1"/>
                <c:pt idx="0">
                  <c:v>Public procurement procedures in which violations are identified</c:v>
                </c:pt>
              </c:strCache>
            </c:strRef>
          </c:tx>
          <c:invertIfNegative val="0"/>
          <c:cat>
            <c:strRef>
              <c:f>Sheet1!$A$2:$A$8</c:f>
              <c:strCache>
                <c:ptCount val="7"/>
                <c:pt idx="0">
                  <c:v>State commercial companies</c:v>
                </c:pt>
                <c:pt idx="1">
                  <c:v>Municipal commercial companies</c:v>
                </c:pt>
                <c:pt idx="2">
                  <c:v>Others</c:v>
                </c:pt>
                <c:pt idx="3">
                  <c:v>Municipalities</c:v>
                </c:pt>
                <c:pt idx="4">
                  <c:v>State budget spending units</c:v>
                </c:pt>
                <c:pt idx="5">
                  <c:v>Ministries</c:v>
                </c:pt>
                <c:pt idx="6">
                  <c:v>Other municipal budget spending units</c:v>
                </c:pt>
              </c:strCache>
            </c:strRef>
          </c:cat>
          <c:val>
            <c:numRef>
              <c:f>Sheet1!$C$2:$C$8</c:f>
              <c:numCache>
                <c:formatCode>General</c:formatCode>
                <c:ptCount val="7"/>
                <c:pt idx="0">
                  <c:v>308</c:v>
                </c:pt>
                <c:pt idx="1">
                  <c:v>287</c:v>
                </c:pt>
                <c:pt idx="2">
                  <c:v>389</c:v>
                </c:pt>
                <c:pt idx="3">
                  <c:v>206</c:v>
                </c:pt>
                <c:pt idx="4">
                  <c:v>138</c:v>
                </c:pt>
                <c:pt idx="5">
                  <c:v>18</c:v>
                </c:pt>
                <c:pt idx="6">
                  <c:v>30</c:v>
                </c:pt>
              </c:numCache>
            </c:numRef>
          </c:val>
        </c:ser>
        <c:dLbls>
          <c:showLegendKey val="0"/>
          <c:showVal val="1"/>
          <c:showCatName val="0"/>
          <c:showSerName val="0"/>
          <c:showPercent val="0"/>
          <c:showBubbleSize val="0"/>
        </c:dLbls>
        <c:gapWidth val="75"/>
        <c:axId val="133346048"/>
        <c:axId val="133347584"/>
      </c:barChart>
      <c:catAx>
        <c:axId val="133346048"/>
        <c:scaling>
          <c:orientation val="minMax"/>
        </c:scaling>
        <c:delete val="0"/>
        <c:axPos val="b"/>
        <c:majorTickMark val="none"/>
        <c:minorTickMark val="none"/>
        <c:tickLblPos val="nextTo"/>
        <c:txPr>
          <a:bodyPr/>
          <a:lstStyle/>
          <a:p>
            <a:pPr>
              <a:defRPr b="1"/>
            </a:pPr>
            <a:endParaRPr lang="en-US"/>
          </a:p>
        </c:txPr>
        <c:crossAx val="133347584"/>
        <c:crosses val="autoZero"/>
        <c:auto val="1"/>
        <c:lblAlgn val="ctr"/>
        <c:lblOffset val="100"/>
        <c:tickLblSkip val="1"/>
        <c:noMultiLvlLbl val="0"/>
      </c:catAx>
      <c:valAx>
        <c:axId val="133347584"/>
        <c:scaling>
          <c:orientation val="minMax"/>
        </c:scaling>
        <c:delete val="0"/>
        <c:axPos val="l"/>
        <c:majorGridlines/>
        <c:numFmt formatCode="General" sourceLinked="1"/>
        <c:majorTickMark val="none"/>
        <c:minorTickMark val="none"/>
        <c:tickLblPos val="nextTo"/>
        <c:crossAx val="133346048"/>
        <c:crosses val="autoZero"/>
        <c:crossBetween val="between"/>
      </c:valAx>
    </c:plotArea>
    <c:legend>
      <c:legendPos val="b"/>
      <c:overlay val="0"/>
      <c:txPr>
        <a:bodyPr/>
        <a:lstStyle/>
        <a:p>
          <a:pPr>
            <a:defRPr b="1"/>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Distribution of the identified amount</a:t>
            </a:r>
            <a:r>
              <a:rPr lang="en-US" baseline="0" dirty="0" smtClean="0"/>
              <a:t> of </a:t>
            </a:r>
            <a:r>
              <a:rPr lang="en-US" dirty="0" smtClean="0"/>
              <a:t>violations </a:t>
            </a:r>
            <a:r>
              <a:rPr lang="en-US" dirty="0"/>
              <a:t>of the budget and finance </a:t>
            </a:r>
            <a:r>
              <a:rPr lang="en-US" dirty="0" smtClean="0"/>
              <a:t>discipline according the type of entity </a:t>
            </a:r>
            <a:r>
              <a:rPr lang="bg-BG" dirty="0" smtClean="0"/>
              <a:t>2013</a:t>
            </a:r>
            <a:endParaRPr lang="en-US" dirty="0"/>
          </a:p>
        </c:rich>
      </c:tx>
      <c:layout>
        <c:manualLayout>
          <c:xMode val="edge"/>
          <c:yMode val="edge"/>
          <c:x val="0.11047159634592572"/>
          <c:y val="0"/>
        </c:manualLayout>
      </c:layout>
      <c:overlay val="0"/>
    </c:title>
    <c:autoTitleDeleted val="0"/>
    <c:plotArea>
      <c:layout>
        <c:manualLayout>
          <c:layoutTarget val="inner"/>
          <c:xMode val="edge"/>
          <c:yMode val="edge"/>
          <c:x val="6.5930846393411485E-2"/>
          <c:y val="0.12713299345340232"/>
          <c:w val="0.50492955979801524"/>
          <c:h val="0.86960090854102634"/>
        </c:manualLayout>
      </c:layout>
      <c:pieChart>
        <c:varyColors val="1"/>
        <c:ser>
          <c:idx val="0"/>
          <c:order val="0"/>
          <c:tx>
            <c:strRef>
              <c:f>Sheet1!$B$1</c:f>
              <c:strCache>
                <c:ptCount val="1"/>
                <c:pt idx="0">
                  <c:v>Division by objects of identified violations of the budget and finance discipline in the amount of 113 132 208 BGN</c:v>
                </c:pt>
              </c:strCache>
            </c:strRef>
          </c:tx>
          <c:cat>
            <c:strRef>
              <c:f>Sheet1!$A$2:$A$7</c:f>
              <c:strCache>
                <c:ptCount val="6"/>
                <c:pt idx="0">
                  <c:v>Municipalities</c:v>
                </c:pt>
                <c:pt idx="1">
                  <c:v>Municipal budget spending units</c:v>
                </c:pt>
                <c:pt idx="2">
                  <c:v>State budget spending units</c:v>
                </c:pt>
                <c:pt idx="3">
                  <c:v>State commercial companies </c:v>
                </c:pt>
                <c:pt idx="4">
                  <c:v>Municipal commercial companies </c:v>
                </c:pt>
                <c:pt idx="5">
                  <c:v>Others</c:v>
                </c:pt>
              </c:strCache>
            </c:strRef>
          </c:cat>
          <c:val>
            <c:numRef>
              <c:f>Sheet1!$B$2:$B$7</c:f>
              <c:numCache>
                <c:formatCode>#,##0</c:formatCode>
                <c:ptCount val="6"/>
                <c:pt idx="0">
                  <c:v>16348465</c:v>
                </c:pt>
                <c:pt idx="1">
                  <c:v>43768</c:v>
                </c:pt>
                <c:pt idx="2">
                  <c:v>7324239</c:v>
                </c:pt>
                <c:pt idx="3">
                  <c:v>73824856</c:v>
                </c:pt>
                <c:pt idx="4">
                  <c:v>4674358</c:v>
                </c:pt>
                <c:pt idx="5">
                  <c:v>10916522</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a:defRPr sz="120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3D0CD0D0-D108-4EF0-AF4F-36EE73EA99EE}" type="datetimeFigureOut">
              <a:rPr lang="bg-BG" smtClean="0"/>
              <a:t>4.9.2014 г.</a:t>
            </a:fld>
            <a:endParaRPr lang="bg-BG"/>
          </a:p>
        </p:txBody>
      </p:sp>
      <p:sp>
        <p:nvSpPr>
          <p:cNvPr id="4" name="Footer Placeholder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lang="bg-BG"/>
          </a:p>
        </p:txBody>
      </p:sp>
      <p:sp>
        <p:nvSpPr>
          <p:cNvPr id="5" name="Slide Number Placeholder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71417018-021B-4973-A598-7ADFA91608FE}" type="slidenum">
              <a:rPr lang="bg-BG" smtClean="0"/>
              <a:t>‹#›</a:t>
            </a:fld>
            <a:endParaRPr lang="bg-BG"/>
          </a:p>
        </p:txBody>
      </p:sp>
    </p:spTree>
    <p:extLst>
      <p:ext uri="{BB962C8B-B14F-4D97-AF65-F5344CB8AC3E}">
        <p14:creationId xmlns:p14="http://schemas.microsoft.com/office/powerpoint/2010/main" val="2810440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2812" tIns="46406" rIns="92812" bIns="46406" rtlCol="0"/>
          <a:lstStyle>
            <a:lvl1pPr algn="l">
              <a:defRPr sz="1200"/>
            </a:lvl1pPr>
          </a:lstStyle>
          <a:p>
            <a:endParaRPr lang="bg-BG"/>
          </a:p>
        </p:txBody>
      </p:sp>
      <p:sp>
        <p:nvSpPr>
          <p:cNvPr id="3" name="Date Placeholder 2"/>
          <p:cNvSpPr>
            <a:spLocks noGrp="1"/>
          </p:cNvSpPr>
          <p:nvPr>
            <p:ph type="dt" idx="1"/>
          </p:nvPr>
        </p:nvSpPr>
        <p:spPr>
          <a:xfrm>
            <a:off x="3855839" y="0"/>
            <a:ext cx="2949787" cy="496967"/>
          </a:xfrm>
          <a:prstGeom prst="rect">
            <a:avLst/>
          </a:prstGeom>
        </p:spPr>
        <p:txBody>
          <a:bodyPr vert="horz" lIns="92812" tIns="46406" rIns="92812" bIns="46406" rtlCol="0"/>
          <a:lstStyle>
            <a:lvl1pPr algn="r">
              <a:defRPr sz="1200"/>
            </a:lvl1pPr>
          </a:lstStyle>
          <a:p>
            <a:fld id="{16D705C1-F6C3-469B-BDDE-0A8BB981B3F1}" type="datetimeFigureOut">
              <a:rPr lang="bg-BG" smtClean="0"/>
              <a:t>4.9.2014 г.</a:t>
            </a:fld>
            <a:endParaRPr lang="bg-BG"/>
          </a:p>
        </p:txBody>
      </p:sp>
      <p:sp>
        <p:nvSpPr>
          <p:cNvPr id="4" name="Slide Image Placeholder 3"/>
          <p:cNvSpPr>
            <a:spLocks noGrp="1" noRot="1" noChangeAspect="1"/>
          </p:cNvSpPr>
          <p:nvPr>
            <p:ph type="sldImg" idx="2"/>
          </p:nvPr>
        </p:nvSpPr>
        <p:spPr>
          <a:xfrm>
            <a:off x="919163" y="746125"/>
            <a:ext cx="4968875" cy="3727450"/>
          </a:xfrm>
          <a:prstGeom prst="rect">
            <a:avLst/>
          </a:prstGeom>
          <a:noFill/>
          <a:ln w="12700">
            <a:solidFill>
              <a:prstClr val="black"/>
            </a:solidFill>
          </a:ln>
        </p:spPr>
        <p:txBody>
          <a:bodyPr vert="horz" lIns="92812" tIns="46406" rIns="92812" bIns="46406" rtlCol="0" anchor="ctr"/>
          <a:lstStyle/>
          <a:p>
            <a:endParaRPr lang="bg-BG"/>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2812" tIns="46406" rIns="92812" bIns="4640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9440646"/>
            <a:ext cx="2949787" cy="496967"/>
          </a:xfrm>
          <a:prstGeom prst="rect">
            <a:avLst/>
          </a:prstGeom>
        </p:spPr>
        <p:txBody>
          <a:bodyPr vert="horz" lIns="92812" tIns="46406" rIns="92812" bIns="46406" rtlCol="0" anchor="b"/>
          <a:lstStyle>
            <a:lvl1pPr algn="l">
              <a:defRPr sz="1200"/>
            </a:lvl1pPr>
          </a:lstStyle>
          <a:p>
            <a:endParaRPr lang="bg-BG"/>
          </a:p>
        </p:txBody>
      </p:sp>
      <p:sp>
        <p:nvSpPr>
          <p:cNvPr id="7" name="Slide Number Placeholder 6"/>
          <p:cNvSpPr>
            <a:spLocks noGrp="1"/>
          </p:cNvSpPr>
          <p:nvPr>
            <p:ph type="sldNum" sz="quarter" idx="5"/>
          </p:nvPr>
        </p:nvSpPr>
        <p:spPr>
          <a:xfrm>
            <a:off x="3855839" y="9440646"/>
            <a:ext cx="2949787" cy="496967"/>
          </a:xfrm>
          <a:prstGeom prst="rect">
            <a:avLst/>
          </a:prstGeom>
        </p:spPr>
        <p:txBody>
          <a:bodyPr vert="horz" lIns="92812" tIns="46406" rIns="92812" bIns="46406" rtlCol="0" anchor="b"/>
          <a:lstStyle>
            <a:lvl1pPr algn="r">
              <a:defRPr sz="1200"/>
            </a:lvl1pPr>
          </a:lstStyle>
          <a:p>
            <a:fld id="{3609D2A7-6110-40D7-A03A-72B19F4DA67E}" type="slidenum">
              <a:rPr lang="bg-BG" smtClean="0"/>
              <a:t>‹#›</a:t>
            </a:fld>
            <a:endParaRPr lang="bg-BG"/>
          </a:p>
        </p:txBody>
      </p:sp>
    </p:spTree>
    <p:extLst>
      <p:ext uri="{BB962C8B-B14F-4D97-AF65-F5344CB8AC3E}">
        <p14:creationId xmlns:p14="http://schemas.microsoft.com/office/powerpoint/2010/main" val="324248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3609D2A7-6110-40D7-A03A-72B19F4DA67E}" type="slidenum">
              <a:rPr lang="bg-BG" smtClean="0"/>
              <a:t>2</a:t>
            </a:fld>
            <a:endParaRPr lang="bg-BG"/>
          </a:p>
        </p:txBody>
      </p:sp>
    </p:spTree>
    <p:extLst>
      <p:ext uri="{BB962C8B-B14F-4D97-AF65-F5344CB8AC3E}">
        <p14:creationId xmlns:p14="http://schemas.microsoft.com/office/powerpoint/2010/main" val="2768266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3609D2A7-6110-40D7-A03A-72B19F4DA67E}" type="slidenum">
              <a:rPr lang="bg-BG" smtClean="0"/>
              <a:t>11</a:t>
            </a:fld>
            <a:endParaRPr lang="bg-BG"/>
          </a:p>
        </p:txBody>
      </p:sp>
    </p:spTree>
    <p:extLst>
      <p:ext uri="{BB962C8B-B14F-4D97-AF65-F5344CB8AC3E}">
        <p14:creationId xmlns:p14="http://schemas.microsoft.com/office/powerpoint/2010/main" val="30659424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3609D2A7-6110-40D7-A03A-72B19F4DA67E}" type="slidenum">
              <a:rPr lang="bg-BG" smtClean="0"/>
              <a:t>12</a:t>
            </a:fld>
            <a:endParaRPr lang="bg-BG"/>
          </a:p>
        </p:txBody>
      </p:sp>
    </p:spTree>
    <p:extLst>
      <p:ext uri="{BB962C8B-B14F-4D97-AF65-F5344CB8AC3E}">
        <p14:creationId xmlns:p14="http://schemas.microsoft.com/office/powerpoint/2010/main" val="30659424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3609D2A7-6110-40D7-A03A-72B19F4DA67E}" type="slidenum">
              <a:rPr lang="bg-BG" smtClean="0"/>
              <a:t>13</a:t>
            </a:fld>
            <a:endParaRPr lang="bg-BG"/>
          </a:p>
        </p:txBody>
      </p:sp>
    </p:spTree>
    <p:extLst>
      <p:ext uri="{BB962C8B-B14F-4D97-AF65-F5344CB8AC3E}">
        <p14:creationId xmlns:p14="http://schemas.microsoft.com/office/powerpoint/2010/main" val="30659424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3609D2A7-6110-40D7-A03A-72B19F4DA67E}" type="slidenum">
              <a:rPr lang="bg-BG" smtClean="0"/>
              <a:t>14</a:t>
            </a:fld>
            <a:endParaRPr lang="bg-BG"/>
          </a:p>
        </p:txBody>
      </p:sp>
    </p:spTree>
    <p:extLst>
      <p:ext uri="{BB962C8B-B14F-4D97-AF65-F5344CB8AC3E}">
        <p14:creationId xmlns:p14="http://schemas.microsoft.com/office/powerpoint/2010/main" val="30659424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3609D2A7-6110-40D7-A03A-72B19F4DA67E}" type="slidenum">
              <a:rPr lang="bg-BG" smtClean="0"/>
              <a:t>15</a:t>
            </a:fld>
            <a:endParaRPr lang="bg-BG"/>
          </a:p>
        </p:txBody>
      </p:sp>
    </p:spTree>
    <p:extLst>
      <p:ext uri="{BB962C8B-B14F-4D97-AF65-F5344CB8AC3E}">
        <p14:creationId xmlns:p14="http://schemas.microsoft.com/office/powerpoint/2010/main" val="30659424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3609D2A7-6110-40D7-A03A-72B19F4DA67E}" type="slidenum">
              <a:rPr lang="bg-BG" smtClean="0"/>
              <a:t>16</a:t>
            </a:fld>
            <a:endParaRPr lang="bg-BG"/>
          </a:p>
        </p:txBody>
      </p:sp>
    </p:spTree>
    <p:extLst>
      <p:ext uri="{BB962C8B-B14F-4D97-AF65-F5344CB8AC3E}">
        <p14:creationId xmlns:p14="http://schemas.microsoft.com/office/powerpoint/2010/main" val="30659424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3609D2A7-6110-40D7-A03A-72B19F4DA67E}" type="slidenum">
              <a:rPr lang="bg-BG" smtClean="0"/>
              <a:t>17</a:t>
            </a:fld>
            <a:endParaRPr lang="bg-BG"/>
          </a:p>
        </p:txBody>
      </p:sp>
    </p:spTree>
    <p:extLst>
      <p:ext uri="{BB962C8B-B14F-4D97-AF65-F5344CB8AC3E}">
        <p14:creationId xmlns:p14="http://schemas.microsoft.com/office/powerpoint/2010/main" val="30659424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3609D2A7-6110-40D7-A03A-72B19F4DA67E}" type="slidenum">
              <a:rPr lang="bg-BG" smtClean="0"/>
              <a:t>18</a:t>
            </a:fld>
            <a:endParaRPr lang="bg-BG"/>
          </a:p>
        </p:txBody>
      </p:sp>
    </p:spTree>
    <p:extLst>
      <p:ext uri="{BB962C8B-B14F-4D97-AF65-F5344CB8AC3E}">
        <p14:creationId xmlns:p14="http://schemas.microsoft.com/office/powerpoint/2010/main" val="30659424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3609D2A7-6110-40D7-A03A-72B19F4DA67E}" type="slidenum">
              <a:rPr lang="bg-BG" smtClean="0"/>
              <a:t>20</a:t>
            </a:fld>
            <a:endParaRPr lang="bg-BG"/>
          </a:p>
        </p:txBody>
      </p:sp>
    </p:spTree>
    <p:extLst>
      <p:ext uri="{BB962C8B-B14F-4D97-AF65-F5344CB8AC3E}">
        <p14:creationId xmlns:p14="http://schemas.microsoft.com/office/powerpoint/2010/main" val="30659424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3609D2A7-6110-40D7-A03A-72B19F4DA67E}" type="slidenum">
              <a:rPr lang="bg-BG" smtClean="0"/>
              <a:t>21</a:t>
            </a:fld>
            <a:endParaRPr lang="bg-BG"/>
          </a:p>
        </p:txBody>
      </p:sp>
    </p:spTree>
    <p:extLst>
      <p:ext uri="{BB962C8B-B14F-4D97-AF65-F5344CB8AC3E}">
        <p14:creationId xmlns:p14="http://schemas.microsoft.com/office/powerpoint/2010/main" val="3065942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3609D2A7-6110-40D7-A03A-72B19F4DA67E}" type="slidenum">
              <a:rPr lang="bg-BG" smtClean="0"/>
              <a:t>3</a:t>
            </a:fld>
            <a:endParaRPr lang="bg-BG"/>
          </a:p>
        </p:txBody>
      </p:sp>
    </p:spTree>
    <p:extLst>
      <p:ext uri="{BB962C8B-B14F-4D97-AF65-F5344CB8AC3E}">
        <p14:creationId xmlns:p14="http://schemas.microsoft.com/office/powerpoint/2010/main" val="30659424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3609D2A7-6110-40D7-A03A-72B19F4DA67E}" type="slidenum">
              <a:rPr lang="bg-BG" smtClean="0"/>
              <a:t>22</a:t>
            </a:fld>
            <a:endParaRPr lang="bg-BG"/>
          </a:p>
        </p:txBody>
      </p:sp>
    </p:spTree>
    <p:extLst>
      <p:ext uri="{BB962C8B-B14F-4D97-AF65-F5344CB8AC3E}">
        <p14:creationId xmlns:p14="http://schemas.microsoft.com/office/powerpoint/2010/main" val="30659424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3609D2A7-6110-40D7-A03A-72B19F4DA67E}" type="slidenum">
              <a:rPr lang="bg-BG" smtClean="0"/>
              <a:t>23</a:t>
            </a:fld>
            <a:endParaRPr lang="bg-BG"/>
          </a:p>
        </p:txBody>
      </p:sp>
    </p:spTree>
    <p:extLst>
      <p:ext uri="{BB962C8B-B14F-4D97-AF65-F5344CB8AC3E}">
        <p14:creationId xmlns:p14="http://schemas.microsoft.com/office/powerpoint/2010/main" val="30659424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3609D2A7-6110-40D7-A03A-72B19F4DA67E}" type="slidenum">
              <a:rPr lang="bg-BG" smtClean="0"/>
              <a:t>24</a:t>
            </a:fld>
            <a:endParaRPr lang="bg-BG"/>
          </a:p>
        </p:txBody>
      </p:sp>
    </p:spTree>
    <p:extLst>
      <p:ext uri="{BB962C8B-B14F-4D97-AF65-F5344CB8AC3E}">
        <p14:creationId xmlns:p14="http://schemas.microsoft.com/office/powerpoint/2010/main" val="30659424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3609D2A7-6110-40D7-A03A-72B19F4DA67E}" type="slidenum">
              <a:rPr lang="bg-BG" smtClean="0"/>
              <a:t>25</a:t>
            </a:fld>
            <a:endParaRPr lang="bg-BG"/>
          </a:p>
        </p:txBody>
      </p:sp>
    </p:spTree>
    <p:extLst>
      <p:ext uri="{BB962C8B-B14F-4D97-AF65-F5344CB8AC3E}">
        <p14:creationId xmlns:p14="http://schemas.microsoft.com/office/powerpoint/2010/main" val="30659424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3609D2A7-6110-40D7-A03A-72B19F4DA67E}" type="slidenum">
              <a:rPr lang="bg-BG" smtClean="0"/>
              <a:t>26</a:t>
            </a:fld>
            <a:endParaRPr lang="bg-BG"/>
          </a:p>
        </p:txBody>
      </p:sp>
    </p:spTree>
    <p:extLst>
      <p:ext uri="{BB962C8B-B14F-4D97-AF65-F5344CB8AC3E}">
        <p14:creationId xmlns:p14="http://schemas.microsoft.com/office/powerpoint/2010/main" val="30659424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3609D2A7-6110-40D7-A03A-72B19F4DA67E}" type="slidenum">
              <a:rPr lang="bg-BG" smtClean="0"/>
              <a:t>27</a:t>
            </a:fld>
            <a:endParaRPr lang="bg-BG"/>
          </a:p>
        </p:txBody>
      </p:sp>
    </p:spTree>
    <p:extLst>
      <p:ext uri="{BB962C8B-B14F-4D97-AF65-F5344CB8AC3E}">
        <p14:creationId xmlns:p14="http://schemas.microsoft.com/office/powerpoint/2010/main" val="30659424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3609D2A7-6110-40D7-A03A-72B19F4DA67E}" type="slidenum">
              <a:rPr lang="bg-BG" smtClean="0"/>
              <a:t>28</a:t>
            </a:fld>
            <a:endParaRPr lang="bg-BG"/>
          </a:p>
        </p:txBody>
      </p:sp>
    </p:spTree>
    <p:extLst>
      <p:ext uri="{BB962C8B-B14F-4D97-AF65-F5344CB8AC3E}">
        <p14:creationId xmlns:p14="http://schemas.microsoft.com/office/powerpoint/2010/main" val="3065942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3609D2A7-6110-40D7-A03A-72B19F4DA67E}" type="slidenum">
              <a:rPr lang="bg-BG" smtClean="0"/>
              <a:t>4</a:t>
            </a:fld>
            <a:endParaRPr lang="bg-BG"/>
          </a:p>
        </p:txBody>
      </p:sp>
    </p:spTree>
    <p:extLst>
      <p:ext uri="{BB962C8B-B14F-4D97-AF65-F5344CB8AC3E}">
        <p14:creationId xmlns:p14="http://schemas.microsoft.com/office/powerpoint/2010/main" val="3065942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3609D2A7-6110-40D7-A03A-72B19F4DA67E}" type="slidenum">
              <a:rPr lang="bg-BG" smtClean="0"/>
              <a:t>5</a:t>
            </a:fld>
            <a:endParaRPr lang="bg-BG"/>
          </a:p>
        </p:txBody>
      </p:sp>
    </p:spTree>
    <p:extLst>
      <p:ext uri="{BB962C8B-B14F-4D97-AF65-F5344CB8AC3E}">
        <p14:creationId xmlns:p14="http://schemas.microsoft.com/office/powerpoint/2010/main" val="3065942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3609D2A7-6110-40D7-A03A-72B19F4DA67E}" type="slidenum">
              <a:rPr lang="bg-BG" smtClean="0"/>
              <a:t>6</a:t>
            </a:fld>
            <a:endParaRPr lang="bg-BG"/>
          </a:p>
        </p:txBody>
      </p:sp>
    </p:spTree>
    <p:extLst>
      <p:ext uri="{BB962C8B-B14F-4D97-AF65-F5344CB8AC3E}">
        <p14:creationId xmlns:p14="http://schemas.microsoft.com/office/powerpoint/2010/main" val="3065942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3609D2A7-6110-40D7-A03A-72B19F4DA67E}" type="slidenum">
              <a:rPr lang="bg-BG" smtClean="0"/>
              <a:t>7</a:t>
            </a:fld>
            <a:endParaRPr lang="bg-BG"/>
          </a:p>
        </p:txBody>
      </p:sp>
    </p:spTree>
    <p:extLst>
      <p:ext uri="{BB962C8B-B14F-4D97-AF65-F5344CB8AC3E}">
        <p14:creationId xmlns:p14="http://schemas.microsoft.com/office/powerpoint/2010/main" val="3065942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3609D2A7-6110-40D7-A03A-72B19F4DA67E}" type="slidenum">
              <a:rPr lang="bg-BG" smtClean="0"/>
              <a:t>8</a:t>
            </a:fld>
            <a:endParaRPr lang="bg-BG"/>
          </a:p>
        </p:txBody>
      </p:sp>
    </p:spTree>
    <p:extLst>
      <p:ext uri="{BB962C8B-B14F-4D97-AF65-F5344CB8AC3E}">
        <p14:creationId xmlns:p14="http://schemas.microsoft.com/office/powerpoint/2010/main" val="3065942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3609D2A7-6110-40D7-A03A-72B19F4DA67E}" type="slidenum">
              <a:rPr lang="bg-BG" smtClean="0"/>
              <a:t>9</a:t>
            </a:fld>
            <a:endParaRPr lang="bg-BG"/>
          </a:p>
        </p:txBody>
      </p:sp>
    </p:spTree>
    <p:extLst>
      <p:ext uri="{BB962C8B-B14F-4D97-AF65-F5344CB8AC3E}">
        <p14:creationId xmlns:p14="http://schemas.microsoft.com/office/powerpoint/2010/main" val="30659424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3609D2A7-6110-40D7-A03A-72B19F4DA67E}" type="slidenum">
              <a:rPr lang="bg-BG" smtClean="0"/>
              <a:t>10</a:t>
            </a:fld>
            <a:endParaRPr lang="bg-BG"/>
          </a:p>
        </p:txBody>
      </p:sp>
    </p:spTree>
    <p:extLst>
      <p:ext uri="{BB962C8B-B14F-4D97-AF65-F5344CB8AC3E}">
        <p14:creationId xmlns:p14="http://schemas.microsoft.com/office/powerpoint/2010/main" val="30659424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pic>
        <p:nvPicPr>
          <p:cNvPr id="9" name="Imagem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723425"/>
          </a:xfrm>
          <a:prstGeom prst="rect">
            <a:avLst/>
          </a:prstGeom>
        </p:spPr>
      </p:pic>
      <p:pic>
        <p:nvPicPr>
          <p:cNvPr id="2" name="Imagem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930688" y="6153586"/>
            <a:ext cx="4177816" cy="707522"/>
          </a:xfrm>
          <a:prstGeom prst="rect">
            <a:avLst/>
          </a:prstGeom>
        </p:spPr>
      </p:pic>
      <p:sp>
        <p:nvSpPr>
          <p:cNvPr id="4" name="Espaço Reservado para Número de Slide 6"/>
          <p:cNvSpPr>
            <a:spLocks noGrp="1"/>
          </p:cNvSpPr>
          <p:nvPr>
            <p:ph type="sldNum" sz="quarter" idx="12"/>
          </p:nvPr>
        </p:nvSpPr>
        <p:spPr>
          <a:xfrm>
            <a:off x="467544" y="6381328"/>
            <a:ext cx="2133600" cy="365125"/>
          </a:xfrm>
        </p:spPr>
        <p:txBody>
          <a:bodyPr/>
          <a:lstStyle>
            <a:lvl1pPr algn="l">
              <a:defRPr/>
            </a:lvl1pPr>
          </a:lstStyle>
          <a:p>
            <a:fld id="{C335CF09-96C2-46F2-B5C6-6BE50865BE52}" type="slidenum">
              <a:rPr lang="pt-BR" smtClean="0"/>
              <a:pPr/>
              <a:t>‹#›</a:t>
            </a:fld>
            <a:endParaRPr lang="pt-BR"/>
          </a:p>
        </p:txBody>
      </p:sp>
    </p:spTree>
    <p:extLst>
      <p:ext uri="{BB962C8B-B14F-4D97-AF65-F5344CB8AC3E}">
        <p14:creationId xmlns:p14="http://schemas.microsoft.com/office/powerpoint/2010/main" val="27874328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335CF09-96C2-46F2-B5C6-6BE50865BE52}" type="slidenum">
              <a:rPr lang="pt-BR" smtClean="0"/>
              <a:t>‹#›</a:t>
            </a:fld>
            <a:endParaRPr lang="pt-BR"/>
          </a:p>
        </p:txBody>
      </p:sp>
    </p:spTree>
    <p:extLst>
      <p:ext uri="{BB962C8B-B14F-4D97-AF65-F5344CB8AC3E}">
        <p14:creationId xmlns:p14="http://schemas.microsoft.com/office/powerpoint/2010/main" val="2005336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335CF09-96C2-46F2-B5C6-6BE50865BE52}" type="slidenum">
              <a:rPr lang="pt-BR" smtClean="0"/>
              <a:t>‹#›</a:t>
            </a:fld>
            <a:endParaRPr lang="pt-BR"/>
          </a:p>
        </p:txBody>
      </p:sp>
    </p:spTree>
    <p:extLst>
      <p:ext uri="{BB962C8B-B14F-4D97-AF65-F5344CB8AC3E}">
        <p14:creationId xmlns:p14="http://schemas.microsoft.com/office/powerpoint/2010/main" val="873483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335CF09-96C2-46F2-B5C6-6BE50865BE52}" type="slidenum">
              <a:rPr lang="pt-BR" smtClean="0"/>
              <a:t>‹#›</a:t>
            </a:fld>
            <a:endParaRPr lang="pt-BR"/>
          </a:p>
        </p:txBody>
      </p:sp>
    </p:spTree>
    <p:extLst>
      <p:ext uri="{BB962C8B-B14F-4D97-AF65-F5344CB8AC3E}">
        <p14:creationId xmlns:p14="http://schemas.microsoft.com/office/powerpoint/2010/main" val="86929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335CF09-96C2-46F2-B5C6-6BE50865BE52}" type="slidenum">
              <a:rPr lang="pt-BR" smtClean="0"/>
              <a:t>‹#›</a:t>
            </a:fld>
            <a:endParaRPr lang="pt-BR"/>
          </a:p>
        </p:txBody>
      </p:sp>
    </p:spTree>
    <p:extLst>
      <p:ext uri="{BB962C8B-B14F-4D97-AF65-F5344CB8AC3E}">
        <p14:creationId xmlns:p14="http://schemas.microsoft.com/office/powerpoint/2010/main" val="3273950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467544" y="6381328"/>
            <a:ext cx="2133600" cy="365125"/>
          </a:xfrm>
        </p:spPr>
        <p:txBody>
          <a:bodyPr/>
          <a:lstStyle>
            <a:lvl1pPr algn="l">
              <a:defRPr/>
            </a:lvl1pPr>
          </a:lstStyle>
          <a:p>
            <a:fld id="{C335CF09-96C2-46F2-B5C6-6BE50865BE52}" type="slidenum">
              <a:rPr lang="pt-BR" smtClean="0"/>
              <a:pPr/>
              <a:t>‹#›</a:t>
            </a:fld>
            <a:endParaRPr lang="pt-BR"/>
          </a:p>
        </p:txBody>
      </p:sp>
    </p:spTree>
    <p:extLst>
      <p:ext uri="{BB962C8B-B14F-4D97-AF65-F5344CB8AC3E}">
        <p14:creationId xmlns:p14="http://schemas.microsoft.com/office/powerpoint/2010/main" val="2257361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335CF09-96C2-46F2-B5C6-6BE50865BE52}" type="slidenum">
              <a:rPr lang="pt-BR" smtClean="0"/>
              <a:t>‹#›</a:t>
            </a:fld>
            <a:endParaRPr lang="pt-BR"/>
          </a:p>
        </p:txBody>
      </p:sp>
    </p:spTree>
    <p:extLst>
      <p:ext uri="{BB962C8B-B14F-4D97-AF65-F5344CB8AC3E}">
        <p14:creationId xmlns:p14="http://schemas.microsoft.com/office/powerpoint/2010/main" val="934141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335CF09-96C2-46F2-B5C6-6BE50865BE52}" type="slidenum">
              <a:rPr lang="pt-BR" smtClean="0"/>
              <a:t>‹#›</a:t>
            </a:fld>
            <a:endParaRPr lang="pt-BR"/>
          </a:p>
        </p:txBody>
      </p:sp>
    </p:spTree>
    <p:extLst>
      <p:ext uri="{BB962C8B-B14F-4D97-AF65-F5344CB8AC3E}">
        <p14:creationId xmlns:p14="http://schemas.microsoft.com/office/powerpoint/2010/main" val="476382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335CF09-96C2-46F2-B5C6-6BE50865BE52}" type="slidenum">
              <a:rPr lang="pt-BR" smtClean="0"/>
              <a:t>‹#›</a:t>
            </a:fld>
            <a:endParaRPr lang="pt-BR"/>
          </a:p>
        </p:txBody>
      </p:sp>
    </p:spTree>
    <p:extLst>
      <p:ext uri="{BB962C8B-B14F-4D97-AF65-F5344CB8AC3E}">
        <p14:creationId xmlns:p14="http://schemas.microsoft.com/office/powerpoint/2010/main" val="3567169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335CF09-96C2-46F2-B5C6-6BE50865BE52}" type="slidenum">
              <a:rPr lang="pt-BR" smtClean="0"/>
              <a:t>‹#›</a:t>
            </a:fld>
            <a:endParaRPr lang="pt-BR"/>
          </a:p>
        </p:txBody>
      </p:sp>
    </p:spTree>
    <p:extLst>
      <p:ext uri="{BB962C8B-B14F-4D97-AF65-F5344CB8AC3E}">
        <p14:creationId xmlns:p14="http://schemas.microsoft.com/office/powerpoint/2010/main" val="2086406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335CF09-96C2-46F2-B5C6-6BE50865BE52}" type="slidenum">
              <a:rPr lang="pt-BR" smtClean="0"/>
              <a:t>‹#›</a:t>
            </a:fld>
            <a:endParaRPr lang="pt-BR"/>
          </a:p>
        </p:txBody>
      </p:sp>
    </p:spTree>
    <p:extLst>
      <p:ext uri="{BB962C8B-B14F-4D97-AF65-F5344CB8AC3E}">
        <p14:creationId xmlns:p14="http://schemas.microsoft.com/office/powerpoint/2010/main" val="3806204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35CF09-96C2-46F2-B5C6-6BE50865BE52}" type="slidenum">
              <a:rPr lang="pt-BR" smtClean="0"/>
              <a:t>‹#›</a:t>
            </a:fld>
            <a:endParaRPr lang="pt-BR"/>
          </a:p>
        </p:txBody>
      </p:sp>
    </p:spTree>
    <p:extLst>
      <p:ext uri="{BB962C8B-B14F-4D97-AF65-F5344CB8AC3E}">
        <p14:creationId xmlns:p14="http://schemas.microsoft.com/office/powerpoint/2010/main" val="2016414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bg/url?sa=i&amp;rct=j&amp;q=&amp;esrc=s&amp;frm=1&amp;source=images&amp;cd=&amp;cad=rja&amp;uact=8&amp;docid=ZBXYL94cavoJ3M&amp;tbnid=5807yKChGPplXM:&amp;ved=0CAUQjRw&amp;url=http://www.presentationmagazine.com/powerpoint-comparison-is-here-1132.htm&amp;ei=XJf9U7iXA7Ca0QWUk4CQBw&amp;psig=AFQjCNFBo0h02eSNiLYuX6wrgHm7Kytljw&amp;ust=1409212617104839"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bg/url?sa=i&amp;rct=j&amp;q=&amp;esrc=s&amp;frm=1&amp;source=images&amp;cd=&amp;cad=rja&amp;uact=8&amp;docid=ZBXYL94cavoJ3M&amp;tbnid=5807yKChGPplXM:&amp;ved=0CAUQjRw&amp;url=http://www.presentationmagazine.com/powerpoint-comparison-is-here-1132.htm&amp;ei=XJf9U7iXA7Ca0QWUk4CQBw&amp;psig=AFQjCNFBo0h02eSNiLYuX6wrgHm7Kytljw&amp;ust=1409212617104839"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bg/url?sa=i&amp;rct=j&amp;q=&amp;esrc=s&amp;frm=1&amp;source=images&amp;cd=&amp;cad=rja&amp;uact=8&amp;docid=WS3LpOIEHYRsCM&amp;tbnid=5HY8BGPYIcqbYM:&amp;ved=0CAUQjRw&amp;url=http://www.fotosearch.com/BCP002/bcp621-81/&amp;ei=ypH9U57tOMiw0QX7zYDYCg&amp;psig=AFQjCNFBo0h02eSNiLYuX6wrgHm7Kytljw&amp;ust=1409212617104839"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hyperlink" Target="http://www.google.bg/url?sa=i&amp;rct=j&amp;q=&amp;esrc=s&amp;frm=1&amp;source=images&amp;cd=&amp;cad=rja&amp;uact=8&amp;docid=WS3LpOIEHYRsCM&amp;tbnid=5HY8BGPYIcqbYM:&amp;ved=0CAUQjRw&amp;url=http://www.fotosearch.com/BCP002/bcp621-81/&amp;ei=ypH9U57tOMiw0QX7zYDYCg&amp;psig=AFQjCNFBo0h02eSNiLYuX6wrgHm7Kytljw&amp;ust=1409212617104839"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Texto 5"/>
          <p:cNvSpPr>
            <a:spLocks noGrp="1"/>
          </p:cNvSpPr>
          <p:nvPr>
            <p:ph type="body" idx="1"/>
          </p:nvPr>
        </p:nvSpPr>
        <p:spPr>
          <a:xfrm>
            <a:off x="1187624" y="3356992"/>
            <a:ext cx="6696744" cy="1440160"/>
          </a:xfrm>
        </p:spPr>
        <p:txBody>
          <a:bodyPr anchor="t">
            <a:normAutofit/>
          </a:bodyPr>
          <a:lstStyle/>
          <a:p>
            <a:r>
              <a:rPr lang="pt-BR" sz="2400" b="1" dirty="0" smtClean="0">
                <a:solidFill>
                  <a:srgbClr val="182C80"/>
                </a:solidFill>
                <a:latin typeface="+mj-lt"/>
              </a:rPr>
              <a:t>Financial Inspection in the Public Sector</a:t>
            </a:r>
          </a:p>
          <a:p>
            <a:r>
              <a:rPr lang="pt-BR" i="1" dirty="0" smtClean="0"/>
              <a:t>Svilena Simeonova</a:t>
            </a:r>
            <a:endParaRPr lang="pt-BR" b="1" i="1" dirty="0">
              <a:solidFill>
                <a:schemeClr val="tx2"/>
              </a:solidFill>
              <a:latin typeface="+mj-lt"/>
            </a:endParaRPr>
          </a:p>
        </p:txBody>
      </p:sp>
      <p:pic>
        <p:nvPicPr>
          <p:cNvPr id="3" name="Image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9677" y="5589240"/>
            <a:ext cx="5472608" cy="926798"/>
          </a:xfrm>
          <a:prstGeom prst="rect">
            <a:avLst/>
          </a:prstGeom>
        </p:spPr>
      </p:pic>
      <p:pic>
        <p:nvPicPr>
          <p:cNvPr id="8" name="Image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59632" y="548680"/>
            <a:ext cx="7884368" cy="2252677"/>
          </a:xfrm>
          <a:prstGeom prst="rect">
            <a:avLst/>
          </a:prstGeom>
        </p:spPr>
      </p:pic>
      <p:sp>
        <p:nvSpPr>
          <p:cNvPr id="2" name="Slide Number Placeholder 1"/>
          <p:cNvSpPr>
            <a:spLocks noGrp="1"/>
          </p:cNvSpPr>
          <p:nvPr>
            <p:ph type="sldNum" sz="quarter" idx="12"/>
          </p:nvPr>
        </p:nvSpPr>
        <p:spPr/>
        <p:txBody>
          <a:bodyPr/>
          <a:lstStyle/>
          <a:p>
            <a:fld id="{C335CF09-96C2-46F2-B5C6-6BE50865BE52}" type="slidenum">
              <a:rPr lang="pt-BR" smtClean="0"/>
              <a:t>1</a:t>
            </a:fld>
            <a:endParaRPr lang="pt-BR"/>
          </a:p>
        </p:txBody>
      </p:sp>
    </p:spTree>
    <p:extLst>
      <p:ext uri="{BB962C8B-B14F-4D97-AF65-F5344CB8AC3E}">
        <p14:creationId xmlns:p14="http://schemas.microsoft.com/office/powerpoint/2010/main" val="3968885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ço Reservado para Número de Slide 6"/>
          <p:cNvSpPr>
            <a:spLocks noGrp="1"/>
          </p:cNvSpPr>
          <p:nvPr>
            <p:ph type="sldNum" sz="quarter" idx="12"/>
          </p:nvPr>
        </p:nvSpPr>
        <p:spPr>
          <a:xfrm>
            <a:off x="467544" y="6381328"/>
            <a:ext cx="2133600" cy="365125"/>
          </a:xfrm>
        </p:spPr>
        <p:txBody>
          <a:bodyPr/>
          <a:lstStyle>
            <a:lvl1pPr algn="l">
              <a:defRPr/>
            </a:lvl1pPr>
          </a:lstStyle>
          <a:p>
            <a:fld id="{C335CF09-96C2-46F2-B5C6-6BE50865BE52}" type="slidenum">
              <a:rPr lang="pt-BR" smtClean="0"/>
              <a:pPr/>
              <a:t>10</a:t>
            </a:fld>
            <a:endParaRPr lang="pt-BR"/>
          </a:p>
        </p:txBody>
      </p:sp>
      <p:graphicFrame>
        <p:nvGraphicFramePr>
          <p:cNvPr id="12" name="Table 11"/>
          <p:cNvGraphicFramePr>
            <a:graphicFrameLocks noGrp="1"/>
          </p:cNvGraphicFramePr>
          <p:nvPr>
            <p:extLst>
              <p:ext uri="{D42A27DB-BD31-4B8C-83A1-F6EECF244321}">
                <p14:modId xmlns:p14="http://schemas.microsoft.com/office/powerpoint/2010/main" val="1576324185"/>
              </p:ext>
            </p:extLst>
          </p:nvPr>
        </p:nvGraphicFramePr>
        <p:xfrm>
          <a:off x="589851" y="2536696"/>
          <a:ext cx="8153147" cy="3521710"/>
        </p:xfrm>
        <a:graphic>
          <a:graphicData uri="http://schemas.openxmlformats.org/drawingml/2006/table">
            <a:tbl>
              <a:tblPr firstRow="1" bandRow="1">
                <a:tableStyleId>{93296810-A885-4BE3-A3E7-6D5BEEA58F35}</a:tableStyleId>
              </a:tblPr>
              <a:tblGrid>
                <a:gridCol w="2215619"/>
                <a:gridCol w="2858810"/>
                <a:gridCol w="3078718"/>
              </a:tblGrid>
              <a:tr h="382270">
                <a:tc>
                  <a:txBody>
                    <a:bodyPr/>
                    <a:lstStyle/>
                    <a:p>
                      <a:r>
                        <a:rPr lang="en-US" dirty="0" smtClean="0"/>
                        <a:t>DIFFERENCES:</a:t>
                      </a:r>
                      <a:endParaRPr lang="bg-BG" dirty="0"/>
                    </a:p>
                  </a:txBody>
                  <a:tcPr/>
                </a:tc>
                <a:tc>
                  <a:txBody>
                    <a:bodyPr/>
                    <a:lstStyle/>
                    <a:p>
                      <a:r>
                        <a:rPr lang="en-US" dirty="0" smtClean="0"/>
                        <a:t>FINANCIAL</a:t>
                      </a:r>
                      <a:r>
                        <a:rPr lang="en-US" baseline="0" dirty="0" smtClean="0"/>
                        <a:t> INSPECTION</a:t>
                      </a:r>
                      <a:endParaRPr lang="bg-BG"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INTERNAL AUDIT</a:t>
                      </a:r>
                      <a:endParaRPr lang="bg-BG" dirty="0" smtClean="0"/>
                    </a:p>
                  </a:txBody>
                  <a:tcPr/>
                </a:tc>
              </a:tr>
              <a:tr h="382270">
                <a:tc>
                  <a:txBody>
                    <a:bodyPr/>
                    <a:lstStyle/>
                    <a:p>
                      <a:r>
                        <a:rPr lang="en-US" sz="1600" dirty="0" smtClean="0"/>
                        <a:t>Position and reporting</a:t>
                      </a:r>
                      <a:endParaRPr lang="bg-BG" sz="1600" dirty="0"/>
                    </a:p>
                  </a:txBody>
                  <a:tcPr/>
                </a:tc>
                <a:tc>
                  <a:txBody>
                    <a:bodyPr/>
                    <a:lstStyle/>
                    <a:p>
                      <a:r>
                        <a:rPr lang="en-US" sz="1400" dirty="0" smtClean="0"/>
                        <a:t>Outside of the organization </a:t>
                      </a:r>
                    </a:p>
                    <a:p>
                      <a:r>
                        <a:rPr lang="en-US" sz="1400" dirty="0" smtClean="0"/>
                        <a:t>Reports to the Minister of Finance and the Government</a:t>
                      </a:r>
                      <a:endParaRPr lang="bg-BG" sz="1400" dirty="0"/>
                    </a:p>
                  </a:txBody>
                  <a:tcPr/>
                </a:tc>
                <a:tc>
                  <a:txBody>
                    <a:bodyPr/>
                    <a:lstStyle/>
                    <a:p>
                      <a:r>
                        <a:rPr lang="en-US" sz="1400" dirty="0" smtClean="0"/>
                        <a:t>Inside of the organization</a:t>
                      </a:r>
                    </a:p>
                    <a:p>
                      <a:r>
                        <a:rPr lang="en-US" sz="1400" dirty="0" smtClean="0"/>
                        <a:t>Report to the Head of the organization and to Audit Committee</a:t>
                      </a:r>
                      <a:endParaRPr lang="bg-BG" sz="1400" dirty="0"/>
                    </a:p>
                  </a:txBody>
                  <a:tcPr/>
                </a:tc>
              </a:tr>
              <a:tr h="382270">
                <a:tc>
                  <a:txBody>
                    <a:bodyPr/>
                    <a:lstStyle/>
                    <a:p>
                      <a:r>
                        <a:rPr lang="en-US" sz="1600" dirty="0" smtClean="0"/>
                        <a:t>Initiation/basis for the activities</a:t>
                      </a:r>
                      <a:endParaRPr lang="bg-BG" sz="1600" dirty="0"/>
                    </a:p>
                  </a:txBody>
                  <a:tcPr/>
                </a:tc>
                <a:tc>
                  <a:txBody>
                    <a:bodyPr/>
                    <a:lstStyle/>
                    <a:p>
                      <a:r>
                        <a:rPr lang="en-US" sz="1400" dirty="0" smtClean="0"/>
                        <a:t>Complaints and requests from citizens and other institutions</a:t>
                      </a:r>
                    </a:p>
                    <a:p>
                      <a:endParaRPr lang="bg-BG" sz="1400" dirty="0"/>
                    </a:p>
                  </a:txBody>
                  <a:tcPr/>
                </a:tc>
                <a:tc>
                  <a:txBody>
                    <a:bodyPr/>
                    <a:lstStyle/>
                    <a:p>
                      <a:r>
                        <a:rPr lang="en-US" sz="1400" dirty="0" smtClean="0"/>
                        <a:t>Risk-based annual plan</a:t>
                      </a:r>
                      <a:endParaRPr lang="bg-BG" sz="1400" dirty="0"/>
                    </a:p>
                  </a:txBody>
                  <a:tcPr/>
                </a:tc>
              </a:tr>
              <a:tr h="382270">
                <a:tc>
                  <a:txBody>
                    <a:bodyPr/>
                    <a:lstStyle/>
                    <a:p>
                      <a:r>
                        <a:rPr lang="en-US" sz="1600" dirty="0" smtClean="0"/>
                        <a:t>Aims</a:t>
                      </a:r>
                      <a:endParaRPr lang="bg-BG" sz="1600" dirty="0"/>
                    </a:p>
                  </a:txBody>
                  <a:tcPr/>
                </a:tc>
                <a:tc>
                  <a:txBody>
                    <a:bodyPr/>
                    <a:lstStyle/>
                    <a:p>
                      <a:r>
                        <a:rPr lang="en-US" sz="1400" dirty="0" smtClean="0"/>
                        <a:t>Detecting violations and corrective</a:t>
                      </a:r>
                      <a:r>
                        <a:rPr lang="en-US" sz="1400" baseline="0" dirty="0" smtClean="0"/>
                        <a:t> actions</a:t>
                      </a:r>
                      <a:endParaRPr lang="bg-BG" sz="1400" dirty="0"/>
                    </a:p>
                  </a:txBody>
                  <a:tcPr/>
                </a:tc>
                <a:tc>
                  <a:txBody>
                    <a:bodyPr/>
                    <a:lstStyle/>
                    <a:p>
                      <a:r>
                        <a:rPr lang="en-US" sz="1400" dirty="0" smtClean="0"/>
                        <a:t>Assessing Internal Control system and recommending improvements Assurance and consulting function</a:t>
                      </a:r>
                    </a:p>
                    <a:p>
                      <a:endParaRPr lang="bg-BG" sz="1400" dirty="0"/>
                    </a:p>
                  </a:txBody>
                  <a:tcPr/>
                </a:tc>
              </a:tr>
              <a:tr h="382270">
                <a:tc>
                  <a:txBody>
                    <a:bodyPr/>
                    <a:lstStyle/>
                    <a:p>
                      <a:r>
                        <a:rPr lang="en-US" sz="1600" dirty="0" smtClean="0"/>
                        <a:t>Scope</a:t>
                      </a:r>
                      <a:endParaRPr lang="bg-BG" sz="1600" dirty="0"/>
                    </a:p>
                  </a:txBody>
                  <a:tcPr/>
                </a:tc>
                <a:tc>
                  <a:txBody>
                    <a:bodyPr/>
                    <a:lstStyle/>
                    <a:p>
                      <a:r>
                        <a:rPr lang="en-US" sz="1400" dirty="0" smtClean="0"/>
                        <a:t>Mostly</a:t>
                      </a:r>
                      <a:r>
                        <a:rPr lang="bg-BG" sz="1400" dirty="0" smtClean="0"/>
                        <a:t> </a:t>
                      </a:r>
                      <a:r>
                        <a:rPr lang="en-US" sz="1400" dirty="0" smtClean="0"/>
                        <a:t>financial transactions and  procedures: legality</a:t>
                      </a:r>
                      <a:endParaRPr lang="bg-BG" sz="1400" dirty="0"/>
                    </a:p>
                  </a:txBody>
                  <a:tcPr/>
                </a:tc>
                <a:tc>
                  <a:txBody>
                    <a:bodyPr/>
                    <a:lstStyle/>
                    <a:p>
                      <a:r>
                        <a:rPr lang="en-US" sz="1400" dirty="0" smtClean="0"/>
                        <a:t>All activities and aspects of the Internal Control</a:t>
                      </a:r>
                      <a:r>
                        <a:rPr lang="en-US" sz="1400" baseline="0" dirty="0" smtClean="0"/>
                        <a:t> System; legality and performance</a:t>
                      </a:r>
                      <a:endParaRPr lang="bg-BG" sz="1400" dirty="0"/>
                    </a:p>
                  </a:txBody>
                  <a:tcPr/>
                </a:tc>
              </a:tr>
            </a:tbl>
          </a:graphicData>
        </a:graphic>
      </p:graphicFrame>
      <p:pic>
        <p:nvPicPr>
          <p:cNvPr id="6" name="Picture 5" descr="https://encrypted-tbn3.gstatic.com/images?q=tbn:ANd9GcTEhl60oplzv_vAVtru0nDdpCjhnFWzdmNvVsxl-oRmFJgLKqsB5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6197272" y="1408560"/>
            <a:ext cx="2678000" cy="1152128"/>
          </a:xfrm>
          <a:prstGeom prst="rect">
            <a:avLst/>
          </a:prstGeom>
          <a:noFill/>
          <a:extLst/>
        </p:spPr>
      </p:pic>
      <p:sp>
        <p:nvSpPr>
          <p:cNvPr id="8" name="TextBox 7"/>
          <p:cNvSpPr txBox="1"/>
          <p:nvPr/>
        </p:nvSpPr>
        <p:spPr>
          <a:xfrm>
            <a:off x="491544" y="895824"/>
            <a:ext cx="8349763" cy="769441"/>
          </a:xfrm>
          <a:prstGeom prst="rect">
            <a:avLst/>
          </a:prstGeom>
          <a:noFill/>
        </p:spPr>
        <p:txBody>
          <a:bodyPr wrap="square" rtlCol="0">
            <a:spAutoFit/>
          </a:bodyPr>
          <a:lstStyle/>
          <a:p>
            <a:pPr algn="ctr"/>
            <a:r>
              <a:rPr lang="en-US" b="1" dirty="0">
                <a:solidFill>
                  <a:srgbClr val="000099"/>
                </a:solidFill>
                <a:effectLst>
                  <a:outerShdw blurRad="38100" dist="38100" dir="2700000" algn="tl">
                    <a:srgbClr val="000000">
                      <a:alpha val="43137"/>
                    </a:srgbClr>
                  </a:outerShdw>
                </a:effectLst>
              </a:rPr>
              <a:t>3. COMMON </a:t>
            </a:r>
            <a:r>
              <a:rPr lang="en-US" b="1" dirty="0" smtClean="0">
                <a:solidFill>
                  <a:srgbClr val="000099"/>
                </a:solidFill>
                <a:effectLst>
                  <a:outerShdw blurRad="38100" dist="38100" dir="2700000" algn="tl">
                    <a:srgbClr val="000000">
                      <a:alpha val="43137"/>
                    </a:srgbClr>
                  </a:outerShdw>
                </a:effectLst>
              </a:rPr>
              <a:t>GROUND </a:t>
            </a:r>
            <a:r>
              <a:rPr lang="en-US" b="1" dirty="0">
                <a:solidFill>
                  <a:srgbClr val="000099"/>
                </a:solidFill>
                <a:effectLst>
                  <a:outerShdw blurRad="38100" dist="38100" dir="2700000" algn="tl">
                    <a:srgbClr val="000000">
                      <a:alpha val="43137"/>
                    </a:srgbClr>
                  </a:outerShdw>
                </a:effectLst>
              </a:rPr>
              <a:t>AND </a:t>
            </a:r>
            <a:r>
              <a:rPr lang="en-US" b="1" dirty="0" smtClean="0">
                <a:solidFill>
                  <a:srgbClr val="000099"/>
                </a:solidFill>
                <a:effectLst>
                  <a:outerShdw blurRad="38100" dist="38100" dir="2700000" algn="tl">
                    <a:srgbClr val="000000">
                      <a:alpha val="43137"/>
                    </a:srgbClr>
                  </a:outerShdw>
                </a:effectLst>
              </a:rPr>
              <a:t>DIFFERENCES BETWEEN FINANCIAL INSPECTION AND INTERNAL AUDIT (5)</a:t>
            </a:r>
            <a:endParaRPr lang="en-US" b="1" dirty="0">
              <a:solidFill>
                <a:srgbClr val="000099"/>
              </a:solidFill>
              <a:effectLst>
                <a:outerShdw blurRad="38100" dist="38100" dir="2700000" algn="tl">
                  <a:srgbClr val="000000">
                    <a:alpha val="43137"/>
                  </a:srgbClr>
                </a:outerShdw>
              </a:effectLst>
            </a:endParaRPr>
          </a:p>
          <a:p>
            <a:endParaRPr lang="en-US" sz="800" b="1" i="1" dirty="0" smtClean="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04924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ço Reservado para Número de Slide 6"/>
          <p:cNvSpPr>
            <a:spLocks noGrp="1"/>
          </p:cNvSpPr>
          <p:nvPr>
            <p:ph type="sldNum" sz="quarter" idx="12"/>
          </p:nvPr>
        </p:nvSpPr>
        <p:spPr>
          <a:xfrm>
            <a:off x="467544" y="6381328"/>
            <a:ext cx="2133600" cy="365125"/>
          </a:xfrm>
        </p:spPr>
        <p:txBody>
          <a:bodyPr/>
          <a:lstStyle>
            <a:lvl1pPr algn="l">
              <a:defRPr/>
            </a:lvl1pPr>
          </a:lstStyle>
          <a:p>
            <a:fld id="{C335CF09-96C2-46F2-B5C6-6BE50865BE52}" type="slidenum">
              <a:rPr lang="pt-BR" smtClean="0"/>
              <a:pPr/>
              <a:t>11</a:t>
            </a:fld>
            <a:endParaRPr lang="pt-BR"/>
          </a:p>
        </p:txBody>
      </p:sp>
      <p:graphicFrame>
        <p:nvGraphicFramePr>
          <p:cNvPr id="12" name="Table 11"/>
          <p:cNvGraphicFramePr>
            <a:graphicFrameLocks noGrp="1"/>
          </p:cNvGraphicFramePr>
          <p:nvPr>
            <p:extLst>
              <p:ext uri="{D42A27DB-BD31-4B8C-83A1-F6EECF244321}">
                <p14:modId xmlns:p14="http://schemas.microsoft.com/office/powerpoint/2010/main" val="3259154998"/>
              </p:ext>
            </p:extLst>
          </p:nvPr>
        </p:nvGraphicFramePr>
        <p:xfrm>
          <a:off x="523309" y="2918090"/>
          <a:ext cx="8153147" cy="3081020"/>
        </p:xfrm>
        <a:graphic>
          <a:graphicData uri="http://schemas.openxmlformats.org/drawingml/2006/table">
            <a:tbl>
              <a:tblPr firstRow="1" bandRow="1">
                <a:tableStyleId>{93296810-A885-4BE3-A3E7-6D5BEEA58F35}</a:tableStyleId>
              </a:tblPr>
              <a:tblGrid>
                <a:gridCol w="2215619"/>
                <a:gridCol w="2858810"/>
                <a:gridCol w="3078718"/>
              </a:tblGrid>
              <a:tr h="382270">
                <a:tc>
                  <a:txBody>
                    <a:bodyPr/>
                    <a:lstStyle/>
                    <a:p>
                      <a:r>
                        <a:rPr lang="en-US" dirty="0" smtClean="0"/>
                        <a:t>DIFFERENCES:</a:t>
                      </a:r>
                      <a:endParaRPr lang="bg-BG" dirty="0"/>
                    </a:p>
                  </a:txBody>
                  <a:tcPr/>
                </a:tc>
                <a:tc>
                  <a:txBody>
                    <a:bodyPr/>
                    <a:lstStyle/>
                    <a:p>
                      <a:r>
                        <a:rPr lang="en-US" dirty="0" smtClean="0"/>
                        <a:t>FINANCIAL</a:t>
                      </a:r>
                      <a:r>
                        <a:rPr lang="en-US" baseline="0" dirty="0" smtClean="0"/>
                        <a:t> INSPECTION</a:t>
                      </a:r>
                      <a:endParaRPr lang="bg-BG"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INTERNAL AUDIT</a:t>
                      </a:r>
                      <a:endParaRPr lang="bg-BG" dirty="0" smtClean="0"/>
                    </a:p>
                  </a:txBody>
                  <a:tcPr/>
                </a:tc>
              </a:tr>
              <a:tr h="382270">
                <a:tc>
                  <a:txBody>
                    <a:bodyPr/>
                    <a:lstStyle/>
                    <a:p>
                      <a:r>
                        <a:rPr lang="en-US" sz="1600" dirty="0" smtClean="0"/>
                        <a:t>Perspective</a:t>
                      </a:r>
                      <a:endParaRPr lang="bg-BG" sz="1600" dirty="0"/>
                    </a:p>
                  </a:txBody>
                  <a:tcPr/>
                </a:tc>
                <a:tc>
                  <a:txBody>
                    <a:bodyPr/>
                    <a:lstStyle/>
                    <a:p>
                      <a:r>
                        <a:rPr lang="en-US" sz="1400" dirty="0" smtClean="0"/>
                        <a:t>Focused on individuals, conclusions</a:t>
                      </a:r>
                      <a:r>
                        <a:rPr lang="en-US" sz="1400" baseline="0" dirty="0" smtClean="0"/>
                        <a:t> on legal </a:t>
                      </a:r>
                      <a:r>
                        <a:rPr lang="en-US" sz="1400" dirty="0" smtClean="0"/>
                        <a:t>compliance</a:t>
                      </a:r>
                      <a:endParaRPr lang="bg-BG" sz="1400" dirty="0"/>
                    </a:p>
                  </a:txBody>
                  <a:tcPr/>
                </a:tc>
                <a:tc>
                  <a:txBody>
                    <a:bodyPr/>
                    <a:lstStyle/>
                    <a:p>
                      <a:r>
                        <a:rPr lang="en-US" sz="1400" dirty="0" smtClean="0"/>
                        <a:t>Focused on the system  </a:t>
                      </a:r>
                      <a:endParaRPr lang="bg-BG" sz="1400" dirty="0"/>
                    </a:p>
                  </a:txBody>
                  <a:tcPr/>
                </a:tc>
              </a:tr>
              <a:tr h="382270">
                <a:tc>
                  <a:txBody>
                    <a:bodyPr/>
                    <a:lstStyle/>
                    <a:p>
                      <a:r>
                        <a:rPr lang="en-US" sz="1600" dirty="0" smtClean="0"/>
                        <a:t>Direction of the results</a:t>
                      </a:r>
                      <a:endParaRPr lang="bg-BG" sz="1600" dirty="0"/>
                    </a:p>
                  </a:txBody>
                  <a:tcPr/>
                </a:tc>
                <a:tc>
                  <a:txBody>
                    <a:bodyPr/>
                    <a:lstStyle/>
                    <a:p>
                      <a:r>
                        <a:rPr lang="en-US" sz="1400" dirty="0" smtClean="0"/>
                        <a:t>To the past - to find</a:t>
                      </a:r>
                      <a:r>
                        <a:rPr lang="en-US" sz="1400" baseline="0" dirty="0" smtClean="0"/>
                        <a:t> the facts towards financial and budgetary discipline</a:t>
                      </a:r>
                      <a:endParaRPr lang="bg-BG" sz="1400" dirty="0"/>
                    </a:p>
                  </a:txBody>
                  <a:tcPr/>
                </a:tc>
                <a:tc>
                  <a:txBody>
                    <a:bodyPr/>
                    <a:lstStyle/>
                    <a:p>
                      <a:r>
                        <a:rPr lang="en-US" sz="1400" dirty="0" smtClean="0"/>
                        <a:t>To the future - to help management to improve the system</a:t>
                      </a:r>
                      <a:endParaRPr lang="bg-BG" sz="1400" dirty="0"/>
                    </a:p>
                  </a:txBody>
                  <a:tcPr/>
                </a:tc>
              </a:tr>
              <a:tr h="382270">
                <a:tc>
                  <a:txBody>
                    <a:bodyPr/>
                    <a:lstStyle/>
                    <a:p>
                      <a:r>
                        <a:rPr lang="en-US" sz="1600" dirty="0" smtClean="0"/>
                        <a:t>Responsibilities in dedicating</a:t>
                      </a:r>
                      <a:r>
                        <a:rPr lang="en-US" sz="1600" baseline="0" dirty="0" smtClean="0"/>
                        <a:t> and investigating fraud and corruption</a:t>
                      </a:r>
                      <a:endParaRPr lang="bg-BG" sz="1600" dirty="0"/>
                    </a:p>
                  </a:txBody>
                  <a:tcPr/>
                </a:tc>
                <a:tc>
                  <a:txBody>
                    <a:bodyPr/>
                    <a:lstStyle/>
                    <a:p>
                      <a:r>
                        <a:rPr lang="en-US" sz="1400" dirty="0" smtClean="0"/>
                        <a:t>Detection, investigation, sanctioning</a:t>
                      </a:r>
                      <a:endParaRPr lang="bg-BG" sz="1400" dirty="0"/>
                    </a:p>
                  </a:txBody>
                  <a:tcPr/>
                </a:tc>
                <a:tc>
                  <a:txBody>
                    <a:bodyPr/>
                    <a:lstStyle/>
                    <a:p>
                      <a:r>
                        <a:rPr lang="en-US" sz="1400" dirty="0" smtClean="0"/>
                        <a:t>Prevention, detection of indicators</a:t>
                      </a:r>
                      <a:endParaRPr lang="bg-BG" sz="1400" dirty="0"/>
                    </a:p>
                  </a:txBody>
                  <a:tcPr/>
                </a:tc>
              </a:tr>
              <a:tr h="382270">
                <a:tc>
                  <a:txBody>
                    <a:bodyPr/>
                    <a:lstStyle/>
                    <a:p>
                      <a:r>
                        <a:rPr lang="en-US" sz="1600" dirty="0" smtClean="0"/>
                        <a:t>Methodological</a:t>
                      </a:r>
                      <a:r>
                        <a:rPr lang="en-US" sz="1600" baseline="0" dirty="0" smtClean="0"/>
                        <a:t> ground </a:t>
                      </a:r>
                      <a:endParaRPr lang="bg-BG" sz="1600" dirty="0"/>
                    </a:p>
                  </a:txBody>
                  <a:tcPr/>
                </a:tc>
                <a:tc>
                  <a:txBody>
                    <a:bodyPr/>
                    <a:lstStyle/>
                    <a:p>
                      <a:r>
                        <a:rPr lang="en-US" sz="1400" dirty="0" smtClean="0"/>
                        <a:t>No generally accepted standards</a:t>
                      </a:r>
                      <a:endParaRPr lang="bg-BG" sz="1400" dirty="0"/>
                    </a:p>
                  </a:txBody>
                  <a:tcPr/>
                </a:tc>
                <a:tc>
                  <a:txBody>
                    <a:bodyPr/>
                    <a:lstStyle/>
                    <a:p>
                      <a:r>
                        <a:rPr lang="en-US" sz="1400" dirty="0" smtClean="0"/>
                        <a:t>International standards of the IIA</a:t>
                      </a:r>
                      <a:endParaRPr lang="bg-BG" sz="1400" dirty="0"/>
                    </a:p>
                  </a:txBody>
                  <a:tcPr/>
                </a:tc>
              </a:tr>
            </a:tbl>
          </a:graphicData>
        </a:graphic>
      </p:graphicFrame>
      <p:sp>
        <p:nvSpPr>
          <p:cNvPr id="8" name="TextBox 7"/>
          <p:cNvSpPr txBox="1"/>
          <p:nvPr/>
        </p:nvSpPr>
        <p:spPr>
          <a:xfrm>
            <a:off x="506407" y="908720"/>
            <a:ext cx="8349763" cy="807913"/>
          </a:xfrm>
          <a:prstGeom prst="rect">
            <a:avLst/>
          </a:prstGeom>
          <a:noFill/>
        </p:spPr>
        <p:txBody>
          <a:bodyPr wrap="square" rtlCol="0">
            <a:spAutoFit/>
          </a:bodyPr>
          <a:lstStyle/>
          <a:p>
            <a:pPr algn="ctr"/>
            <a:r>
              <a:rPr lang="en-US" b="1" dirty="0">
                <a:solidFill>
                  <a:srgbClr val="000099"/>
                </a:solidFill>
                <a:effectLst>
                  <a:outerShdw blurRad="38100" dist="38100" dir="2700000" algn="tl">
                    <a:srgbClr val="000000">
                      <a:alpha val="43137"/>
                    </a:srgbClr>
                  </a:outerShdw>
                </a:effectLst>
              </a:rPr>
              <a:t>3. COMMON GROUNDS AND DIFFERENCES </a:t>
            </a:r>
            <a:r>
              <a:rPr lang="en-US" b="1" dirty="0" smtClean="0">
                <a:solidFill>
                  <a:srgbClr val="000099"/>
                </a:solidFill>
                <a:effectLst>
                  <a:outerShdw blurRad="38100" dist="38100" dir="2700000" algn="tl">
                    <a:srgbClr val="000000">
                      <a:alpha val="43137"/>
                    </a:srgbClr>
                  </a:outerShdw>
                </a:effectLst>
              </a:rPr>
              <a:t>BETWEEN FINANCIAL INSPECTION AND INTERNAL AUDIT (6)</a:t>
            </a:r>
          </a:p>
          <a:p>
            <a:endParaRPr lang="en-US" sz="1050" b="1" i="1" dirty="0" smtClean="0">
              <a:solidFill>
                <a:schemeClr val="accent6">
                  <a:lumMod val="75000"/>
                </a:schemeClr>
              </a:solidFill>
              <a:effectLst>
                <a:outerShdw blurRad="38100" dist="38100" dir="2700000" algn="tl">
                  <a:srgbClr val="000000">
                    <a:alpha val="43137"/>
                  </a:srgbClr>
                </a:outerShdw>
              </a:effectLst>
            </a:endParaRPr>
          </a:p>
        </p:txBody>
      </p:sp>
      <p:pic>
        <p:nvPicPr>
          <p:cNvPr id="6" name="Picture 5" descr="https://encrypted-tbn3.gstatic.com/images?q=tbn:ANd9GcTEhl60oplzv_vAVtru0nDdpCjhnFWzdmNvVsxl-oRmFJgLKqsB5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6012160" y="1772816"/>
            <a:ext cx="2678000" cy="1152128"/>
          </a:xfrm>
          <a:prstGeom prst="rect">
            <a:avLst/>
          </a:prstGeom>
          <a:noFill/>
          <a:extLst/>
        </p:spPr>
      </p:pic>
    </p:spTree>
    <p:extLst>
      <p:ext uri="{BB962C8B-B14F-4D97-AF65-F5344CB8AC3E}">
        <p14:creationId xmlns:p14="http://schemas.microsoft.com/office/powerpoint/2010/main" val="2206206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63588" y="980728"/>
            <a:ext cx="7056784" cy="1092607"/>
          </a:xfrm>
          <a:prstGeom prst="rect">
            <a:avLst/>
          </a:prstGeom>
          <a:noFill/>
        </p:spPr>
        <p:txBody>
          <a:bodyPr wrap="square" rtlCol="0">
            <a:spAutoFit/>
          </a:bodyPr>
          <a:lstStyle/>
          <a:p>
            <a:pPr algn="ctr"/>
            <a:r>
              <a:rPr lang="en-US" b="1" dirty="0" smtClean="0">
                <a:solidFill>
                  <a:srgbClr val="000099"/>
                </a:solidFill>
                <a:effectLst>
                  <a:outerShdw blurRad="38100" dist="38100" dir="2700000" algn="tl">
                    <a:srgbClr val="000000">
                      <a:alpha val="43137"/>
                    </a:srgbClr>
                  </a:outerShdw>
                </a:effectLst>
              </a:rPr>
              <a:t>4. FINANCIAL INSPECTION AND PIC CONCEPT </a:t>
            </a:r>
          </a:p>
          <a:p>
            <a:endParaRPr lang="en-US" sz="1050" b="1" u="sng" dirty="0">
              <a:solidFill>
                <a:srgbClr val="000099"/>
              </a:solidFill>
              <a:effectLst>
                <a:outerShdw blurRad="38100" dist="38100" dir="2700000" algn="tl">
                  <a:srgbClr val="000000">
                    <a:alpha val="43137"/>
                  </a:srgbClr>
                </a:outerShdw>
              </a:effectLst>
            </a:endParaRPr>
          </a:p>
          <a:p>
            <a:pPr algn="ctr"/>
            <a:r>
              <a:rPr lang="en-US" b="1" dirty="0">
                <a:solidFill>
                  <a:srgbClr val="000099"/>
                </a:solidFill>
                <a:effectLst>
                  <a:outerShdw blurRad="38100" dist="38100" dir="2700000" algn="tl">
                    <a:srgbClr val="000000">
                      <a:alpha val="43137"/>
                    </a:srgbClr>
                  </a:outerShdw>
                </a:effectLst>
              </a:rPr>
              <a:t>Main pillars of the PIC model</a:t>
            </a:r>
          </a:p>
          <a:p>
            <a:r>
              <a:rPr lang="en-US" b="1" dirty="0" smtClean="0">
                <a:solidFill>
                  <a:srgbClr val="000099"/>
                </a:solidFill>
                <a:effectLst>
                  <a:outerShdw blurRad="38100" dist="38100" dir="2700000" algn="tl">
                    <a:srgbClr val="000000">
                      <a:alpha val="43137"/>
                    </a:srgbClr>
                  </a:outerShdw>
                </a:effectLst>
              </a:rPr>
              <a:t> </a:t>
            </a:r>
            <a:endParaRPr lang="bg-BG" b="1" dirty="0">
              <a:solidFill>
                <a:srgbClr val="000099"/>
              </a:solidFill>
              <a:effectLst>
                <a:outerShdw blurRad="38100" dist="38100" dir="2700000" algn="tl">
                  <a:srgbClr val="000000">
                    <a:alpha val="43137"/>
                  </a:srgbClr>
                </a:outerShdw>
              </a:effectLst>
            </a:endParaRPr>
          </a:p>
        </p:txBody>
      </p:sp>
      <p:sp>
        <p:nvSpPr>
          <p:cNvPr id="10" name="Espaço Reservado para Número de Slide 6"/>
          <p:cNvSpPr>
            <a:spLocks noGrp="1"/>
          </p:cNvSpPr>
          <p:nvPr>
            <p:ph type="sldNum" sz="quarter" idx="12"/>
          </p:nvPr>
        </p:nvSpPr>
        <p:spPr>
          <a:xfrm>
            <a:off x="467544" y="6381328"/>
            <a:ext cx="2133600" cy="365125"/>
          </a:xfrm>
        </p:spPr>
        <p:txBody>
          <a:bodyPr/>
          <a:lstStyle>
            <a:lvl1pPr algn="l">
              <a:defRPr/>
            </a:lvl1pPr>
          </a:lstStyle>
          <a:p>
            <a:fld id="{C335CF09-96C2-46F2-B5C6-6BE50865BE52}" type="slidenum">
              <a:rPr lang="pt-BR" smtClean="0"/>
              <a:pPr/>
              <a:t>12</a:t>
            </a:fld>
            <a:endParaRPr lang="pt-BR"/>
          </a:p>
        </p:txBody>
      </p:sp>
      <p:sp>
        <p:nvSpPr>
          <p:cNvPr id="4" name="TextBox 3"/>
          <p:cNvSpPr txBox="1"/>
          <p:nvPr/>
        </p:nvSpPr>
        <p:spPr>
          <a:xfrm>
            <a:off x="683568" y="1772816"/>
            <a:ext cx="7416824" cy="3693319"/>
          </a:xfrm>
          <a:prstGeom prst="rect">
            <a:avLst/>
          </a:prstGeom>
          <a:noFill/>
        </p:spPr>
        <p:txBody>
          <a:bodyPr wrap="square" rtlCol="0">
            <a:spAutoFit/>
          </a:bodyPr>
          <a:lstStyle/>
          <a:p>
            <a:pPr marL="285750" indent="-285750" algn="ctr">
              <a:buFont typeface="Wingdings" pitchFamily="2" charset="2"/>
              <a:buChar char="§"/>
            </a:pPr>
            <a:endParaRPr lang="en-US" b="1" u="sng" dirty="0" smtClean="0"/>
          </a:p>
          <a:p>
            <a:pPr marL="285750" indent="-285750" algn="just">
              <a:buFont typeface="Arial" pitchFamily="34" charset="0"/>
              <a:buChar char="•"/>
            </a:pPr>
            <a:r>
              <a:rPr lang="en-US" dirty="0" smtClean="0"/>
              <a:t>Strengthening decentralized managerial accountability and internal control </a:t>
            </a:r>
            <a:endParaRPr lang="en-US" dirty="0"/>
          </a:p>
          <a:p>
            <a:pPr marL="285750" indent="-285750" algn="just">
              <a:buFont typeface="Arial" pitchFamily="34" charset="0"/>
              <a:buChar char="•"/>
            </a:pPr>
            <a:endParaRPr lang="en-US" dirty="0" smtClean="0"/>
          </a:p>
          <a:p>
            <a:pPr marL="285750" indent="-285750" algn="just">
              <a:buFont typeface="Arial" pitchFamily="34" charset="0"/>
              <a:buChar char="•"/>
            </a:pPr>
            <a:r>
              <a:rPr lang="en-US" dirty="0" smtClean="0"/>
              <a:t>Establishment of independent </a:t>
            </a:r>
            <a:r>
              <a:rPr lang="en-US" dirty="0"/>
              <a:t>I</a:t>
            </a:r>
            <a:r>
              <a:rPr lang="en-US" dirty="0" smtClean="0"/>
              <a:t>nternal Audit within public sector organizations – different practices</a:t>
            </a:r>
          </a:p>
          <a:p>
            <a:pPr marL="285750" indent="-285750">
              <a:buFont typeface="Arial" pitchFamily="34" charset="0"/>
              <a:buChar char="•"/>
            </a:pPr>
            <a:endParaRPr lang="en-US" dirty="0" smtClean="0"/>
          </a:p>
          <a:p>
            <a:pPr marL="285750" indent="-285750" algn="just">
              <a:buFont typeface="Arial" pitchFamily="34" charset="0"/>
              <a:buChar char="•"/>
            </a:pPr>
            <a:r>
              <a:rPr lang="en-US" dirty="0" smtClean="0"/>
              <a:t>Establishment of Central Harmonization Unit(s) for Internal control and Internal Audit</a:t>
            </a:r>
          </a:p>
          <a:p>
            <a:pPr marL="285750" indent="-285750">
              <a:buFont typeface="Arial" pitchFamily="34" charset="0"/>
              <a:buChar char="•"/>
            </a:pPr>
            <a:endParaRPr lang="en-US" dirty="0"/>
          </a:p>
          <a:p>
            <a:pPr marL="285750" indent="-285750" algn="just">
              <a:buFont typeface="Arial" pitchFamily="34" charset="0"/>
              <a:buChar char="•"/>
            </a:pPr>
            <a:r>
              <a:rPr lang="en-US" dirty="0" smtClean="0">
                <a:solidFill>
                  <a:srgbClr val="0070C0"/>
                </a:solidFill>
              </a:rPr>
              <a:t>Financial Inspection (as fraud and corruption investigation function) in the most of the EU countries exists as central separate entity (institution) or together under the same head with Internal Control or Internal Audit coordination function</a:t>
            </a:r>
            <a:endParaRPr lang="bg-BG" dirty="0"/>
          </a:p>
        </p:txBody>
      </p:sp>
    </p:spTree>
    <p:extLst>
      <p:ext uri="{BB962C8B-B14F-4D97-AF65-F5344CB8AC3E}">
        <p14:creationId xmlns:p14="http://schemas.microsoft.com/office/powerpoint/2010/main" val="3392718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216" y="1916832"/>
            <a:ext cx="7128792" cy="3693319"/>
          </a:xfrm>
          <a:prstGeom prst="rect">
            <a:avLst/>
          </a:prstGeom>
          <a:noFill/>
        </p:spPr>
        <p:txBody>
          <a:bodyPr wrap="square" rtlCol="0">
            <a:spAutoFit/>
          </a:bodyPr>
          <a:lstStyle/>
          <a:p>
            <a:pPr marL="285750" indent="-285750" algn="just">
              <a:buFont typeface="Wingdings" pitchFamily="2" charset="2"/>
              <a:buChar char="Ø"/>
            </a:pPr>
            <a:r>
              <a:rPr lang="en-US" dirty="0" smtClean="0"/>
              <a:t>Cuts across the managerial accountability of budget holders</a:t>
            </a:r>
          </a:p>
          <a:p>
            <a:pPr marL="285750" indent="-285750" algn="just">
              <a:buFont typeface="Wingdings" pitchFamily="2" charset="2"/>
              <a:buChar char="Ø"/>
            </a:pPr>
            <a:endParaRPr lang="en-US" dirty="0" smtClean="0"/>
          </a:p>
          <a:p>
            <a:pPr marL="285750" indent="-285750" algn="just">
              <a:buFont typeface="Wingdings" pitchFamily="2" charset="2"/>
              <a:buChar char="Ø"/>
            </a:pPr>
            <a:r>
              <a:rPr lang="en-US" dirty="0" smtClean="0"/>
              <a:t>Administrative burden on the entity under inspection/audit</a:t>
            </a:r>
          </a:p>
          <a:p>
            <a:pPr marL="285750" indent="-285750" algn="just">
              <a:buFont typeface="Wingdings" pitchFamily="2" charset="2"/>
              <a:buChar char="Ø"/>
            </a:pPr>
            <a:endParaRPr lang="en-US" dirty="0"/>
          </a:p>
          <a:p>
            <a:pPr marL="285750" indent="-285750" algn="just">
              <a:buFont typeface="Wingdings" pitchFamily="2" charset="2"/>
              <a:buChar char="Ø"/>
            </a:pPr>
            <a:r>
              <a:rPr lang="en-US" dirty="0" smtClean="0"/>
              <a:t>Possible difference of conclusions and opinions on the subject matter</a:t>
            </a:r>
          </a:p>
          <a:p>
            <a:pPr marL="285750" indent="-285750" algn="just">
              <a:buFont typeface="Wingdings" pitchFamily="2" charset="2"/>
              <a:buChar char="Ø"/>
            </a:pPr>
            <a:endParaRPr lang="en-US" dirty="0"/>
          </a:p>
          <a:p>
            <a:pPr marL="285750" indent="-285750" algn="just">
              <a:buFont typeface="Wingdings" pitchFamily="2" charset="2"/>
              <a:buChar char="Ø"/>
            </a:pPr>
            <a:r>
              <a:rPr lang="en-US" dirty="0" smtClean="0"/>
              <a:t>Additional resource cost to the public sector</a:t>
            </a:r>
          </a:p>
          <a:p>
            <a:pPr marL="285750" indent="-285750" algn="just">
              <a:buFont typeface="Wingdings" pitchFamily="2" charset="2"/>
              <a:buChar char="Ø"/>
            </a:pPr>
            <a:endParaRPr lang="en-US" dirty="0"/>
          </a:p>
          <a:p>
            <a:pPr marL="285750" indent="-285750" algn="just">
              <a:buFont typeface="Wingdings" pitchFamily="2" charset="2"/>
              <a:buChar char="Ø"/>
            </a:pPr>
            <a:r>
              <a:rPr lang="en-US" dirty="0" smtClean="0"/>
              <a:t>Possible overlapping and duplication of tasks </a:t>
            </a:r>
          </a:p>
          <a:p>
            <a:pPr marL="285750" indent="-285750" algn="just">
              <a:buFont typeface="Wingdings" pitchFamily="2" charset="2"/>
              <a:buChar char="Ø"/>
            </a:pPr>
            <a:endParaRPr lang="en-US" dirty="0"/>
          </a:p>
          <a:p>
            <a:pPr marL="285750" indent="-285750" algn="just">
              <a:buFont typeface="Wingdings" pitchFamily="2" charset="2"/>
              <a:buChar char="Ø"/>
            </a:pPr>
            <a:r>
              <a:rPr lang="en-US" dirty="0" smtClean="0"/>
              <a:t>Lack of mutual respect and mistrust based on lack of understanding of the roles and poor communication</a:t>
            </a:r>
          </a:p>
          <a:p>
            <a:endParaRPr lang="bg-BG" dirty="0"/>
          </a:p>
        </p:txBody>
      </p:sp>
      <p:sp>
        <p:nvSpPr>
          <p:cNvPr id="3" name="TextBox 2"/>
          <p:cNvSpPr txBox="1"/>
          <p:nvPr/>
        </p:nvSpPr>
        <p:spPr>
          <a:xfrm>
            <a:off x="995600" y="980728"/>
            <a:ext cx="7056784" cy="738664"/>
          </a:xfrm>
          <a:prstGeom prst="rect">
            <a:avLst/>
          </a:prstGeom>
          <a:noFill/>
        </p:spPr>
        <p:txBody>
          <a:bodyPr wrap="square" rtlCol="0">
            <a:spAutoFit/>
          </a:bodyPr>
          <a:lstStyle/>
          <a:p>
            <a:pPr algn="ctr"/>
            <a:r>
              <a:rPr lang="en-US" b="1" dirty="0" smtClean="0">
                <a:solidFill>
                  <a:srgbClr val="000099"/>
                </a:solidFill>
                <a:effectLst>
                  <a:outerShdw blurRad="38100" dist="38100" dir="2700000" algn="tl">
                    <a:srgbClr val="000000">
                      <a:alpha val="43137"/>
                    </a:srgbClr>
                  </a:outerShdw>
                </a:effectLst>
              </a:rPr>
              <a:t>4. FINANCIAL </a:t>
            </a:r>
            <a:r>
              <a:rPr lang="en-US" b="1" dirty="0">
                <a:solidFill>
                  <a:srgbClr val="000099"/>
                </a:solidFill>
                <a:effectLst>
                  <a:outerShdw blurRad="38100" dist="38100" dir="2700000" algn="tl">
                    <a:srgbClr val="000000">
                      <a:alpha val="43137"/>
                    </a:srgbClr>
                  </a:outerShdw>
                </a:effectLst>
              </a:rPr>
              <a:t>INSPECTION AND PIC </a:t>
            </a:r>
            <a:r>
              <a:rPr lang="en-US" b="1" dirty="0" smtClean="0">
                <a:solidFill>
                  <a:srgbClr val="000099"/>
                </a:solidFill>
                <a:effectLst>
                  <a:outerShdw blurRad="38100" dist="38100" dir="2700000" algn="tl">
                    <a:srgbClr val="000000">
                      <a:alpha val="43137"/>
                    </a:srgbClr>
                  </a:outerShdw>
                </a:effectLst>
              </a:rPr>
              <a:t>CONCEPT (2)</a:t>
            </a:r>
          </a:p>
          <a:p>
            <a:endParaRPr lang="en-US" sz="600" b="1" dirty="0" smtClean="0">
              <a:solidFill>
                <a:srgbClr val="000099"/>
              </a:solidFill>
              <a:effectLst>
                <a:outerShdw blurRad="38100" dist="38100" dir="2700000" algn="tl">
                  <a:srgbClr val="000000">
                    <a:alpha val="43137"/>
                  </a:srgbClr>
                </a:outerShdw>
              </a:effectLst>
            </a:endParaRPr>
          </a:p>
          <a:p>
            <a:r>
              <a:rPr lang="en-US" b="1" dirty="0">
                <a:solidFill>
                  <a:srgbClr val="000099"/>
                </a:solidFill>
                <a:effectLst>
                  <a:outerShdw blurRad="38100" dist="38100" dir="2700000" algn="tl">
                    <a:srgbClr val="000000">
                      <a:alpha val="43137"/>
                    </a:srgbClr>
                  </a:outerShdw>
                </a:effectLst>
              </a:rPr>
              <a:t>Challenges </a:t>
            </a:r>
            <a:r>
              <a:rPr lang="en-US" b="1" dirty="0">
                <a:solidFill>
                  <a:srgbClr val="182C80"/>
                </a:solidFill>
                <a:effectLst>
                  <a:outerShdw blurRad="38100" dist="38100" dir="2700000" algn="tl">
                    <a:srgbClr val="000000">
                      <a:alpha val="43137"/>
                    </a:srgbClr>
                  </a:outerShdw>
                </a:effectLst>
              </a:rPr>
              <a:t>where</a:t>
            </a:r>
            <a:r>
              <a:rPr lang="en-US" b="1" dirty="0">
                <a:solidFill>
                  <a:srgbClr val="000099"/>
                </a:solidFill>
                <a:effectLst>
                  <a:outerShdw blurRad="38100" dist="38100" dir="2700000" algn="tl">
                    <a:srgbClr val="000000">
                      <a:alpha val="43137"/>
                    </a:srgbClr>
                  </a:outerShdw>
                </a:effectLst>
              </a:rPr>
              <a:t> centralized and separated Financial Inspection </a:t>
            </a:r>
            <a:r>
              <a:rPr lang="en-US" b="1" dirty="0" smtClean="0">
                <a:solidFill>
                  <a:srgbClr val="000099"/>
                </a:solidFill>
                <a:effectLst>
                  <a:outerShdw blurRad="38100" dist="38100" dir="2700000" algn="tl">
                    <a:srgbClr val="000000">
                      <a:alpha val="43137"/>
                    </a:srgbClr>
                  </a:outerShdw>
                </a:effectLst>
              </a:rPr>
              <a:t>exists</a:t>
            </a:r>
            <a:endParaRPr lang="en-US" b="1" dirty="0">
              <a:solidFill>
                <a:srgbClr val="000099"/>
              </a:solidFill>
              <a:effectLst>
                <a:outerShdw blurRad="38100" dist="38100" dir="2700000" algn="tl">
                  <a:srgbClr val="000000">
                    <a:alpha val="43137"/>
                  </a:srgbClr>
                </a:outerShdw>
              </a:effectLst>
            </a:endParaRPr>
          </a:p>
        </p:txBody>
      </p:sp>
      <p:sp>
        <p:nvSpPr>
          <p:cNvPr id="10" name="Espaço Reservado para Número de Slide 6"/>
          <p:cNvSpPr>
            <a:spLocks noGrp="1"/>
          </p:cNvSpPr>
          <p:nvPr>
            <p:ph type="sldNum" sz="quarter" idx="12"/>
          </p:nvPr>
        </p:nvSpPr>
        <p:spPr>
          <a:xfrm>
            <a:off x="467544" y="6381328"/>
            <a:ext cx="2133600" cy="365125"/>
          </a:xfrm>
        </p:spPr>
        <p:txBody>
          <a:bodyPr/>
          <a:lstStyle>
            <a:lvl1pPr algn="l">
              <a:defRPr/>
            </a:lvl1pPr>
          </a:lstStyle>
          <a:p>
            <a:fld id="{C335CF09-96C2-46F2-B5C6-6BE50865BE52}" type="slidenum">
              <a:rPr lang="pt-BR" smtClean="0"/>
              <a:pPr/>
              <a:t>13</a:t>
            </a:fld>
            <a:endParaRPr lang="pt-BR" dirty="0"/>
          </a:p>
        </p:txBody>
      </p:sp>
    </p:spTree>
    <p:extLst>
      <p:ext uri="{BB962C8B-B14F-4D97-AF65-F5344CB8AC3E}">
        <p14:creationId xmlns:p14="http://schemas.microsoft.com/office/powerpoint/2010/main" val="3392718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216" y="1916832"/>
            <a:ext cx="7316192" cy="3139321"/>
          </a:xfrm>
          <a:prstGeom prst="rect">
            <a:avLst/>
          </a:prstGeom>
          <a:noFill/>
        </p:spPr>
        <p:txBody>
          <a:bodyPr wrap="square" rtlCol="0">
            <a:spAutoFit/>
          </a:bodyPr>
          <a:lstStyle/>
          <a:p>
            <a:pPr algn="ctr"/>
            <a:r>
              <a:rPr lang="en-US" b="1" u="sng" dirty="0" smtClean="0">
                <a:solidFill>
                  <a:srgbClr val="000099"/>
                </a:solidFill>
              </a:rPr>
              <a:t>In </a:t>
            </a:r>
            <a:r>
              <a:rPr lang="en-US" b="1" u="sng" dirty="0">
                <a:solidFill>
                  <a:srgbClr val="000099"/>
                </a:solidFill>
              </a:rPr>
              <a:t>the case of separate functions and </a:t>
            </a:r>
            <a:r>
              <a:rPr lang="en-US" b="1" u="sng" dirty="0" smtClean="0">
                <a:solidFill>
                  <a:srgbClr val="000099"/>
                </a:solidFill>
              </a:rPr>
              <a:t>institutions it is </a:t>
            </a:r>
            <a:r>
              <a:rPr lang="en-US" b="1" u="sng" dirty="0">
                <a:solidFill>
                  <a:srgbClr val="000099"/>
                </a:solidFill>
              </a:rPr>
              <a:t>important to </a:t>
            </a:r>
            <a:r>
              <a:rPr lang="en-US" b="1" u="sng" dirty="0" smtClean="0">
                <a:solidFill>
                  <a:srgbClr val="000099"/>
                </a:solidFill>
              </a:rPr>
              <a:t>ensure:  </a:t>
            </a:r>
            <a:endParaRPr lang="en-US" b="1" u="sng" dirty="0">
              <a:solidFill>
                <a:srgbClr val="000099"/>
              </a:solidFill>
            </a:endParaRPr>
          </a:p>
          <a:p>
            <a:endParaRPr lang="en-US" dirty="0"/>
          </a:p>
          <a:p>
            <a:r>
              <a:rPr lang="en-US" b="1" dirty="0" smtClean="0">
                <a:solidFill>
                  <a:srgbClr val="000099"/>
                </a:solidFill>
              </a:rPr>
              <a:t>GOOD COMUNICATION AND COOPERATION BY:</a:t>
            </a:r>
          </a:p>
          <a:p>
            <a:pPr algn="ctr"/>
            <a:endParaRPr lang="en-US" dirty="0"/>
          </a:p>
          <a:p>
            <a:pPr marL="285750" indent="-285750">
              <a:buFont typeface="Wingdings" pitchFamily="2" charset="2"/>
              <a:buChar char="Ø"/>
            </a:pPr>
            <a:r>
              <a:rPr lang="en-US" dirty="0"/>
              <a:t>A clear mandate for each  function and institution</a:t>
            </a:r>
          </a:p>
          <a:p>
            <a:endParaRPr lang="en-US" dirty="0"/>
          </a:p>
          <a:p>
            <a:pPr marL="285750" indent="-285750">
              <a:buFont typeface="Wingdings" pitchFamily="2" charset="2"/>
              <a:buChar char="Ø"/>
            </a:pPr>
            <a:r>
              <a:rPr lang="en-US" dirty="0"/>
              <a:t>Coordinating work programs and findings</a:t>
            </a:r>
          </a:p>
          <a:p>
            <a:endParaRPr lang="en-US" dirty="0"/>
          </a:p>
          <a:p>
            <a:pPr marL="285750" indent="-285750">
              <a:buFont typeface="Wingdings" pitchFamily="2" charset="2"/>
              <a:buChar char="Ø"/>
            </a:pPr>
            <a:r>
              <a:rPr lang="en-US" dirty="0"/>
              <a:t>Regular meetings and </a:t>
            </a:r>
            <a:r>
              <a:rPr lang="en-US" dirty="0" smtClean="0"/>
              <a:t>joint </a:t>
            </a:r>
            <a:r>
              <a:rPr lang="en-US" dirty="0"/>
              <a:t>trainings</a:t>
            </a:r>
          </a:p>
          <a:p>
            <a:endParaRPr lang="en-US" dirty="0"/>
          </a:p>
          <a:p>
            <a:pPr marL="285750" indent="-285750">
              <a:buFont typeface="Wingdings" pitchFamily="2" charset="2"/>
              <a:buChar char="Ø"/>
            </a:pPr>
            <a:r>
              <a:rPr lang="en-US" dirty="0"/>
              <a:t>Systematic </a:t>
            </a:r>
            <a:r>
              <a:rPr lang="en-US" dirty="0" smtClean="0"/>
              <a:t>exchange </a:t>
            </a:r>
            <a:r>
              <a:rPr lang="en-US" dirty="0"/>
              <a:t>of </a:t>
            </a:r>
            <a:r>
              <a:rPr lang="en-US" dirty="0" smtClean="0"/>
              <a:t>information</a:t>
            </a:r>
            <a:endParaRPr lang="bg-BG" dirty="0"/>
          </a:p>
        </p:txBody>
      </p:sp>
      <p:sp>
        <p:nvSpPr>
          <p:cNvPr id="3" name="TextBox 2"/>
          <p:cNvSpPr txBox="1"/>
          <p:nvPr/>
        </p:nvSpPr>
        <p:spPr>
          <a:xfrm>
            <a:off x="899680" y="980728"/>
            <a:ext cx="7056784" cy="369332"/>
          </a:xfrm>
          <a:prstGeom prst="rect">
            <a:avLst/>
          </a:prstGeom>
          <a:noFill/>
        </p:spPr>
        <p:txBody>
          <a:bodyPr wrap="square" rtlCol="0">
            <a:spAutoFit/>
          </a:bodyPr>
          <a:lstStyle/>
          <a:p>
            <a:pPr algn="ctr"/>
            <a:r>
              <a:rPr lang="en-US" b="1" dirty="0" smtClean="0">
                <a:solidFill>
                  <a:srgbClr val="000099"/>
                </a:solidFill>
                <a:effectLst>
                  <a:outerShdw blurRad="38100" dist="38100" dir="2700000" algn="tl">
                    <a:srgbClr val="000000">
                      <a:alpha val="43137"/>
                    </a:srgbClr>
                  </a:outerShdw>
                </a:effectLst>
              </a:rPr>
              <a:t>4. FINANCIAL </a:t>
            </a:r>
            <a:r>
              <a:rPr lang="en-US" b="1" dirty="0">
                <a:solidFill>
                  <a:srgbClr val="000099"/>
                </a:solidFill>
                <a:effectLst>
                  <a:outerShdw blurRad="38100" dist="38100" dir="2700000" algn="tl">
                    <a:srgbClr val="000000">
                      <a:alpha val="43137"/>
                    </a:srgbClr>
                  </a:outerShdw>
                </a:effectLst>
              </a:rPr>
              <a:t>INSPECTION AND </a:t>
            </a:r>
            <a:r>
              <a:rPr lang="en-US" b="1" dirty="0" smtClean="0">
                <a:solidFill>
                  <a:srgbClr val="000099"/>
                </a:solidFill>
                <a:effectLst>
                  <a:outerShdw blurRad="38100" dist="38100" dir="2700000" algn="tl">
                    <a:srgbClr val="000000">
                      <a:alpha val="43137"/>
                    </a:srgbClr>
                  </a:outerShdw>
                </a:effectLst>
              </a:rPr>
              <a:t>THE PIC </a:t>
            </a:r>
            <a:r>
              <a:rPr lang="en-US" b="1" dirty="0">
                <a:solidFill>
                  <a:srgbClr val="000099"/>
                </a:solidFill>
                <a:effectLst>
                  <a:outerShdw blurRad="38100" dist="38100" dir="2700000" algn="tl">
                    <a:srgbClr val="000000">
                      <a:alpha val="43137"/>
                    </a:srgbClr>
                  </a:outerShdw>
                </a:effectLst>
              </a:rPr>
              <a:t>CONCEPT </a:t>
            </a:r>
            <a:r>
              <a:rPr lang="en-US" b="1" dirty="0" smtClean="0">
                <a:solidFill>
                  <a:srgbClr val="000099"/>
                </a:solidFill>
                <a:effectLst>
                  <a:outerShdw blurRad="38100" dist="38100" dir="2700000" algn="tl">
                    <a:srgbClr val="000000">
                      <a:alpha val="43137"/>
                    </a:srgbClr>
                  </a:outerShdw>
                </a:effectLst>
              </a:rPr>
              <a:t>(3) </a:t>
            </a:r>
            <a:endParaRPr lang="en-US" b="1" dirty="0">
              <a:solidFill>
                <a:srgbClr val="000099"/>
              </a:solidFill>
              <a:effectLst>
                <a:outerShdw blurRad="38100" dist="38100" dir="2700000" algn="tl">
                  <a:srgbClr val="000000">
                    <a:alpha val="43137"/>
                  </a:srgbClr>
                </a:outerShdw>
              </a:effectLst>
            </a:endParaRPr>
          </a:p>
        </p:txBody>
      </p:sp>
      <p:sp>
        <p:nvSpPr>
          <p:cNvPr id="10" name="Espaço Reservado para Número de Slide 6"/>
          <p:cNvSpPr>
            <a:spLocks noGrp="1"/>
          </p:cNvSpPr>
          <p:nvPr>
            <p:ph type="sldNum" sz="quarter" idx="12"/>
          </p:nvPr>
        </p:nvSpPr>
        <p:spPr>
          <a:xfrm>
            <a:off x="467544" y="6381328"/>
            <a:ext cx="2133600" cy="365125"/>
          </a:xfrm>
        </p:spPr>
        <p:txBody>
          <a:bodyPr/>
          <a:lstStyle>
            <a:lvl1pPr algn="l">
              <a:defRPr/>
            </a:lvl1pPr>
          </a:lstStyle>
          <a:p>
            <a:fld id="{C335CF09-96C2-46F2-B5C6-6BE50865BE52}" type="slidenum">
              <a:rPr lang="pt-BR" smtClean="0"/>
              <a:pPr/>
              <a:t>14</a:t>
            </a:fld>
            <a:endParaRPr lang="pt-BR"/>
          </a:p>
        </p:txBody>
      </p:sp>
    </p:spTree>
    <p:extLst>
      <p:ext uri="{BB962C8B-B14F-4D97-AF65-F5344CB8AC3E}">
        <p14:creationId xmlns:p14="http://schemas.microsoft.com/office/powerpoint/2010/main" val="3392718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216" y="1916832"/>
            <a:ext cx="7128792" cy="4047262"/>
          </a:xfrm>
          <a:prstGeom prst="rect">
            <a:avLst/>
          </a:prstGeom>
          <a:noFill/>
        </p:spPr>
        <p:txBody>
          <a:bodyPr wrap="square" rtlCol="0">
            <a:spAutoFit/>
          </a:bodyPr>
          <a:lstStyle/>
          <a:p>
            <a:r>
              <a:rPr lang="en-US" dirty="0" smtClean="0">
                <a:solidFill>
                  <a:srgbClr val="000099"/>
                </a:solidFill>
              </a:rPr>
              <a:t>Until 2000 -  State Financial Control under the Minister of Finance</a:t>
            </a:r>
          </a:p>
          <a:p>
            <a:endParaRPr lang="en-US" sz="900" dirty="0" smtClean="0">
              <a:solidFill>
                <a:srgbClr val="000099"/>
              </a:solidFill>
            </a:endParaRPr>
          </a:p>
          <a:p>
            <a:r>
              <a:rPr lang="en-US" dirty="0" smtClean="0">
                <a:solidFill>
                  <a:srgbClr val="000099"/>
                </a:solidFill>
              </a:rPr>
              <a:t>Main characteristics:</a:t>
            </a:r>
          </a:p>
          <a:p>
            <a:pPr algn="ctr"/>
            <a:endParaRPr lang="en-US" dirty="0" smtClean="0">
              <a:solidFill>
                <a:srgbClr val="000099"/>
              </a:solidFill>
            </a:endParaRPr>
          </a:p>
          <a:p>
            <a:pPr marL="285750" indent="-285750">
              <a:buFont typeface="Arial" pitchFamily="34" charset="0"/>
              <a:buChar char="•"/>
            </a:pPr>
            <a:r>
              <a:rPr lang="en-US" dirty="0" smtClean="0"/>
              <a:t>1200 staff in central and local level; </a:t>
            </a:r>
          </a:p>
          <a:p>
            <a:pPr marL="285750" indent="-285750">
              <a:buFont typeface="Arial" pitchFamily="34" charset="0"/>
              <a:buChar char="•"/>
            </a:pPr>
            <a:endParaRPr lang="en-US" sz="800" dirty="0" smtClean="0"/>
          </a:p>
          <a:p>
            <a:pPr marL="285750" indent="-285750">
              <a:buFont typeface="Arial" pitchFamily="34" charset="0"/>
              <a:buChar char="•"/>
            </a:pPr>
            <a:r>
              <a:rPr lang="en-US" dirty="0" smtClean="0"/>
              <a:t>one and only institution for control and inspection (the NAO has been established in 1995, Internal Audit does not exist); </a:t>
            </a:r>
          </a:p>
          <a:p>
            <a:pPr marL="285750" indent="-285750">
              <a:buFont typeface="Arial" pitchFamily="34" charset="0"/>
              <a:buChar char="•"/>
            </a:pPr>
            <a:endParaRPr lang="en-US" sz="800" dirty="0" smtClean="0"/>
          </a:p>
          <a:p>
            <a:pPr marL="285750" indent="-285750">
              <a:buFont typeface="Arial" pitchFamily="34" charset="0"/>
              <a:buChar char="•"/>
            </a:pPr>
            <a:r>
              <a:rPr lang="en-US" dirty="0" smtClean="0"/>
              <a:t>close relations with the prosecution office; </a:t>
            </a:r>
          </a:p>
          <a:p>
            <a:pPr marL="285750" indent="-285750">
              <a:buFont typeface="Arial" pitchFamily="34" charset="0"/>
              <a:buChar char="•"/>
            </a:pPr>
            <a:endParaRPr lang="en-US" sz="800" dirty="0" smtClean="0"/>
          </a:p>
          <a:p>
            <a:pPr marL="285750" indent="-285750">
              <a:buFont typeface="Arial" pitchFamily="34" charset="0"/>
              <a:buChar char="•"/>
            </a:pPr>
            <a:r>
              <a:rPr lang="en-US" dirty="0" smtClean="0"/>
              <a:t>type of control – ex post inspection; </a:t>
            </a:r>
          </a:p>
          <a:p>
            <a:pPr marL="285750" indent="-285750">
              <a:buFont typeface="Arial" pitchFamily="34" charset="0"/>
              <a:buChar char="•"/>
            </a:pPr>
            <a:endParaRPr lang="en-US" sz="800" dirty="0" smtClean="0"/>
          </a:p>
          <a:p>
            <a:pPr marL="285750" indent="-285750">
              <a:buFont typeface="Arial" pitchFamily="34" charset="0"/>
              <a:buChar char="•"/>
            </a:pPr>
            <a:r>
              <a:rPr lang="en-US" dirty="0" smtClean="0"/>
              <a:t>rights to investigate and impose administrative and financial sanctions; </a:t>
            </a:r>
          </a:p>
          <a:p>
            <a:pPr marL="285750" indent="-285750">
              <a:buFont typeface="Arial" pitchFamily="34" charset="0"/>
              <a:buChar char="•"/>
            </a:pPr>
            <a:endParaRPr lang="en-US" sz="800" dirty="0" smtClean="0"/>
          </a:p>
          <a:p>
            <a:pPr marL="285750" indent="-285750">
              <a:buFont typeface="Arial" pitchFamily="34" charset="0"/>
              <a:buChar char="•"/>
            </a:pPr>
            <a:r>
              <a:rPr lang="en-US" dirty="0" smtClean="0"/>
              <a:t>sweeping powers over the central and local administration and the enterprises.</a:t>
            </a:r>
            <a:endParaRPr lang="bg-BG" dirty="0"/>
          </a:p>
        </p:txBody>
      </p:sp>
      <p:sp>
        <p:nvSpPr>
          <p:cNvPr id="3" name="TextBox 2"/>
          <p:cNvSpPr txBox="1"/>
          <p:nvPr/>
        </p:nvSpPr>
        <p:spPr>
          <a:xfrm>
            <a:off x="986456" y="980728"/>
            <a:ext cx="7056784" cy="507831"/>
          </a:xfrm>
          <a:prstGeom prst="rect">
            <a:avLst/>
          </a:prstGeom>
          <a:noFill/>
        </p:spPr>
        <p:txBody>
          <a:bodyPr wrap="square" rtlCol="0">
            <a:spAutoFit/>
          </a:bodyPr>
          <a:lstStyle/>
          <a:p>
            <a:pPr algn="ctr"/>
            <a:r>
              <a:rPr lang="en-US" b="1" dirty="0" smtClean="0">
                <a:solidFill>
                  <a:srgbClr val="000099"/>
                </a:solidFill>
                <a:effectLst>
                  <a:outerShdw blurRad="38100" dist="38100" dir="2700000" algn="tl">
                    <a:srgbClr val="000000">
                      <a:alpha val="43137"/>
                    </a:srgbClr>
                  </a:outerShdw>
                </a:effectLst>
              </a:rPr>
              <a:t>5. DEVELOPING OF FINANCIAL INSPECTION IN BULGARIA</a:t>
            </a:r>
          </a:p>
          <a:p>
            <a:endParaRPr lang="en-US" sz="900" dirty="0" smtClean="0"/>
          </a:p>
        </p:txBody>
      </p:sp>
      <p:sp>
        <p:nvSpPr>
          <p:cNvPr id="10" name="Espaço Reservado para Número de Slide 6"/>
          <p:cNvSpPr>
            <a:spLocks noGrp="1"/>
          </p:cNvSpPr>
          <p:nvPr>
            <p:ph type="sldNum" sz="quarter" idx="12"/>
          </p:nvPr>
        </p:nvSpPr>
        <p:spPr>
          <a:xfrm>
            <a:off x="467544" y="6381328"/>
            <a:ext cx="2133600" cy="365125"/>
          </a:xfrm>
        </p:spPr>
        <p:txBody>
          <a:bodyPr/>
          <a:lstStyle>
            <a:lvl1pPr algn="l">
              <a:defRPr/>
            </a:lvl1pPr>
          </a:lstStyle>
          <a:p>
            <a:fld id="{C335CF09-96C2-46F2-B5C6-6BE50865BE52}" type="slidenum">
              <a:rPr lang="pt-BR" smtClean="0"/>
              <a:pPr/>
              <a:t>15</a:t>
            </a:fld>
            <a:endParaRPr lang="pt-BR"/>
          </a:p>
        </p:txBody>
      </p:sp>
    </p:spTree>
    <p:extLst>
      <p:ext uri="{BB962C8B-B14F-4D97-AF65-F5344CB8AC3E}">
        <p14:creationId xmlns:p14="http://schemas.microsoft.com/office/powerpoint/2010/main" val="3392718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216" y="1770528"/>
            <a:ext cx="7388200" cy="4247317"/>
          </a:xfrm>
          <a:prstGeom prst="rect">
            <a:avLst/>
          </a:prstGeom>
          <a:noFill/>
        </p:spPr>
        <p:txBody>
          <a:bodyPr wrap="square" rtlCol="0">
            <a:spAutoFit/>
          </a:bodyPr>
          <a:lstStyle/>
          <a:p>
            <a:pPr algn="ctr"/>
            <a:r>
              <a:rPr lang="en-US" dirty="0">
                <a:solidFill>
                  <a:srgbClr val="000099"/>
                </a:solidFill>
              </a:rPr>
              <a:t>After 2000 – reforms in two stages</a:t>
            </a:r>
            <a:r>
              <a:rPr lang="en-US" dirty="0" smtClean="0">
                <a:solidFill>
                  <a:srgbClr val="000099"/>
                </a:solidFill>
              </a:rPr>
              <a:t>:</a:t>
            </a:r>
          </a:p>
          <a:p>
            <a:pPr algn="ctr"/>
            <a:endParaRPr lang="en-US" dirty="0">
              <a:solidFill>
                <a:srgbClr val="000099"/>
              </a:solidFill>
            </a:endParaRPr>
          </a:p>
          <a:p>
            <a:pPr marL="285750" indent="-285750">
              <a:spcAft>
                <a:spcPts val="600"/>
              </a:spcAft>
              <a:buFont typeface="Wingdings" pitchFamily="2" charset="2"/>
              <a:buChar char="Ø"/>
            </a:pPr>
            <a:r>
              <a:rPr lang="en-US" dirty="0">
                <a:solidFill>
                  <a:srgbClr val="000099"/>
                </a:solidFill>
              </a:rPr>
              <a:t>2000 – 2006 </a:t>
            </a:r>
            <a:r>
              <a:rPr lang="en-US" dirty="0" smtClean="0">
                <a:solidFill>
                  <a:srgbClr val="000099"/>
                </a:solidFill>
              </a:rPr>
              <a:t>:</a:t>
            </a:r>
          </a:p>
          <a:p>
            <a:pPr marL="742950" lvl="1" indent="-285750">
              <a:spcAft>
                <a:spcPts val="600"/>
              </a:spcAft>
              <a:buFont typeface="Arial" pitchFamily="34" charset="0"/>
              <a:buChar char="•"/>
            </a:pPr>
            <a:r>
              <a:rPr lang="en-US" dirty="0" smtClean="0"/>
              <a:t>PIFC Policy Paper </a:t>
            </a:r>
          </a:p>
          <a:p>
            <a:pPr marL="742950" lvl="1" indent="-285750">
              <a:spcAft>
                <a:spcPts val="600"/>
              </a:spcAft>
              <a:buFont typeface="Arial" pitchFamily="34" charset="0"/>
              <a:buChar char="•"/>
            </a:pPr>
            <a:endParaRPr lang="en-US" sz="800" dirty="0" smtClean="0"/>
          </a:p>
          <a:p>
            <a:pPr marL="742950" lvl="1" indent="-285750">
              <a:spcAft>
                <a:spcPts val="600"/>
              </a:spcAft>
              <a:buFont typeface="Arial" pitchFamily="34" charset="0"/>
              <a:buChar char="•"/>
            </a:pPr>
            <a:r>
              <a:rPr lang="en-US" dirty="0" smtClean="0"/>
              <a:t>New legislation</a:t>
            </a:r>
          </a:p>
          <a:p>
            <a:pPr marL="742950" lvl="1" indent="-285750">
              <a:spcAft>
                <a:spcPts val="600"/>
              </a:spcAft>
              <a:buFont typeface="Arial" pitchFamily="34" charset="0"/>
              <a:buChar char="•"/>
            </a:pPr>
            <a:endParaRPr lang="en-US" sz="800" dirty="0" smtClean="0"/>
          </a:p>
          <a:p>
            <a:pPr marL="742950" lvl="1" indent="-285750">
              <a:spcAft>
                <a:spcPts val="600"/>
              </a:spcAft>
              <a:buFont typeface="Arial" pitchFamily="34" charset="0"/>
              <a:buChar char="•"/>
            </a:pPr>
            <a:r>
              <a:rPr lang="en-US" dirty="0" smtClean="0"/>
              <a:t>Introduction of PIFC concept (and COSO elements) and introduction of Internal Audit function – centralized </a:t>
            </a:r>
          </a:p>
          <a:p>
            <a:pPr marL="742950" lvl="1" indent="-285750">
              <a:spcAft>
                <a:spcPts val="600"/>
              </a:spcAft>
              <a:buFont typeface="Arial" pitchFamily="34" charset="0"/>
              <a:buChar char="•"/>
            </a:pPr>
            <a:endParaRPr lang="en-US" sz="800" dirty="0" smtClean="0"/>
          </a:p>
          <a:p>
            <a:pPr marL="742950" lvl="1" indent="-285750">
              <a:spcAft>
                <a:spcPts val="600"/>
              </a:spcAft>
              <a:buFont typeface="Arial" pitchFamily="34" charset="0"/>
              <a:buChar char="•"/>
            </a:pPr>
            <a:r>
              <a:rPr lang="en-US" dirty="0" smtClean="0"/>
              <a:t>Institutional changes – Public Internal Control Agency (as a model similar to </a:t>
            </a:r>
            <a:r>
              <a:rPr lang="en-US" dirty="0"/>
              <a:t>F</a:t>
            </a:r>
            <a:r>
              <a:rPr lang="en-US" dirty="0" smtClean="0"/>
              <a:t>rench and Spanish system)</a:t>
            </a:r>
          </a:p>
          <a:p>
            <a:pPr marL="742950" lvl="1" indent="-285750">
              <a:buFont typeface="Arial" pitchFamily="34" charset="0"/>
              <a:buChar char="•"/>
            </a:pPr>
            <a:endParaRPr lang="en-US" sz="800" dirty="0" smtClean="0"/>
          </a:p>
          <a:p>
            <a:pPr marL="742950" lvl="1" indent="-285750">
              <a:buFont typeface="Arial" pitchFamily="34" charset="0"/>
              <a:buChar char="•"/>
            </a:pPr>
            <a:r>
              <a:rPr lang="en-US" dirty="0" smtClean="0"/>
              <a:t>Internal Audit function is mixed with imposing sanctions(fines) for law violation</a:t>
            </a:r>
            <a:endParaRPr lang="bg-BG" dirty="0"/>
          </a:p>
        </p:txBody>
      </p:sp>
      <p:sp>
        <p:nvSpPr>
          <p:cNvPr id="3" name="TextBox 2"/>
          <p:cNvSpPr txBox="1"/>
          <p:nvPr/>
        </p:nvSpPr>
        <p:spPr>
          <a:xfrm>
            <a:off x="899592" y="1019624"/>
            <a:ext cx="7056784" cy="923330"/>
          </a:xfrm>
          <a:prstGeom prst="rect">
            <a:avLst/>
          </a:prstGeom>
          <a:noFill/>
        </p:spPr>
        <p:txBody>
          <a:bodyPr wrap="square" rtlCol="0">
            <a:spAutoFit/>
          </a:bodyPr>
          <a:lstStyle/>
          <a:p>
            <a:pPr algn="ctr"/>
            <a:r>
              <a:rPr lang="en-US" b="1" dirty="0">
                <a:solidFill>
                  <a:srgbClr val="000099"/>
                </a:solidFill>
                <a:effectLst>
                  <a:outerShdw blurRad="38100" dist="38100" dir="2700000" algn="tl">
                    <a:srgbClr val="000000">
                      <a:alpha val="43137"/>
                    </a:srgbClr>
                  </a:outerShdw>
                </a:effectLst>
              </a:rPr>
              <a:t>5. DEVELOPING OF FINANCIAL INSPECTION IN </a:t>
            </a:r>
            <a:r>
              <a:rPr lang="en-US" b="1" dirty="0" smtClean="0">
                <a:solidFill>
                  <a:srgbClr val="000099"/>
                </a:solidFill>
                <a:effectLst>
                  <a:outerShdw blurRad="38100" dist="38100" dir="2700000" algn="tl">
                    <a:srgbClr val="000000">
                      <a:alpha val="43137"/>
                    </a:srgbClr>
                  </a:outerShdw>
                </a:effectLst>
              </a:rPr>
              <a:t>BULGARIA(2)</a:t>
            </a:r>
          </a:p>
          <a:p>
            <a:pPr algn="ctr"/>
            <a:r>
              <a:rPr lang="en-US" b="1" dirty="0">
                <a:solidFill>
                  <a:srgbClr val="000099"/>
                </a:solidFill>
                <a:effectLst>
                  <a:outerShdw blurRad="38100" dist="38100" dir="2700000" algn="tl">
                    <a:srgbClr val="000000">
                      <a:alpha val="43137"/>
                    </a:srgbClr>
                  </a:outerShdw>
                </a:effectLst>
              </a:rPr>
              <a:t>The system </a:t>
            </a:r>
            <a:r>
              <a:rPr lang="en-US" b="1" dirty="0" smtClean="0">
                <a:solidFill>
                  <a:srgbClr val="000099"/>
                </a:solidFill>
                <a:effectLst>
                  <a:outerShdw blurRad="38100" dist="38100" dir="2700000" algn="tl">
                    <a:srgbClr val="000000">
                      <a:alpha val="43137"/>
                    </a:srgbClr>
                  </a:outerShdw>
                </a:effectLst>
              </a:rPr>
              <a:t>through </a:t>
            </a:r>
            <a:r>
              <a:rPr lang="en-US" b="1" dirty="0">
                <a:solidFill>
                  <a:srgbClr val="000099"/>
                </a:solidFill>
                <a:effectLst>
                  <a:outerShdw blurRad="38100" dist="38100" dir="2700000" algn="tl">
                    <a:srgbClr val="000000">
                      <a:alpha val="43137"/>
                    </a:srgbClr>
                  </a:outerShdw>
                </a:effectLst>
              </a:rPr>
              <a:t>the time</a:t>
            </a:r>
          </a:p>
          <a:p>
            <a:pPr algn="ctr"/>
            <a:endParaRPr lang="en-US" b="1" dirty="0">
              <a:solidFill>
                <a:srgbClr val="000099"/>
              </a:solidFill>
              <a:effectLst>
                <a:outerShdw blurRad="38100" dist="38100" dir="2700000" algn="tl">
                  <a:srgbClr val="000000">
                    <a:alpha val="43137"/>
                  </a:srgbClr>
                </a:outerShdw>
              </a:effectLst>
            </a:endParaRPr>
          </a:p>
        </p:txBody>
      </p:sp>
      <p:sp>
        <p:nvSpPr>
          <p:cNvPr id="10" name="Espaço Reservado para Número de Slide 6"/>
          <p:cNvSpPr>
            <a:spLocks noGrp="1"/>
          </p:cNvSpPr>
          <p:nvPr>
            <p:ph type="sldNum" sz="quarter" idx="12"/>
          </p:nvPr>
        </p:nvSpPr>
        <p:spPr>
          <a:xfrm>
            <a:off x="467544" y="6381328"/>
            <a:ext cx="2133600" cy="365125"/>
          </a:xfrm>
        </p:spPr>
        <p:txBody>
          <a:bodyPr/>
          <a:lstStyle>
            <a:lvl1pPr algn="l">
              <a:defRPr/>
            </a:lvl1pPr>
          </a:lstStyle>
          <a:p>
            <a:fld id="{C335CF09-96C2-46F2-B5C6-6BE50865BE52}" type="slidenum">
              <a:rPr lang="pt-BR" smtClean="0"/>
              <a:pPr/>
              <a:t>16</a:t>
            </a:fld>
            <a:endParaRPr lang="pt-BR"/>
          </a:p>
        </p:txBody>
      </p:sp>
    </p:spTree>
    <p:extLst>
      <p:ext uri="{BB962C8B-B14F-4D97-AF65-F5344CB8AC3E}">
        <p14:creationId xmlns:p14="http://schemas.microsoft.com/office/powerpoint/2010/main" val="3392718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1844823"/>
            <a:ext cx="7013400" cy="3793346"/>
          </a:xfrm>
          <a:prstGeom prst="rect">
            <a:avLst/>
          </a:prstGeom>
          <a:noFill/>
        </p:spPr>
        <p:txBody>
          <a:bodyPr wrap="square" rtlCol="0">
            <a:spAutoFit/>
          </a:bodyPr>
          <a:lstStyle/>
          <a:p>
            <a:pPr marL="285750" indent="-285750">
              <a:spcAft>
                <a:spcPts val="600"/>
              </a:spcAft>
              <a:buFont typeface="Wingdings" pitchFamily="2" charset="2"/>
              <a:buChar char="Ø"/>
            </a:pPr>
            <a:r>
              <a:rPr lang="en-US" dirty="0" smtClean="0">
                <a:solidFill>
                  <a:srgbClr val="000099"/>
                </a:solidFill>
              </a:rPr>
              <a:t>2006 </a:t>
            </a:r>
            <a:r>
              <a:rPr lang="en-US" dirty="0">
                <a:solidFill>
                  <a:srgbClr val="000099"/>
                </a:solidFill>
              </a:rPr>
              <a:t>– </a:t>
            </a:r>
            <a:r>
              <a:rPr lang="en-US" dirty="0" smtClean="0">
                <a:solidFill>
                  <a:srgbClr val="000099"/>
                </a:solidFill>
              </a:rPr>
              <a:t>to present day</a:t>
            </a:r>
          </a:p>
          <a:p>
            <a:pPr marL="742950" lvl="1" indent="-285750">
              <a:spcAft>
                <a:spcPts val="900"/>
              </a:spcAft>
              <a:buFont typeface="Arial" pitchFamily="34" charset="0"/>
              <a:buChar char="•"/>
            </a:pPr>
            <a:r>
              <a:rPr lang="en-US" dirty="0" smtClean="0"/>
              <a:t>Three new laws in force – Financial Management and Control in the Public Sector Act, Internal Audit in the Public Sector Act, State Financial Inspection Act</a:t>
            </a:r>
          </a:p>
          <a:p>
            <a:pPr marL="742950" lvl="1" indent="-285750">
              <a:spcAft>
                <a:spcPts val="900"/>
              </a:spcAft>
              <a:buFont typeface="Arial" pitchFamily="34" charset="0"/>
              <a:buChar char="•"/>
            </a:pPr>
            <a:r>
              <a:rPr lang="en-US" dirty="0" smtClean="0"/>
              <a:t>Segregation of Internal Audit and Financial Inspection</a:t>
            </a:r>
          </a:p>
          <a:p>
            <a:pPr marL="742950" lvl="1" indent="-285750">
              <a:spcAft>
                <a:spcPts val="900"/>
              </a:spcAft>
              <a:buFont typeface="Arial" pitchFamily="34" charset="0"/>
              <a:buChar char="•"/>
            </a:pPr>
            <a:r>
              <a:rPr lang="en-US" dirty="0" smtClean="0"/>
              <a:t>Decentralization of the Internal Audit function (Internal Control and Internal Audit goes close to the Anglo-Saxon model)</a:t>
            </a:r>
          </a:p>
          <a:p>
            <a:pPr marL="742950" lvl="1" indent="-285750">
              <a:spcAft>
                <a:spcPts val="900"/>
              </a:spcAft>
              <a:buFont typeface="Arial" pitchFamily="34" charset="0"/>
              <a:buChar char="•"/>
            </a:pPr>
            <a:r>
              <a:rPr lang="en-US" dirty="0" smtClean="0"/>
              <a:t>Establishment of Central Harmonization Units for Internal Control and Internal Audit in the Ministry of Finance</a:t>
            </a:r>
          </a:p>
          <a:p>
            <a:pPr marL="742950" lvl="1" indent="-285750">
              <a:spcAft>
                <a:spcPts val="900"/>
              </a:spcAft>
              <a:buFont typeface="Arial" pitchFamily="34" charset="0"/>
              <a:buChar char="•"/>
            </a:pPr>
            <a:r>
              <a:rPr lang="en-US" dirty="0" smtClean="0"/>
              <a:t>Development of national standards, based on the IIA Standards</a:t>
            </a:r>
          </a:p>
          <a:p>
            <a:pPr marL="742950" lvl="1" indent="-285750">
              <a:spcAft>
                <a:spcPts val="600"/>
              </a:spcAft>
              <a:buFont typeface="Arial" pitchFamily="34" charset="0"/>
              <a:buChar char="•"/>
            </a:pPr>
            <a:r>
              <a:rPr lang="en-US" dirty="0" smtClean="0"/>
              <a:t>Training and certification system for internal auditors</a:t>
            </a:r>
            <a:endParaRPr lang="bg-BG" dirty="0"/>
          </a:p>
        </p:txBody>
      </p:sp>
      <p:sp>
        <p:nvSpPr>
          <p:cNvPr id="3" name="TextBox 2"/>
          <p:cNvSpPr txBox="1"/>
          <p:nvPr/>
        </p:nvSpPr>
        <p:spPr>
          <a:xfrm>
            <a:off x="1043608" y="980729"/>
            <a:ext cx="6912768" cy="646331"/>
          </a:xfrm>
          <a:prstGeom prst="rect">
            <a:avLst/>
          </a:prstGeom>
          <a:noFill/>
        </p:spPr>
        <p:txBody>
          <a:bodyPr wrap="square" rtlCol="0">
            <a:spAutoFit/>
          </a:bodyPr>
          <a:lstStyle/>
          <a:p>
            <a:r>
              <a:rPr lang="en-US" b="1" dirty="0" smtClean="0">
                <a:solidFill>
                  <a:srgbClr val="000099"/>
                </a:solidFill>
                <a:effectLst>
                  <a:outerShdw blurRad="38100" dist="38100" dir="2700000" algn="tl">
                    <a:srgbClr val="000000">
                      <a:alpha val="43137"/>
                    </a:srgbClr>
                  </a:outerShdw>
                </a:effectLst>
              </a:rPr>
              <a:t>5</a:t>
            </a:r>
            <a:r>
              <a:rPr lang="en-US" b="1" dirty="0">
                <a:solidFill>
                  <a:srgbClr val="000099"/>
                </a:solidFill>
                <a:effectLst>
                  <a:outerShdw blurRad="38100" dist="38100" dir="2700000" algn="tl">
                    <a:srgbClr val="000000">
                      <a:alpha val="43137"/>
                    </a:srgbClr>
                  </a:outerShdw>
                </a:effectLst>
              </a:rPr>
              <a:t>. DEVELOPING OF FINANCIAL INSPECTION IN </a:t>
            </a:r>
            <a:r>
              <a:rPr lang="en-US" b="1" dirty="0" smtClean="0">
                <a:solidFill>
                  <a:srgbClr val="000099"/>
                </a:solidFill>
                <a:effectLst>
                  <a:outerShdw blurRad="38100" dist="38100" dir="2700000" algn="tl">
                    <a:srgbClr val="000000">
                      <a:alpha val="43137"/>
                    </a:srgbClr>
                  </a:outerShdw>
                </a:effectLst>
              </a:rPr>
              <a:t>BULGARIA (3)</a:t>
            </a:r>
          </a:p>
          <a:p>
            <a:pPr algn="ctr"/>
            <a:r>
              <a:rPr lang="en-US" b="1" dirty="0">
                <a:solidFill>
                  <a:srgbClr val="000099"/>
                </a:solidFill>
                <a:effectLst>
                  <a:outerShdw blurRad="38100" dist="38100" dir="2700000" algn="tl">
                    <a:srgbClr val="000000">
                      <a:alpha val="43137"/>
                    </a:srgbClr>
                  </a:outerShdw>
                </a:effectLst>
              </a:rPr>
              <a:t>The system </a:t>
            </a:r>
            <a:r>
              <a:rPr lang="en-US" b="1" dirty="0" smtClean="0">
                <a:solidFill>
                  <a:srgbClr val="000099"/>
                </a:solidFill>
                <a:effectLst>
                  <a:outerShdw blurRad="38100" dist="38100" dir="2700000" algn="tl">
                    <a:srgbClr val="000000">
                      <a:alpha val="43137"/>
                    </a:srgbClr>
                  </a:outerShdw>
                </a:effectLst>
              </a:rPr>
              <a:t>through </a:t>
            </a:r>
            <a:r>
              <a:rPr lang="en-US" b="1" dirty="0">
                <a:solidFill>
                  <a:srgbClr val="000099"/>
                </a:solidFill>
                <a:effectLst>
                  <a:outerShdw blurRad="38100" dist="38100" dir="2700000" algn="tl">
                    <a:srgbClr val="000000">
                      <a:alpha val="43137"/>
                    </a:srgbClr>
                  </a:outerShdw>
                </a:effectLst>
              </a:rPr>
              <a:t>the </a:t>
            </a:r>
            <a:r>
              <a:rPr lang="en-US" b="1" dirty="0" smtClean="0">
                <a:solidFill>
                  <a:srgbClr val="000099"/>
                </a:solidFill>
                <a:effectLst>
                  <a:outerShdw blurRad="38100" dist="38100" dir="2700000" algn="tl">
                    <a:srgbClr val="000000">
                      <a:alpha val="43137"/>
                    </a:srgbClr>
                  </a:outerShdw>
                </a:effectLst>
              </a:rPr>
              <a:t>time</a:t>
            </a:r>
            <a:r>
              <a:rPr lang="en-US" dirty="0" smtClean="0"/>
              <a:t> </a:t>
            </a:r>
            <a:endParaRPr lang="bg-BG" dirty="0"/>
          </a:p>
        </p:txBody>
      </p:sp>
    </p:spTree>
    <p:extLst>
      <p:ext uri="{BB962C8B-B14F-4D97-AF65-F5344CB8AC3E}">
        <p14:creationId xmlns:p14="http://schemas.microsoft.com/office/powerpoint/2010/main" val="3392718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1112" y="1556792"/>
            <a:ext cx="7365304" cy="4431983"/>
          </a:xfrm>
          <a:prstGeom prst="rect">
            <a:avLst/>
          </a:prstGeom>
          <a:noFill/>
        </p:spPr>
        <p:txBody>
          <a:bodyPr wrap="square" rtlCol="0">
            <a:spAutoFit/>
          </a:bodyPr>
          <a:lstStyle/>
          <a:p>
            <a:pPr algn="ctr"/>
            <a:r>
              <a:rPr lang="en-US" dirty="0" smtClean="0">
                <a:solidFill>
                  <a:srgbClr val="000099"/>
                </a:solidFill>
              </a:rPr>
              <a:t>Establishment of State Financial Inspection Agency</a:t>
            </a:r>
          </a:p>
          <a:p>
            <a:r>
              <a:rPr lang="en-US" dirty="0" smtClean="0">
                <a:solidFill>
                  <a:srgbClr val="000099"/>
                </a:solidFill>
              </a:rPr>
              <a:t> </a:t>
            </a:r>
          </a:p>
          <a:p>
            <a:pPr marL="285750" indent="-285750">
              <a:spcAft>
                <a:spcPts val="600"/>
              </a:spcAft>
              <a:buFont typeface="Wingdings" pitchFamily="2" charset="2"/>
              <a:buChar char="ü"/>
            </a:pPr>
            <a:r>
              <a:rPr lang="en-US" dirty="0" smtClean="0"/>
              <a:t>Legal framework - </a:t>
            </a:r>
            <a:r>
              <a:rPr lang="en-US" dirty="0"/>
              <a:t> State Financial Inspection </a:t>
            </a:r>
            <a:r>
              <a:rPr lang="en-US" dirty="0" smtClean="0"/>
              <a:t>Act, Regulation for implementation of the law, Regulation for the structure of the Agency;</a:t>
            </a:r>
          </a:p>
          <a:p>
            <a:pPr marL="285750" indent="-285750">
              <a:spcAft>
                <a:spcPts val="600"/>
              </a:spcAft>
              <a:buFont typeface="Wingdings" pitchFamily="2" charset="2"/>
              <a:buChar char="ü"/>
            </a:pPr>
            <a:r>
              <a:rPr lang="en-US" dirty="0" smtClean="0"/>
              <a:t>Status – Agency subordinated to the Minister of Finance;</a:t>
            </a:r>
          </a:p>
          <a:p>
            <a:pPr marL="285750" indent="-285750">
              <a:buFont typeface="Wingdings" pitchFamily="2" charset="2"/>
              <a:buChar char="ü"/>
            </a:pPr>
            <a:r>
              <a:rPr lang="en-US" dirty="0" smtClean="0"/>
              <a:t>Administrative capacity – 190 inspectors and administrative staff</a:t>
            </a:r>
          </a:p>
          <a:p>
            <a:pPr marL="265113">
              <a:spcAft>
                <a:spcPts val="600"/>
              </a:spcAft>
            </a:pPr>
            <a:r>
              <a:rPr lang="en-US" dirty="0" smtClean="0"/>
              <a:t>(for comparison </a:t>
            </a:r>
            <a:r>
              <a:rPr lang="en-US" dirty="0"/>
              <a:t>-</a:t>
            </a:r>
            <a:r>
              <a:rPr lang="en-US" dirty="0" smtClean="0"/>
              <a:t>National Audit Office - 520 auditors and administrative staff, Internal auditors in the public sector - 440 in the 173 organizations);</a:t>
            </a:r>
          </a:p>
          <a:p>
            <a:pPr marL="285750" indent="-285750">
              <a:spcAft>
                <a:spcPts val="600"/>
              </a:spcAft>
              <a:buFont typeface="Wingdings" pitchFamily="2" charset="2"/>
              <a:buChar char="ü"/>
            </a:pPr>
            <a:r>
              <a:rPr lang="en-US" dirty="0" smtClean="0"/>
              <a:t>Scope of inspected entities – budget organizations – ministries; agencies; municipalities; state and municipal enterprises</a:t>
            </a:r>
            <a:r>
              <a:rPr lang="en-US" dirty="0"/>
              <a:t>;</a:t>
            </a:r>
            <a:r>
              <a:rPr lang="en-US" dirty="0" smtClean="0"/>
              <a:t> other;</a:t>
            </a:r>
          </a:p>
          <a:p>
            <a:pPr marL="285750" indent="-285750">
              <a:spcAft>
                <a:spcPts val="600"/>
              </a:spcAft>
              <a:buFont typeface="Wingdings" pitchFamily="2" charset="2"/>
              <a:buChar char="ü"/>
            </a:pPr>
            <a:r>
              <a:rPr lang="en-US" dirty="0" smtClean="0"/>
              <a:t>Types of activities – ex post inspections, checks for compliance with the laws, focus on assets, expenditures, public procurement procedures;</a:t>
            </a:r>
          </a:p>
          <a:p>
            <a:pPr marL="285750" indent="-285750">
              <a:spcAft>
                <a:spcPts val="600"/>
              </a:spcAft>
              <a:buFont typeface="Wingdings" pitchFamily="2" charset="2"/>
              <a:buChar char="ü"/>
            </a:pPr>
            <a:r>
              <a:rPr lang="en-US" dirty="0" smtClean="0"/>
              <a:t>Variety of Inspection activities: </a:t>
            </a:r>
          </a:p>
          <a:p>
            <a:pPr marL="742950" lvl="1" indent="-285750">
              <a:buFont typeface="Wingdings" pitchFamily="2" charset="2"/>
              <a:buChar char="§"/>
            </a:pPr>
            <a:r>
              <a:rPr lang="en-US" dirty="0" smtClean="0"/>
              <a:t> according Annual Plan – only public procurement procedures</a:t>
            </a:r>
            <a:endParaRPr lang="bg-BG" dirty="0"/>
          </a:p>
        </p:txBody>
      </p:sp>
      <p:sp>
        <p:nvSpPr>
          <p:cNvPr id="3" name="TextBox 2"/>
          <p:cNvSpPr txBox="1"/>
          <p:nvPr/>
        </p:nvSpPr>
        <p:spPr>
          <a:xfrm>
            <a:off x="913304" y="980728"/>
            <a:ext cx="7056784" cy="369332"/>
          </a:xfrm>
          <a:prstGeom prst="rect">
            <a:avLst/>
          </a:prstGeom>
          <a:noFill/>
        </p:spPr>
        <p:txBody>
          <a:bodyPr wrap="square" rtlCol="0">
            <a:spAutoFit/>
          </a:bodyPr>
          <a:lstStyle/>
          <a:p>
            <a:pPr algn="ctr"/>
            <a:r>
              <a:rPr lang="en-US" b="1" dirty="0" smtClean="0">
                <a:solidFill>
                  <a:srgbClr val="000099"/>
                </a:solidFill>
                <a:effectLst>
                  <a:outerShdw blurRad="38100" dist="38100" dir="2700000" algn="tl">
                    <a:srgbClr val="000000">
                      <a:alpha val="43137"/>
                    </a:srgbClr>
                  </a:outerShdw>
                </a:effectLst>
              </a:rPr>
              <a:t>5</a:t>
            </a:r>
            <a:r>
              <a:rPr lang="en-US" b="1" dirty="0">
                <a:solidFill>
                  <a:srgbClr val="000099"/>
                </a:solidFill>
                <a:effectLst>
                  <a:outerShdw blurRad="38100" dist="38100" dir="2700000" algn="tl">
                    <a:srgbClr val="000000">
                      <a:alpha val="43137"/>
                    </a:srgbClr>
                  </a:outerShdw>
                </a:effectLst>
              </a:rPr>
              <a:t>. DEVELOPING OF FINANCIAL INSPECTION IN </a:t>
            </a:r>
            <a:r>
              <a:rPr lang="en-US" b="1" dirty="0" smtClean="0">
                <a:solidFill>
                  <a:srgbClr val="000099"/>
                </a:solidFill>
                <a:effectLst>
                  <a:outerShdw blurRad="38100" dist="38100" dir="2700000" algn="tl">
                    <a:srgbClr val="000000">
                      <a:alpha val="43137"/>
                    </a:srgbClr>
                  </a:outerShdw>
                </a:effectLst>
              </a:rPr>
              <a:t>BULGARIA (4)  </a:t>
            </a:r>
            <a:endParaRPr lang="bg-BG" b="1" dirty="0">
              <a:solidFill>
                <a:srgbClr val="000099"/>
              </a:solidFill>
              <a:effectLst>
                <a:outerShdw blurRad="38100" dist="38100" dir="2700000" algn="tl">
                  <a:srgbClr val="000000">
                    <a:alpha val="43137"/>
                  </a:srgbClr>
                </a:outerShdw>
              </a:effectLst>
            </a:endParaRPr>
          </a:p>
        </p:txBody>
      </p:sp>
      <p:sp>
        <p:nvSpPr>
          <p:cNvPr id="10" name="Espaço Reservado para Número de Slide 6"/>
          <p:cNvSpPr>
            <a:spLocks noGrp="1"/>
          </p:cNvSpPr>
          <p:nvPr>
            <p:ph type="sldNum" sz="quarter" idx="12"/>
          </p:nvPr>
        </p:nvSpPr>
        <p:spPr>
          <a:xfrm>
            <a:off x="467544" y="6381328"/>
            <a:ext cx="2133600" cy="365125"/>
          </a:xfrm>
        </p:spPr>
        <p:txBody>
          <a:bodyPr/>
          <a:lstStyle>
            <a:lvl1pPr algn="l">
              <a:defRPr/>
            </a:lvl1pPr>
          </a:lstStyle>
          <a:p>
            <a:fld id="{C335CF09-96C2-46F2-B5C6-6BE50865BE52}" type="slidenum">
              <a:rPr lang="pt-BR" smtClean="0"/>
              <a:pPr/>
              <a:t>18</a:t>
            </a:fld>
            <a:endParaRPr lang="pt-BR"/>
          </a:p>
        </p:txBody>
      </p:sp>
    </p:spTree>
    <p:extLst>
      <p:ext uri="{BB962C8B-B14F-4D97-AF65-F5344CB8AC3E}">
        <p14:creationId xmlns:p14="http://schemas.microsoft.com/office/powerpoint/2010/main" val="3392718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1125008"/>
            <a:ext cx="7128792" cy="3970318"/>
          </a:xfrm>
          <a:prstGeom prst="rect">
            <a:avLst/>
          </a:prstGeom>
          <a:noFill/>
        </p:spPr>
        <p:txBody>
          <a:bodyPr wrap="square" rtlCol="0">
            <a:spAutoFit/>
          </a:bodyPr>
          <a:lstStyle/>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bg-BG" dirty="0"/>
          </a:p>
        </p:txBody>
      </p:sp>
      <p:sp>
        <p:nvSpPr>
          <p:cNvPr id="3" name="TextBox 2"/>
          <p:cNvSpPr txBox="1"/>
          <p:nvPr/>
        </p:nvSpPr>
        <p:spPr>
          <a:xfrm>
            <a:off x="973920" y="1556792"/>
            <a:ext cx="7056784" cy="4539704"/>
          </a:xfrm>
          <a:prstGeom prst="rect">
            <a:avLst/>
          </a:prstGeom>
          <a:noFill/>
        </p:spPr>
        <p:txBody>
          <a:bodyPr wrap="square" rtlCol="0">
            <a:spAutoFit/>
          </a:bodyPr>
          <a:lstStyle/>
          <a:p>
            <a:pPr marL="285750" indent="-285750">
              <a:spcAft>
                <a:spcPts val="600"/>
              </a:spcAft>
              <a:buFont typeface="Wingdings" pitchFamily="2" charset="2"/>
              <a:buChar char="§"/>
            </a:pPr>
            <a:r>
              <a:rPr lang="en-US" dirty="0" smtClean="0"/>
              <a:t>On </a:t>
            </a:r>
            <a:r>
              <a:rPr lang="en-US" dirty="0"/>
              <a:t>the requests of the Council of Ministries, Minister of Finance, </a:t>
            </a:r>
            <a:r>
              <a:rPr lang="en-US" dirty="0" smtClean="0"/>
              <a:t>Prosecution </a:t>
            </a:r>
            <a:r>
              <a:rPr lang="en-US" dirty="0"/>
              <a:t>Office and other public institutions </a:t>
            </a:r>
          </a:p>
          <a:p>
            <a:pPr marL="285750" indent="-285750">
              <a:buFont typeface="Wingdings" pitchFamily="2" charset="2"/>
              <a:buChar char="§"/>
            </a:pPr>
            <a:r>
              <a:rPr lang="en-US" b="1" dirty="0" smtClean="0"/>
              <a:t>Complaints</a:t>
            </a:r>
            <a:r>
              <a:rPr lang="en-US" dirty="0" smtClean="0"/>
              <a:t> and signals from the citizens</a:t>
            </a:r>
          </a:p>
          <a:p>
            <a:pPr marL="285750" indent="-285750">
              <a:buFont typeface="Wingdings" pitchFamily="2" charset="2"/>
              <a:buChar char="Ø"/>
            </a:pPr>
            <a:endParaRPr lang="en-US" dirty="0" smtClean="0"/>
          </a:p>
          <a:p>
            <a:pPr marL="285750" indent="-285750">
              <a:buFont typeface="Wingdings" pitchFamily="2" charset="2"/>
              <a:buChar char="Ø"/>
            </a:pPr>
            <a:endParaRPr lang="en-US" dirty="0" smtClean="0"/>
          </a:p>
          <a:p>
            <a:pPr marL="285750" indent="-285750">
              <a:buFont typeface="Wingdings" pitchFamily="2" charset="2"/>
              <a:buChar char="Ø"/>
            </a:pPr>
            <a:r>
              <a:rPr lang="en-US" b="1" dirty="0" smtClean="0"/>
              <a:t>Responsibility and powers</a:t>
            </a:r>
          </a:p>
          <a:p>
            <a:pPr marL="285750" indent="-285750">
              <a:buFont typeface="Wingdings" pitchFamily="2" charset="2"/>
              <a:buChar char="§"/>
            </a:pPr>
            <a:r>
              <a:rPr lang="en-US" dirty="0" smtClean="0"/>
              <a:t>Written mandatory instructions</a:t>
            </a:r>
          </a:p>
          <a:p>
            <a:pPr marL="285750" indent="-285750">
              <a:buFont typeface="Wingdings" pitchFamily="2" charset="2"/>
              <a:buChar char="§"/>
            </a:pPr>
            <a:endParaRPr lang="en-US" sz="800" dirty="0" smtClean="0"/>
          </a:p>
          <a:p>
            <a:pPr marL="285750" indent="-285750">
              <a:buFont typeface="Wingdings" pitchFamily="2" charset="2"/>
              <a:buChar char="§"/>
            </a:pPr>
            <a:r>
              <a:rPr lang="en-US" dirty="0" smtClean="0"/>
              <a:t>Recommendations to the competent bodies</a:t>
            </a:r>
          </a:p>
          <a:p>
            <a:pPr marL="285750" indent="-285750">
              <a:buFont typeface="Wingdings" pitchFamily="2" charset="2"/>
              <a:buChar char="§"/>
            </a:pPr>
            <a:endParaRPr lang="en-US" sz="800" dirty="0" smtClean="0"/>
          </a:p>
          <a:p>
            <a:pPr marL="285750" indent="-285750">
              <a:buFont typeface="Wingdings" pitchFamily="2" charset="2"/>
              <a:buChar char="§"/>
            </a:pPr>
            <a:r>
              <a:rPr lang="en-US" dirty="0" smtClean="0"/>
              <a:t>Collecting evidence for the Prosecution Office</a:t>
            </a:r>
          </a:p>
          <a:p>
            <a:pPr marL="285750" indent="-285750">
              <a:buFont typeface="Wingdings" pitchFamily="2" charset="2"/>
              <a:buChar char="§"/>
            </a:pPr>
            <a:endParaRPr lang="en-US" sz="800" dirty="0" smtClean="0"/>
          </a:p>
          <a:p>
            <a:pPr marL="285750" indent="-285750">
              <a:buFont typeface="Wingdings" pitchFamily="2" charset="2"/>
              <a:buChar char="§"/>
            </a:pPr>
            <a:r>
              <a:rPr lang="en-US" dirty="0" smtClean="0"/>
              <a:t>Administrative (fines) and civil</a:t>
            </a:r>
            <a:r>
              <a:rPr lang="en-US" u="sng" dirty="0" smtClean="0"/>
              <a:t> </a:t>
            </a:r>
            <a:r>
              <a:rPr lang="en-US" dirty="0" smtClean="0"/>
              <a:t>sanctions/penalties (the penalized persons have a right to appeal the sanctions to the court)</a:t>
            </a:r>
          </a:p>
          <a:p>
            <a:pPr marL="285750" indent="-285750">
              <a:buFont typeface="Wingdings" pitchFamily="2" charset="2"/>
              <a:buChar char="§"/>
            </a:pPr>
            <a:endParaRPr lang="bg-BG" sz="800" dirty="0" smtClean="0"/>
          </a:p>
          <a:p>
            <a:pPr marL="285750" indent="-285750">
              <a:buFont typeface="Wingdings" pitchFamily="2" charset="2"/>
              <a:buChar char="§"/>
            </a:pPr>
            <a:r>
              <a:rPr lang="en-US" dirty="0" smtClean="0"/>
              <a:t>Active communications with other institutions</a:t>
            </a:r>
            <a:endParaRPr lang="en-US" dirty="0"/>
          </a:p>
          <a:p>
            <a:endParaRPr lang="en-US" dirty="0" smtClean="0"/>
          </a:p>
          <a:p>
            <a:endParaRPr lang="bg-BG" dirty="0"/>
          </a:p>
        </p:txBody>
      </p:sp>
      <p:sp>
        <p:nvSpPr>
          <p:cNvPr id="4" name="Espaço Reservado para Número de Slide 6"/>
          <p:cNvSpPr>
            <a:spLocks noGrp="1"/>
          </p:cNvSpPr>
          <p:nvPr>
            <p:ph type="sldNum" sz="quarter" idx="12"/>
          </p:nvPr>
        </p:nvSpPr>
        <p:spPr>
          <a:xfrm>
            <a:off x="467544" y="6381328"/>
            <a:ext cx="2133600" cy="365125"/>
          </a:xfrm>
        </p:spPr>
        <p:txBody>
          <a:bodyPr/>
          <a:lstStyle>
            <a:lvl1pPr algn="l">
              <a:defRPr/>
            </a:lvl1pPr>
          </a:lstStyle>
          <a:p>
            <a:fld id="{C335CF09-96C2-46F2-B5C6-6BE50865BE52}" type="slidenum">
              <a:rPr lang="pt-BR" smtClean="0"/>
              <a:pPr/>
              <a:t>19</a:t>
            </a:fld>
            <a:endParaRPr lang="pt-BR"/>
          </a:p>
        </p:txBody>
      </p:sp>
      <p:sp>
        <p:nvSpPr>
          <p:cNvPr id="5" name="TextBox 4"/>
          <p:cNvSpPr txBox="1"/>
          <p:nvPr/>
        </p:nvSpPr>
        <p:spPr>
          <a:xfrm>
            <a:off x="1043608" y="1125008"/>
            <a:ext cx="7272808" cy="369332"/>
          </a:xfrm>
          <a:prstGeom prst="rect">
            <a:avLst/>
          </a:prstGeom>
          <a:noFill/>
        </p:spPr>
        <p:txBody>
          <a:bodyPr wrap="square" rtlCol="0">
            <a:spAutoFit/>
          </a:bodyPr>
          <a:lstStyle/>
          <a:p>
            <a:r>
              <a:rPr lang="en-US" b="1" dirty="0">
                <a:solidFill>
                  <a:srgbClr val="000099"/>
                </a:solidFill>
                <a:effectLst>
                  <a:outerShdw blurRad="38100" dist="38100" dir="2700000" algn="tl">
                    <a:srgbClr val="000000">
                      <a:alpha val="43137"/>
                    </a:srgbClr>
                  </a:outerShdw>
                </a:effectLst>
              </a:rPr>
              <a:t>5. DEVELOPING OF FINANCIAL INSPECTION IN </a:t>
            </a:r>
            <a:r>
              <a:rPr lang="en-US" b="1" dirty="0" smtClean="0">
                <a:solidFill>
                  <a:srgbClr val="000099"/>
                </a:solidFill>
                <a:effectLst>
                  <a:outerShdw blurRad="38100" dist="38100" dir="2700000" algn="tl">
                    <a:srgbClr val="000000">
                      <a:alpha val="43137"/>
                    </a:srgbClr>
                  </a:outerShdw>
                </a:effectLst>
              </a:rPr>
              <a:t>BULGARIA (5)  </a:t>
            </a:r>
            <a:endParaRPr lang="bg-BG" b="1" dirty="0">
              <a:solidFill>
                <a:srgbClr val="0000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59317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7008" y="1824273"/>
            <a:ext cx="7805432" cy="4524315"/>
          </a:xfrm>
          <a:prstGeom prst="rect">
            <a:avLst/>
          </a:prstGeom>
          <a:noFill/>
        </p:spPr>
        <p:txBody>
          <a:bodyPr wrap="square" rtlCol="0">
            <a:spAutoFit/>
          </a:bodyPr>
          <a:lstStyle/>
          <a:p>
            <a:pPr marL="342900" indent="-342900">
              <a:buAutoNum type="arabicPeriod"/>
            </a:pPr>
            <a:r>
              <a:rPr lang="en-US" b="1" dirty="0" smtClean="0">
                <a:solidFill>
                  <a:srgbClr val="000099"/>
                </a:solidFill>
              </a:rPr>
              <a:t>Overview of the main features of the Financial Inspection function </a:t>
            </a:r>
          </a:p>
          <a:p>
            <a:pPr marL="342900" indent="-342900">
              <a:buAutoNum type="arabicPeriod"/>
            </a:pPr>
            <a:endParaRPr lang="en-US" b="1" dirty="0" smtClean="0">
              <a:solidFill>
                <a:srgbClr val="000099"/>
              </a:solidFill>
            </a:endParaRPr>
          </a:p>
          <a:p>
            <a:pPr marL="342900" indent="-342900">
              <a:buFont typeface="+mj-lt"/>
              <a:buAutoNum type="arabicPeriod"/>
            </a:pPr>
            <a:r>
              <a:rPr lang="en-US" b="1" dirty="0" smtClean="0">
                <a:solidFill>
                  <a:srgbClr val="000099"/>
                </a:solidFill>
              </a:rPr>
              <a:t>Different</a:t>
            </a:r>
            <a:r>
              <a:rPr lang="bg-BG" b="1" dirty="0" smtClean="0">
                <a:solidFill>
                  <a:srgbClr val="000099"/>
                </a:solidFill>
              </a:rPr>
              <a:t> </a:t>
            </a:r>
            <a:r>
              <a:rPr lang="en-US" b="1" dirty="0" smtClean="0">
                <a:solidFill>
                  <a:srgbClr val="000099"/>
                </a:solidFill>
              </a:rPr>
              <a:t>views and models </a:t>
            </a:r>
            <a:r>
              <a:rPr lang="en-US" b="1" dirty="0">
                <a:solidFill>
                  <a:srgbClr val="000099"/>
                </a:solidFill>
              </a:rPr>
              <a:t>of Financial </a:t>
            </a:r>
            <a:r>
              <a:rPr lang="en-US" b="1" dirty="0" smtClean="0">
                <a:solidFill>
                  <a:srgbClr val="000099"/>
                </a:solidFill>
              </a:rPr>
              <a:t>Inspection in the EU Member States</a:t>
            </a:r>
          </a:p>
          <a:p>
            <a:pPr marL="342900" indent="-342900">
              <a:buFont typeface="+mj-lt"/>
              <a:buAutoNum type="arabicPeriod"/>
            </a:pPr>
            <a:endParaRPr lang="bg-BG" b="1" dirty="0" smtClean="0">
              <a:solidFill>
                <a:srgbClr val="000099"/>
              </a:solidFill>
            </a:endParaRPr>
          </a:p>
          <a:p>
            <a:pPr marL="342900" indent="-342900">
              <a:buFont typeface="+mj-lt"/>
              <a:buAutoNum type="arabicPeriod"/>
            </a:pPr>
            <a:r>
              <a:rPr lang="en-US" b="1" dirty="0" smtClean="0">
                <a:solidFill>
                  <a:srgbClr val="000099"/>
                </a:solidFill>
              </a:rPr>
              <a:t>Common ground and differences between </a:t>
            </a:r>
            <a:r>
              <a:rPr lang="en-US" b="1" dirty="0">
                <a:solidFill>
                  <a:srgbClr val="000099"/>
                </a:solidFill>
              </a:rPr>
              <a:t>Financial </a:t>
            </a:r>
            <a:r>
              <a:rPr lang="en-US" b="1" dirty="0" smtClean="0">
                <a:solidFill>
                  <a:srgbClr val="000099"/>
                </a:solidFill>
              </a:rPr>
              <a:t>Inspection, External Audit and Internal Audit</a:t>
            </a:r>
          </a:p>
          <a:p>
            <a:pPr marL="342900" indent="-342900">
              <a:buFont typeface="+mj-lt"/>
              <a:buAutoNum type="arabicPeriod"/>
            </a:pPr>
            <a:endParaRPr lang="bg-BG" b="1" dirty="0" smtClean="0">
              <a:solidFill>
                <a:srgbClr val="000099"/>
              </a:solidFill>
            </a:endParaRPr>
          </a:p>
          <a:p>
            <a:pPr marL="342900" indent="-342900">
              <a:buFont typeface="+mj-lt"/>
              <a:buAutoNum type="arabicPeriod"/>
            </a:pPr>
            <a:r>
              <a:rPr lang="en-US" b="1" dirty="0" smtClean="0">
                <a:solidFill>
                  <a:srgbClr val="000099"/>
                </a:solidFill>
              </a:rPr>
              <a:t>How to keep Financial Inspection compatible with modern PIC?</a:t>
            </a:r>
          </a:p>
          <a:p>
            <a:pPr marL="342900" indent="-342900">
              <a:buFont typeface="+mj-lt"/>
              <a:buAutoNum type="arabicPeriod"/>
            </a:pPr>
            <a:endParaRPr lang="bg-BG" b="1" dirty="0" smtClean="0">
              <a:solidFill>
                <a:srgbClr val="000099"/>
              </a:solidFill>
            </a:endParaRPr>
          </a:p>
          <a:p>
            <a:pPr marL="342900" indent="-342900">
              <a:buFont typeface="+mj-lt"/>
              <a:buAutoNum type="arabicPeriod"/>
            </a:pPr>
            <a:r>
              <a:rPr lang="en-US" b="1" dirty="0" smtClean="0">
                <a:solidFill>
                  <a:srgbClr val="000099"/>
                </a:solidFill>
              </a:rPr>
              <a:t>Development of Financial Inspection in Bulgaria</a:t>
            </a:r>
          </a:p>
          <a:p>
            <a:pPr marL="342900" indent="-342900">
              <a:buFont typeface="+mj-lt"/>
              <a:buAutoNum type="arabicPeriod"/>
            </a:pPr>
            <a:endParaRPr lang="bg-BG" b="1" dirty="0" smtClean="0">
              <a:solidFill>
                <a:srgbClr val="000099"/>
              </a:solidFill>
            </a:endParaRPr>
          </a:p>
          <a:p>
            <a:pPr marL="342900" indent="-342900">
              <a:buFont typeface="+mj-lt"/>
              <a:buAutoNum type="arabicPeriod"/>
            </a:pPr>
            <a:r>
              <a:rPr lang="en-US" b="1" dirty="0" smtClean="0">
                <a:solidFill>
                  <a:srgbClr val="000099"/>
                </a:solidFill>
              </a:rPr>
              <a:t>Relationship between Financial </a:t>
            </a:r>
            <a:r>
              <a:rPr lang="en-US" b="1" dirty="0">
                <a:solidFill>
                  <a:srgbClr val="000099"/>
                </a:solidFill>
              </a:rPr>
              <a:t>Inspection, External Audit and Internal </a:t>
            </a:r>
            <a:r>
              <a:rPr lang="en-US" b="1" dirty="0" smtClean="0">
                <a:solidFill>
                  <a:srgbClr val="000099"/>
                </a:solidFill>
              </a:rPr>
              <a:t>Audit - good practices and challenges</a:t>
            </a:r>
          </a:p>
          <a:p>
            <a:pPr marL="342900" indent="-342900">
              <a:buFont typeface="+mj-lt"/>
              <a:buAutoNum type="arabicPeriod"/>
            </a:pPr>
            <a:endParaRPr lang="bg-BG" b="1" dirty="0" smtClean="0">
              <a:solidFill>
                <a:srgbClr val="000099"/>
              </a:solidFill>
            </a:endParaRPr>
          </a:p>
          <a:p>
            <a:pPr marL="342900" indent="-342900">
              <a:buFont typeface="+mj-lt"/>
              <a:buAutoNum type="arabicPeriod"/>
            </a:pPr>
            <a:r>
              <a:rPr lang="en-US" b="1" dirty="0" smtClean="0">
                <a:solidFill>
                  <a:srgbClr val="000099"/>
                </a:solidFill>
              </a:rPr>
              <a:t>Looking ahead</a:t>
            </a:r>
          </a:p>
          <a:p>
            <a:endParaRPr lang="bg-BG" dirty="0"/>
          </a:p>
        </p:txBody>
      </p:sp>
      <p:sp>
        <p:nvSpPr>
          <p:cNvPr id="4" name="TextBox 3"/>
          <p:cNvSpPr txBox="1"/>
          <p:nvPr/>
        </p:nvSpPr>
        <p:spPr>
          <a:xfrm>
            <a:off x="727008" y="1052736"/>
            <a:ext cx="7704856" cy="523220"/>
          </a:xfrm>
          <a:prstGeom prst="rect">
            <a:avLst/>
          </a:prstGeom>
          <a:noFill/>
        </p:spPr>
        <p:txBody>
          <a:bodyPr wrap="square" rtlCol="0">
            <a:spAutoFit/>
          </a:bodyPr>
          <a:lstStyle/>
          <a:p>
            <a:r>
              <a:rPr lang="en-US" sz="2800" b="1" dirty="0" smtClean="0">
                <a:solidFill>
                  <a:srgbClr val="000099"/>
                </a:solidFill>
                <a:effectLst>
                  <a:outerShdw blurRad="38100" dist="38100" dir="2700000" algn="tl">
                    <a:srgbClr val="000000">
                      <a:alpha val="43137"/>
                    </a:srgbClr>
                  </a:outerShdw>
                </a:effectLst>
              </a:rPr>
              <a:t>CONTENTS</a:t>
            </a:r>
            <a:endParaRPr lang="bg-BG" sz="2800" b="1" dirty="0">
              <a:solidFill>
                <a:srgbClr val="000099"/>
              </a:solidFill>
              <a:effectLst>
                <a:outerShdw blurRad="38100" dist="38100" dir="2700000" algn="tl">
                  <a:srgbClr val="000000">
                    <a:alpha val="43137"/>
                  </a:srgbClr>
                </a:outerShdw>
              </a:effectLst>
            </a:endParaRPr>
          </a:p>
        </p:txBody>
      </p:sp>
      <p:sp>
        <p:nvSpPr>
          <p:cNvPr id="5" name="Espaço Reservado para Número de Slide 6"/>
          <p:cNvSpPr>
            <a:spLocks noGrp="1"/>
          </p:cNvSpPr>
          <p:nvPr>
            <p:ph type="sldNum" sz="quarter" idx="12"/>
          </p:nvPr>
        </p:nvSpPr>
        <p:spPr>
          <a:xfrm>
            <a:off x="467544" y="6381328"/>
            <a:ext cx="2133600" cy="365125"/>
          </a:xfrm>
        </p:spPr>
        <p:txBody>
          <a:bodyPr/>
          <a:lstStyle>
            <a:lvl1pPr algn="l">
              <a:defRPr/>
            </a:lvl1pPr>
          </a:lstStyle>
          <a:p>
            <a:fld id="{C335CF09-96C2-46F2-B5C6-6BE50865BE52}" type="slidenum">
              <a:rPr lang="pt-BR" smtClean="0"/>
              <a:pPr/>
              <a:t>2</a:t>
            </a:fld>
            <a:endParaRPr lang="pt-BR"/>
          </a:p>
        </p:txBody>
      </p:sp>
    </p:spTree>
    <p:extLst>
      <p:ext uri="{BB962C8B-B14F-4D97-AF65-F5344CB8AC3E}">
        <p14:creationId xmlns:p14="http://schemas.microsoft.com/office/powerpoint/2010/main" val="19385152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ço Reservado para Número de Slide 6"/>
          <p:cNvSpPr>
            <a:spLocks noGrp="1"/>
          </p:cNvSpPr>
          <p:nvPr>
            <p:ph type="sldNum" sz="quarter" idx="12"/>
          </p:nvPr>
        </p:nvSpPr>
        <p:spPr>
          <a:xfrm>
            <a:off x="467544" y="6381328"/>
            <a:ext cx="2133600" cy="365125"/>
          </a:xfrm>
        </p:spPr>
        <p:txBody>
          <a:bodyPr/>
          <a:lstStyle>
            <a:lvl1pPr algn="l">
              <a:defRPr/>
            </a:lvl1pPr>
          </a:lstStyle>
          <a:p>
            <a:fld id="{C335CF09-96C2-46F2-B5C6-6BE50865BE52}" type="slidenum">
              <a:rPr lang="pt-BR" smtClean="0"/>
              <a:pPr/>
              <a:t>20</a:t>
            </a:fld>
            <a:endParaRPr lang="pt-BR"/>
          </a:p>
        </p:txBody>
      </p:sp>
      <p:sp>
        <p:nvSpPr>
          <p:cNvPr id="5" name="TextBox 4"/>
          <p:cNvSpPr txBox="1"/>
          <p:nvPr/>
        </p:nvSpPr>
        <p:spPr>
          <a:xfrm>
            <a:off x="961312" y="887264"/>
            <a:ext cx="7272808" cy="369332"/>
          </a:xfrm>
          <a:prstGeom prst="rect">
            <a:avLst/>
          </a:prstGeom>
          <a:noFill/>
        </p:spPr>
        <p:txBody>
          <a:bodyPr wrap="square" rtlCol="0">
            <a:spAutoFit/>
          </a:bodyPr>
          <a:lstStyle/>
          <a:p>
            <a:pPr algn="ctr"/>
            <a:r>
              <a:rPr lang="en-US" b="1" dirty="0">
                <a:solidFill>
                  <a:srgbClr val="000099"/>
                </a:solidFill>
                <a:effectLst>
                  <a:outerShdw blurRad="38100" dist="38100" dir="2700000" algn="tl">
                    <a:srgbClr val="000000">
                      <a:alpha val="43137"/>
                    </a:srgbClr>
                  </a:outerShdw>
                </a:effectLst>
              </a:rPr>
              <a:t>5. DEVELOPING OF FINANCIAL INSPECTION IN </a:t>
            </a:r>
            <a:r>
              <a:rPr lang="en-US" b="1" dirty="0" smtClean="0">
                <a:solidFill>
                  <a:srgbClr val="000099"/>
                </a:solidFill>
                <a:effectLst>
                  <a:outerShdw blurRad="38100" dist="38100" dir="2700000" algn="tl">
                    <a:srgbClr val="000000">
                      <a:alpha val="43137"/>
                    </a:srgbClr>
                  </a:outerShdw>
                </a:effectLst>
              </a:rPr>
              <a:t>BULGARIA (6)  </a:t>
            </a:r>
            <a:endParaRPr lang="bg-BG" b="1" dirty="0">
              <a:solidFill>
                <a:srgbClr val="000099"/>
              </a:solidFill>
              <a:effectLst>
                <a:outerShdw blurRad="38100" dist="38100" dir="2700000" algn="tl">
                  <a:srgbClr val="000000">
                    <a:alpha val="43137"/>
                  </a:srgbClr>
                </a:outerShdw>
              </a:effectLst>
            </a:endParaRPr>
          </a:p>
        </p:txBody>
      </p:sp>
      <p:graphicFrame>
        <p:nvGraphicFramePr>
          <p:cNvPr id="6" name="Chart 5"/>
          <p:cNvGraphicFramePr/>
          <p:nvPr>
            <p:extLst>
              <p:ext uri="{D42A27DB-BD31-4B8C-83A1-F6EECF244321}">
                <p14:modId xmlns:p14="http://schemas.microsoft.com/office/powerpoint/2010/main" val="693558276"/>
              </p:ext>
            </p:extLst>
          </p:nvPr>
        </p:nvGraphicFramePr>
        <p:xfrm>
          <a:off x="1043608" y="1556792"/>
          <a:ext cx="6552728" cy="44644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646407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ço Reservado para Número de Slide 6"/>
          <p:cNvSpPr>
            <a:spLocks noGrp="1"/>
          </p:cNvSpPr>
          <p:nvPr>
            <p:ph type="sldNum" sz="quarter" idx="12"/>
          </p:nvPr>
        </p:nvSpPr>
        <p:spPr>
          <a:xfrm>
            <a:off x="467544" y="6381328"/>
            <a:ext cx="2133600" cy="365125"/>
          </a:xfrm>
        </p:spPr>
        <p:txBody>
          <a:bodyPr/>
          <a:lstStyle>
            <a:lvl1pPr algn="l">
              <a:defRPr/>
            </a:lvl1pPr>
          </a:lstStyle>
          <a:p>
            <a:fld id="{C335CF09-96C2-46F2-B5C6-6BE50865BE52}" type="slidenum">
              <a:rPr lang="pt-BR" smtClean="0"/>
              <a:pPr/>
              <a:t>21</a:t>
            </a:fld>
            <a:endParaRPr lang="pt-BR"/>
          </a:p>
        </p:txBody>
      </p:sp>
      <p:sp>
        <p:nvSpPr>
          <p:cNvPr id="5" name="TextBox 4"/>
          <p:cNvSpPr txBox="1"/>
          <p:nvPr/>
        </p:nvSpPr>
        <p:spPr>
          <a:xfrm>
            <a:off x="961312" y="887264"/>
            <a:ext cx="7272808" cy="369332"/>
          </a:xfrm>
          <a:prstGeom prst="rect">
            <a:avLst/>
          </a:prstGeom>
          <a:noFill/>
        </p:spPr>
        <p:txBody>
          <a:bodyPr wrap="square" rtlCol="0">
            <a:spAutoFit/>
          </a:bodyPr>
          <a:lstStyle/>
          <a:p>
            <a:pPr algn="ctr"/>
            <a:r>
              <a:rPr lang="en-US" b="1" dirty="0">
                <a:solidFill>
                  <a:srgbClr val="000099"/>
                </a:solidFill>
                <a:effectLst>
                  <a:outerShdw blurRad="38100" dist="38100" dir="2700000" algn="tl">
                    <a:srgbClr val="000000">
                      <a:alpha val="43137"/>
                    </a:srgbClr>
                  </a:outerShdw>
                </a:effectLst>
              </a:rPr>
              <a:t>5. DEVELOPING OF FINANCIAL INSPECTION IN </a:t>
            </a:r>
            <a:r>
              <a:rPr lang="en-US" b="1" dirty="0" smtClean="0">
                <a:solidFill>
                  <a:srgbClr val="000099"/>
                </a:solidFill>
                <a:effectLst>
                  <a:outerShdw blurRad="38100" dist="38100" dir="2700000" algn="tl">
                    <a:srgbClr val="000000">
                      <a:alpha val="43137"/>
                    </a:srgbClr>
                  </a:outerShdw>
                </a:effectLst>
              </a:rPr>
              <a:t>BULGARIA (7)  </a:t>
            </a:r>
            <a:endParaRPr lang="bg-BG" b="1" dirty="0">
              <a:solidFill>
                <a:srgbClr val="000099"/>
              </a:solidFill>
              <a:effectLst>
                <a:outerShdw blurRad="38100" dist="38100" dir="2700000" algn="tl">
                  <a:srgbClr val="000000">
                    <a:alpha val="43137"/>
                  </a:srgbClr>
                </a:outerShdw>
              </a:effectLst>
            </a:endParaRPr>
          </a:p>
        </p:txBody>
      </p:sp>
      <p:graphicFrame>
        <p:nvGraphicFramePr>
          <p:cNvPr id="6" name="Chart 5"/>
          <p:cNvGraphicFramePr/>
          <p:nvPr>
            <p:extLst>
              <p:ext uri="{D42A27DB-BD31-4B8C-83A1-F6EECF244321}">
                <p14:modId xmlns:p14="http://schemas.microsoft.com/office/powerpoint/2010/main" val="1467074928"/>
              </p:ext>
            </p:extLst>
          </p:nvPr>
        </p:nvGraphicFramePr>
        <p:xfrm>
          <a:off x="1115616" y="1556792"/>
          <a:ext cx="6336704" cy="45365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729888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ço Reservado para Número de Slide 6"/>
          <p:cNvSpPr>
            <a:spLocks noGrp="1"/>
          </p:cNvSpPr>
          <p:nvPr>
            <p:ph type="sldNum" sz="quarter" idx="12"/>
          </p:nvPr>
        </p:nvSpPr>
        <p:spPr>
          <a:xfrm>
            <a:off x="467544" y="6381328"/>
            <a:ext cx="2133600" cy="365125"/>
          </a:xfrm>
        </p:spPr>
        <p:txBody>
          <a:bodyPr/>
          <a:lstStyle>
            <a:lvl1pPr algn="l">
              <a:defRPr/>
            </a:lvl1pPr>
          </a:lstStyle>
          <a:p>
            <a:fld id="{C335CF09-96C2-46F2-B5C6-6BE50865BE52}" type="slidenum">
              <a:rPr lang="pt-BR" smtClean="0"/>
              <a:pPr/>
              <a:t>22</a:t>
            </a:fld>
            <a:endParaRPr lang="pt-BR"/>
          </a:p>
        </p:txBody>
      </p:sp>
      <p:sp>
        <p:nvSpPr>
          <p:cNvPr id="5" name="TextBox 4"/>
          <p:cNvSpPr txBox="1"/>
          <p:nvPr/>
        </p:nvSpPr>
        <p:spPr>
          <a:xfrm>
            <a:off x="961312" y="887264"/>
            <a:ext cx="7272808" cy="369332"/>
          </a:xfrm>
          <a:prstGeom prst="rect">
            <a:avLst/>
          </a:prstGeom>
          <a:noFill/>
        </p:spPr>
        <p:txBody>
          <a:bodyPr wrap="square" rtlCol="0">
            <a:spAutoFit/>
          </a:bodyPr>
          <a:lstStyle/>
          <a:p>
            <a:pPr algn="ctr"/>
            <a:r>
              <a:rPr lang="en-US" b="1" dirty="0">
                <a:solidFill>
                  <a:srgbClr val="000099"/>
                </a:solidFill>
                <a:effectLst>
                  <a:outerShdw blurRad="38100" dist="38100" dir="2700000" algn="tl">
                    <a:srgbClr val="000000">
                      <a:alpha val="43137"/>
                    </a:srgbClr>
                  </a:outerShdw>
                </a:effectLst>
              </a:rPr>
              <a:t>5. DEVELOPING OF FINANCIAL INSPECTION IN </a:t>
            </a:r>
            <a:r>
              <a:rPr lang="en-US" b="1" dirty="0" smtClean="0">
                <a:solidFill>
                  <a:srgbClr val="000099"/>
                </a:solidFill>
                <a:effectLst>
                  <a:outerShdw blurRad="38100" dist="38100" dir="2700000" algn="tl">
                    <a:srgbClr val="000000">
                      <a:alpha val="43137"/>
                    </a:srgbClr>
                  </a:outerShdw>
                </a:effectLst>
              </a:rPr>
              <a:t>BULGARIA (8)  </a:t>
            </a:r>
            <a:endParaRPr lang="bg-BG" b="1" dirty="0">
              <a:solidFill>
                <a:srgbClr val="000099"/>
              </a:solidFill>
              <a:effectLst>
                <a:outerShdw blurRad="38100" dist="38100" dir="2700000" algn="tl">
                  <a:srgbClr val="000000">
                    <a:alpha val="43137"/>
                  </a:srgbClr>
                </a:outerShdw>
              </a:effectLst>
            </a:endParaRPr>
          </a:p>
        </p:txBody>
      </p:sp>
      <p:graphicFrame>
        <p:nvGraphicFramePr>
          <p:cNvPr id="6" name="Chart 5"/>
          <p:cNvGraphicFramePr/>
          <p:nvPr>
            <p:extLst>
              <p:ext uri="{D42A27DB-BD31-4B8C-83A1-F6EECF244321}">
                <p14:modId xmlns:p14="http://schemas.microsoft.com/office/powerpoint/2010/main" val="3833065037"/>
              </p:ext>
            </p:extLst>
          </p:nvPr>
        </p:nvGraphicFramePr>
        <p:xfrm>
          <a:off x="1043608" y="1412776"/>
          <a:ext cx="6448425" cy="47625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028773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ço Reservado para Número de Slide 6"/>
          <p:cNvSpPr>
            <a:spLocks noGrp="1"/>
          </p:cNvSpPr>
          <p:nvPr>
            <p:ph type="sldNum" sz="quarter" idx="12"/>
          </p:nvPr>
        </p:nvSpPr>
        <p:spPr>
          <a:xfrm>
            <a:off x="467544" y="6381328"/>
            <a:ext cx="2133600" cy="365125"/>
          </a:xfrm>
        </p:spPr>
        <p:txBody>
          <a:bodyPr/>
          <a:lstStyle>
            <a:lvl1pPr algn="l">
              <a:defRPr/>
            </a:lvl1pPr>
          </a:lstStyle>
          <a:p>
            <a:fld id="{C335CF09-96C2-46F2-B5C6-6BE50865BE52}" type="slidenum">
              <a:rPr lang="pt-BR" smtClean="0"/>
              <a:pPr/>
              <a:t>23</a:t>
            </a:fld>
            <a:endParaRPr lang="pt-BR"/>
          </a:p>
        </p:txBody>
      </p:sp>
      <p:sp>
        <p:nvSpPr>
          <p:cNvPr id="5" name="TextBox 4"/>
          <p:cNvSpPr txBox="1"/>
          <p:nvPr/>
        </p:nvSpPr>
        <p:spPr>
          <a:xfrm>
            <a:off x="961312" y="887264"/>
            <a:ext cx="7272808" cy="369332"/>
          </a:xfrm>
          <a:prstGeom prst="rect">
            <a:avLst/>
          </a:prstGeom>
          <a:noFill/>
        </p:spPr>
        <p:txBody>
          <a:bodyPr wrap="square" rtlCol="0">
            <a:spAutoFit/>
          </a:bodyPr>
          <a:lstStyle/>
          <a:p>
            <a:pPr algn="ctr"/>
            <a:r>
              <a:rPr lang="en-US" b="1" dirty="0">
                <a:solidFill>
                  <a:srgbClr val="000099"/>
                </a:solidFill>
                <a:effectLst>
                  <a:outerShdw blurRad="38100" dist="38100" dir="2700000" algn="tl">
                    <a:srgbClr val="000000">
                      <a:alpha val="43137"/>
                    </a:srgbClr>
                  </a:outerShdw>
                </a:effectLst>
              </a:rPr>
              <a:t>5. DEVELOPING OF FINANCIAL INSPECTION IN </a:t>
            </a:r>
            <a:r>
              <a:rPr lang="en-US" b="1" dirty="0" smtClean="0">
                <a:solidFill>
                  <a:srgbClr val="000099"/>
                </a:solidFill>
                <a:effectLst>
                  <a:outerShdw blurRad="38100" dist="38100" dir="2700000" algn="tl">
                    <a:srgbClr val="000000">
                      <a:alpha val="43137"/>
                    </a:srgbClr>
                  </a:outerShdw>
                </a:effectLst>
              </a:rPr>
              <a:t>BULGARIA (9)  </a:t>
            </a:r>
            <a:endParaRPr lang="bg-BG" b="1" dirty="0">
              <a:solidFill>
                <a:srgbClr val="000099"/>
              </a:solidFill>
              <a:effectLst>
                <a:outerShdw blurRad="38100" dist="38100" dir="2700000" algn="tl">
                  <a:srgbClr val="000000">
                    <a:alpha val="43137"/>
                  </a:srgbClr>
                </a:outerShdw>
              </a:effectLst>
            </a:endParaRPr>
          </a:p>
        </p:txBody>
      </p:sp>
      <p:graphicFrame>
        <p:nvGraphicFramePr>
          <p:cNvPr id="6" name="Chart 5"/>
          <p:cNvGraphicFramePr/>
          <p:nvPr>
            <p:extLst>
              <p:ext uri="{D42A27DB-BD31-4B8C-83A1-F6EECF244321}">
                <p14:modId xmlns:p14="http://schemas.microsoft.com/office/powerpoint/2010/main" val="165658160"/>
              </p:ext>
            </p:extLst>
          </p:nvPr>
        </p:nvGraphicFramePr>
        <p:xfrm>
          <a:off x="961312" y="1844824"/>
          <a:ext cx="6696744" cy="43204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754788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8544" y="1556792"/>
            <a:ext cx="7128792" cy="3831818"/>
          </a:xfrm>
          <a:prstGeom prst="rect">
            <a:avLst/>
          </a:prstGeom>
          <a:noFill/>
        </p:spPr>
        <p:txBody>
          <a:bodyPr wrap="square" rtlCol="0">
            <a:spAutoFit/>
          </a:bodyPr>
          <a:lstStyle/>
          <a:p>
            <a:pPr algn="ctr"/>
            <a:r>
              <a:rPr lang="en-US" b="1" dirty="0" smtClean="0">
                <a:solidFill>
                  <a:srgbClr val="000099"/>
                </a:solidFill>
              </a:rPr>
              <a:t>Other facts of the Financial inspection Activities in 2013</a:t>
            </a:r>
          </a:p>
          <a:p>
            <a:pPr algn="ctr"/>
            <a:endParaRPr lang="en-US" b="1" dirty="0">
              <a:solidFill>
                <a:srgbClr val="000099"/>
              </a:solidFill>
            </a:endParaRPr>
          </a:p>
          <a:p>
            <a:pPr marL="285750" indent="-285750" algn="just">
              <a:spcAft>
                <a:spcPts val="900"/>
              </a:spcAft>
              <a:buFont typeface="Wingdings" pitchFamily="2" charset="2"/>
              <a:buChar char="Ø"/>
            </a:pPr>
            <a:r>
              <a:rPr lang="en-US" dirty="0" smtClean="0"/>
              <a:t>Total number of conducted inspections - 478</a:t>
            </a:r>
            <a:endParaRPr lang="bg-BG" dirty="0" smtClean="0"/>
          </a:p>
          <a:p>
            <a:pPr marL="285750" indent="-285750" algn="just">
              <a:spcAft>
                <a:spcPts val="900"/>
              </a:spcAft>
              <a:buFont typeface="Wingdings" pitchFamily="2" charset="2"/>
              <a:buChar char="Ø"/>
            </a:pPr>
            <a:r>
              <a:rPr lang="en-US" dirty="0" smtClean="0"/>
              <a:t>Number of conducted procedures concerning public procurement</a:t>
            </a:r>
            <a:r>
              <a:rPr lang="bg-BG" dirty="0" smtClean="0"/>
              <a:t> </a:t>
            </a:r>
            <a:r>
              <a:rPr lang="en-US" dirty="0" smtClean="0"/>
              <a:t>– 2484, number of established violations </a:t>
            </a:r>
            <a:r>
              <a:rPr lang="bg-BG" dirty="0" smtClean="0"/>
              <a:t>- 1376</a:t>
            </a:r>
          </a:p>
          <a:p>
            <a:pPr marL="285750" indent="-285750" algn="just">
              <a:spcAft>
                <a:spcPts val="900"/>
              </a:spcAft>
              <a:buFont typeface="Wingdings" pitchFamily="2" charset="2"/>
              <a:buChar char="Ø"/>
            </a:pPr>
            <a:r>
              <a:rPr lang="en-US" dirty="0" smtClean="0"/>
              <a:t>Number of other violations of the budget discipline</a:t>
            </a:r>
            <a:endParaRPr lang="bg-BG" dirty="0" smtClean="0"/>
          </a:p>
          <a:p>
            <a:pPr marL="285750" indent="-285750" algn="just">
              <a:spcAft>
                <a:spcPts val="900"/>
              </a:spcAft>
              <a:buFont typeface="Wingdings" pitchFamily="2" charset="2"/>
              <a:buChar char="Ø"/>
            </a:pPr>
            <a:r>
              <a:rPr lang="en-US" dirty="0" smtClean="0"/>
              <a:t>Number of acts engaging administrative liability </a:t>
            </a:r>
            <a:r>
              <a:rPr lang="bg-BG" dirty="0" smtClean="0"/>
              <a:t>– над 2000</a:t>
            </a:r>
          </a:p>
          <a:p>
            <a:pPr marL="285750" indent="-285750" algn="just">
              <a:spcAft>
                <a:spcPts val="900"/>
              </a:spcAft>
              <a:buFont typeface="Wingdings" pitchFamily="2" charset="2"/>
              <a:buChar char="Ø"/>
            </a:pPr>
            <a:r>
              <a:rPr lang="en-US" dirty="0" smtClean="0"/>
              <a:t>Number of acts engaging civil liability </a:t>
            </a:r>
            <a:r>
              <a:rPr lang="bg-BG" dirty="0" smtClean="0"/>
              <a:t>– 18 </a:t>
            </a:r>
          </a:p>
          <a:p>
            <a:pPr marL="285750" indent="-285750" algn="just">
              <a:spcAft>
                <a:spcPts val="900"/>
              </a:spcAft>
              <a:buFont typeface="Wingdings" pitchFamily="2" charset="2"/>
              <a:buChar char="Ø"/>
            </a:pPr>
            <a:r>
              <a:rPr lang="en-US" dirty="0" smtClean="0"/>
              <a:t>Over </a:t>
            </a:r>
            <a:r>
              <a:rPr lang="bg-BG" dirty="0" smtClean="0"/>
              <a:t>1800 </a:t>
            </a:r>
            <a:r>
              <a:rPr lang="en-US" dirty="0" smtClean="0"/>
              <a:t>findings sent to other competent authorities</a:t>
            </a:r>
            <a:r>
              <a:rPr lang="bg-BG" dirty="0" smtClean="0"/>
              <a:t>, </a:t>
            </a:r>
            <a:r>
              <a:rPr lang="en-US" dirty="0" smtClean="0"/>
              <a:t>a total of </a:t>
            </a:r>
            <a:r>
              <a:rPr lang="bg-BG" dirty="0" smtClean="0"/>
              <a:t>63 </a:t>
            </a:r>
            <a:r>
              <a:rPr lang="en-US" dirty="0" smtClean="0"/>
              <a:t>written instructions served</a:t>
            </a:r>
            <a:endParaRPr lang="bg-BG" dirty="0" smtClean="0"/>
          </a:p>
          <a:p>
            <a:pPr marL="285750" indent="-285750" algn="just">
              <a:buFont typeface="Wingdings" pitchFamily="2" charset="2"/>
              <a:buChar char="Ø"/>
            </a:pPr>
            <a:r>
              <a:rPr lang="bg-BG" dirty="0" smtClean="0"/>
              <a:t>170 </a:t>
            </a:r>
            <a:r>
              <a:rPr lang="en-US" dirty="0" smtClean="0"/>
              <a:t>reports sent to the prosecution office</a:t>
            </a:r>
            <a:endParaRPr lang="bg-BG" dirty="0"/>
          </a:p>
        </p:txBody>
      </p:sp>
      <p:sp>
        <p:nvSpPr>
          <p:cNvPr id="3" name="TextBox 2"/>
          <p:cNvSpPr txBox="1"/>
          <p:nvPr/>
        </p:nvSpPr>
        <p:spPr>
          <a:xfrm>
            <a:off x="898544" y="983048"/>
            <a:ext cx="7056784" cy="369332"/>
          </a:xfrm>
          <a:prstGeom prst="rect">
            <a:avLst/>
          </a:prstGeom>
          <a:noFill/>
        </p:spPr>
        <p:txBody>
          <a:bodyPr wrap="square" rtlCol="0">
            <a:spAutoFit/>
          </a:bodyPr>
          <a:lstStyle/>
          <a:p>
            <a:pPr algn="ctr"/>
            <a:r>
              <a:rPr lang="en-US" b="1" dirty="0" smtClean="0">
                <a:solidFill>
                  <a:srgbClr val="000099"/>
                </a:solidFill>
                <a:effectLst>
                  <a:outerShdw blurRad="38100" dist="38100" dir="2700000" algn="tl">
                    <a:srgbClr val="000000">
                      <a:alpha val="43137"/>
                    </a:srgbClr>
                  </a:outerShdw>
                </a:effectLst>
              </a:rPr>
              <a:t>5</a:t>
            </a:r>
            <a:r>
              <a:rPr lang="en-US" b="1" dirty="0">
                <a:solidFill>
                  <a:srgbClr val="000099"/>
                </a:solidFill>
                <a:effectLst>
                  <a:outerShdw blurRad="38100" dist="38100" dir="2700000" algn="tl">
                    <a:srgbClr val="000000">
                      <a:alpha val="43137"/>
                    </a:srgbClr>
                  </a:outerShdw>
                </a:effectLst>
              </a:rPr>
              <a:t>. DEVELOPING OF FINANCIAL INSPECTION IN BULGARIA </a:t>
            </a:r>
            <a:r>
              <a:rPr lang="en-US" b="1" dirty="0" smtClean="0">
                <a:solidFill>
                  <a:srgbClr val="000099"/>
                </a:solidFill>
                <a:effectLst>
                  <a:outerShdw blurRad="38100" dist="38100" dir="2700000" algn="tl">
                    <a:srgbClr val="000000">
                      <a:alpha val="43137"/>
                    </a:srgbClr>
                  </a:outerShdw>
                </a:effectLst>
              </a:rPr>
              <a:t>(10) </a:t>
            </a:r>
            <a:endParaRPr lang="bg-BG" b="1" dirty="0">
              <a:solidFill>
                <a:srgbClr val="000099"/>
              </a:solidFill>
              <a:effectLst>
                <a:outerShdw blurRad="38100" dist="38100" dir="2700000" algn="tl">
                  <a:srgbClr val="000000">
                    <a:alpha val="43137"/>
                  </a:srgbClr>
                </a:outerShdw>
              </a:effectLst>
            </a:endParaRPr>
          </a:p>
        </p:txBody>
      </p:sp>
      <p:sp>
        <p:nvSpPr>
          <p:cNvPr id="10" name="Espaço Reservado para Número de Slide 6"/>
          <p:cNvSpPr>
            <a:spLocks noGrp="1"/>
          </p:cNvSpPr>
          <p:nvPr>
            <p:ph type="sldNum" sz="quarter" idx="12"/>
          </p:nvPr>
        </p:nvSpPr>
        <p:spPr>
          <a:xfrm>
            <a:off x="467544" y="6381328"/>
            <a:ext cx="2133600" cy="365125"/>
          </a:xfrm>
        </p:spPr>
        <p:txBody>
          <a:bodyPr/>
          <a:lstStyle>
            <a:lvl1pPr algn="l">
              <a:defRPr/>
            </a:lvl1pPr>
          </a:lstStyle>
          <a:p>
            <a:fld id="{C335CF09-96C2-46F2-B5C6-6BE50865BE52}" type="slidenum">
              <a:rPr lang="pt-BR" smtClean="0"/>
              <a:pPr/>
              <a:t>24</a:t>
            </a:fld>
            <a:endParaRPr lang="pt-BR"/>
          </a:p>
        </p:txBody>
      </p:sp>
    </p:spTree>
    <p:extLst>
      <p:ext uri="{BB962C8B-B14F-4D97-AF65-F5344CB8AC3E}">
        <p14:creationId xmlns:p14="http://schemas.microsoft.com/office/powerpoint/2010/main" val="17119750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1976" y="1904058"/>
            <a:ext cx="7128792" cy="3908762"/>
          </a:xfrm>
          <a:prstGeom prst="rect">
            <a:avLst/>
          </a:prstGeom>
          <a:noFill/>
        </p:spPr>
        <p:txBody>
          <a:bodyPr wrap="square" rtlCol="0">
            <a:spAutoFit/>
          </a:bodyPr>
          <a:lstStyle/>
          <a:p>
            <a:pPr marL="285750" indent="-285750" algn="just">
              <a:buFont typeface="Wingdings" pitchFamily="2" charset="2"/>
              <a:buChar char="Ø"/>
            </a:pPr>
            <a:r>
              <a:rPr lang="en-US" dirty="0" smtClean="0"/>
              <a:t>Good relationships are necessary for achieving cost-effective Public Control </a:t>
            </a:r>
            <a:r>
              <a:rPr lang="en-US" dirty="0"/>
              <a:t>S</a:t>
            </a:r>
            <a:r>
              <a:rPr lang="en-US" dirty="0" smtClean="0"/>
              <a:t>ystem as a whole; </a:t>
            </a:r>
          </a:p>
          <a:p>
            <a:pPr marL="285750" indent="-285750" algn="just">
              <a:buFont typeface="Wingdings" pitchFamily="2" charset="2"/>
              <a:buChar char="Ø"/>
            </a:pPr>
            <a:endParaRPr lang="en-US" sz="800" dirty="0" smtClean="0"/>
          </a:p>
          <a:p>
            <a:pPr marL="285750" indent="-285750" algn="just">
              <a:buFont typeface="Wingdings" pitchFamily="2" charset="2"/>
              <a:buChar char="Ø"/>
            </a:pPr>
            <a:r>
              <a:rPr lang="en-US" dirty="0" smtClean="0"/>
              <a:t>The laws stipulate exchange of information; other types of communication are outlined in specific  agreements or are informal;</a:t>
            </a:r>
          </a:p>
          <a:p>
            <a:pPr marL="285750" indent="-285750">
              <a:buFont typeface="Wingdings" pitchFamily="2" charset="2"/>
              <a:buChar char="Ø"/>
            </a:pPr>
            <a:endParaRPr lang="en-US" sz="800" dirty="0" smtClean="0"/>
          </a:p>
          <a:p>
            <a:pPr marL="285750" indent="-285750">
              <a:buFont typeface="Wingdings" pitchFamily="2" charset="2"/>
              <a:buChar char="Ø"/>
            </a:pPr>
            <a:r>
              <a:rPr lang="en-US" dirty="0" smtClean="0"/>
              <a:t>The international standards for Internal and External Audit (IIA and INTOSAI) also set out models for coordination and using the work of the other auditors and assurance providers;</a:t>
            </a:r>
          </a:p>
          <a:p>
            <a:pPr marL="285750" indent="-285750">
              <a:buFont typeface="Wingdings" pitchFamily="2" charset="2"/>
              <a:buChar char="Ø"/>
            </a:pPr>
            <a:endParaRPr lang="en-US" sz="800" dirty="0" smtClean="0"/>
          </a:p>
          <a:p>
            <a:pPr marL="285750" indent="-285750">
              <a:buFont typeface="Wingdings" pitchFamily="2" charset="2"/>
              <a:buChar char="Ø"/>
            </a:pPr>
            <a:r>
              <a:rPr lang="en-US" dirty="0" smtClean="0"/>
              <a:t>Important part of the communication is a common language and terminology;</a:t>
            </a:r>
          </a:p>
          <a:p>
            <a:pPr marL="285750" indent="-285750">
              <a:buFont typeface="Wingdings" pitchFamily="2" charset="2"/>
              <a:buChar char="Ø"/>
            </a:pPr>
            <a:endParaRPr lang="en-US" sz="800" dirty="0" smtClean="0"/>
          </a:p>
          <a:p>
            <a:pPr marL="285750" indent="-285750">
              <a:buFont typeface="Wingdings" pitchFamily="2" charset="2"/>
              <a:buChar char="Ø"/>
            </a:pPr>
            <a:r>
              <a:rPr lang="en-US" dirty="0" smtClean="0"/>
              <a:t>Challenges – mistrust and even jealousy, immaturity of the systems, no appropriate methodology, lack of reforms, different opinion on the same cases, administrative burden on the organizations under control.</a:t>
            </a:r>
            <a:endParaRPr lang="bg-BG" dirty="0"/>
          </a:p>
        </p:txBody>
      </p:sp>
      <p:sp>
        <p:nvSpPr>
          <p:cNvPr id="3" name="TextBox 2"/>
          <p:cNvSpPr txBox="1"/>
          <p:nvPr/>
        </p:nvSpPr>
        <p:spPr>
          <a:xfrm>
            <a:off x="827584" y="980728"/>
            <a:ext cx="7056784" cy="923330"/>
          </a:xfrm>
          <a:prstGeom prst="rect">
            <a:avLst/>
          </a:prstGeom>
          <a:noFill/>
        </p:spPr>
        <p:txBody>
          <a:bodyPr wrap="square" rtlCol="0">
            <a:spAutoFit/>
          </a:bodyPr>
          <a:lstStyle/>
          <a:p>
            <a:pPr algn="ctr"/>
            <a:r>
              <a:rPr lang="en-US" b="1" dirty="0" smtClean="0">
                <a:solidFill>
                  <a:srgbClr val="000099"/>
                </a:solidFill>
                <a:effectLst>
                  <a:outerShdw blurRad="38100" dist="38100" dir="2700000" algn="tl">
                    <a:srgbClr val="000000">
                      <a:alpha val="43137"/>
                    </a:srgbClr>
                  </a:outerShdw>
                </a:effectLst>
              </a:rPr>
              <a:t>6</a:t>
            </a:r>
            <a:r>
              <a:rPr lang="en-US" b="1" dirty="0">
                <a:solidFill>
                  <a:srgbClr val="000099"/>
                </a:solidFill>
                <a:effectLst>
                  <a:outerShdw blurRad="38100" dist="38100" dir="2700000" algn="tl">
                    <a:srgbClr val="000000">
                      <a:alpha val="43137"/>
                    </a:srgbClr>
                  </a:outerShdw>
                </a:effectLst>
              </a:rPr>
              <a:t>. </a:t>
            </a:r>
            <a:r>
              <a:rPr lang="en-US" b="1" dirty="0" smtClean="0">
                <a:solidFill>
                  <a:srgbClr val="000099"/>
                </a:solidFill>
                <a:effectLst>
                  <a:outerShdw blurRad="38100" dist="38100" dir="2700000" algn="tl">
                    <a:srgbClr val="000000">
                      <a:alpha val="43137"/>
                    </a:srgbClr>
                  </a:outerShdw>
                </a:effectLst>
              </a:rPr>
              <a:t>RELATIONSHIPS BETWEEN FINANCIAL INSPECTION, EXTERNAL AUDIT AND INTERNAL AUDIT - GOOD PRACTICES AND </a:t>
            </a:r>
            <a:r>
              <a:rPr lang="en-US" b="1" dirty="0">
                <a:solidFill>
                  <a:srgbClr val="000099"/>
                </a:solidFill>
                <a:effectLst>
                  <a:outerShdw blurRad="38100" dist="38100" dir="2700000" algn="tl">
                    <a:srgbClr val="000000">
                      <a:alpha val="43137"/>
                    </a:srgbClr>
                  </a:outerShdw>
                </a:effectLst>
              </a:rPr>
              <a:t>CHALLENGES</a:t>
            </a:r>
          </a:p>
          <a:p>
            <a:r>
              <a:rPr lang="en-US" dirty="0" smtClean="0"/>
              <a:t>  </a:t>
            </a:r>
            <a:endParaRPr lang="bg-BG" dirty="0"/>
          </a:p>
        </p:txBody>
      </p:sp>
      <p:sp>
        <p:nvSpPr>
          <p:cNvPr id="10" name="Espaço Reservado para Número de Slide 6"/>
          <p:cNvSpPr>
            <a:spLocks noGrp="1"/>
          </p:cNvSpPr>
          <p:nvPr>
            <p:ph type="sldNum" sz="quarter" idx="12"/>
          </p:nvPr>
        </p:nvSpPr>
        <p:spPr>
          <a:xfrm>
            <a:off x="467544" y="6381328"/>
            <a:ext cx="2133600" cy="365125"/>
          </a:xfrm>
        </p:spPr>
        <p:txBody>
          <a:bodyPr/>
          <a:lstStyle>
            <a:lvl1pPr algn="l">
              <a:defRPr/>
            </a:lvl1pPr>
          </a:lstStyle>
          <a:p>
            <a:fld id="{C335CF09-96C2-46F2-B5C6-6BE50865BE52}" type="slidenum">
              <a:rPr lang="pt-BR" smtClean="0"/>
              <a:pPr/>
              <a:t>25</a:t>
            </a:fld>
            <a:endParaRPr lang="pt-BR"/>
          </a:p>
        </p:txBody>
      </p:sp>
    </p:spTree>
    <p:extLst>
      <p:ext uri="{BB962C8B-B14F-4D97-AF65-F5344CB8AC3E}">
        <p14:creationId xmlns:p14="http://schemas.microsoft.com/office/powerpoint/2010/main" val="17119750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7336" y="1876617"/>
            <a:ext cx="7128792" cy="4247317"/>
          </a:xfrm>
          <a:prstGeom prst="rect">
            <a:avLst/>
          </a:prstGeom>
          <a:noFill/>
        </p:spPr>
        <p:txBody>
          <a:bodyPr wrap="square" rtlCol="0">
            <a:spAutoFit/>
          </a:bodyPr>
          <a:lstStyle/>
          <a:p>
            <a:pPr marL="285750" indent="-285750">
              <a:buFont typeface="Wingdings" pitchFamily="2" charset="2"/>
              <a:buChar char="Ø"/>
            </a:pPr>
            <a:r>
              <a:rPr lang="en-US" dirty="0" smtClean="0">
                <a:solidFill>
                  <a:srgbClr val="000099"/>
                </a:solidFill>
              </a:rPr>
              <a:t>Cooperation Agreement</a:t>
            </a:r>
          </a:p>
          <a:p>
            <a:pPr marL="285750" indent="-285750">
              <a:buFont typeface="Arial" pitchFamily="34" charset="0"/>
              <a:buChar char="•"/>
            </a:pPr>
            <a:r>
              <a:rPr lang="en-US" dirty="0" smtClean="0"/>
              <a:t>Parties of the agreement 2011</a:t>
            </a:r>
          </a:p>
          <a:p>
            <a:pPr marL="285750" indent="-285750">
              <a:buFont typeface="Arial" pitchFamily="34" charset="0"/>
              <a:buChar char="•"/>
            </a:pPr>
            <a:r>
              <a:rPr lang="en-US" dirty="0" smtClean="0"/>
              <a:t>Objectives</a:t>
            </a:r>
          </a:p>
          <a:p>
            <a:pPr marL="285750" indent="-285750">
              <a:buFont typeface="Arial" pitchFamily="34" charset="0"/>
              <a:buChar char="•"/>
            </a:pPr>
            <a:r>
              <a:rPr lang="en-US" dirty="0" smtClean="0"/>
              <a:t>Contents</a:t>
            </a:r>
          </a:p>
          <a:p>
            <a:pPr marL="285750" indent="-285750">
              <a:buFont typeface="Arial" pitchFamily="34" charset="0"/>
              <a:buChar char="•"/>
            </a:pPr>
            <a:r>
              <a:rPr lang="en-US" dirty="0" smtClean="0"/>
              <a:t>Implementation</a:t>
            </a:r>
          </a:p>
          <a:p>
            <a:endParaRPr lang="en-US" dirty="0"/>
          </a:p>
          <a:p>
            <a:endParaRPr lang="en-US" dirty="0" smtClean="0"/>
          </a:p>
          <a:p>
            <a:pPr marL="285750" indent="-285750">
              <a:buFont typeface="Wingdings" pitchFamily="2" charset="2"/>
              <a:buChar char="Ø"/>
            </a:pPr>
            <a:endParaRPr lang="en-US" dirty="0"/>
          </a:p>
          <a:p>
            <a:pPr marL="285750" indent="-285750">
              <a:buFont typeface="Wingdings" pitchFamily="2" charset="2"/>
              <a:buChar char="Ø"/>
            </a:pPr>
            <a:r>
              <a:rPr lang="en-US" dirty="0" smtClean="0">
                <a:solidFill>
                  <a:srgbClr val="000099"/>
                </a:solidFill>
              </a:rPr>
              <a:t>Common Activities </a:t>
            </a:r>
          </a:p>
          <a:p>
            <a:pPr marL="285750" indent="-285750">
              <a:buFont typeface="Arial" pitchFamily="34" charset="0"/>
              <a:buChar char="•"/>
            </a:pPr>
            <a:r>
              <a:rPr lang="en-US" dirty="0" smtClean="0"/>
              <a:t>Analysis of the State Budget execution 2014</a:t>
            </a:r>
          </a:p>
          <a:p>
            <a:pPr marL="742950" lvl="1" indent="-285750">
              <a:buFont typeface="Wingdings" pitchFamily="2" charset="2"/>
              <a:buChar char="ü"/>
            </a:pPr>
            <a:r>
              <a:rPr lang="en-US" dirty="0" smtClean="0"/>
              <a:t>Organization</a:t>
            </a:r>
          </a:p>
          <a:p>
            <a:pPr marL="742950" lvl="1" indent="-285750">
              <a:buFont typeface="Wingdings" pitchFamily="2" charset="2"/>
              <a:buChar char="ü"/>
            </a:pPr>
            <a:r>
              <a:rPr lang="en-US" dirty="0" smtClean="0"/>
              <a:t>Performance</a:t>
            </a:r>
          </a:p>
          <a:p>
            <a:pPr marL="742950" lvl="1" indent="-285750">
              <a:buFont typeface="Wingdings" pitchFamily="2" charset="2"/>
              <a:buChar char="ü"/>
            </a:pPr>
            <a:r>
              <a:rPr lang="en-US" dirty="0" smtClean="0"/>
              <a:t>Reporting</a:t>
            </a:r>
          </a:p>
          <a:p>
            <a:pPr marL="742950" lvl="1" indent="-285750">
              <a:buFont typeface="Wingdings" pitchFamily="2" charset="2"/>
              <a:buChar char="ü"/>
            </a:pPr>
            <a:endParaRPr lang="en-US" dirty="0" smtClean="0"/>
          </a:p>
          <a:p>
            <a:endParaRPr lang="bg-BG" dirty="0"/>
          </a:p>
        </p:txBody>
      </p:sp>
      <p:sp>
        <p:nvSpPr>
          <p:cNvPr id="3" name="TextBox 2"/>
          <p:cNvSpPr txBox="1"/>
          <p:nvPr/>
        </p:nvSpPr>
        <p:spPr>
          <a:xfrm>
            <a:off x="1187624" y="980728"/>
            <a:ext cx="7056784" cy="923330"/>
          </a:xfrm>
          <a:prstGeom prst="rect">
            <a:avLst/>
          </a:prstGeom>
          <a:noFill/>
        </p:spPr>
        <p:txBody>
          <a:bodyPr wrap="square" rtlCol="0">
            <a:spAutoFit/>
          </a:bodyPr>
          <a:lstStyle/>
          <a:p>
            <a:pPr algn="ctr"/>
            <a:r>
              <a:rPr lang="en-US" b="1" dirty="0">
                <a:solidFill>
                  <a:srgbClr val="000099"/>
                </a:solidFill>
                <a:effectLst>
                  <a:outerShdw blurRad="38100" dist="38100" dir="2700000" algn="tl">
                    <a:srgbClr val="000000">
                      <a:alpha val="43137"/>
                    </a:srgbClr>
                  </a:outerShdw>
                </a:effectLst>
              </a:rPr>
              <a:t>6. RELATIONSHIPS BETWEEN FINANCIAL INSPECTION, EXTERNAL AUDIT AND INTERNAL AUDIT - GOOD PRACTICES AND </a:t>
            </a:r>
            <a:r>
              <a:rPr lang="en-US" b="1" dirty="0" smtClean="0">
                <a:solidFill>
                  <a:srgbClr val="000099"/>
                </a:solidFill>
                <a:effectLst>
                  <a:outerShdw blurRad="38100" dist="38100" dir="2700000" algn="tl">
                    <a:srgbClr val="000000">
                      <a:alpha val="43137"/>
                    </a:srgbClr>
                  </a:outerShdw>
                </a:effectLst>
              </a:rPr>
              <a:t>DIFFICULTIES(2)</a:t>
            </a:r>
            <a:endParaRPr lang="en-US" b="1" dirty="0">
              <a:solidFill>
                <a:srgbClr val="000099"/>
              </a:solidFill>
              <a:effectLst>
                <a:outerShdw blurRad="38100" dist="38100" dir="2700000" algn="tl">
                  <a:srgbClr val="000000">
                    <a:alpha val="43137"/>
                  </a:srgbClr>
                </a:outerShdw>
              </a:effectLst>
            </a:endParaRPr>
          </a:p>
          <a:p>
            <a:r>
              <a:rPr lang="en-US" dirty="0"/>
              <a:t> </a:t>
            </a:r>
            <a:endParaRPr lang="bg-BG" dirty="0"/>
          </a:p>
        </p:txBody>
      </p:sp>
      <p:sp>
        <p:nvSpPr>
          <p:cNvPr id="10" name="Espaço Reservado para Número de Slide 6"/>
          <p:cNvSpPr>
            <a:spLocks noGrp="1"/>
          </p:cNvSpPr>
          <p:nvPr>
            <p:ph type="sldNum" sz="quarter" idx="12"/>
          </p:nvPr>
        </p:nvSpPr>
        <p:spPr>
          <a:xfrm>
            <a:off x="467544" y="6381328"/>
            <a:ext cx="2133600" cy="365125"/>
          </a:xfrm>
        </p:spPr>
        <p:txBody>
          <a:bodyPr/>
          <a:lstStyle>
            <a:lvl1pPr algn="l">
              <a:defRPr/>
            </a:lvl1pPr>
          </a:lstStyle>
          <a:p>
            <a:fld id="{C335CF09-96C2-46F2-B5C6-6BE50865BE52}" type="slidenum">
              <a:rPr lang="pt-BR" smtClean="0"/>
              <a:pPr/>
              <a:t>26</a:t>
            </a:fld>
            <a:endParaRPr lang="pt-B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7496" y="2852935"/>
            <a:ext cx="3130848" cy="1252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19750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216" y="1916832"/>
            <a:ext cx="7128792" cy="3970318"/>
          </a:xfrm>
          <a:prstGeom prst="rect">
            <a:avLst/>
          </a:prstGeom>
          <a:noFill/>
        </p:spPr>
        <p:txBody>
          <a:bodyPr wrap="square" rtlCol="0">
            <a:spAutoFit/>
          </a:bodyPr>
          <a:lstStyle/>
          <a:p>
            <a:pPr marL="285750" indent="-285750">
              <a:buFont typeface="Wingdings" pitchFamily="2" charset="2"/>
              <a:buChar char="Ø"/>
            </a:pPr>
            <a:r>
              <a:rPr lang="en-US" dirty="0" smtClean="0"/>
              <a:t>Continual improvement of the Public Sector inspection and audit systems; improving the methodology </a:t>
            </a:r>
          </a:p>
          <a:p>
            <a:pPr marL="285750" indent="-285750">
              <a:buFont typeface="Wingdings" pitchFamily="2" charset="2"/>
              <a:buChar char="Ø"/>
            </a:pPr>
            <a:r>
              <a:rPr lang="en-US" dirty="0"/>
              <a:t>M</a:t>
            </a:r>
            <a:r>
              <a:rPr lang="en-US" dirty="0" smtClean="0"/>
              <a:t>ore clear mandate for each function, written procedures for interaction</a:t>
            </a:r>
          </a:p>
          <a:p>
            <a:pPr marL="285750" indent="-285750">
              <a:buFont typeface="Wingdings" pitchFamily="2" charset="2"/>
              <a:buChar char="Ø"/>
            </a:pPr>
            <a:r>
              <a:rPr lang="en-US" dirty="0" smtClean="0"/>
              <a:t>Active position of all parties</a:t>
            </a:r>
          </a:p>
          <a:p>
            <a:pPr marL="285750" indent="-285750">
              <a:buFont typeface="Wingdings" pitchFamily="2" charset="2"/>
              <a:buChar char="Ø"/>
            </a:pPr>
            <a:r>
              <a:rPr lang="en-US" dirty="0" smtClean="0"/>
              <a:t>Transparency and publicity of the common activities and the results</a:t>
            </a:r>
          </a:p>
          <a:p>
            <a:pPr marL="285750" indent="-285750">
              <a:buFont typeface="Wingdings" pitchFamily="2" charset="2"/>
              <a:buChar char="Ø"/>
            </a:pPr>
            <a:r>
              <a:rPr lang="en-US" dirty="0" smtClean="0"/>
              <a:t>Building a network for common understanding and language – regular meetings, trainings</a:t>
            </a:r>
          </a:p>
          <a:p>
            <a:pPr marL="285750" indent="-285750">
              <a:buFont typeface="Wingdings" pitchFamily="2" charset="2"/>
              <a:buChar char="Ø"/>
            </a:pPr>
            <a:r>
              <a:rPr lang="en-US" dirty="0" smtClean="0"/>
              <a:t>Possibility for reliance to one another’s work and findings</a:t>
            </a:r>
          </a:p>
          <a:p>
            <a:pPr marL="285750" indent="-285750">
              <a:buFont typeface="Wingdings" pitchFamily="2" charset="2"/>
              <a:buChar char="Ø"/>
            </a:pPr>
            <a:endParaRPr lang="en-US" dirty="0" smtClean="0"/>
          </a:p>
          <a:p>
            <a:endParaRPr lang="en-US" dirty="0"/>
          </a:p>
          <a:p>
            <a:endParaRPr lang="en-US" dirty="0" smtClean="0"/>
          </a:p>
          <a:p>
            <a:pPr algn="ctr"/>
            <a:r>
              <a:rPr lang="en-US" dirty="0" smtClean="0">
                <a:solidFill>
                  <a:srgbClr val="000099"/>
                </a:solidFill>
              </a:rPr>
              <a:t>Coordinated, cost-effective and useful Audit and Inspection System in the Public Sector</a:t>
            </a:r>
            <a:endParaRPr lang="bg-BG" dirty="0"/>
          </a:p>
        </p:txBody>
      </p:sp>
      <p:sp>
        <p:nvSpPr>
          <p:cNvPr id="3" name="TextBox 2"/>
          <p:cNvSpPr txBox="1"/>
          <p:nvPr/>
        </p:nvSpPr>
        <p:spPr>
          <a:xfrm>
            <a:off x="1187624" y="980728"/>
            <a:ext cx="7056784" cy="646331"/>
          </a:xfrm>
          <a:prstGeom prst="rect">
            <a:avLst/>
          </a:prstGeom>
          <a:noFill/>
        </p:spPr>
        <p:txBody>
          <a:bodyPr wrap="square" rtlCol="0">
            <a:spAutoFit/>
          </a:bodyPr>
          <a:lstStyle/>
          <a:p>
            <a:pPr algn="ctr"/>
            <a:r>
              <a:rPr lang="en-US" b="1" dirty="0" smtClean="0">
                <a:solidFill>
                  <a:srgbClr val="000099"/>
                </a:solidFill>
                <a:effectLst>
                  <a:outerShdw blurRad="38100" dist="38100" dir="2700000" algn="tl">
                    <a:srgbClr val="000000">
                      <a:alpha val="43137"/>
                    </a:srgbClr>
                  </a:outerShdw>
                </a:effectLst>
              </a:rPr>
              <a:t>7</a:t>
            </a:r>
            <a:r>
              <a:rPr lang="en-US" b="1" dirty="0">
                <a:solidFill>
                  <a:srgbClr val="000099"/>
                </a:solidFill>
                <a:effectLst>
                  <a:outerShdw blurRad="38100" dist="38100" dir="2700000" algn="tl">
                    <a:srgbClr val="000000">
                      <a:alpha val="43137"/>
                    </a:srgbClr>
                  </a:outerShdw>
                </a:effectLst>
              </a:rPr>
              <a:t>. </a:t>
            </a:r>
            <a:r>
              <a:rPr lang="en-US" b="1" dirty="0" smtClean="0">
                <a:solidFill>
                  <a:srgbClr val="000099"/>
                </a:solidFill>
                <a:effectLst>
                  <a:outerShdw blurRad="38100" dist="38100" dir="2700000" algn="tl">
                    <a:srgbClr val="000000">
                      <a:alpha val="43137"/>
                    </a:srgbClr>
                  </a:outerShdw>
                </a:effectLst>
              </a:rPr>
              <a:t>CHALLENGES FOR FUTURE IMPROVEMENT</a:t>
            </a:r>
          </a:p>
          <a:p>
            <a:r>
              <a:rPr lang="en-US" dirty="0" smtClean="0">
                <a:solidFill>
                  <a:srgbClr val="000099"/>
                </a:solidFill>
              </a:rPr>
              <a:t>  </a:t>
            </a:r>
            <a:endParaRPr lang="bg-BG" dirty="0">
              <a:solidFill>
                <a:srgbClr val="000099"/>
              </a:solidFill>
            </a:endParaRPr>
          </a:p>
        </p:txBody>
      </p:sp>
      <p:sp>
        <p:nvSpPr>
          <p:cNvPr id="10" name="Espaço Reservado para Número de Slide 6"/>
          <p:cNvSpPr>
            <a:spLocks noGrp="1"/>
          </p:cNvSpPr>
          <p:nvPr>
            <p:ph type="sldNum" sz="quarter" idx="12"/>
          </p:nvPr>
        </p:nvSpPr>
        <p:spPr>
          <a:xfrm>
            <a:off x="467544" y="6381328"/>
            <a:ext cx="2133600" cy="365125"/>
          </a:xfrm>
        </p:spPr>
        <p:txBody>
          <a:bodyPr/>
          <a:lstStyle>
            <a:lvl1pPr algn="l">
              <a:defRPr/>
            </a:lvl1pPr>
          </a:lstStyle>
          <a:p>
            <a:fld id="{C335CF09-96C2-46F2-B5C6-6BE50865BE52}" type="slidenum">
              <a:rPr lang="pt-BR" smtClean="0"/>
              <a:pPr/>
              <a:t>27</a:t>
            </a:fld>
            <a:endParaRPr lang="pt-BR" dirty="0"/>
          </a:p>
        </p:txBody>
      </p:sp>
      <p:sp>
        <p:nvSpPr>
          <p:cNvPr id="4" name="Down Arrow 3"/>
          <p:cNvSpPr/>
          <p:nvPr/>
        </p:nvSpPr>
        <p:spPr>
          <a:xfrm>
            <a:off x="4139952" y="4509120"/>
            <a:ext cx="21602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Tree>
    <p:extLst>
      <p:ext uri="{BB962C8B-B14F-4D97-AF65-F5344CB8AC3E}">
        <p14:creationId xmlns:p14="http://schemas.microsoft.com/office/powerpoint/2010/main" val="17119750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216" y="808837"/>
            <a:ext cx="7128792" cy="6278642"/>
          </a:xfrm>
          <a:prstGeom prst="rect">
            <a:avLst/>
          </a:prstGeom>
          <a:noFill/>
        </p:spPr>
        <p:txBody>
          <a:bodyPr wrap="square" rtlCol="0" anchor="ctr">
            <a:spAutoFit/>
          </a:bodyPr>
          <a:lstStyle/>
          <a:p>
            <a:endParaRPr lang="en-US" sz="2400" dirty="0" smtClean="0">
              <a:solidFill>
                <a:schemeClr val="tx2">
                  <a:lumMod val="60000"/>
                  <a:lumOff val="40000"/>
                </a:schemeClr>
              </a:solidFill>
              <a:latin typeface="Aharoni" pitchFamily="2" charset="-79"/>
              <a:cs typeface="Aharoni" pitchFamily="2" charset="-79"/>
            </a:endParaRPr>
          </a:p>
          <a:p>
            <a:endParaRPr lang="en-US" sz="2400" dirty="0">
              <a:solidFill>
                <a:schemeClr val="tx2">
                  <a:lumMod val="60000"/>
                  <a:lumOff val="40000"/>
                </a:schemeClr>
              </a:solidFill>
              <a:latin typeface="Aharoni" pitchFamily="2" charset="-79"/>
              <a:cs typeface="Aharoni" pitchFamily="2" charset="-79"/>
            </a:endParaRPr>
          </a:p>
          <a:p>
            <a:endParaRPr lang="en-US" sz="2400" dirty="0" smtClean="0">
              <a:solidFill>
                <a:schemeClr val="tx2">
                  <a:lumMod val="60000"/>
                  <a:lumOff val="40000"/>
                </a:schemeClr>
              </a:solidFill>
              <a:latin typeface="Aharoni" pitchFamily="2" charset="-79"/>
              <a:cs typeface="Aharoni" pitchFamily="2" charset="-79"/>
            </a:endParaRPr>
          </a:p>
          <a:p>
            <a:endParaRPr lang="en-US" sz="2400" dirty="0">
              <a:solidFill>
                <a:schemeClr val="tx2">
                  <a:lumMod val="60000"/>
                  <a:lumOff val="40000"/>
                </a:schemeClr>
              </a:solidFill>
              <a:latin typeface="Aharoni" pitchFamily="2" charset="-79"/>
              <a:cs typeface="Aharoni" pitchFamily="2" charset="-79"/>
            </a:endParaRPr>
          </a:p>
          <a:p>
            <a:endParaRPr lang="en-US" sz="2400" dirty="0" smtClean="0">
              <a:solidFill>
                <a:schemeClr val="tx2">
                  <a:lumMod val="60000"/>
                  <a:lumOff val="40000"/>
                </a:schemeClr>
              </a:solidFill>
              <a:latin typeface="Aharoni" pitchFamily="2" charset="-79"/>
              <a:cs typeface="Aharoni" pitchFamily="2" charset="-79"/>
            </a:endParaRPr>
          </a:p>
          <a:p>
            <a:endParaRPr lang="en-US" sz="2400" dirty="0">
              <a:solidFill>
                <a:schemeClr val="tx2">
                  <a:lumMod val="60000"/>
                  <a:lumOff val="40000"/>
                </a:schemeClr>
              </a:solidFill>
              <a:latin typeface="Aharoni" pitchFamily="2" charset="-79"/>
              <a:cs typeface="Aharoni" pitchFamily="2" charset="-79"/>
            </a:endParaRPr>
          </a:p>
          <a:p>
            <a:r>
              <a:rPr lang="en-US" sz="2400" dirty="0" smtClean="0">
                <a:solidFill>
                  <a:schemeClr val="tx2">
                    <a:lumMod val="60000"/>
                    <a:lumOff val="40000"/>
                  </a:schemeClr>
                </a:solidFill>
                <a:latin typeface="Aharoni" pitchFamily="2" charset="-79"/>
                <a:cs typeface="Aharoni" pitchFamily="2" charset="-79"/>
              </a:rPr>
              <a:t>		</a:t>
            </a:r>
            <a:r>
              <a:rPr lang="en-US" sz="2400" dirty="0" smtClean="0">
                <a:solidFill>
                  <a:srgbClr val="000099"/>
                </a:solidFill>
                <a:latin typeface="Arial Black" pitchFamily="34" charset="0"/>
                <a:cs typeface="Aharoni" pitchFamily="2" charset="-79"/>
              </a:rPr>
              <a:t>THANK YOU!!!</a:t>
            </a:r>
            <a:endParaRPr lang="en-US" sz="2400" dirty="0">
              <a:solidFill>
                <a:srgbClr val="000099"/>
              </a:solidFill>
              <a:latin typeface="Arial Black" pitchFamily="34" charset="0"/>
              <a:cs typeface="Aharoni" pitchFamily="2" charset="-79"/>
            </a:endParaRPr>
          </a:p>
          <a:p>
            <a:endParaRPr lang="en-US" dirty="0" smtClean="0"/>
          </a:p>
          <a:p>
            <a:endParaRPr lang="en-US" dirty="0"/>
          </a:p>
          <a:p>
            <a:endParaRPr lang="en-US" dirty="0" smtClean="0"/>
          </a:p>
          <a:p>
            <a:endParaRPr lang="en-US" dirty="0"/>
          </a:p>
          <a:p>
            <a:endParaRPr lang="en-US" dirty="0" smtClean="0">
              <a:latin typeface="Arial Bold Italic" pitchFamily="34" charset="0"/>
            </a:endParaRP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bg-BG" dirty="0"/>
          </a:p>
        </p:txBody>
      </p:sp>
      <p:sp>
        <p:nvSpPr>
          <p:cNvPr id="10" name="Espaço Reservado para Número de Slide 6"/>
          <p:cNvSpPr>
            <a:spLocks noGrp="1"/>
          </p:cNvSpPr>
          <p:nvPr>
            <p:ph type="sldNum" sz="quarter" idx="12"/>
          </p:nvPr>
        </p:nvSpPr>
        <p:spPr>
          <a:xfrm>
            <a:off x="467544" y="6381328"/>
            <a:ext cx="2133600" cy="365125"/>
          </a:xfrm>
        </p:spPr>
        <p:txBody>
          <a:bodyPr/>
          <a:lstStyle>
            <a:lvl1pPr algn="l">
              <a:defRPr/>
            </a:lvl1pPr>
          </a:lstStyle>
          <a:p>
            <a:fld id="{C335CF09-96C2-46F2-B5C6-6BE50865BE52}" type="slidenum">
              <a:rPr lang="pt-BR" smtClean="0"/>
              <a:pPr/>
              <a:t>28</a:t>
            </a:fld>
            <a:endParaRPr lang="pt-BR"/>
          </a:p>
        </p:txBody>
      </p:sp>
    </p:spTree>
    <p:extLst>
      <p:ext uri="{BB962C8B-B14F-4D97-AF65-F5344CB8AC3E}">
        <p14:creationId xmlns:p14="http://schemas.microsoft.com/office/powerpoint/2010/main" val="1711975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216" y="1916832"/>
            <a:ext cx="7128792" cy="3139321"/>
          </a:xfrm>
          <a:prstGeom prst="rect">
            <a:avLst/>
          </a:prstGeom>
          <a:noFill/>
        </p:spPr>
        <p:txBody>
          <a:bodyPr wrap="square" rtlCol="0">
            <a:spAutoFit/>
          </a:bodyPr>
          <a:lstStyle/>
          <a:p>
            <a:pPr marL="285750" indent="-285750">
              <a:buFont typeface="Wingdings" pitchFamily="2" charset="2"/>
              <a:buChar char="Ø"/>
            </a:pPr>
            <a:r>
              <a:rPr lang="en-US" dirty="0" smtClean="0"/>
              <a:t>Centralized independent institution: external to the inspected entity</a:t>
            </a:r>
          </a:p>
          <a:p>
            <a:pPr marL="285750" indent="-285750">
              <a:buFont typeface="Wingdings" pitchFamily="2" charset="2"/>
              <a:buChar char="Ø"/>
            </a:pPr>
            <a:endParaRPr lang="en-US" dirty="0" smtClean="0"/>
          </a:p>
          <a:p>
            <a:pPr marL="285750" indent="-285750">
              <a:buFont typeface="Wingdings" pitchFamily="2" charset="2"/>
              <a:buChar char="Ø"/>
            </a:pPr>
            <a:r>
              <a:rPr lang="en-US" dirty="0" smtClean="0"/>
              <a:t>Usually</a:t>
            </a:r>
            <a:r>
              <a:rPr lang="bg-BG" dirty="0" smtClean="0"/>
              <a:t> </a:t>
            </a:r>
            <a:r>
              <a:rPr lang="en-US" dirty="0" smtClean="0"/>
              <a:t>carries out compliance control for legality</a:t>
            </a:r>
            <a:r>
              <a:rPr lang="bg-BG" dirty="0" smtClean="0"/>
              <a:t> </a:t>
            </a:r>
            <a:endParaRPr lang="en-US" dirty="0" smtClean="0"/>
          </a:p>
          <a:p>
            <a:pPr marL="285750" indent="-285750">
              <a:buFont typeface="Wingdings" pitchFamily="2" charset="2"/>
              <a:buChar char="Ø"/>
            </a:pPr>
            <a:endParaRPr lang="en-US" dirty="0" smtClean="0"/>
          </a:p>
          <a:p>
            <a:pPr marL="285750" indent="-285750">
              <a:buFont typeface="Wingdings" pitchFamily="2" charset="2"/>
              <a:buChar char="Ø"/>
            </a:pPr>
            <a:r>
              <a:rPr lang="en-US" dirty="0" smtClean="0"/>
              <a:t>Ex post activity</a:t>
            </a:r>
            <a:endParaRPr lang="en-US" dirty="0"/>
          </a:p>
          <a:p>
            <a:pPr marL="285750" indent="-285750">
              <a:buFont typeface="Wingdings" pitchFamily="2" charset="2"/>
              <a:buChar char="Ø"/>
            </a:pPr>
            <a:endParaRPr lang="en-US" dirty="0" smtClean="0"/>
          </a:p>
          <a:p>
            <a:pPr marL="285750" indent="-285750">
              <a:buFont typeface="Wingdings" pitchFamily="2" charset="2"/>
              <a:buChar char="Ø"/>
            </a:pPr>
            <a:r>
              <a:rPr lang="en-US" dirty="0" smtClean="0"/>
              <a:t>The main goals are to detect, investigate and penalize the responsible persons and institutions</a:t>
            </a:r>
            <a:endParaRPr lang="en-US" dirty="0"/>
          </a:p>
          <a:p>
            <a:pPr marL="285750" indent="-285750">
              <a:buFont typeface="Wingdings" pitchFamily="2" charset="2"/>
              <a:buChar char="Ø"/>
            </a:pPr>
            <a:endParaRPr lang="bg-BG" dirty="0" smtClean="0"/>
          </a:p>
          <a:p>
            <a:pPr marL="285750" indent="-285750">
              <a:buFont typeface="Wingdings" pitchFamily="2" charset="2"/>
              <a:buChar char="Ø"/>
            </a:pPr>
            <a:r>
              <a:rPr lang="en-US" dirty="0" smtClean="0"/>
              <a:t>Mainly operates on the basis of complaints or signal from the public, requests from public institutions</a:t>
            </a:r>
            <a:endParaRPr lang="en-US" dirty="0"/>
          </a:p>
        </p:txBody>
      </p:sp>
      <p:sp>
        <p:nvSpPr>
          <p:cNvPr id="3" name="TextBox 2"/>
          <p:cNvSpPr txBox="1"/>
          <p:nvPr/>
        </p:nvSpPr>
        <p:spPr>
          <a:xfrm>
            <a:off x="1176272" y="957896"/>
            <a:ext cx="7056784" cy="646331"/>
          </a:xfrm>
          <a:prstGeom prst="rect">
            <a:avLst/>
          </a:prstGeom>
          <a:noFill/>
        </p:spPr>
        <p:txBody>
          <a:bodyPr wrap="square" rtlCol="0">
            <a:spAutoFit/>
          </a:bodyPr>
          <a:lstStyle/>
          <a:p>
            <a:pPr algn="ctr"/>
            <a:r>
              <a:rPr lang="en-US" b="1" dirty="0" smtClean="0">
                <a:solidFill>
                  <a:srgbClr val="000099"/>
                </a:solidFill>
                <a:effectLst>
                  <a:outerShdw blurRad="38100" dist="38100" dir="2700000" algn="tl">
                    <a:srgbClr val="000000">
                      <a:alpha val="43137"/>
                    </a:srgbClr>
                  </a:outerShdw>
                </a:effectLst>
              </a:rPr>
              <a:t>1. OVERVIEW OF THE MAIN FEATURES OF THE FINANCIAL INSPECTION FUNCTION </a:t>
            </a:r>
            <a:endParaRPr lang="en-US" b="1" dirty="0">
              <a:solidFill>
                <a:srgbClr val="000099"/>
              </a:solidFill>
              <a:effectLst>
                <a:outerShdw blurRad="38100" dist="38100" dir="2700000" algn="tl">
                  <a:srgbClr val="000000">
                    <a:alpha val="43137"/>
                  </a:srgbClr>
                </a:outerShdw>
              </a:effectLst>
            </a:endParaRPr>
          </a:p>
        </p:txBody>
      </p:sp>
      <p:sp>
        <p:nvSpPr>
          <p:cNvPr id="10" name="Espaço Reservado para Número de Slide 6"/>
          <p:cNvSpPr>
            <a:spLocks noGrp="1"/>
          </p:cNvSpPr>
          <p:nvPr>
            <p:ph type="sldNum" sz="quarter" idx="12"/>
          </p:nvPr>
        </p:nvSpPr>
        <p:spPr>
          <a:xfrm>
            <a:off x="467544" y="6381328"/>
            <a:ext cx="2133600" cy="365125"/>
          </a:xfrm>
        </p:spPr>
        <p:txBody>
          <a:bodyPr/>
          <a:lstStyle>
            <a:lvl1pPr algn="l">
              <a:defRPr/>
            </a:lvl1pPr>
          </a:lstStyle>
          <a:p>
            <a:fld id="{C335CF09-96C2-46F2-B5C6-6BE50865BE52}" type="slidenum">
              <a:rPr lang="pt-BR" smtClean="0"/>
              <a:pPr/>
              <a:t>3</a:t>
            </a:fld>
            <a:endParaRPr lang="pt-BR" dirty="0"/>
          </a:p>
        </p:txBody>
      </p:sp>
    </p:spTree>
    <p:extLst>
      <p:ext uri="{BB962C8B-B14F-4D97-AF65-F5344CB8AC3E}">
        <p14:creationId xmlns:p14="http://schemas.microsoft.com/office/powerpoint/2010/main" val="338805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216" y="1916832"/>
            <a:ext cx="7128792" cy="3970318"/>
          </a:xfrm>
          <a:prstGeom prst="rect">
            <a:avLst/>
          </a:prstGeom>
          <a:noFill/>
        </p:spPr>
        <p:txBody>
          <a:bodyPr wrap="square" rtlCol="0">
            <a:spAutoFit/>
          </a:bodyPr>
          <a:lstStyle/>
          <a:p>
            <a:r>
              <a:rPr lang="en-US" dirty="0" smtClean="0"/>
              <a:t>Financial Inspection (FI) exists in about half of the EU Member States. </a:t>
            </a:r>
            <a:endParaRPr lang="en-US" dirty="0"/>
          </a:p>
          <a:p>
            <a:endParaRPr lang="en-US" dirty="0" smtClean="0"/>
          </a:p>
          <a:p>
            <a:pPr marL="285750" indent="-285750" algn="just">
              <a:buFont typeface="Wingdings" pitchFamily="2" charset="2"/>
              <a:buChar char="Ø"/>
            </a:pPr>
            <a:r>
              <a:rPr lang="en-US" dirty="0" smtClean="0">
                <a:solidFill>
                  <a:srgbClr val="000099"/>
                </a:solidFill>
              </a:rPr>
              <a:t>In the majority of the 13 newest Member States – Bulgaria, Croatia, Hungary, Poland, Romania, Slovak Republic </a:t>
            </a:r>
          </a:p>
          <a:p>
            <a:pPr algn="just"/>
            <a:r>
              <a:rPr lang="en-US" dirty="0" smtClean="0"/>
              <a:t>FI is established separately from Internal Audit. FI is deemed necessary until decentralized internal control and internal audit becomes fully embedded in administrative culture. FI usually reports to the Minister of Finance.</a:t>
            </a:r>
          </a:p>
          <a:p>
            <a:pPr algn="just"/>
            <a:endParaRPr lang="en-US" dirty="0"/>
          </a:p>
          <a:p>
            <a:pPr marL="285750" indent="-285750">
              <a:buFont typeface="Wingdings" pitchFamily="2" charset="2"/>
              <a:buChar char="Ø"/>
            </a:pPr>
            <a:r>
              <a:rPr lang="en-US" dirty="0" smtClean="0">
                <a:solidFill>
                  <a:srgbClr val="000099"/>
                </a:solidFill>
              </a:rPr>
              <a:t>As well as in Belgium, France, Greece, Italy, Portugal and Spain </a:t>
            </a:r>
            <a:endParaRPr lang="en-US" dirty="0">
              <a:solidFill>
                <a:srgbClr val="000099"/>
              </a:solidFill>
            </a:endParaRPr>
          </a:p>
          <a:p>
            <a:pPr algn="just"/>
            <a:r>
              <a:rPr lang="en-US" dirty="0" smtClean="0"/>
              <a:t>Financial Inspection is an important part of the control system and employs many staff. Where </a:t>
            </a:r>
            <a:r>
              <a:rPr lang="en-US" dirty="0"/>
              <a:t>the supreme audit institution is </a:t>
            </a:r>
            <a:r>
              <a:rPr lang="en-US" dirty="0" smtClean="0"/>
              <a:t>organized </a:t>
            </a:r>
            <a:r>
              <a:rPr lang="en-US" dirty="0"/>
              <a:t>as a </a:t>
            </a:r>
            <a:r>
              <a:rPr lang="en-US" dirty="0" smtClean="0"/>
              <a:t>Court of Accounts </a:t>
            </a:r>
            <a:r>
              <a:rPr lang="en-US" dirty="0"/>
              <a:t>with judicial </a:t>
            </a:r>
            <a:r>
              <a:rPr lang="en-US" dirty="0" smtClean="0"/>
              <a:t>powers, Financial Inspection also has </a:t>
            </a:r>
            <a:r>
              <a:rPr lang="en-US" dirty="0"/>
              <a:t>to report any </a:t>
            </a:r>
            <a:r>
              <a:rPr lang="en-US" dirty="0" smtClean="0"/>
              <a:t>detected irregularities to that Court.</a:t>
            </a:r>
          </a:p>
        </p:txBody>
      </p:sp>
      <p:sp>
        <p:nvSpPr>
          <p:cNvPr id="3" name="TextBox 2"/>
          <p:cNvSpPr txBox="1"/>
          <p:nvPr/>
        </p:nvSpPr>
        <p:spPr>
          <a:xfrm>
            <a:off x="1187624" y="980728"/>
            <a:ext cx="7056784" cy="646331"/>
          </a:xfrm>
          <a:prstGeom prst="rect">
            <a:avLst/>
          </a:prstGeom>
          <a:noFill/>
        </p:spPr>
        <p:txBody>
          <a:bodyPr wrap="square" rtlCol="0">
            <a:spAutoFit/>
          </a:bodyPr>
          <a:lstStyle/>
          <a:p>
            <a:pPr algn="ctr"/>
            <a:r>
              <a:rPr lang="en-US" b="1" dirty="0">
                <a:solidFill>
                  <a:srgbClr val="000099"/>
                </a:solidFill>
                <a:effectLst>
                  <a:outerShdw blurRad="38100" dist="38100" dir="2700000" algn="tl">
                    <a:srgbClr val="000000">
                      <a:alpha val="43137"/>
                    </a:srgbClr>
                  </a:outerShdw>
                </a:effectLst>
              </a:rPr>
              <a:t>2. DIFFERENT VIEWS AND MODELS OF FINANCIAL INSPECTION IN THE EU MEMBER STATES</a:t>
            </a:r>
          </a:p>
        </p:txBody>
      </p:sp>
      <p:sp>
        <p:nvSpPr>
          <p:cNvPr id="10" name="Espaço Reservado para Número de Slide 6"/>
          <p:cNvSpPr>
            <a:spLocks noGrp="1"/>
          </p:cNvSpPr>
          <p:nvPr>
            <p:ph type="sldNum" sz="quarter" idx="12"/>
          </p:nvPr>
        </p:nvSpPr>
        <p:spPr>
          <a:xfrm>
            <a:off x="467544" y="6381328"/>
            <a:ext cx="2133600" cy="365125"/>
          </a:xfrm>
        </p:spPr>
        <p:txBody>
          <a:bodyPr/>
          <a:lstStyle>
            <a:lvl1pPr algn="l">
              <a:defRPr/>
            </a:lvl1pPr>
          </a:lstStyle>
          <a:p>
            <a:fld id="{C335CF09-96C2-46F2-B5C6-6BE50865BE52}" type="slidenum">
              <a:rPr lang="pt-BR" smtClean="0"/>
              <a:pPr/>
              <a:t>4</a:t>
            </a:fld>
            <a:endParaRPr lang="pt-BR" dirty="0"/>
          </a:p>
        </p:txBody>
      </p:sp>
    </p:spTree>
    <p:extLst>
      <p:ext uri="{BB962C8B-B14F-4D97-AF65-F5344CB8AC3E}">
        <p14:creationId xmlns:p14="http://schemas.microsoft.com/office/powerpoint/2010/main" val="41332671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855032"/>
            <a:ext cx="7128792" cy="646331"/>
          </a:xfrm>
          <a:prstGeom prst="rect">
            <a:avLst/>
          </a:prstGeom>
          <a:noFill/>
        </p:spPr>
        <p:txBody>
          <a:bodyPr wrap="square" rtlCol="0">
            <a:spAutoFit/>
          </a:bodyPr>
          <a:lstStyle/>
          <a:p>
            <a:pPr algn="ctr"/>
            <a:r>
              <a:rPr lang="en-US" b="1" dirty="0" smtClean="0">
                <a:solidFill>
                  <a:srgbClr val="000099"/>
                </a:solidFill>
                <a:effectLst>
                  <a:outerShdw blurRad="38100" dist="38100" dir="2700000" algn="tl">
                    <a:srgbClr val="000000">
                      <a:alpha val="43137"/>
                    </a:srgbClr>
                  </a:outerShdw>
                </a:effectLst>
              </a:rPr>
              <a:t>2. DIFFERENT VIEWS AND MODELS OF FINANCIAL INSPECTION IN THE EU MEMBER STATES</a:t>
            </a:r>
            <a:endParaRPr lang="en-US" b="1" dirty="0">
              <a:solidFill>
                <a:srgbClr val="000099"/>
              </a:solidFill>
              <a:effectLst>
                <a:outerShdw blurRad="38100" dist="38100" dir="2700000" algn="tl">
                  <a:srgbClr val="000000">
                    <a:alpha val="43137"/>
                  </a:srgbClr>
                </a:outerShdw>
              </a:effectLst>
            </a:endParaRPr>
          </a:p>
        </p:txBody>
      </p:sp>
      <p:sp>
        <p:nvSpPr>
          <p:cNvPr id="10" name="Espaço Reservado para Número de Slide 6"/>
          <p:cNvSpPr>
            <a:spLocks noGrp="1"/>
          </p:cNvSpPr>
          <p:nvPr>
            <p:ph type="sldNum" sz="quarter" idx="12"/>
          </p:nvPr>
        </p:nvSpPr>
        <p:spPr>
          <a:xfrm>
            <a:off x="467544" y="6381328"/>
            <a:ext cx="2133600" cy="365125"/>
          </a:xfrm>
        </p:spPr>
        <p:txBody>
          <a:bodyPr/>
          <a:lstStyle>
            <a:lvl1pPr algn="l">
              <a:defRPr/>
            </a:lvl1pPr>
          </a:lstStyle>
          <a:p>
            <a:fld id="{C335CF09-96C2-46F2-B5C6-6BE50865BE52}" type="slidenum">
              <a:rPr lang="pt-BR" smtClean="0"/>
              <a:pPr/>
              <a:t>5</a:t>
            </a:fld>
            <a:endParaRPr lang="pt-BR"/>
          </a:p>
        </p:txBody>
      </p:sp>
      <p:graphicFrame>
        <p:nvGraphicFramePr>
          <p:cNvPr id="4" name="Table 3"/>
          <p:cNvGraphicFramePr>
            <a:graphicFrameLocks noGrp="1"/>
          </p:cNvGraphicFramePr>
          <p:nvPr>
            <p:extLst>
              <p:ext uri="{D42A27DB-BD31-4B8C-83A1-F6EECF244321}">
                <p14:modId xmlns:p14="http://schemas.microsoft.com/office/powerpoint/2010/main" val="14584122"/>
              </p:ext>
            </p:extLst>
          </p:nvPr>
        </p:nvGraphicFramePr>
        <p:xfrm>
          <a:off x="1187624" y="1556792"/>
          <a:ext cx="6624736" cy="4643432"/>
        </p:xfrm>
        <a:graphic>
          <a:graphicData uri="http://schemas.openxmlformats.org/drawingml/2006/table">
            <a:tbl>
              <a:tblPr firstRow="1" bandRow="1">
                <a:tableStyleId>{BC89EF96-8CEA-46FF-86C4-4CE0E7609802}</a:tableStyleId>
              </a:tblPr>
              <a:tblGrid>
                <a:gridCol w="4360586"/>
                <a:gridCol w="2264150"/>
              </a:tblGrid>
              <a:tr h="149736">
                <a:tc>
                  <a:txBody>
                    <a:bodyPr/>
                    <a:lstStyle/>
                    <a:p>
                      <a:pPr algn="ctr"/>
                      <a:r>
                        <a:rPr lang="en-US" dirty="0" smtClean="0"/>
                        <a:t>Specific characteristics</a:t>
                      </a:r>
                      <a:endParaRPr lang="bg-BG" dirty="0"/>
                    </a:p>
                  </a:txBody>
                  <a:tcPr/>
                </a:tc>
                <a:tc>
                  <a:txBody>
                    <a:bodyPr/>
                    <a:lstStyle/>
                    <a:p>
                      <a:pPr algn="ctr"/>
                      <a:r>
                        <a:rPr lang="en-US" dirty="0" smtClean="0"/>
                        <a:t>Member</a:t>
                      </a:r>
                      <a:r>
                        <a:rPr lang="en-US" baseline="0" dirty="0" smtClean="0"/>
                        <a:t> States</a:t>
                      </a:r>
                      <a:endParaRPr lang="bg-BG" dirty="0"/>
                    </a:p>
                  </a:txBody>
                  <a:tcPr/>
                </a:tc>
              </a:tr>
              <a:tr h="930384">
                <a:tc>
                  <a:txBody>
                    <a:bodyPr/>
                    <a:lstStyle/>
                    <a:p>
                      <a:r>
                        <a:rPr lang="en-US" sz="1600" dirty="0" smtClean="0"/>
                        <a:t>No central Financial Inspection function</a:t>
                      </a:r>
                      <a:endParaRPr lang="bg-BG" sz="1600" dirty="0"/>
                    </a:p>
                  </a:txBody>
                  <a:tcPr/>
                </a:tc>
                <a:tc>
                  <a:txBody>
                    <a:bodyPr/>
                    <a:lstStyle/>
                    <a:p>
                      <a:r>
                        <a:rPr lang="en-US" sz="1600" dirty="0" smtClean="0"/>
                        <a:t>Denmark,</a:t>
                      </a:r>
                    </a:p>
                    <a:p>
                      <a:r>
                        <a:rPr lang="en-US" sz="1600" dirty="0" smtClean="0"/>
                        <a:t>Finland, Sweden, Estonia, Latvia,</a:t>
                      </a:r>
                      <a:r>
                        <a:rPr lang="en-US" sz="1600" baseline="0" dirty="0" smtClean="0"/>
                        <a:t> </a:t>
                      </a:r>
                      <a:r>
                        <a:rPr lang="en-US" sz="1600" dirty="0" smtClean="0"/>
                        <a:t>Lithuania, Austria, Germany and UK</a:t>
                      </a:r>
                      <a:endParaRPr lang="bg-BG" sz="1600" dirty="0"/>
                    </a:p>
                  </a:txBody>
                  <a:tcPr/>
                </a:tc>
              </a:tr>
              <a:tr h="930384">
                <a:tc>
                  <a:txBody>
                    <a:bodyPr/>
                    <a:lstStyle/>
                    <a:p>
                      <a:r>
                        <a:rPr lang="en-US" sz="1600" dirty="0" smtClean="0"/>
                        <a:t>Financial</a:t>
                      </a:r>
                      <a:r>
                        <a:rPr lang="en-US" sz="1600" baseline="0" dirty="0" smtClean="0"/>
                        <a:t> Inspection and Internal Audit exist – but </a:t>
                      </a:r>
                      <a:r>
                        <a:rPr lang="en-US" sz="1600" dirty="0" smtClean="0"/>
                        <a:t>IA is clearly separated</a:t>
                      </a:r>
                      <a:endParaRPr lang="en-US" sz="1600" dirty="0"/>
                    </a:p>
                  </a:txBody>
                  <a:tcPr/>
                </a:tc>
                <a:tc>
                  <a:txBody>
                    <a:bodyPr/>
                    <a:lstStyle/>
                    <a:p>
                      <a:r>
                        <a:rPr lang="en-US" sz="1600" dirty="0" smtClean="0"/>
                        <a:t>The majority of the 13 newest members</a:t>
                      </a:r>
                      <a:r>
                        <a:rPr lang="en-US" sz="1600" baseline="0" dirty="0" smtClean="0"/>
                        <a:t> of the EU</a:t>
                      </a:r>
                      <a:endParaRPr lang="en-US" sz="1600" dirty="0" smtClean="0"/>
                    </a:p>
                  </a:txBody>
                  <a:tcPr/>
                </a:tc>
              </a:tr>
              <a:tr h="1251084">
                <a:tc>
                  <a:txBody>
                    <a:bodyPr/>
                    <a:lstStyle/>
                    <a:p>
                      <a:r>
                        <a:rPr lang="en-US" sz="1600" dirty="0" smtClean="0"/>
                        <a:t>Financial</a:t>
                      </a:r>
                      <a:r>
                        <a:rPr lang="en-US" sz="1600" baseline="0" dirty="0" smtClean="0"/>
                        <a:t> Inspection and Internal Audit are </a:t>
                      </a:r>
                      <a:r>
                        <a:rPr lang="en-US" sz="1600" u="none" baseline="0" dirty="0" smtClean="0"/>
                        <a:t>under one roof </a:t>
                      </a:r>
                      <a:r>
                        <a:rPr lang="en-US" sz="1600" baseline="0" dirty="0" smtClean="0"/>
                        <a:t>in one central institution, or the central unit for coordination of Internal Audit is a part of the Financial Inspection body</a:t>
                      </a:r>
                      <a:endParaRPr lang="bg-BG" sz="1600" dirty="0"/>
                    </a:p>
                  </a:txBody>
                  <a:tcPr/>
                </a:tc>
                <a:tc>
                  <a:txBody>
                    <a:bodyPr/>
                    <a:lstStyle/>
                    <a:p>
                      <a:r>
                        <a:rPr lang="en-US" sz="1600" dirty="0" smtClean="0"/>
                        <a:t>Belgium, France, Spain, Portugal</a:t>
                      </a:r>
                    </a:p>
                  </a:txBody>
                  <a:tcPr/>
                </a:tc>
              </a:tr>
              <a:tr h="785564">
                <a:tc>
                  <a:txBody>
                    <a:bodyPr/>
                    <a:lstStyle/>
                    <a:p>
                      <a:r>
                        <a:rPr lang="en-US" sz="1600" dirty="0" smtClean="0"/>
                        <a:t>FI does not impose </a:t>
                      </a:r>
                      <a:r>
                        <a:rPr lang="en-US" sz="1600" u="none" dirty="0" smtClean="0"/>
                        <a:t>sanctions</a:t>
                      </a:r>
                      <a:r>
                        <a:rPr lang="en-US" sz="1600" dirty="0" smtClean="0"/>
                        <a:t>. </a:t>
                      </a:r>
                      <a:r>
                        <a:rPr lang="en-US" sz="1600" u="none" dirty="0" smtClean="0"/>
                        <a:t>That </a:t>
                      </a:r>
                      <a:r>
                        <a:rPr lang="en-US" sz="1600" dirty="0" smtClean="0"/>
                        <a:t>is a duty of the SAI – </a:t>
                      </a:r>
                      <a:r>
                        <a:rPr lang="en-US" sz="1600" u="none" dirty="0" smtClean="0"/>
                        <a:t>of the Court type</a:t>
                      </a:r>
                    </a:p>
                  </a:txBody>
                  <a:tcPr/>
                </a:tc>
                <a:tc>
                  <a:txBody>
                    <a:bodyPr/>
                    <a:lstStyle/>
                    <a:p>
                      <a:r>
                        <a:rPr lang="en-US" sz="1600" dirty="0" smtClean="0"/>
                        <a:t>France, Italy, Portugal and Spain</a:t>
                      </a:r>
                      <a:endParaRPr lang="en-US" sz="1600" dirty="0"/>
                    </a:p>
                  </a:txBody>
                  <a:tcPr/>
                </a:tc>
              </a:tr>
            </a:tbl>
          </a:graphicData>
        </a:graphic>
      </p:graphicFrame>
    </p:spTree>
    <p:extLst>
      <p:ext uri="{BB962C8B-B14F-4D97-AF65-F5344CB8AC3E}">
        <p14:creationId xmlns:p14="http://schemas.microsoft.com/office/powerpoint/2010/main" val="3669471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ço Reservado para Número de Slide 6"/>
          <p:cNvSpPr>
            <a:spLocks noGrp="1"/>
          </p:cNvSpPr>
          <p:nvPr>
            <p:ph type="sldNum" sz="quarter" idx="12"/>
          </p:nvPr>
        </p:nvSpPr>
        <p:spPr>
          <a:xfrm>
            <a:off x="467544" y="6381328"/>
            <a:ext cx="2133600" cy="365125"/>
          </a:xfrm>
        </p:spPr>
        <p:txBody>
          <a:bodyPr/>
          <a:lstStyle>
            <a:lvl1pPr algn="l">
              <a:defRPr/>
            </a:lvl1pPr>
          </a:lstStyle>
          <a:p>
            <a:fld id="{C335CF09-96C2-46F2-B5C6-6BE50865BE52}" type="slidenum">
              <a:rPr lang="pt-BR" smtClean="0"/>
              <a:pPr/>
              <a:t>6</a:t>
            </a:fld>
            <a:endParaRPr lang="pt-BR"/>
          </a:p>
        </p:txBody>
      </p:sp>
      <p:sp>
        <p:nvSpPr>
          <p:cNvPr id="13" name="TextBox 12"/>
          <p:cNvSpPr txBox="1"/>
          <p:nvPr/>
        </p:nvSpPr>
        <p:spPr>
          <a:xfrm>
            <a:off x="611560" y="968534"/>
            <a:ext cx="8349763" cy="784830"/>
          </a:xfrm>
          <a:prstGeom prst="rect">
            <a:avLst/>
          </a:prstGeom>
          <a:noFill/>
        </p:spPr>
        <p:txBody>
          <a:bodyPr wrap="square" rtlCol="0">
            <a:spAutoFit/>
          </a:bodyPr>
          <a:lstStyle/>
          <a:p>
            <a:pPr algn="ctr"/>
            <a:r>
              <a:rPr lang="en-US" b="1" dirty="0" smtClean="0">
                <a:solidFill>
                  <a:srgbClr val="000099"/>
                </a:solidFill>
                <a:effectLst>
                  <a:outerShdw blurRad="38100" dist="38100" dir="2700000" algn="tl">
                    <a:srgbClr val="000000">
                      <a:alpha val="43137"/>
                    </a:srgbClr>
                  </a:outerShdw>
                </a:effectLst>
              </a:rPr>
              <a:t>3. COMMON GROUND AND DIFFERENCES BETWEEN FINANCIAL INSPECTION AND NATIONAL AUDIT OFFICE (1)</a:t>
            </a:r>
          </a:p>
          <a:p>
            <a:endParaRPr lang="en-US" sz="900" b="1" dirty="0" smtClean="0">
              <a:solidFill>
                <a:srgbClr val="000099"/>
              </a:solidFill>
              <a:effectLst>
                <a:outerShdw blurRad="38100" dist="38100" dir="2700000" algn="tl">
                  <a:srgbClr val="000000">
                    <a:alpha val="43137"/>
                  </a:srgbClr>
                </a:outerShdw>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1237238433"/>
              </p:ext>
            </p:extLst>
          </p:nvPr>
        </p:nvGraphicFramePr>
        <p:xfrm>
          <a:off x="611560" y="2004749"/>
          <a:ext cx="6840760" cy="2965221"/>
        </p:xfrm>
        <a:graphic>
          <a:graphicData uri="http://schemas.openxmlformats.org/drawingml/2006/table">
            <a:tbl>
              <a:tblPr firstRow="1" bandRow="1">
                <a:tableStyleId>{EB9631B5-78F2-41C9-869B-9F39066F8104}</a:tableStyleId>
              </a:tblPr>
              <a:tblGrid>
                <a:gridCol w="6840760"/>
              </a:tblGrid>
              <a:tr h="504056">
                <a:tc>
                  <a:txBody>
                    <a:bodyPr/>
                    <a:lstStyle/>
                    <a:p>
                      <a:r>
                        <a:rPr lang="en-US" dirty="0" smtClean="0"/>
                        <a:t>SIMILARITIES:</a:t>
                      </a:r>
                      <a:endParaRPr lang="bg-BG" dirty="0"/>
                    </a:p>
                  </a:txBody>
                  <a:tcPr/>
                </a:tc>
              </a:tr>
              <a:tr h="488147">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en-US" dirty="0" smtClean="0"/>
                        <a:t>From</a:t>
                      </a:r>
                      <a:r>
                        <a:rPr lang="en-US" baseline="0" dirty="0" smtClean="0"/>
                        <a:t> outside (</a:t>
                      </a:r>
                      <a:r>
                        <a:rPr lang="en-US" u="none" baseline="0" dirty="0" smtClean="0"/>
                        <a:t>External</a:t>
                      </a:r>
                      <a:r>
                        <a:rPr lang="en-US" baseline="0" dirty="0" smtClean="0"/>
                        <a:t>)</a:t>
                      </a:r>
                      <a:endParaRPr lang="bg-BG" dirty="0" smtClean="0"/>
                    </a:p>
                  </a:txBody>
                  <a:tcPr/>
                </a:tc>
              </a:tr>
              <a:tr h="432048">
                <a:tc>
                  <a:txBody>
                    <a:bodyPr/>
                    <a:lstStyle/>
                    <a:p>
                      <a:pPr marL="285750" indent="-285750" algn="l" defTabSz="914400" rtl="0" eaLnBrk="1" latinLnBrk="0" hangingPunct="1">
                        <a:spcAft>
                          <a:spcPts val="600"/>
                        </a:spcAft>
                        <a:buFont typeface="Wingdings" pitchFamily="2" charset="2"/>
                        <a:buChar char="ü"/>
                      </a:pPr>
                      <a:r>
                        <a:rPr lang="en-US" sz="1800" kern="1200" dirty="0" smtClean="0">
                          <a:solidFill>
                            <a:schemeClr val="dk1"/>
                          </a:solidFill>
                          <a:latin typeface="+mn-lt"/>
                          <a:ea typeface="+mn-ea"/>
                          <a:cs typeface="+mn-cs"/>
                        </a:rPr>
                        <a:t>Ex post activities </a:t>
                      </a:r>
                      <a:endParaRPr lang="bg-BG" sz="1800" kern="1200" dirty="0">
                        <a:solidFill>
                          <a:schemeClr val="dk1"/>
                        </a:solidFill>
                        <a:latin typeface="+mn-lt"/>
                        <a:ea typeface="+mn-ea"/>
                        <a:cs typeface="+mn-cs"/>
                      </a:endParaRPr>
                    </a:p>
                  </a:txBody>
                  <a:tcPr/>
                </a:tc>
              </a:tr>
              <a:tr h="532858">
                <a:tc>
                  <a:txBody>
                    <a:bodyPr/>
                    <a:lstStyle/>
                    <a:p>
                      <a:pPr marL="285750" indent="-285750">
                        <a:buFont typeface="Wingdings" pitchFamily="2" charset="2"/>
                        <a:buChar char="ü"/>
                      </a:pPr>
                      <a:r>
                        <a:rPr lang="en-US" dirty="0" smtClean="0"/>
                        <a:t>Covers all public sector</a:t>
                      </a:r>
                      <a:endParaRPr lang="bg-BG" dirty="0"/>
                    </a:p>
                  </a:txBody>
                  <a:tcPr/>
                </a:tc>
              </a:tr>
              <a:tr h="504056">
                <a:tc>
                  <a:txBody>
                    <a:bodyPr/>
                    <a:lstStyle/>
                    <a:p>
                      <a:pPr marL="285750" indent="-285750">
                        <a:buFont typeface="Wingdings" pitchFamily="2" charset="2"/>
                        <a:buChar char="ü"/>
                      </a:pPr>
                      <a:r>
                        <a:rPr lang="en-US" dirty="0" smtClean="0"/>
                        <a:t>Sanctioning power (where</a:t>
                      </a:r>
                      <a:r>
                        <a:rPr lang="en-US" baseline="0" dirty="0" smtClean="0"/>
                        <a:t> exists)</a:t>
                      </a:r>
                      <a:endParaRPr lang="en-US" dirty="0" smtClean="0"/>
                    </a:p>
                  </a:txBody>
                  <a:tcPr/>
                </a:tc>
              </a:tr>
              <a:tr h="504056">
                <a:tc>
                  <a:txBody>
                    <a:bodyPr/>
                    <a:lstStyle/>
                    <a:p>
                      <a:pPr marL="285750" indent="-285750">
                        <a:buFont typeface="Wingdings" pitchFamily="2" charset="2"/>
                        <a:buChar char="ü"/>
                      </a:pPr>
                      <a:r>
                        <a:rPr lang="en-US" dirty="0" smtClean="0"/>
                        <a:t>Mandate to fight fraud and corruption</a:t>
                      </a:r>
                    </a:p>
                  </a:txBody>
                  <a:tcPr/>
                </a:tc>
              </a:tr>
            </a:tbl>
          </a:graphicData>
        </a:graphic>
      </p:graphicFrame>
    </p:spTree>
    <p:extLst>
      <p:ext uri="{BB962C8B-B14F-4D97-AF65-F5344CB8AC3E}">
        <p14:creationId xmlns:p14="http://schemas.microsoft.com/office/powerpoint/2010/main" val="36678265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ço Reservado para Número de Slide 6"/>
          <p:cNvSpPr>
            <a:spLocks noGrp="1"/>
          </p:cNvSpPr>
          <p:nvPr>
            <p:ph type="sldNum" sz="quarter" idx="12"/>
          </p:nvPr>
        </p:nvSpPr>
        <p:spPr>
          <a:xfrm>
            <a:off x="467544" y="6381328"/>
            <a:ext cx="2133600" cy="365125"/>
          </a:xfrm>
        </p:spPr>
        <p:txBody>
          <a:bodyPr/>
          <a:lstStyle>
            <a:lvl1pPr algn="l">
              <a:defRPr/>
            </a:lvl1pPr>
          </a:lstStyle>
          <a:p>
            <a:fld id="{C335CF09-96C2-46F2-B5C6-6BE50865BE52}" type="slidenum">
              <a:rPr lang="pt-BR" smtClean="0"/>
              <a:pPr/>
              <a:t>7</a:t>
            </a:fld>
            <a:endParaRPr lang="pt-BR"/>
          </a:p>
        </p:txBody>
      </p:sp>
      <p:graphicFrame>
        <p:nvGraphicFramePr>
          <p:cNvPr id="12" name="Table 11"/>
          <p:cNvGraphicFramePr>
            <a:graphicFrameLocks noGrp="1"/>
          </p:cNvGraphicFramePr>
          <p:nvPr>
            <p:extLst>
              <p:ext uri="{D42A27DB-BD31-4B8C-83A1-F6EECF244321}">
                <p14:modId xmlns:p14="http://schemas.microsoft.com/office/powerpoint/2010/main" val="1597015961"/>
              </p:ext>
            </p:extLst>
          </p:nvPr>
        </p:nvGraphicFramePr>
        <p:xfrm>
          <a:off x="480910" y="2276872"/>
          <a:ext cx="8153147" cy="3964940"/>
        </p:xfrm>
        <a:graphic>
          <a:graphicData uri="http://schemas.openxmlformats.org/drawingml/2006/table">
            <a:tbl>
              <a:tblPr firstRow="1" bandRow="1">
                <a:tableStyleId>{93296810-A885-4BE3-A3E7-6D5BEEA58F35}</a:tableStyleId>
              </a:tblPr>
              <a:tblGrid>
                <a:gridCol w="1456403"/>
                <a:gridCol w="2952328"/>
                <a:gridCol w="3744416"/>
              </a:tblGrid>
              <a:tr h="382270">
                <a:tc>
                  <a:txBody>
                    <a:bodyPr/>
                    <a:lstStyle/>
                    <a:p>
                      <a:r>
                        <a:rPr lang="en-US" dirty="0" smtClean="0"/>
                        <a:t>DIFFERENCES</a:t>
                      </a:r>
                      <a:endParaRPr lang="bg-BG" dirty="0"/>
                    </a:p>
                  </a:txBody>
                  <a:tcPr/>
                </a:tc>
                <a:tc>
                  <a:txBody>
                    <a:bodyPr/>
                    <a:lstStyle/>
                    <a:p>
                      <a:r>
                        <a:rPr lang="en-US" dirty="0" smtClean="0"/>
                        <a:t>FINANCIAL</a:t>
                      </a:r>
                      <a:r>
                        <a:rPr lang="en-US" baseline="0" dirty="0" smtClean="0"/>
                        <a:t> INSPECTION</a:t>
                      </a:r>
                      <a:endParaRPr lang="bg-BG"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NATIONAL AUDIT OFFICE</a:t>
                      </a:r>
                      <a:endParaRPr lang="bg-BG" dirty="0" smtClean="0"/>
                    </a:p>
                  </a:txBody>
                  <a:tcPr/>
                </a:tc>
              </a:tr>
              <a:tr h="1070466">
                <a:tc>
                  <a:txBody>
                    <a:bodyPr/>
                    <a:lstStyle/>
                    <a:p>
                      <a:r>
                        <a:rPr lang="en-US" sz="1600" dirty="0" smtClean="0"/>
                        <a:t>Position in the state structures and </a:t>
                      </a:r>
                    </a:p>
                    <a:p>
                      <a:r>
                        <a:rPr lang="en-US" sz="1600" dirty="0" smtClean="0"/>
                        <a:t>reporting line </a:t>
                      </a:r>
                    </a:p>
                    <a:p>
                      <a:endParaRPr lang="bg-BG" dirty="0"/>
                    </a:p>
                  </a:txBody>
                  <a:tcPr/>
                </a:tc>
                <a:tc>
                  <a:txBody>
                    <a:bodyPr/>
                    <a:lstStyle/>
                    <a:p>
                      <a:r>
                        <a:rPr lang="en-US" sz="1400" dirty="0" smtClean="0"/>
                        <a:t>Subordinated to the Minister of Finance.</a:t>
                      </a:r>
                    </a:p>
                    <a:p>
                      <a:r>
                        <a:rPr lang="en-US" sz="1400" dirty="0" smtClean="0"/>
                        <a:t>Reports to the Minister of Finance and to the Government</a:t>
                      </a:r>
                    </a:p>
                  </a:txBody>
                  <a:tcPr/>
                </a:tc>
                <a:tc>
                  <a:txBody>
                    <a:bodyPr/>
                    <a:lstStyle/>
                    <a:p>
                      <a:r>
                        <a:rPr lang="en-US" sz="1400" dirty="0" smtClean="0"/>
                        <a:t>Reports to the Parliament and</a:t>
                      </a:r>
                      <a:r>
                        <a:rPr lang="en-US" sz="1400" baseline="0" dirty="0" smtClean="0"/>
                        <a:t> to the </a:t>
                      </a:r>
                      <a:r>
                        <a:rPr lang="en-US" sz="1400" u="none" baseline="0" dirty="0" smtClean="0"/>
                        <a:t>public</a:t>
                      </a:r>
                      <a:endParaRPr lang="en-US" sz="1400" u="none" dirty="0" smtClean="0"/>
                    </a:p>
                  </a:txBody>
                  <a:tcPr/>
                </a:tc>
              </a:tr>
              <a:tr h="382270">
                <a:tc>
                  <a:txBody>
                    <a:bodyPr/>
                    <a:lstStyle/>
                    <a:p>
                      <a:r>
                        <a:rPr lang="en-US" sz="1600" dirty="0" smtClean="0"/>
                        <a:t>Initiation of the activity</a:t>
                      </a:r>
                      <a:endParaRPr lang="en-US" sz="1600" dirty="0"/>
                    </a:p>
                  </a:txBody>
                  <a:tcPr/>
                </a:tc>
                <a:tc>
                  <a:txBody>
                    <a:bodyPr/>
                    <a:lstStyle/>
                    <a:p>
                      <a:r>
                        <a:rPr lang="en-US" sz="1400" u="none" dirty="0" smtClean="0"/>
                        <a:t>Acts</a:t>
                      </a:r>
                      <a:r>
                        <a:rPr lang="en-US" sz="1400" u="none" baseline="0" dirty="0" smtClean="0"/>
                        <a:t> </a:t>
                      </a:r>
                      <a:r>
                        <a:rPr lang="en-US" sz="1400" u="none" dirty="0" smtClean="0"/>
                        <a:t>o</a:t>
                      </a:r>
                      <a:r>
                        <a:rPr lang="en-US" sz="1400" dirty="0" smtClean="0"/>
                        <a:t>n complaints and requests from citizens and other institutions</a:t>
                      </a:r>
                      <a:endParaRPr lang="en-US" sz="1400" dirty="0"/>
                    </a:p>
                  </a:txBody>
                  <a:tcPr/>
                </a:tc>
                <a:tc>
                  <a:txBody>
                    <a:bodyPr/>
                    <a:lstStyle/>
                    <a:p>
                      <a:r>
                        <a:rPr lang="en-US" sz="1400" u="none" dirty="0" smtClean="0"/>
                        <a:t>Works</a:t>
                      </a:r>
                      <a:r>
                        <a:rPr lang="en-US" sz="1400" dirty="0" smtClean="0"/>
                        <a:t> according to the Annual plan and requests from the Parliament</a:t>
                      </a:r>
                    </a:p>
                    <a:p>
                      <a:endParaRPr lang="bg-BG" sz="1400" dirty="0"/>
                    </a:p>
                  </a:txBody>
                  <a:tcPr/>
                </a:tc>
              </a:tr>
              <a:tr h="382270">
                <a:tc>
                  <a:txBody>
                    <a:bodyPr/>
                    <a:lstStyle/>
                    <a:p>
                      <a:r>
                        <a:rPr lang="en-US" sz="1600" dirty="0" smtClean="0"/>
                        <a:t>Aims and scope of work</a:t>
                      </a:r>
                    </a:p>
                    <a:p>
                      <a:endParaRPr lang="en-US" dirty="0" smtClean="0"/>
                    </a:p>
                    <a:p>
                      <a:endParaRPr lang="en-US" dirty="0" smtClean="0"/>
                    </a:p>
                  </a:txBody>
                  <a:tcPr/>
                </a:tc>
                <a:tc>
                  <a:txBody>
                    <a:bodyPr/>
                    <a:lstStyle/>
                    <a:p>
                      <a:r>
                        <a:rPr lang="en-US" sz="1400" dirty="0" smtClean="0"/>
                        <a:t>Focus on legality</a:t>
                      </a:r>
                    </a:p>
                  </a:txBody>
                  <a:tcPr/>
                </a:tc>
                <a:tc>
                  <a:txBody>
                    <a:bodyPr/>
                    <a:lstStyle/>
                    <a:p>
                      <a:r>
                        <a:rPr lang="en-US" sz="1400" baseline="0" dirty="0" smtClean="0"/>
                        <a:t>Legality, but also Efficiency, Effectiveness and Economy. Also verification of the financial statements of the budget organizations </a:t>
                      </a:r>
                    </a:p>
                  </a:txBody>
                  <a:tcPr/>
                </a:tc>
              </a:tr>
              <a:tr h="382270">
                <a:tc>
                  <a:txBody>
                    <a:bodyPr/>
                    <a:lstStyle/>
                    <a:p>
                      <a:endParaRPr lang="bg-BG" dirty="0"/>
                    </a:p>
                  </a:txBody>
                  <a:tcPr/>
                </a:tc>
                <a:tc>
                  <a:txBody>
                    <a:bodyPr/>
                    <a:lstStyle/>
                    <a:p>
                      <a:endParaRPr lang="bg-BG" dirty="0"/>
                    </a:p>
                  </a:txBody>
                  <a:tcPr/>
                </a:tc>
                <a:tc>
                  <a:txBody>
                    <a:bodyPr/>
                    <a:lstStyle/>
                    <a:p>
                      <a:endParaRPr lang="bg-BG" dirty="0"/>
                    </a:p>
                  </a:txBody>
                  <a:tcPr/>
                </a:tc>
              </a:tr>
            </a:tbl>
          </a:graphicData>
        </a:graphic>
      </p:graphicFrame>
      <p:pic>
        <p:nvPicPr>
          <p:cNvPr id="15" name="Picture 14" descr="https://encrypted-tbn0.gstatic.com/images?q=tbn:ANd9GcRPBQj6kYtMNk4yGDyH6M_k1EE8jOkgSjrkN_XZ9UKexzl8H4C__A">
            <a:hlinkClick r:id="rId3"/>
          </p:cNvPr>
          <p:cNvPicPr/>
          <p:nvPr/>
        </p:nvPicPr>
        <p:blipFill rotWithShape="1">
          <a:blip r:embed="rId4">
            <a:extLst>
              <a:ext uri="{28A0092B-C50C-407E-A947-70E740481C1C}">
                <a14:useLocalDpi xmlns:a14="http://schemas.microsoft.com/office/drawing/2010/main" val="0"/>
              </a:ext>
            </a:extLst>
          </a:blip>
          <a:srcRect t="54940" b="13835"/>
          <a:stretch/>
        </p:blipFill>
        <p:spPr bwMode="auto">
          <a:xfrm>
            <a:off x="5652120" y="1840022"/>
            <a:ext cx="3024336" cy="640392"/>
          </a:xfrm>
          <a:prstGeom prst="rect">
            <a:avLst/>
          </a:prstGeom>
          <a:noFill/>
          <a:ln>
            <a:noFill/>
          </a:ln>
          <a:extLst>
            <a:ext uri="{53640926-AAD7-44D8-BBD7-CCE9431645EC}">
              <a14:shadowObscured xmlns:a14="http://schemas.microsoft.com/office/drawing/2010/main"/>
            </a:ext>
          </a:extLst>
        </p:spPr>
      </p:pic>
      <p:sp>
        <p:nvSpPr>
          <p:cNvPr id="8" name="TextBox 7"/>
          <p:cNvSpPr txBox="1"/>
          <p:nvPr/>
        </p:nvSpPr>
        <p:spPr>
          <a:xfrm>
            <a:off x="491543" y="836712"/>
            <a:ext cx="8349763" cy="754053"/>
          </a:xfrm>
          <a:prstGeom prst="rect">
            <a:avLst/>
          </a:prstGeom>
          <a:noFill/>
        </p:spPr>
        <p:txBody>
          <a:bodyPr wrap="square" rtlCol="0">
            <a:spAutoFit/>
          </a:bodyPr>
          <a:lstStyle/>
          <a:p>
            <a:pPr algn="ctr"/>
            <a:r>
              <a:rPr lang="en-US" b="1" dirty="0">
                <a:solidFill>
                  <a:srgbClr val="000099"/>
                </a:solidFill>
                <a:effectLst>
                  <a:outerShdw blurRad="38100" dist="38100" dir="2700000" algn="tl">
                    <a:srgbClr val="000000">
                      <a:alpha val="43137"/>
                    </a:srgbClr>
                  </a:outerShdw>
                </a:effectLst>
              </a:rPr>
              <a:t>3. COMMON </a:t>
            </a:r>
            <a:r>
              <a:rPr lang="en-US" b="1" dirty="0" smtClean="0">
                <a:solidFill>
                  <a:srgbClr val="000099"/>
                </a:solidFill>
                <a:effectLst>
                  <a:outerShdw blurRad="38100" dist="38100" dir="2700000" algn="tl">
                    <a:srgbClr val="000000">
                      <a:alpha val="43137"/>
                    </a:srgbClr>
                  </a:outerShdw>
                </a:effectLst>
              </a:rPr>
              <a:t>GROUND </a:t>
            </a:r>
            <a:r>
              <a:rPr lang="en-US" b="1" dirty="0">
                <a:solidFill>
                  <a:srgbClr val="000099"/>
                </a:solidFill>
                <a:effectLst>
                  <a:outerShdw blurRad="38100" dist="38100" dir="2700000" algn="tl">
                    <a:srgbClr val="000000">
                      <a:alpha val="43137"/>
                    </a:srgbClr>
                  </a:outerShdw>
                </a:effectLst>
              </a:rPr>
              <a:t>AND DIFFERENCES </a:t>
            </a:r>
            <a:r>
              <a:rPr lang="en-US" b="1" dirty="0" smtClean="0">
                <a:solidFill>
                  <a:srgbClr val="000099"/>
                </a:solidFill>
                <a:effectLst>
                  <a:outerShdw blurRad="38100" dist="38100" dir="2700000" algn="tl">
                    <a:srgbClr val="000000">
                      <a:alpha val="43137"/>
                    </a:srgbClr>
                  </a:outerShdw>
                </a:effectLst>
              </a:rPr>
              <a:t>BETWEEN FINANCIAL INSPECTION AND NATIONAL AUDIT OFFICE (2)</a:t>
            </a:r>
          </a:p>
          <a:p>
            <a:endParaRPr lang="en-US" sz="700" b="1" i="1" dirty="0" smtClean="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26154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ço Reservado para Número de Slide 6"/>
          <p:cNvSpPr>
            <a:spLocks noGrp="1"/>
          </p:cNvSpPr>
          <p:nvPr>
            <p:ph type="sldNum" sz="quarter" idx="12"/>
          </p:nvPr>
        </p:nvSpPr>
        <p:spPr>
          <a:xfrm>
            <a:off x="467544" y="6381328"/>
            <a:ext cx="2133600" cy="365125"/>
          </a:xfrm>
        </p:spPr>
        <p:txBody>
          <a:bodyPr/>
          <a:lstStyle>
            <a:lvl1pPr algn="l">
              <a:defRPr/>
            </a:lvl1pPr>
          </a:lstStyle>
          <a:p>
            <a:fld id="{C335CF09-96C2-46F2-B5C6-6BE50865BE52}" type="slidenum">
              <a:rPr lang="pt-BR" smtClean="0"/>
              <a:pPr/>
              <a:t>8</a:t>
            </a:fld>
            <a:endParaRPr lang="pt-BR"/>
          </a:p>
        </p:txBody>
      </p:sp>
      <p:graphicFrame>
        <p:nvGraphicFramePr>
          <p:cNvPr id="12" name="Table 11"/>
          <p:cNvGraphicFramePr>
            <a:graphicFrameLocks noGrp="1"/>
          </p:cNvGraphicFramePr>
          <p:nvPr>
            <p:extLst>
              <p:ext uri="{D42A27DB-BD31-4B8C-83A1-F6EECF244321}">
                <p14:modId xmlns:p14="http://schemas.microsoft.com/office/powerpoint/2010/main" val="1380249666"/>
              </p:ext>
            </p:extLst>
          </p:nvPr>
        </p:nvGraphicFramePr>
        <p:xfrm>
          <a:off x="523309" y="2590048"/>
          <a:ext cx="8153147" cy="3154782"/>
        </p:xfrm>
        <a:graphic>
          <a:graphicData uri="http://schemas.openxmlformats.org/drawingml/2006/table">
            <a:tbl>
              <a:tblPr firstRow="1" bandRow="1">
                <a:tableStyleId>{93296810-A885-4BE3-A3E7-6D5BEEA58F35}</a:tableStyleId>
              </a:tblPr>
              <a:tblGrid>
                <a:gridCol w="1456403"/>
                <a:gridCol w="2952328"/>
                <a:gridCol w="3744416"/>
              </a:tblGrid>
              <a:tr h="382270">
                <a:tc>
                  <a:txBody>
                    <a:bodyPr/>
                    <a:lstStyle/>
                    <a:p>
                      <a:r>
                        <a:rPr lang="en-US" dirty="0" smtClean="0"/>
                        <a:t>DIFFERENCES</a:t>
                      </a:r>
                      <a:endParaRPr lang="bg-BG" dirty="0"/>
                    </a:p>
                  </a:txBody>
                  <a:tcPr/>
                </a:tc>
                <a:tc>
                  <a:txBody>
                    <a:bodyPr/>
                    <a:lstStyle/>
                    <a:p>
                      <a:r>
                        <a:rPr lang="en-US" dirty="0" smtClean="0"/>
                        <a:t>FINANCIAL</a:t>
                      </a:r>
                      <a:r>
                        <a:rPr lang="en-US" baseline="0" dirty="0" smtClean="0"/>
                        <a:t> INSPECTION</a:t>
                      </a:r>
                      <a:endParaRPr lang="bg-BG"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NATIONAL AUDIT OFFICE</a:t>
                      </a:r>
                      <a:endParaRPr lang="bg-BG" dirty="0" smtClean="0"/>
                    </a:p>
                  </a:txBody>
                  <a:tcPr/>
                </a:tc>
              </a:tr>
              <a:tr h="816722">
                <a:tc>
                  <a:txBody>
                    <a:bodyPr/>
                    <a:lstStyle/>
                    <a:p>
                      <a:r>
                        <a:rPr lang="en-US" sz="1600" dirty="0" smtClean="0"/>
                        <a:t>Approach </a:t>
                      </a:r>
                    </a:p>
                    <a:p>
                      <a:endParaRPr lang="bg-BG" sz="1600" dirty="0"/>
                    </a:p>
                  </a:txBody>
                  <a:tcPr/>
                </a:tc>
                <a:tc>
                  <a:txBody>
                    <a:bodyPr/>
                    <a:lstStyle/>
                    <a:p>
                      <a:r>
                        <a:rPr lang="en-US" sz="1400" dirty="0" smtClean="0"/>
                        <a:t>Investigations of particular cases of irregularities,</a:t>
                      </a:r>
                      <a:r>
                        <a:rPr lang="en-US" sz="1400" baseline="0" dirty="0" smtClean="0"/>
                        <a:t> legal violations, fraud and corruption - inspection</a:t>
                      </a:r>
                      <a:endParaRPr lang="bg-BG" sz="1400" dirty="0"/>
                    </a:p>
                  </a:txBody>
                  <a:tcPr/>
                </a:tc>
                <a:tc>
                  <a:txBody>
                    <a:bodyPr/>
                    <a:lstStyle/>
                    <a:p>
                      <a:r>
                        <a:rPr lang="en-US" sz="1400" dirty="0" smtClean="0"/>
                        <a:t>Analysis of implementation of the government policy as intended  </a:t>
                      </a:r>
                      <a:endParaRPr lang="en-US" sz="1400" dirty="0"/>
                    </a:p>
                  </a:txBody>
                  <a:tcPr/>
                </a:tc>
              </a:tr>
              <a:tr h="720080">
                <a:tc>
                  <a:txBody>
                    <a:bodyPr/>
                    <a:lstStyle/>
                    <a:p>
                      <a:r>
                        <a:rPr lang="en-US" sz="1600" dirty="0" smtClean="0"/>
                        <a:t>Types of checks</a:t>
                      </a:r>
                      <a:endParaRPr lang="bg-BG" sz="1600" dirty="0"/>
                    </a:p>
                  </a:txBody>
                  <a:tcPr/>
                </a:tc>
                <a:tc>
                  <a:txBody>
                    <a:bodyPr/>
                    <a:lstStyle/>
                    <a:p>
                      <a:r>
                        <a:rPr lang="en-US" sz="1400" dirty="0" smtClean="0"/>
                        <a:t>Inspection: legality check</a:t>
                      </a:r>
                    </a:p>
                  </a:txBody>
                  <a:tcPr/>
                </a:tc>
                <a:tc>
                  <a:txBody>
                    <a:bodyPr/>
                    <a:lstStyle/>
                    <a:p>
                      <a:r>
                        <a:rPr lang="en-US" sz="1400" dirty="0" smtClean="0"/>
                        <a:t>Financial,</a:t>
                      </a:r>
                      <a:r>
                        <a:rPr lang="en-US" sz="1400" baseline="0" dirty="0" smtClean="0"/>
                        <a:t> compliance</a:t>
                      </a:r>
                      <a:r>
                        <a:rPr lang="en-US" sz="1400" dirty="0" smtClean="0"/>
                        <a:t> and performance audits</a:t>
                      </a:r>
                    </a:p>
                  </a:txBody>
                  <a:tcPr/>
                </a:tc>
              </a:tr>
              <a:tr h="382270">
                <a:tc>
                  <a:txBody>
                    <a:bodyPr/>
                    <a:lstStyle/>
                    <a:p>
                      <a:r>
                        <a:rPr lang="en-US" sz="1600" dirty="0" smtClean="0"/>
                        <a:t>Consequences of the activities </a:t>
                      </a:r>
                    </a:p>
                    <a:p>
                      <a:endParaRPr lang="bg-BG" dirty="0"/>
                    </a:p>
                  </a:txBody>
                  <a:tcPr/>
                </a:tc>
                <a:tc>
                  <a:txBody>
                    <a:bodyPr/>
                    <a:lstStyle/>
                    <a:p>
                      <a:r>
                        <a:rPr lang="en-US" sz="1400" dirty="0" smtClean="0"/>
                        <a:t>Imposing sanctions, referring cases of fraud to the prosecutor's office,</a:t>
                      </a:r>
                      <a:r>
                        <a:rPr lang="en-US" sz="1400" baseline="0" dirty="0" smtClean="0"/>
                        <a:t> giving mandatory instructions</a:t>
                      </a:r>
                      <a:endParaRPr lang="bg-BG" sz="1400" dirty="0"/>
                    </a:p>
                  </a:txBody>
                  <a:tcPr/>
                </a:tc>
                <a:tc>
                  <a:txBody>
                    <a:bodyPr/>
                    <a:lstStyle/>
                    <a:p>
                      <a:r>
                        <a:rPr lang="en-US" sz="1400" dirty="0" smtClean="0"/>
                        <a:t>Recommendations for improvement</a:t>
                      </a:r>
                    </a:p>
                    <a:p>
                      <a:r>
                        <a:rPr lang="en-US" sz="1400" dirty="0" smtClean="0"/>
                        <a:t>Usually not (with exceptions) sanctions</a:t>
                      </a:r>
                    </a:p>
                    <a:p>
                      <a:endParaRPr lang="en-US" dirty="0"/>
                    </a:p>
                  </a:txBody>
                  <a:tcPr/>
                </a:tc>
              </a:tr>
              <a:tr h="382270">
                <a:tc>
                  <a:txBody>
                    <a:bodyPr/>
                    <a:lstStyle/>
                    <a:p>
                      <a:endParaRPr lang="bg-BG" dirty="0"/>
                    </a:p>
                  </a:txBody>
                  <a:tcPr/>
                </a:tc>
                <a:tc>
                  <a:txBody>
                    <a:bodyPr/>
                    <a:lstStyle/>
                    <a:p>
                      <a:endParaRPr lang="bg-BG" dirty="0"/>
                    </a:p>
                  </a:txBody>
                  <a:tcPr/>
                </a:tc>
                <a:tc>
                  <a:txBody>
                    <a:bodyPr/>
                    <a:lstStyle/>
                    <a:p>
                      <a:endParaRPr lang="bg-BG" dirty="0"/>
                    </a:p>
                  </a:txBody>
                  <a:tcPr/>
                </a:tc>
              </a:tr>
            </a:tbl>
          </a:graphicData>
        </a:graphic>
      </p:graphicFrame>
      <p:pic>
        <p:nvPicPr>
          <p:cNvPr id="15" name="Picture 14" descr="https://encrypted-tbn0.gstatic.com/images?q=tbn:ANd9GcRPBQj6kYtMNk4yGDyH6M_k1EE8jOkgSjrkN_XZ9UKexzl8H4C__A">
            <a:hlinkClick r:id="rId3"/>
          </p:cNvPr>
          <p:cNvPicPr/>
          <p:nvPr/>
        </p:nvPicPr>
        <p:blipFill rotWithShape="1">
          <a:blip r:embed="rId4">
            <a:extLst>
              <a:ext uri="{28A0092B-C50C-407E-A947-70E740481C1C}">
                <a14:useLocalDpi xmlns:a14="http://schemas.microsoft.com/office/drawing/2010/main" val="0"/>
              </a:ext>
            </a:extLst>
          </a:blip>
          <a:srcRect t="54940" b="13835"/>
          <a:stretch/>
        </p:blipFill>
        <p:spPr bwMode="auto">
          <a:xfrm>
            <a:off x="5652120" y="1840022"/>
            <a:ext cx="3024336" cy="640392"/>
          </a:xfrm>
          <a:prstGeom prst="rect">
            <a:avLst/>
          </a:prstGeom>
          <a:noFill/>
          <a:ln>
            <a:noFill/>
          </a:ln>
          <a:extLst>
            <a:ext uri="{53640926-AAD7-44D8-BBD7-CCE9431645EC}">
              <a14:shadowObscured xmlns:a14="http://schemas.microsoft.com/office/drawing/2010/main"/>
            </a:ext>
          </a:extLst>
        </p:spPr>
      </p:pic>
      <p:sp>
        <p:nvSpPr>
          <p:cNvPr id="8" name="TextBox 7"/>
          <p:cNvSpPr txBox="1"/>
          <p:nvPr/>
        </p:nvSpPr>
        <p:spPr>
          <a:xfrm>
            <a:off x="491544" y="836712"/>
            <a:ext cx="8349763" cy="807913"/>
          </a:xfrm>
          <a:prstGeom prst="rect">
            <a:avLst/>
          </a:prstGeom>
          <a:noFill/>
        </p:spPr>
        <p:txBody>
          <a:bodyPr wrap="square" rtlCol="0">
            <a:spAutoFit/>
          </a:bodyPr>
          <a:lstStyle/>
          <a:p>
            <a:r>
              <a:rPr lang="en-US" b="1" dirty="0">
                <a:solidFill>
                  <a:srgbClr val="000099"/>
                </a:solidFill>
                <a:effectLst>
                  <a:outerShdw blurRad="38100" dist="38100" dir="2700000" algn="tl">
                    <a:srgbClr val="000000">
                      <a:alpha val="43137"/>
                    </a:srgbClr>
                  </a:outerShdw>
                </a:effectLst>
              </a:rPr>
              <a:t>3. COMMON </a:t>
            </a:r>
            <a:r>
              <a:rPr lang="en-US" b="1" dirty="0" smtClean="0">
                <a:solidFill>
                  <a:srgbClr val="000099"/>
                </a:solidFill>
                <a:effectLst>
                  <a:outerShdw blurRad="38100" dist="38100" dir="2700000" algn="tl">
                    <a:srgbClr val="000000">
                      <a:alpha val="43137"/>
                    </a:srgbClr>
                  </a:outerShdw>
                </a:effectLst>
              </a:rPr>
              <a:t>GROUND </a:t>
            </a:r>
            <a:r>
              <a:rPr lang="en-US" b="1" dirty="0">
                <a:solidFill>
                  <a:srgbClr val="000099"/>
                </a:solidFill>
                <a:effectLst>
                  <a:outerShdw blurRad="38100" dist="38100" dir="2700000" algn="tl">
                    <a:srgbClr val="000000">
                      <a:alpha val="43137"/>
                    </a:srgbClr>
                  </a:outerShdw>
                </a:effectLst>
              </a:rPr>
              <a:t>AND </a:t>
            </a:r>
            <a:r>
              <a:rPr lang="en-US" b="1" dirty="0" smtClean="0">
                <a:solidFill>
                  <a:srgbClr val="000099"/>
                </a:solidFill>
                <a:effectLst>
                  <a:outerShdw blurRad="38100" dist="38100" dir="2700000" algn="tl">
                    <a:srgbClr val="000000">
                      <a:alpha val="43137"/>
                    </a:srgbClr>
                  </a:outerShdw>
                </a:effectLst>
              </a:rPr>
              <a:t>DIFFERENCES BETWEEN FINANCIAL INSPECTION AND NATIONAL AUDIT OFFICE (3)</a:t>
            </a:r>
          </a:p>
          <a:p>
            <a:endParaRPr lang="en-US" sz="1050" b="1" dirty="0">
              <a:solidFill>
                <a:srgbClr val="0000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462456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ço Reservado para Número de Slide 6"/>
          <p:cNvSpPr>
            <a:spLocks noGrp="1"/>
          </p:cNvSpPr>
          <p:nvPr>
            <p:ph type="sldNum" sz="quarter" idx="12"/>
          </p:nvPr>
        </p:nvSpPr>
        <p:spPr>
          <a:xfrm>
            <a:off x="467544" y="6381328"/>
            <a:ext cx="2133600" cy="365125"/>
          </a:xfrm>
        </p:spPr>
        <p:txBody>
          <a:bodyPr/>
          <a:lstStyle>
            <a:lvl1pPr algn="l">
              <a:defRPr/>
            </a:lvl1pPr>
          </a:lstStyle>
          <a:p>
            <a:fld id="{C335CF09-96C2-46F2-B5C6-6BE50865BE52}" type="slidenum">
              <a:rPr lang="pt-BR" smtClean="0"/>
              <a:pPr/>
              <a:t>9</a:t>
            </a:fld>
            <a:endParaRPr lang="pt-BR"/>
          </a:p>
        </p:txBody>
      </p:sp>
      <p:sp>
        <p:nvSpPr>
          <p:cNvPr id="13" name="TextBox 12"/>
          <p:cNvSpPr txBox="1"/>
          <p:nvPr/>
        </p:nvSpPr>
        <p:spPr>
          <a:xfrm>
            <a:off x="539552" y="861070"/>
            <a:ext cx="8349763" cy="754053"/>
          </a:xfrm>
          <a:prstGeom prst="rect">
            <a:avLst/>
          </a:prstGeom>
          <a:noFill/>
        </p:spPr>
        <p:txBody>
          <a:bodyPr wrap="square" rtlCol="0">
            <a:spAutoFit/>
          </a:bodyPr>
          <a:lstStyle/>
          <a:p>
            <a:pPr algn="ctr"/>
            <a:r>
              <a:rPr lang="en-US" b="1" dirty="0">
                <a:solidFill>
                  <a:srgbClr val="000099"/>
                </a:solidFill>
                <a:effectLst>
                  <a:outerShdw blurRad="38100" dist="38100" dir="2700000" algn="tl">
                    <a:srgbClr val="000000">
                      <a:alpha val="43137"/>
                    </a:srgbClr>
                  </a:outerShdw>
                </a:effectLst>
              </a:rPr>
              <a:t>3. COMMON </a:t>
            </a:r>
            <a:r>
              <a:rPr lang="en-US" b="1" dirty="0" smtClean="0">
                <a:solidFill>
                  <a:srgbClr val="000099"/>
                </a:solidFill>
                <a:effectLst>
                  <a:outerShdw blurRad="38100" dist="38100" dir="2700000" algn="tl">
                    <a:srgbClr val="000000">
                      <a:alpha val="43137"/>
                    </a:srgbClr>
                  </a:outerShdw>
                </a:effectLst>
              </a:rPr>
              <a:t>GROUND </a:t>
            </a:r>
            <a:r>
              <a:rPr lang="en-US" b="1" dirty="0">
                <a:solidFill>
                  <a:srgbClr val="000099"/>
                </a:solidFill>
                <a:effectLst>
                  <a:outerShdw blurRad="38100" dist="38100" dir="2700000" algn="tl">
                    <a:srgbClr val="000000">
                      <a:alpha val="43137"/>
                    </a:srgbClr>
                  </a:outerShdw>
                </a:effectLst>
              </a:rPr>
              <a:t>AND </a:t>
            </a:r>
            <a:r>
              <a:rPr lang="en-US" b="1" dirty="0" smtClean="0">
                <a:solidFill>
                  <a:srgbClr val="000099"/>
                </a:solidFill>
                <a:effectLst>
                  <a:outerShdw blurRad="38100" dist="38100" dir="2700000" algn="tl">
                    <a:srgbClr val="000000">
                      <a:alpha val="43137"/>
                    </a:srgbClr>
                  </a:outerShdw>
                </a:effectLst>
              </a:rPr>
              <a:t>DIFFERENCES BETWEEN FINANCIAL INSPECTION AND INTERNAL AUDIT(4)</a:t>
            </a:r>
            <a:endParaRPr lang="en-US" b="1" dirty="0">
              <a:solidFill>
                <a:srgbClr val="000099"/>
              </a:solidFill>
              <a:effectLst>
                <a:outerShdw blurRad="38100" dist="38100" dir="2700000" algn="tl">
                  <a:srgbClr val="000000">
                    <a:alpha val="43137"/>
                  </a:srgbClr>
                </a:outerShdw>
              </a:effectLst>
            </a:endParaRPr>
          </a:p>
          <a:p>
            <a:endParaRPr lang="en-US" sz="700" b="1" i="1" dirty="0" smtClean="0">
              <a:solidFill>
                <a:srgbClr val="130D67"/>
              </a:solidFill>
              <a:effectLst>
                <a:outerShdw blurRad="38100" dist="38100" dir="2700000" algn="tl">
                  <a:srgbClr val="000000">
                    <a:alpha val="43137"/>
                  </a:srgbClr>
                </a:outerShdw>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4117085680"/>
              </p:ext>
            </p:extLst>
          </p:nvPr>
        </p:nvGraphicFramePr>
        <p:xfrm>
          <a:off x="611560" y="2004749"/>
          <a:ext cx="6840760" cy="2829814"/>
        </p:xfrm>
        <a:graphic>
          <a:graphicData uri="http://schemas.openxmlformats.org/drawingml/2006/table">
            <a:tbl>
              <a:tblPr firstRow="1" bandRow="1">
                <a:tableStyleId>{EB9631B5-78F2-41C9-869B-9F39066F8104}</a:tableStyleId>
              </a:tblPr>
              <a:tblGrid>
                <a:gridCol w="6840760"/>
              </a:tblGrid>
              <a:tr h="504056">
                <a:tc>
                  <a:txBody>
                    <a:bodyPr/>
                    <a:lstStyle/>
                    <a:p>
                      <a:r>
                        <a:rPr lang="en-US" dirty="0" smtClean="0"/>
                        <a:t>SIMILARITIES:</a:t>
                      </a:r>
                      <a:endParaRPr lang="bg-BG" dirty="0"/>
                    </a:p>
                  </a:txBody>
                  <a:tcPr/>
                </a:tc>
              </a:tr>
              <a:tr h="446450">
                <a:tc>
                  <a:txBody>
                    <a:bodyPr/>
                    <a:lstStyle/>
                    <a:p>
                      <a:pPr marL="285750" indent="-285750">
                        <a:buFont typeface="Wingdings" pitchFamily="2" charset="2"/>
                        <a:buChar char="ü"/>
                      </a:pPr>
                      <a:r>
                        <a:rPr lang="en-US" dirty="0" smtClean="0"/>
                        <a:t>Generally ex post checks</a:t>
                      </a:r>
                      <a:endParaRPr lang="bg-BG" dirty="0"/>
                    </a:p>
                  </a:txBody>
                  <a:tcPr/>
                </a:tc>
              </a:tr>
              <a:tr h="460852">
                <a:tc>
                  <a:txBody>
                    <a:bodyPr/>
                    <a:lstStyle/>
                    <a:p>
                      <a:pPr marL="285750" indent="-285750">
                        <a:buFont typeface="Wingdings" pitchFamily="2" charset="2"/>
                        <a:buChar char="ü"/>
                      </a:pPr>
                      <a:r>
                        <a:rPr lang="en-US" dirty="0" smtClean="0"/>
                        <a:t>Independence</a:t>
                      </a:r>
                      <a:endParaRPr lang="bg-BG" dirty="0"/>
                    </a:p>
                  </a:txBody>
                  <a:tcPr/>
                </a:tc>
              </a:tr>
              <a:tr h="504056">
                <a:tc>
                  <a:txBody>
                    <a:bodyPr/>
                    <a:lstStyle/>
                    <a:p>
                      <a:pPr marL="285750" indent="-285750">
                        <a:buFont typeface="Wingdings" pitchFamily="2" charset="2"/>
                        <a:buChar char="ü"/>
                      </a:pPr>
                      <a:r>
                        <a:rPr lang="en-US" dirty="0" smtClean="0"/>
                        <a:t>Full access to </a:t>
                      </a:r>
                      <a:r>
                        <a:rPr lang="en-US" baseline="0" dirty="0" smtClean="0"/>
                        <a:t>information</a:t>
                      </a:r>
                    </a:p>
                  </a:txBody>
                  <a:tcPr/>
                </a:tc>
              </a:tr>
              <a:tr h="504056">
                <a:tc>
                  <a:txBody>
                    <a:bodyPr/>
                    <a:lstStyle/>
                    <a:p>
                      <a:pPr marL="285750" indent="-285750">
                        <a:buFont typeface="Wingdings" pitchFamily="2" charset="2"/>
                        <a:buChar char="ü"/>
                      </a:pPr>
                      <a:r>
                        <a:rPr lang="en-US" u="none" dirty="0" smtClean="0"/>
                        <a:t>Competence to </a:t>
                      </a:r>
                      <a:r>
                        <a:rPr lang="en-US" u="none" baseline="0" dirty="0" smtClean="0"/>
                        <a:t>give </a:t>
                      </a:r>
                      <a:r>
                        <a:rPr lang="en-US" baseline="0" dirty="0" smtClean="0"/>
                        <a:t>r</a:t>
                      </a:r>
                      <a:r>
                        <a:rPr lang="en-US" dirty="0" smtClean="0"/>
                        <a:t>ecommendations as a result of engagement performed</a:t>
                      </a:r>
                    </a:p>
                    <a:p>
                      <a:endParaRPr lang="en-US" dirty="0" smtClean="0"/>
                    </a:p>
                  </a:txBody>
                  <a:tcPr/>
                </a:tc>
              </a:tr>
            </a:tbl>
          </a:graphicData>
        </a:graphic>
      </p:graphicFrame>
    </p:spTree>
    <p:extLst>
      <p:ext uri="{BB962C8B-B14F-4D97-AF65-F5344CB8AC3E}">
        <p14:creationId xmlns:p14="http://schemas.microsoft.com/office/powerpoint/2010/main" val="277639068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4271</TotalTime>
  <Words>2101</Words>
  <Application>Microsoft Office PowerPoint</Application>
  <PresentationFormat>On-screen Show (4:3)</PresentationFormat>
  <Paragraphs>370</Paragraphs>
  <Slides>28</Slides>
  <Notes>26</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Tema do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Controladoria-Geral da União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Gabriela de Alencar Araripe Pereira</dc:creator>
  <cp:lastModifiedBy>HILL Raymond (BUDG)</cp:lastModifiedBy>
  <cp:revision>162</cp:revision>
  <cp:lastPrinted>2014-08-28T13:58:55Z</cp:lastPrinted>
  <dcterms:created xsi:type="dcterms:W3CDTF">2014-07-23T21:24:08Z</dcterms:created>
  <dcterms:modified xsi:type="dcterms:W3CDTF">2014-09-04T08:29:21Z</dcterms:modified>
</cp:coreProperties>
</file>