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9" r:id="rId3"/>
    <p:sldId id="273" r:id="rId4"/>
    <p:sldId id="272" r:id="rId5"/>
    <p:sldId id="256" r:id="rId6"/>
    <p:sldId id="258" r:id="rId7"/>
    <p:sldId id="266" r:id="rId8"/>
    <p:sldId id="259" r:id="rId9"/>
    <p:sldId id="260" r:id="rId10"/>
    <p:sldId id="263" r:id="rId11"/>
    <p:sldId id="264" r:id="rId12"/>
    <p:sldId id="265" r:id="rId13"/>
    <p:sldId id="261" r:id="rId14"/>
    <p:sldId id="267" r:id="rId15"/>
    <p:sldId id="268" r:id="rId16"/>
    <p:sldId id="271" r:id="rId17"/>
    <p:sldId id="274" r:id="rId18"/>
    <p:sldId id="270" r:id="rId19"/>
  </p:sldIdLst>
  <p:sldSz cx="9144000" cy="6858000" type="screen4x3"/>
  <p:notesSz cx="7086600" cy="9372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euws Katleen" initials="S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0"/>
    <a:srgbClr val="130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9634" autoAdjust="0"/>
  </p:normalViewPr>
  <p:slideViewPr>
    <p:cSldViewPr>
      <p:cViewPr>
        <p:scale>
          <a:sx n="50" d="100"/>
          <a:sy n="50" d="100"/>
        </p:scale>
        <p:origin x="-1650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632" cy="467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13313" y="0"/>
            <a:ext cx="3071632" cy="467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DF830-DD34-4D29-92DF-048BC3933316}" type="datetimeFigureOut">
              <a:rPr lang="nl-BE" smtClean="0"/>
              <a:t>4/09/2014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8330" y="4451571"/>
            <a:ext cx="5669942" cy="42175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901630"/>
            <a:ext cx="3071632" cy="4694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13313" y="8901630"/>
            <a:ext cx="3071632" cy="4694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A9BD-BCCE-4A56-BAF7-F8E0087332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9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0980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3393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0058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530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0551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24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2705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538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538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517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i="1" dirty="0" smtClean="0"/>
          </a:p>
          <a:p>
            <a:endParaRPr lang="nl-B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4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992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7264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93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42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688" y="6153586"/>
            <a:ext cx="4177816" cy="7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3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8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9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D40C-952C-4941-A31D-387992BB3E7E}" type="datetimeFigureOut">
              <a:rPr lang="pt-BR" smtClean="0"/>
              <a:t>04/09/2014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F09-96C2-46F2-B5C6-6BE50865BE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6552728" cy="1440160"/>
          </a:xfrm>
        </p:spPr>
        <p:txBody>
          <a:bodyPr anchor="t">
            <a:normAutofit/>
          </a:bodyPr>
          <a:lstStyle/>
          <a:p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The Internal Audit Function in the Public Sector</a:t>
            </a:r>
          </a:p>
          <a:p>
            <a:r>
              <a:rPr lang="pt-BR" i="1" dirty="0" smtClean="0"/>
              <a:t>Seeuws Katleen</a:t>
            </a:r>
            <a:endParaRPr lang="pt-BR" b="1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77" y="5589240"/>
            <a:ext cx="5472608" cy="9267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884368" cy="22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2182014"/>
            <a:ext cx="6848028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err="1" smtClean="0">
                <a:solidFill>
                  <a:srgbClr val="182C80"/>
                </a:solidFill>
              </a:rPr>
              <a:t>Relation</a:t>
            </a:r>
            <a:r>
              <a:rPr lang="nl-BE" sz="2400" b="1" i="1" dirty="0" smtClean="0">
                <a:solidFill>
                  <a:srgbClr val="182C80"/>
                </a:solidFill>
              </a:rPr>
              <a:t> </a:t>
            </a:r>
            <a:r>
              <a:rPr lang="nl-BE" sz="2400" b="1" i="1" dirty="0" err="1">
                <a:solidFill>
                  <a:srgbClr val="182C80"/>
                </a:solidFill>
              </a:rPr>
              <a:t>with</a:t>
            </a:r>
            <a:r>
              <a:rPr lang="nl-BE" sz="2400" b="1" i="1" dirty="0">
                <a:solidFill>
                  <a:srgbClr val="182C80"/>
                </a:solidFill>
              </a:rPr>
              <a:t> </a:t>
            </a:r>
            <a:r>
              <a:rPr lang="nl-BE" sz="2400" b="1" i="1" dirty="0" smtClean="0">
                <a:solidFill>
                  <a:srgbClr val="182C80"/>
                </a:solidFill>
              </a:rPr>
              <a:t>management</a:t>
            </a:r>
          </a:p>
          <a:p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Confidentiality</a:t>
            </a:r>
            <a:endParaRPr lang="nl-BE" sz="2400" b="1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Auditplanning </a:t>
            </a:r>
            <a:r>
              <a:rPr lang="nl-BE" sz="2400" dirty="0" err="1" smtClean="0">
                <a:solidFill>
                  <a:srgbClr val="182C80"/>
                </a:solidFill>
              </a:rPr>
              <a:t>considers</a:t>
            </a:r>
            <a:r>
              <a:rPr lang="nl-BE" sz="2400" dirty="0" smtClean="0">
                <a:solidFill>
                  <a:srgbClr val="182C80"/>
                </a:solidFill>
              </a:rPr>
              <a:t> management concerns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Reporting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Facilitates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</a:rPr>
              <a:t>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>
              <a:solidFill>
                <a:srgbClr val="182C8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57752" y="908720"/>
            <a:ext cx="6768752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400" b="1" i="1" dirty="0" err="1" smtClean="0">
                <a:solidFill>
                  <a:srgbClr val="182C80"/>
                </a:solidFill>
              </a:rPr>
              <a:t>Audituniverse</a:t>
            </a:r>
            <a:r>
              <a:rPr lang="nl-BE" sz="2400" b="1" i="1" dirty="0" smtClean="0">
                <a:solidFill>
                  <a:srgbClr val="182C80"/>
                </a:solidFill>
              </a:rPr>
              <a:t> </a:t>
            </a:r>
            <a:r>
              <a:rPr lang="nl-BE" sz="2400" b="1" i="1" dirty="0" err="1" smtClean="0">
                <a:solidFill>
                  <a:srgbClr val="182C80"/>
                </a:solidFill>
              </a:rPr>
              <a:t>and</a:t>
            </a:r>
            <a:r>
              <a:rPr lang="nl-BE" sz="2400" b="1" i="1" dirty="0" smtClean="0">
                <a:solidFill>
                  <a:srgbClr val="182C80"/>
                </a:solidFill>
              </a:rPr>
              <a:t> scope</a:t>
            </a:r>
          </a:p>
          <a:p>
            <a:pPr>
              <a:lnSpc>
                <a:spcPct val="120000"/>
              </a:lnSpc>
            </a:pP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Limitations</a:t>
            </a:r>
            <a:r>
              <a:rPr lang="nl-BE" sz="2400" dirty="0" smtClean="0">
                <a:solidFill>
                  <a:srgbClr val="182C80"/>
                </a:solidFill>
              </a:rPr>
              <a:t> in </a:t>
            </a:r>
            <a:r>
              <a:rPr lang="nl-BE" sz="2400" b="1" dirty="0" err="1" smtClean="0">
                <a:solidFill>
                  <a:srgbClr val="182C80"/>
                </a:solidFill>
              </a:rPr>
              <a:t>legislative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framework</a:t>
            </a:r>
            <a:endParaRPr lang="nl-BE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Maturity</a:t>
            </a:r>
            <a:r>
              <a:rPr lang="nl-BE" sz="2400" dirty="0" smtClean="0">
                <a:solidFill>
                  <a:srgbClr val="182C80"/>
                </a:solidFill>
              </a:rPr>
              <a:t> level of </a:t>
            </a:r>
            <a:r>
              <a:rPr lang="nl-BE" sz="2400" b="1" dirty="0" err="1" smtClean="0">
                <a:solidFill>
                  <a:srgbClr val="182C80"/>
                </a:solidFill>
              </a:rPr>
              <a:t>internal</a:t>
            </a:r>
            <a:r>
              <a:rPr lang="nl-BE" sz="2400" b="1" dirty="0" smtClean="0">
                <a:solidFill>
                  <a:srgbClr val="182C80"/>
                </a:solidFill>
              </a:rPr>
              <a:t> control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>
                <a:solidFill>
                  <a:srgbClr val="182C80"/>
                </a:solidFill>
              </a:rPr>
              <a:t>Types</a:t>
            </a:r>
            <a:r>
              <a:rPr lang="nl-BE" sz="2400" dirty="0">
                <a:solidFill>
                  <a:srgbClr val="182C80"/>
                </a:solidFill>
              </a:rPr>
              <a:t> of audits: </a:t>
            </a: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Performance </a:t>
            </a:r>
            <a:r>
              <a:rPr lang="nl-BE" sz="2400" dirty="0" smtClean="0">
                <a:solidFill>
                  <a:srgbClr val="182C80"/>
                </a:solidFill>
              </a:rPr>
              <a:t>audit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Compliance </a:t>
            </a:r>
            <a:r>
              <a:rPr lang="nl-BE" sz="2400" dirty="0">
                <a:solidFill>
                  <a:srgbClr val="182C80"/>
                </a:solidFill>
              </a:rPr>
              <a:t>audit</a:t>
            </a: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Financial </a:t>
            </a:r>
            <a:r>
              <a:rPr lang="nl-BE" sz="2400" dirty="0">
                <a:solidFill>
                  <a:srgbClr val="182C80"/>
                </a:solidFill>
              </a:rPr>
              <a:t>audit</a:t>
            </a: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nl-BE" sz="2400" dirty="0" err="1">
                <a:solidFill>
                  <a:srgbClr val="182C80"/>
                </a:solidFill>
              </a:rPr>
              <a:t>Operational</a:t>
            </a:r>
            <a:r>
              <a:rPr lang="nl-BE" sz="2400" dirty="0">
                <a:solidFill>
                  <a:srgbClr val="182C80"/>
                </a:solidFill>
              </a:rPr>
              <a:t> audit (incl. IT audit)</a:t>
            </a:r>
          </a:p>
          <a:p>
            <a:pPr lvl="1"/>
            <a:r>
              <a:rPr lang="nl-BE" sz="2400" dirty="0" smtClean="0">
                <a:solidFill>
                  <a:srgbClr val="182C80"/>
                </a:solidFill>
              </a:rPr>
              <a:t>	- System audit (financial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non financial)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nl-BE" sz="2400" dirty="0" err="1">
                <a:solidFill>
                  <a:srgbClr val="182C80"/>
                </a:solidFill>
              </a:rPr>
              <a:t>Due</a:t>
            </a:r>
            <a:r>
              <a:rPr lang="nl-BE" sz="2400" dirty="0">
                <a:solidFill>
                  <a:srgbClr val="182C80"/>
                </a:solidFill>
              </a:rPr>
              <a:t> diligence </a:t>
            </a:r>
            <a:r>
              <a:rPr lang="nl-BE" sz="2400" dirty="0" smtClean="0">
                <a:solidFill>
                  <a:srgbClr val="182C80"/>
                </a:solidFill>
              </a:rPr>
              <a:t>audit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Crosscutting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processes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Fraude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investigations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6876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247900" cy="130302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71600" y="2060848"/>
            <a:ext cx="7072436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smtClean="0">
                <a:solidFill>
                  <a:srgbClr val="182C80"/>
                </a:solidFill>
              </a:rPr>
              <a:t>Resources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Scarce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recources</a:t>
            </a:r>
            <a:r>
              <a:rPr lang="nl-BE" sz="2400" dirty="0" smtClean="0">
                <a:solidFill>
                  <a:srgbClr val="182C80"/>
                </a:solidFill>
              </a:rPr>
              <a:t>, efficiency </a:t>
            </a:r>
            <a:r>
              <a:rPr lang="nl-BE" sz="2400" dirty="0" err="1" smtClean="0">
                <a:solidFill>
                  <a:srgbClr val="182C80"/>
                </a:solidFill>
              </a:rPr>
              <a:t>considerations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Staff</a:t>
            </a:r>
            <a:endParaRPr lang="nl-BE" sz="2400" b="1" dirty="0" smtClean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nl-BE" sz="2400" dirty="0" err="1" smtClean="0">
                <a:solidFill>
                  <a:srgbClr val="182C80"/>
                </a:solidFill>
              </a:rPr>
              <a:t>Presence</a:t>
            </a:r>
            <a:r>
              <a:rPr lang="nl-BE" sz="2400" dirty="0" smtClean="0">
                <a:solidFill>
                  <a:srgbClr val="182C80"/>
                </a:solidFill>
              </a:rPr>
              <a:t> of </a:t>
            </a:r>
            <a:r>
              <a:rPr lang="nl-BE" sz="2400" dirty="0" err="1" smtClean="0">
                <a:solidFill>
                  <a:srgbClr val="182C80"/>
                </a:solidFill>
              </a:rPr>
              <a:t>qualified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specialized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staff</a:t>
            </a:r>
            <a:endParaRPr lang="nl-BE" sz="2400" dirty="0" smtClean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nl-BE" sz="2400" dirty="0" err="1" smtClean="0">
                <a:solidFill>
                  <a:srgbClr val="182C80"/>
                </a:solidFill>
              </a:rPr>
              <a:t>Mobility</a:t>
            </a:r>
            <a:endParaRPr lang="nl-BE" sz="2400" dirty="0" smtClean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nl-BE" sz="2400" dirty="0" err="1" smtClean="0">
                <a:solidFill>
                  <a:srgbClr val="182C80"/>
                </a:solidFill>
              </a:rPr>
              <a:t>Rotation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obligation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Outsourcing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nl-BE" sz="2400" dirty="0" smtClean="0">
                <a:solidFill>
                  <a:srgbClr val="182C80"/>
                </a:solidFill>
              </a:rPr>
              <a:t> </a:t>
            </a:r>
            <a:endParaRPr lang="nl-BE" sz="2400" dirty="0">
              <a:solidFill>
                <a:srgbClr val="182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5952" y="2204864"/>
            <a:ext cx="6236006" cy="381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400" b="1" i="1" dirty="0" err="1" smtClean="0">
                <a:solidFill>
                  <a:srgbClr val="182C80"/>
                </a:solidFill>
              </a:rPr>
              <a:t>Quality</a:t>
            </a:r>
            <a:r>
              <a:rPr lang="nl-BE" sz="2400" b="1" i="1" dirty="0" smtClean="0">
                <a:solidFill>
                  <a:srgbClr val="182C80"/>
                </a:solidFill>
              </a:rPr>
              <a:t> </a:t>
            </a:r>
            <a:r>
              <a:rPr lang="nl-BE" sz="2400" b="1" i="1" dirty="0">
                <a:solidFill>
                  <a:srgbClr val="182C80"/>
                </a:solidFill>
              </a:rPr>
              <a:t>A</a:t>
            </a:r>
            <a:r>
              <a:rPr lang="nl-BE" sz="2400" b="1" i="1" dirty="0" smtClean="0">
                <a:solidFill>
                  <a:srgbClr val="182C80"/>
                </a:solidFill>
              </a:rPr>
              <a:t>ssurance </a:t>
            </a:r>
          </a:p>
          <a:p>
            <a:pPr>
              <a:lnSpc>
                <a:spcPct val="120000"/>
              </a:lnSpc>
            </a:pP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external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evaluations</a:t>
            </a:r>
            <a:endParaRPr lang="nl-BE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Standards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Ethical</a:t>
            </a:r>
            <a:r>
              <a:rPr lang="nl-BE" sz="2400" dirty="0" smtClean="0">
                <a:solidFill>
                  <a:srgbClr val="182C80"/>
                </a:solidFill>
              </a:rPr>
              <a:t> Code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Efficiency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effectiveness</a:t>
            </a:r>
            <a:r>
              <a:rPr lang="nl-BE" sz="2400" dirty="0" smtClean="0">
                <a:solidFill>
                  <a:srgbClr val="182C80"/>
                </a:solidFill>
              </a:rPr>
              <a:t> of </a:t>
            </a: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Audit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Measure</a:t>
            </a:r>
            <a:r>
              <a:rPr lang="nl-BE" sz="2400" dirty="0" smtClean="0">
                <a:solidFill>
                  <a:srgbClr val="182C80"/>
                </a:solidFill>
              </a:rPr>
              <a:t> performance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Improve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Audit </a:t>
            </a:r>
            <a:r>
              <a:rPr lang="nl-BE" sz="2400" dirty="0" err="1" smtClean="0">
                <a:solidFill>
                  <a:srgbClr val="182C80"/>
                </a:solidFill>
              </a:rPr>
              <a:t>activities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endParaRPr lang="nl-BE" sz="20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26876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47664" y="3645024"/>
            <a:ext cx="6338936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Strategic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and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political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choice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    (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effectiveness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versus efficiency)</a:t>
            </a:r>
            <a:endParaRPr lang="nl-BE" sz="2400" dirty="0">
              <a:solidFill>
                <a:srgbClr val="182C80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>
                <a:solidFill>
                  <a:srgbClr val="182C80"/>
                </a:solidFill>
                <a:sym typeface="Wingdings" panose="05000000000000000000" pitchFamily="2" charset="2"/>
              </a:rPr>
              <a:t>C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entralized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or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decentralized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policy </a:t>
            </a:r>
            <a:r>
              <a:rPr lang="nl-BE" sz="2400" b="1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execution</a:t>
            </a:r>
            <a:endParaRPr lang="nl-BE" sz="2400" b="1" dirty="0" smtClean="0">
              <a:solidFill>
                <a:srgbClr val="182C80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Position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close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to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the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highest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executive level </a:t>
            </a:r>
            <a:endParaRPr lang="nl-BE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20688"/>
            <a:ext cx="1828800" cy="16002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85900" y="288333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Centralized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versus </a:t>
            </a:r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Decentralized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54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074825"/>
              </p:ext>
            </p:extLst>
          </p:nvPr>
        </p:nvGraphicFramePr>
        <p:xfrm>
          <a:off x="827584" y="1628800"/>
          <a:ext cx="7704855" cy="434821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22766"/>
                <a:gridCol w="2720286"/>
                <a:gridCol w="2861803"/>
              </a:tblGrid>
              <a:tr h="62683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CENTRALIZED</a:t>
                      </a: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DECENTRALIZED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Independence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objectivity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</a:t>
                      </a:r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nl-BE" sz="20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Auditcommittee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Relation</a:t>
                      </a:r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with</a:t>
                      </a:r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management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m</a:t>
                      </a:r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anagement </a:t>
                      </a:r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concerns </a:t>
                      </a:r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nl-BE" sz="20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auditgap</a:t>
                      </a:r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026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Scope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Ensure</a:t>
                      </a:r>
                      <a:r>
                        <a:rPr lang="en-US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knowlegde</a:t>
                      </a:r>
                      <a:r>
                        <a:rPr lang="en-US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of operations and procedures</a:t>
                      </a:r>
                      <a:endParaRPr lang="en-US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Ensure total coverage and</a:t>
                      </a:r>
                      <a:br>
                        <a:rPr lang="en-US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avoid duplication of work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Resources 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</a:t>
                      </a:r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efficieny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06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Qualitiy</a:t>
                      </a:r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assurance</a:t>
                      </a:r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nl-BE" sz="20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methodology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evaluation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nl-BE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by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other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0" i="0" u="none" strike="noStrike" baseline="0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departments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827584" y="908720"/>
            <a:ext cx="5544616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BE" sz="2400" b="1" i="1" dirty="0">
                <a:solidFill>
                  <a:srgbClr val="182C80"/>
                </a:solidFill>
                <a:sym typeface="Wingdings" panose="05000000000000000000" pitchFamily="2" charset="2"/>
              </a:rPr>
              <a:t>Attention</a:t>
            </a:r>
            <a:r>
              <a:rPr lang="nl-BE" sz="2400" i="1" dirty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i="1" dirty="0" err="1">
                <a:solidFill>
                  <a:srgbClr val="182C80"/>
                </a:solidFill>
                <a:sym typeface="Wingdings" panose="05000000000000000000" pitchFamily="2" charset="2"/>
              </a:rPr>
              <a:t>areas</a:t>
            </a:r>
            <a:r>
              <a:rPr lang="nl-BE" sz="2400" b="1" i="1" dirty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endParaRPr lang="nl-BE" sz="2400" b="1" i="1" dirty="0">
              <a:solidFill>
                <a:srgbClr val="182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1677000"/>
            <a:ext cx="5193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developments</a:t>
            </a:r>
            <a:endParaRPr lang="nl-BE" sz="2000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7056784" cy="251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New </a:t>
            </a:r>
            <a:r>
              <a:rPr lang="en-US" sz="2400" b="1" dirty="0" smtClean="0">
                <a:solidFill>
                  <a:srgbClr val="182C80"/>
                </a:solidFill>
              </a:rPr>
              <a:t>technologies</a:t>
            </a:r>
            <a:endParaRPr lang="en-US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182C80"/>
                </a:solidFill>
              </a:rPr>
              <a:t>Comprehensive</a:t>
            </a:r>
            <a:r>
              <a:rPr lang="en-US" sz="2400" dirty="0" smtClean="0">
                <a:solidFill>
                  <a:srgbClr val="182C80"/>
                </a:solidFill>
              </a:rPr>
              <a:t> audit </a:t>
            </a:r>
            <a:endParaRPr lang="en-US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More focus on </a:t>
            </a:r>
            <a:r>
              <a:rPr lang="en-US" sz="2400" b="1" dirty="0" smtClean="0">
                <a:solidFill>
                  <a:srgbClr val="182C80"/>
                </a:solidFill>
              </a:rPr>
              <a:t>risk management </a:t>
            </a:r>
            <a:r>
              <a:rPr lang="en-US" sz="2400" dirty="0" smtClean="0">
                <a:solidFill>
                  <a:srgbClr val="182C80"/>
                </a:solidFill>
              </a:rPr>
              <a:t>and  </a:t>
            </a:r>
            <a:r>
              <a:rPr lang="en-US" sz="2400" b="1" dirty="0" smtClean="0">
                <a:solidFill>
                  <a:srgbClr val="182C80"/>
                </a:solidFill>
              </a:rPr>
              <a:t>governance</a:t>
            </a:r>
            <a:endParaRPr lang="en-US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Use for </a:t>
            </a:r>
            <a:r>
              <a:rPr lang="en-US" sz="2400" b="1" dirty="0" smtClean="0">
                <a:solidFill>
                  <a:srgbClr val="182C80"/>
                </a:solidFill>
              </a:rPr>
              <a:t>strategic</a:t>
            </a:r>
            <a:r>
              <a:rPr lang="en-US" sz="2400" dirty="0" smtClean="0">
                <a:solidFill>
                  <a:srgbClr val="182C80"/>
                </a:solidFill>
              </a:rPr>
              <a:t> planning </a:t>
            </a:r>
          </a:p>
          <a:p>
            <a:r>
              <a:rPr lang="en-US" sz="2400" dirty="0">
                <a:solidFill>
                  <a:srgbClr val="182C8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272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677000"/>
            <a:ext cx="5193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nl-BE" sz="2000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7056784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Importance of the </a:t>
            </a:r>
            <a:r>
              <a:rPr lang="en-US" sz="2400" b="1" dirty="0" smtClean="0">
                <a:solidFill>
                  <a:srgbClr val="182C80"/>
                </a:solidFill>
              </a:rPr>
              <a:t>Standards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Focus on </a:t>
            </a:r>
            <a:r>
              <a:rPr lang="en-US" sz="2400" b="1" dirty="0" smtClean="0">
                <a:solidFill>
                  <a:srgbClr val="182C80"/>
                </a:solidFill>
              </a:rPr>
              <a:t>adding value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Adequate fulfillment of </a:t>
            </a:r>
            <a:r>
              <a:rPr lang="en-US" sz="2400" b="1" dirty="0" smtClean="0">
                <a:solidFill>
                  <a:srgbClr val="182C80"/>
                </a:solidFill>
              </a:rPr>
              <a:t>key aspects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Internal role as a </a:t>
            </a:r>
            <a:r>
              <a:rPr lang="en-US" sz="2400" b="1" dirty="0" smtClean="0">
                <a:solidFill>
                  <a:srgbClr val="182C80"/>
                </a:solidFill>
              </a:rPr>
              <a:t>business partner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Be aware of </a:t>
            </a:r>
            <a:r>
              <a:rPr lang="en-US" sz="2400" b="1" dirty="0" smtClean="0">
                <a:solidFill>
                  <a:srgbClr val="182C80"/>
                </a:solidFill>
              </a:rPr>
              <a:t>changing conditions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182C8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298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stretch>
            <a:fillRect l="-81000" r="-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691680" y="1412776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b="1" dirty="0" err="1" smtClean="0">
                <a:solidFill>
                  <a:schemeClr val="accent6"/>
                </a:solidFill>
              </a:rPr>
              <a:t>Thank</a:t>
            </a:r>
            <a:r>
              <a:rPr lang="nl-BE" sz="6000" b="1" dirty="0" smtClean="0">
                <a:solidFill>
                  <a:schemeClr val="accent6"/>
                </a:solidFill>
              </a:rPr>
              <a:t> </a:t>
            </a:r>
            <a:r>
              <a:rPr lang="nl-BE" sz="6000" b="1" dirty="0" err="1" smtClean="0">
                <a:solidFill>
                  <a:schemeClr val="accent6"/>
                </a:solidFill>
              </a:rPr>
              <a:t>you</a:t>
            </a:r>
            <a:r>
              <a:rPr lang="nl-BE" sz="6000" b="1" dirty="0" smtClean="0">
                <a:solidFill>
                  <a:schemeClr val="accent6"/>
                </a:solidFill>
              </a:rPr>
              <a:t> </a:t>
            </a:r>
            <a:r>
              <a:rPr lang="nl-BE" sz="6000" b="1" dirty="0" err="1" smtClean="0">
                <a:solidFill>
                  <a:schemeClr val="accent6"/>
                </a:solidFill>
              </a:rPr>
              <a:t>for</a:t>
            </a:r>
            <a:r>
              <a:rPr lang="nl-BE" sz="6000" b="1" dirty="0" smtClean="0">
                <a:solidFill>
                  <a:schemeClr val="accent6"/>
                </a:solidFill>
              </a:rPr>
              <a:t> </a:t>
            </a:r>
            <a:r>
              <a:rPr lang="nl-BE" sz="6000" b="1" dirty="0" err="1" smtClean="0">
                <a:solidFill>
                  <a:schemeClr val="accent6"/>
                </a:solidFill>
              </a:rPr>
              <a:t>your</a:t>
            </a:r>
            <a:r>
              <a:rPr lang="nl-BE" sz="6000" b="1" dirty="0" smtClean="0">
                <a:solidFill>
                  <a:schemeClr val="accent6"/>
                </a:solidFill>
              </a:rPr>
              <a:t> attention !</a:t>
            </a:r>
          </a:p>
          <a:p>
            <a:pPr algn="ctr"/>
            <a:r>
              <a:rPr lang="nl-BE" sz="6000" b="1" dirty="0" smtClean="0">
                <a:solidFill>
                  <a:schemeClr val="accent6"/>
                </a:solidFill>
              </a:rPr>
              <a:t> </a:t>
            </a:r>
            <a:r>
              <a:rPr lang="nl-BE" sz="6000" b="1" dirty="0" err="1" smtClean="0">
                <a:solidFill>
                  <a:schemeClr val="accent6"/>
                </a:solidFill>
              </a:rPr>
              <a:t>Any</a:t>
            </a:r>
            <a:r>
              <a:rPr lang="nl-BE" sz="6000" b="1" dirty="0" smtClean="0">
                <a:solidFill>
                  <a:schemeClr val="accent6"/>
                </a:solidFill>
              </a:rPr>
              <a:t> </a:t>
            </a:r>
            <a:r>
              <a:rPr lang="nl-BE" sz="6000" b="1" dirty="0" err="1" smtClean="0">
                <a:solidFill>
                  <a:schemeClr val="accent6"/>
                </a:solidFill>
              </a:rPr>
              <a:t>questions</a:t>
            </a:r>
            <a:r>
              <a:rPr lang="nl-BE" sz="6000" b="1" dirty="0" smtClean="0">
                <a:solidFill>
                  <a:schemeClr val="accent6"/>
                </a:solidFill>
              </a:rPr>
              <a:t>…</a:t>
            </a:r>
            <a:endParaRPr lang="nl-BE" sz="6000" b="1" dirty="0">
              <a:solidFill>
                <a:schemeClr val="accent6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23" y="4359196"/>
            <a:ext cx="1433314" cy="14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03648" y="2123728"/>
            <a:ext cx="7272808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Audit Standards 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Definition of </a:t>
            </a: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Audit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Purpose</a:t>
            </a:r>
            <a:r>
              <a:rPr lang="nl-BE" sz="2400" dirty="0" smtClean="0">
                <a:solidFill>
                  <a:srgbClr val="182C80"/>
                </a:solidFill>
              </a:rPr>
              <a:t> of </a:t>
            </a: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>
                <a:solidFill>
                  <a:srgbClr val="182C80"/>
                </a:solidFill>
              </a:rPr>
              <a:t>A</a:t>
            </a:r>
            <a:r>
              <a:rPr lang="nl-BE" sz="2400" dirty="0" smtClean="0">
                <a:solidFill>
                  <a:srgbClr val="182C80"/>
                </a:solidFill>
              </a:rPr>
              <a:t>udit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Internal</a:t>
            </a:r>
            <a:r>
              <a:rPr lang="nl-BE" sz="2400" dirty="0" smtClean="0">
                <a:solidFill>
                  <a:srgbClr val="182C80"/>
                </a:solidFill>
              </a:rPr>
              <a:t> Audit Stakeholders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Content of </a:t>
            </a:r>
            <a:r>
              <a:rPr lang="nl-BE" sz="2400" dirty="0" err="1">
                <a:solidFill>
                  <a:srgbClr val="182C80"/>
                </a:solidFill>
              </a:rPr>
              <a:t>I</a:t>
            </a:r>
            <a:r>
              <a:rPr lang="nl-BE" sz="2400" dirty="0" err="1" smtClean="0">
                <a:solidFill>
                  <a:srgbClr val="182C80"/>
                </a:solidFill>
              </a:rPr>
              <a:t>nternal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>
                <a:solidFill>
                  <a:srgbClr val="182C80"/>
                </a:solidFill>
              </a:rPr>
              <a:t>A</a:t>
            </a:r>
            <a:r>
              <a:rPr lang="nl-BE" sz="2400" dirty="0" smtClean="0">
                <a:solidFill>
                  <a:srgbClr val="182C80"/>
                </a:solidFill>
              </a:rPr>
              <a:t>udit Services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Key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Apects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for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>
                <a:solidFill>
                  <a:srgbClr val="182C80"/>
                </a:solidFill>
                <a:latin typeface="+mj-lt"/>
              </a:rPr>
              <a:t>A</a:t>
            </a:r>
            <a:r>
              <a:rPr lang="nl-BE" sz="2400" dirty="0" err="1" smtClean="0">
                <a:solidFill>
                  <a:srgbClr val="182C80"/>
                </a:solidFill>
                <a:latin typeface="+mj-lt"/>
              </a:rPr>
              <a:t>dding</a:t>
            </a:r>
            <a:r>
              <a:rPr lang="nl-BE" sz="2400" dirty="0" smtClean="0">
                <a:solidFill>
                  <a:srgbClr val="182C80"/>
                </a:solidFill>
              </a:rPr>
              <a:t> Value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Centralized</a:t>
            </a:r>
            <a:r>
              <a:rPr lang="nl-BE" sz="2400" dirty="0" smtClean="0">
                <a:solidFill>
                  <a:srgbClr val="182C80"/>
                </a:solidFill>
              </a:rPr>
              <a:t> versus </a:t>
            </a:r>
            <a:r>
              <a:rPr lang="nl-BE" sz="2400" dirty="0" err="1">
                <a:solidFill>
                  <a:srgbClr val="182C80"/>
                </a:solidFill>
              </a:rPr>
              <a:t>D</a:t>
            </a:r>
            <a:r>
              <a:rPr lang="nl-BE" sz="2400" dirty="0" err="1" smtClean="0">
                <a:solidFill>
                  <a:srgbClr val="182C80"/>
                </a:solidFill>
              </a:rPr>
              <a:t>ecentralized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Structure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Current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Developments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Conclusions</a:t>
            </a:r>
            <a:endParaRPr lang="nl-BE" sz="2400" dirty="0" smtClean="0">
              <a:solidFill>
                <a:srgbClr val="182C80"/>
              </a:solidFill>
            </a:endParaRP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971600" y="1269544"/>
            <a:ext cx="35283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Content</a:t>
            </a:r>
          </a:p>
        </p:txBody>
      </p:sp>
    </p:spTree>
    <p:extLst>
      <p:ext uri="{BB962C8B-B14F-4D97-AF65-F5344CB8AC3E}">
        <p14:creationId xmlns:p14="http://schemas.microsoft.com/office/powerpoint/2010/main" val="7315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2560" y="1556792"/>
            <a:ext cx="488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Audit Standards</a:t>
            </a:r>
            <a:endParaRPr lang="nl-BE" sz="2000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55616"/>
            <a:ext cx="317385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91640" y="2420888"/>
            <a:ext cx="4464496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Mandatory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strongly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recommended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guidance</a:t>
            </a:r>
            <a:endParaRPr lang="nl-BE" sz="2400" dirty="0" smtClean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Definition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International Standards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Code of </a:t>
            </a:r>
            <a:r>
              <a:rPr lang="nl-BE" sz="2400" dirty="0" err="1" smtClean="0">
                <a:solidFill>
                  <a:srgbClr val="182C80"/>
                </a:solidFill>
              </a:rPr>
              <a:t>Ethics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Performance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err="1" smtClean="0">
                <a:solidFill>
                  <a:srgbClr val="182C80"/>
                </a:solidFill>
              </a:rPr>
              <a:t>Attribute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dirty="0" smtClean="0">
                <a:solidFill>
                  <a:srgbClr val="182C80"/>
                </a:solidFill>
              </a:rPr>
              <a:t>Standards</a:t>
            </a:r>
          </a:p>
          <a:p>
            <a:pPr>
              <a:lnSpc>
                <a:spcPct val="120000"/>
              </a:lnSpc>
            </a:pPr>
            <a:endParaRPr lang="nl-BE" sz="2400" dirty="0">
              <a:solidFill>
                <a:srgbClr val="182C8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868144" y="4959656"/>
            <a:ext cx="274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GB" dirty="0">
                <a:solidFill>
                  <a:srgbClr val="182C80"/>
                </a:solidFill>
              </a:rPr>
              <a:t>(IPPF – Institute of Internal Auditors)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45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34076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Definition of </a:t>
            </a:r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Internal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Audit 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defRPr/>
            </a:pPr>
            <a:endParaRPr lang="en-GB" altLang="en-US" sz="2400" dirty="0" smtClean="0">
              <a:solidFill>
                <a:srgbClr val="182C80"/>
              </a:solidFill>
              <a:latin typeface="+mj-lt"/>
            </a:endParaRPr>
          </a:p>
          <a:p>
            <a:pPr lvl="1">
              <a:defRPr/>
            </a:pPr>
            <a:r>
              <a:rPr lang="en-GB" altLang="en-US" sz="2400" dirty="0" smtClean="0">
                <a:solidFill>
                  <a:srgbClr val="182C80"/>
                </a:solidFill>
                <a:latin typeface="+mj-lt"/>
              </a:rPr>
              <a:t>Internal 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audit is an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independent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and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objective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assurance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and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consulting 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activity  designed to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add value and improve 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the organisation’s operations. </a:t>
            </a:r>
          </a:p>
          <a:p>
            <a:pPr lvl="1">
              <a:defRPr/>
            </a:pPr>
            <a:endParaRPr lang="en-GB" altLang="en-US" sz="2400" dirty="0">
              <a:solidFill>
                <a:srgbClr val="182C80"/>
              </a:solidFill>
              <a:latin typeface="+mj-lt"/>
            </a:endParaRPr>
          </a:p>
          <a:p>
            <a:pPr lvl="1">
              <a:defRPr/>
            </a:pP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It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helps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the organisation in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achieving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its objectives by bringing a systematic, disciplined approach </a:t>
            </a:r>
            <a:r>
              <a:rPr lang="en-GB" altLang="en-US" sz="2400" b="1" dirty="0">
                <a:solidFill>
                  <a:srgbClr val="182C80"/>
                </a:solidFill>
                <a:latin typeface="+mj-lt"/>
              </a:rPr>
              <a:t>to evaluate and improve</a:t>
            </a:r>
            <a:r>
              <a:rPr lang="en-GB" altLang="en-US" sz="2400" dirty="0">
                <a:solidFill>
                  <a:srgbClr val="182C80"/>
                </a:solidFill>
                <a:latin typeface="+mj-lt"/>
              </a:rPr>
              <a:t> the effectiveness of the risk management, control and governance </a:t>
            </a:r>
            <a:r>
              <a:rPr lang="en-GB" altLang="en-US" sz="2400" dirty="0" smtClean="0">
                <a:solidFill>
                  <a:srgbClr val="182C80"/>
                </a:solidFill>
                <a:latin typeface="+mj-lt"/>
              </a:rPr>
              <a:t>processes.</a:t>
            </a:r>
          </a:p>
          <a:p>
            <a:pPr lvl="1">
              <a:defRPr/>
            </a:pPr>
            <a:endParaRPr lang="en-GB" sz="2400" dirty="0">
              <a:solidFill>
                <a:srgbClr val="182C80"/>
              </a:solidFill>
            </a:endParaRPr>
          </a:p>
          <a:p>
            <a:pPr lvl="1">
              <a:defRPr/>
            </a:pPr>
            <a:r>
              <a:rPr lang="en-GB" dirty="0" smtClean="0">
                <a:solidFill>
                  <a:srgbClr val="182C80"/>
                </a:solidFill>
              </a:rPr>
              <a:t>(IPPF – Institute of Internal Auditors)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575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295163"/>
            <a:ext cx="41296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urpose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</a:t>
            </a:r>
          </a:p>
          <a:p>
            <a:endParaRPr lang="nl-BE" sz="2400" i="1" dirty="0" smtClean="0">
              <a:solidFill>
                <a:srgbClr val="182C80"/>
              </a:solidFill>
            </a:endParaRPr>
          </a:p>
          <a:p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smtClean="0">
                <a:solidFill>
                  <a:srgbClr val="182C80"/>
                </a:solidFill>
              </a:rPr>
              <a:t>    Independent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</a:t>
            </a:r>
            <a:r>
              <a:rPr lang="nl-BE" sz="2400" dirty="0" err="1" smtClean="0">
                <a:solidFill>
                  <a:srgbClr val="182C80"/>
                </a:solidFill>
              </a:rPr>
              <a:t>Objective</a:t>
            </a:r>
            <a:endParaRPr lang="nl-BE" sz="2400" dirty="0" smtClean="0">
              <a:solidFill>
                <a:srgbClr val="182C80"/>
              </a:solidFill>
            </a:endParaRPr>
          </a:p>
          <a:p>
            <a:r>
              <a:rPr lang="nl-BE" sz="2400" dirty="0" smtClean="0">
                <a:solidFill>
                  <a:srgbClr val="182C80"/>
                </a:solidFill>
              </a:rPr>
              <a:t>     </a:t>
            </a:r>
            <a:r>
              <a:rPr lang="nl-BE" sz="2400" dirty="0" err="1" smtClean="0">
                <a:solidFill>
                  <a:srgbClr val="182C80"/>
                </a:solidFill>
              </a:rPr>
              <a:t>Accomplish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objectives</a:t>
            </a:r>
            <a:endParaRPr lang="nl-BE" sz="2400" dirty="0" smtClean="0">
              <a:solidFill>
                <a:srgbClr val="182C80"/>
              </a:solidFill>
            </a:endParaRPr>
          </a:p>
          <a:p>
            <a:r>
              <a:rPr lang="nl-BE" sz="2400" dirty="0" smtClean="0">
                <a:solidFill>
                  <a:srgbClr val="182C80"/>
                </a:solidFill>
              </a:rPr>
              <a:t>     Risk, control, </a:t>
            </a:r>
            <a:r>
              <a:rPr lang="nl-BE" sz="2400" dirty="0" err="1" smtClean="0">
                <a:solidFill>
                  <a:srgbClr val="182C80"/>
                </a:solidFill>
              </a:rPr>
              <a:t>governance</a:t>
            </a:r>
            <a:endParaRPr lang="nl-BE" sz="2400" dirty="0" smtClean="0">
              <a:solidFill>
                <a:srgbClr val="182C80"/>
              </a:solidFill>
            </a:endParaRPr>
          </a:p>
          <a:p>
            <a:r>
              <a:rPr lang="nl-BE" sz="2400" dirty="0" smtClean="0">
                <a:solidFill>
                  <a:srgbClr val="182C80"/>
                </a:solidFill>
              </a:rPr>
              <a:t>     </a:t>
            </a:r>
            <a:r>
              <a:rPr lang="nl-BE" sz="2400" dirty="0" err="1" smtClean="0">
                <a:solidFill>
                  <a:srgbClr val="182C80"/>
                </a:solidFill>
              </a:rPr>
              <a:t>Systematic</a:t>
            </a:r>
            <a:r>
              <a:rPr lang="nl-BE" sz="2400" dirty="0" smtClean="0">
                <a:solidFill>
                  <a:srgbClr val="182C80"/>
                </a:solidFill>
              </a:rPr>
              <a:t> approach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Evaluation </a:t>
            </a:r>
          </a:p>
          <a:p>
            <a:r>
              <a:rPr lang="en-US" sz="2400" dirty="0" smtClean="0">
                <a:solidFill>
                  <a:srgbClr val="182C80"/>
                </a:solidFill>
              </a:rPr>
              <a:t>     Professional </a:t>
            </a:r>
            <a:r>
              <a:rPr lang="en-US" sz="2400" dirty="0" err="1" smtClean="0">
                <a:solidFill>
                  <a:srgbClr val="182C80"/>
                </a:solidFill>
              </a:rPr>
              <a:t>judgement</a:t>
            </a:r>
            <a:endParaRPr lang="en-US" sz="2400" dirty="0" smtClean="0">
              <a:solidFill>
                <a:srgbClr val="182C80"/>
              </a:solidFill>
            </a:endParaRPr>
          </a:p>
          <a:p>
            <a:r>
              <a:rPr lang="en-US" sz="2400" dirty="0" smtClean="0">
                <a:solidFill>
                  <a:srgbClr val="182C80"/>
                </a:solidFill>
              </a:rPr>
              <a:t>     Competence</a:t>
            </a:r>
          </a:p>
          <a:p>
            <a:r>
              <a:rPr lang="en-US" sz="2400" dirty="0" smtClean="0">
                <a:solidFill>
                  <a:srgbClr val="182C80"/>
                </a:solidFill>
              </a:rPr>
              <a:t>     Quality Control</a:t>
            </a:r>
            <a:endParaRPr lang="nl-BE" sz="2400" dirty="0" smtClean="0">
              <a:solidFill>
                <a:srgbClr val="182C80"/>
              </a:solidFill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4739680" y="4401910"/>
            <a:ext cx="720080" cy="3388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5840237" y="43405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</a:rPr>
              <a:t>ADDED VALUE</a:t>
            </a:r>
            <a:endParaRPr lang="nl-BE" sz="2400" b="1" dirty="0">
              <a:solidFill>
                <a:srgbClr val="182C8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20" y="1008756"/>
            <a:ext cx="1584176" cy="101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77746"/>
            <a:ext cx="1504950" cy="2400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33" y="1201545"/>
            <a:ext cx="4395160" cy="62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127759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Internal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Audit Stakeholders</a:t>
            </a:r>
            <a:endParaRPr lang="nl-BE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79500"/>
              </p:ext>
            </p:extLst>
          </p:nvPr>
        </p:nvGraphicFramePr>
        <p:xfrm>
          <a:off x="467544" y="3789040"/>
          <a:ext cx="8424935" cy="1905000"/>
        </p:xfrm>
        <a:graphic>
          <a:graphicData uri="http://schemas.openxmlformats.org/drawingml/2006/table">
            <a:tbl>
              <a:tblPr/>
              <a:tblGrid>
                <a:gridCol w="2376264"/>
                <a:gridCol w="2952328"/>
                <a:gridCol w="3096343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BOARD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MANAGEMENT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REGULATORS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Assurance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Advise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Assurance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Eyes</a:t>
                      </a: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nl-BE" sz="24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ears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Assurance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Information 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Oversight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Insight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Insight</a:t>
                      </a: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nl-BE" sz="24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oversight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More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profits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err="1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Better</a:t>
                      </a: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4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4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Time </a:t>
                      </a:r>
                      <a:r>
                        <a:rPr lang="nl-BE" sz="2400" b="0" i="0" u="none" strike="noStrike" dirty="0" err="1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gain</a:t>
                      </a:r>
                      <a:endParaRPr lang="nl-BE" sz="24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1056775" cy="92467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57471"/>
            <a:ext cx="1116466" cy="91608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377295"/>
            <a:ext cx="1071156" cy="91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09842" y="1772816"/>
            <a:ext cx="6530509" cy="444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Content of </a:t>
            </a:r>
            <a:r>
              <a:rPr lang="nl-BE" sz="2400" b="1" dirty="0" err="1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Internal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Audit Services 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A</a:t>
            </a:r>
            <a:r>
              <a:rPr lang="nl-BE" sz="2400" b="1" dirty="0" smtClean="0">
                <a:solidFill>
                  <a:srgbClr val="182C80"/>
                </a:solidFill>
              </a:rPr>
              <a:t>ssurance </a:t>
            </a:r>
            <a:r>
              <a:rPr lang="nl-BE" sz="2400" dirty="0" smtClean="0">
                <a:solidFill>
                  <a:srgbClr val="182C80"/>
                </a:solidFill>
              </a:rPr>
              <a:t>services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 Opinion or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conclusion</a:t>
            </a:r>
            <a:endParaRPr lang="nl-BE" sz="2400" dirty="0" smtClean="0">
              <a:solidFill>
                <a:srgbClr val="182C80"/>
              </a:solidFill>
              <a:sym typeface="Wingdings" panose="05000000000000000000" pitchFamily="2" charset="2"/>
            </a:endParaRPr>
          </a:p>
          <a:p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smtClean="0">
                <a:solidFill>
                  <a:srgbClr val="182C80"/>
                </a:solidFill>
              </a:rPr>
              <a:t>    </a:t>
            </a:r>
            <a:r>
              <a:rPr lang="nl-BE" sz="2400" b="1" dirty="0" smtClean="0">
                <a:solidFill>
                  <a:srgbClr val="182C80"/>
                </a:solidFill>
              </a:rPr>
              <a:t>Consultancy</a:t>
            </a:r>
            <a:r>
              <a:rPr lang="nl-BE" sz="2400" dirty="0" smtClean="0">
                <a:solidFill>
                  <a:srgbClr val="182C80"/>
                </a:solidFill>
              </a:rPr>
              <a:t> services 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 </a:t>
            </a:r>
            <a:r>
              <a:rPr lang="nl-BE" sz="2400" dirty="0" err="1" smtClean="0">
                <a:solidFill>
                  <a:srgbClr val="182C80"/>
                </a:solidFill>
                <a:sym typeface="Wingdings" panose="05000000000000000000" pitchFamily="2" charset="2"/>
              </a:rPr>
              <a:t>Advise</a:t>
            </a:r>
            <a:endParaRPr lang="nl-BE" sz="2400" dirty="0" smtClean="0">
              <a:solidFill>
                <a:srgbClr val="182C80"/>
              </a:solidFill>
            </a:endParaRP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Opinion or </a:t>
            </a:r>
            <a:r>
              <a:rPr lang="nl-BE" sz="2400" dirty="0" err="1" smtClean="0">
                <a:solidFill>
                  <a:srgbClr val="182C80"/>
                </a:solidFill>
              </a:rPr>
              <a:t>advice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</a:rPr>
              <a:t>on</a:t>
            </a:r>
            <a:r>
              <a:rPr lang="nl-BE" sz="2400" dirty="0" smtClean="0">
                <a:solidFill>
                  <a:srgbClr val="182C8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Controls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Risk management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nl-BE" sz="2400" dirty="0" err="1">
                <a:solidFill>
                  <a:srgbClr val="182C80"/>
                </a:solidFill>
              </a:rPr>
              <a:t>G</a:t>
            </a:r>
            <a:r>
              <a:rPr lang="nl-BE" sz="2400" dirty="0" err="1" smtClean="0">
                <a:solidFill>
                  <a:srgbClr val="182C80"/>
                </a:solidFill>
              </a:rPr>
              <a:t>overnance</a:t>
            </a:r>
            <a:endParaRPr lang="nl-BE" sz="2400" dirty="0" smtClean="0">
              <a:solidFill>
                <a:srgbClr val="182C80"/>
              </a:solidFill>
            </a:endParaRPr>
          </a:p>
          <a:p>
            <a:pPr>
              <a:lnSpc>
                <a:spcPct val="130000"/>
              </a:lnSpc>
            </a:pPr>
            <a:endParaRPr lang="nl-BE" sz="20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17449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31800" y="2571408"/>
            <a:ext cx="532859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Independence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objectivity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Relation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with</a:t>
            </a:r>
            <a:r>
              <a:rPr lang="nl-BE" sz="2400" dirty="0" smtClean="0">
                <a:solidFill>
                  <a:srgbClr val="182C80"/>
                </a:solidFill>
              </a:rPr>
              <a:t> management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Control environment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Audituniverse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and</a:t>
            </a:r>
            <a:r>
              <a:rPr lang="nl-BE" sz="2400" dirty="0" smtClean="0">
                <a:solidFill>
                  <a:srgbClr val="182C80"/>
                </a:solidFill>
              </a:rPr>
              <a:t> scope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Qualitiy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>
                <a:solidFill>
                  <a:srgbClr val="182C80"/>
                </a:solidFill>
              </a:rPr>
              <a:t>assurance</a:t>
            </a:r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err="1">
                <a:solidFill>
                  <a:srgbClr val="182C80"/>
                </a:solidFill>
              </a:rPr>
              <a:t>and</a:t>
            </a:r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methodology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Resources </a:t>
            </a: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410" y="1196752"/>
            <a:ext cx="1973580" cy="147828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87624" y="163297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Aspects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b="1" dirty="0" err="1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15337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03132" y="1924852"/>
            <a:ext cx="4800916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smtClean="0">
                <a:solidFill>
                  <a:srgbClr val="182C80"/>
                </a:solidFill>
                <a:cs typeface="Arial" panose="020B0604020202020204" pitchFamily="34" charset="0"/>
              </a:rPr>
              <a:t>Independence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Standards</a:t>
            </a:r>
            <a:r>
              <a:rPr lang="nl-BE" sz="2400" dirty="0" smtClean="0">
                <a:solidFill>
                  <a:srgbClr val="182C80"/>
                </a:solidFill>
              </a:rPr>
              <a:t> – </a:t>
            </a:r>
            <a:r>
              <a:rPr lang="nl-BE" sz="2400" dirty="0" err="1" smtClean="0">
                <a:solidFill>
                  <a:srgbClr val="182C80"/>
                </a:solidFill>
              </a:rPr>
              <a:t>legal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framework</a:t>
            </a:r>
            <a:r>
              <a:rPr lang="nl-BE" sz="2400" dirty="0" smtClean="0">
                <a:solidFill>
                  <a:srgbClr val="182C80"/>
                </a:solidFill>
              </a:rPr>
              <a:t> - Auditcharter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Position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within</a:t>
            </a:r>
            <a:r>
              <a:rPr lang="nl-BE" sz="2400" dirty="0" smtClean="0">
                <a:solidFill>
                  <a:srgbClr val="182C80"/>
                </a:solidFill>
              </a:rPr>
              <a:t> the </a:t>
            </a:r>
            <a:r>
              <a:rPr lang="nl-BE" sz="2400" dirty="0" err="1" smtClean="0">
                <a:solidFill>
                  <a:srgbClr val="182C80"/>
                </a:solidFill>
              </a:rPr>
              <a:t>organisation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Public </a:t>
            </a:r>
            <a:r>
              <a:rPr lang="nl-BE" sz="2400" b="1" dirty="0" smtClean="0">
                <a:solidFill>
                  <a:srgbClr val="182C80"/>
                </a:solidFill>
              </a:rPr>
              <a:t>access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to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reports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Recources</a:t>
            </a:r>
            <a:endParaRPr lang="nl-BE" sz="2400" b="1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Auditplanning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err="1" smtClean="0">
                <a:solidFill>
                  <a:srgbClr val="182C80"/>
                </a:solidFill>
              </a:rPr>
              <a:t>Presence</a:t>
            </a:r>
            <a:r>
              <a:rPr lang="nl-BE" sz="2400" dirty="0" smtClean="0">
                <a:solidFill>
                  <a:srgbClr val="182C80"/>
                </a:solidFill>
              </a:rPr>
              <a:t> of </a:t>
            </a:r>
            <a:r>
              <a:rPr lang="nl-BE" sz="2400" dirty="0" err="1" smtClean="0">
                <a:solidFill>
                  <a:srgbClr val="182C80"/>
                </a:solidFill>
              </a:rPr>
              <a:t>an</a:t>
            </a:r>
            <a:r>
              <a:rPr lang="nl-BE" sz="2400" dirty="0" smtClean="0">
                <a:solidFill>
                  <a:srgbClr val="182C80"/>
                </a:solidFill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</a:rPr>
              <a:t>Audit </a:t>
            </a:r>
            <a:r>
              <a:rPr lang="nl-BE" sz="2400" b="1" dirty="0" err="1" smtClean="0">
                <a:solidFill>
                  <a:srgbClr val="182C80"/>
                </a:solidFill>
              </a:rPr>
              <a:t>Committee</a:t>
            </a:r>
            <a:endParaRPr lang="nl-BE" sz="2400" b="1" dirty="0" smtClean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 smtClean="0">
              <a:solidFill>
                <a:srgbClr val="182C8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364088" y="1924852"/>
            <a:ext cx="3475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err="1">
                <a:solidFill>
                  <a:srgbClr val="182C80"/>
                </a:solidFill>
              </a:rPr>
              <a:t>Objectivity</a:t>
            </a:r>
            <a:r>
              <a:rPr lang="nl-BE" sz="2400" b="1" dirty="0">
                <a:solidFill>
                  <a:srgbClr val="182C80"/>
                </a:solidFill>
              </a:rPr>
              <a:t> → auditors</a:t>
            </a:r>
          </a:p>
          <a:p>
            <a:endParaRPr lang="nl-BE" sz="20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>
                <a:solidFill>
                  <a:srgbClr val="182C80"/>
                </a:solidFill>
              </a:rPr>
              <a:t>Selection</a:t>
            </a:r>
            <a:r>
              <a:rPr lang="nl-BE" sz="2400" dirty="0">
                <a:solidFill>
                  <a:srgbClr val="182C80"/>
                </a:solidFill>
              </a:rPr>
              <a:t>, </a:t>
            </a:r>
            <a:r>
              <a:rPr lang="nl-BE" sz="2400" dirty="0" err="1">
                <a:solidFill>
                  <a:srgbClr val="182C80"/>
                </a:solidFill>
              </a:rPr>
              <a:t>evaluation</a:t>
            </a:r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err="1">
                <a:solidFill>
                  <a:srgbClr val="182C80"/>
                </a:solidFill>
              </a:rPr>
              <a:t>and</a:t>
            </a:r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err="1" smtClean="0">
                <a:solidFill>
                  <a:srgbClr val="182C80"/>
                </a:solidFill>
              </a:rPr>
              <a:t>dismissal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Formation</a:t>
            </a:r>
            <a:r>
              <a:rPr lang="nl-BE" sz="2400" dirty="0" smtClean="0">
                <a:solidFill>
                  <a:srgbClr val="182C80"/>
                </a:solidFill>
              </a:rPr>
              <a:t> – </a:t>
            </a:r>
            <a:r>
              <a:rPr lang="nl-BE" sz="2400" dirty="0" err="1" smtClean="0">
                <a:solidFill>
                  <a:srgbClr val="182C80"/>
                </a:solidFill>
              </a:rPr>
              <a:t>certification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err="1" smtClean="0">
                <a:solidFill>
                  <a:srgbClr val="182C80"/>
                </a:solidFill>
              </a:rPr>
              <a:t>Ethical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b="1" dirty="0">
                <a:solidFill>
                  <a:srgbClr val="182C80"/>
                </a:solidFill>
              </a:rPr>
              <a:t>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84331"/>
            <a:ext cx="1655832" cy="111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451</Words>
  <Application>Microsoft Office PowerPoint</Application>
  <PresentationFormat>On-screen Show (4:3)</PresentationFormat>
  <Paragraphs>177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HILL Raymond (BUDG)</cp:lastModifiedBy>
  <cp:revision>288</cp:revision>
  <cp:lastPrinted>2014-08-26T19:29:16Z</cp:lastPrinted>
  <dcterms:created xsi:type="dcterms:W3CDTF">2014-07-23T21:24:08Z</dcterms:created>
  <dcterms:modified xsi:type="dcterms:W3CDTF">2014-09-04T07:40:34Z</dcterms:modified>
</cp:coreProperties>
</file>