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7" r:id="rId2"/>
    <p:sldId id="391" r:id="rId3"/>
    <p:sldId id="392" r:id="rId4"/>
    <p:sldId id="407" r:id="rId5"/>
    <p:sldId id="394" r:id="rId6"/>
    <p:sldId id="403" r:id="rId7"/>
    <p:sldId id="404" r:id="rId8"/>
    <p:sldId id="396" r:id="rId9"/>
    <p:sldId id="399" r:id="rId10"/>
    <p:sldId id="405" r:id="rId11"/>
    <p:sldId id="400" r:id="rId12"/>
    <p:sldId id="354" r:id="rId13"/>
    <p:sldId id="384" r:id="rId14"/>
    <p:sldId id="383" r:id="rId15"/>
    <p:sldId id="385" r:id="rId16"/>
    <p:sldId id="355" r:id="rId17"/>
    <p:sldId id="322" r:id="rId18"/>
    <p:sldId id="327" r:id="rId19"/>
    <p:sldId id="319" r:id="rId20"/>
    <p:sldId id="357" r:id="rId21"/>
    <p:sldId id="329" r:id="rId22"/>
    <p:sldId id="332" r:id="rId23"/>
    <p:sldId id="370" r:id="rId24"/>
    <p:sldId id="387" r:id="rId25"/>
    <p:sldId id="334" r:id="rId26"/>
    <p:sldId id="388" r:id="rId27"/>
    <p:sldId id="389" r:id="rId28"/>
    <p:sldId id="336" r:id="rId29"/>
    <p:sldId id="339" r:id="rId30"/>
    <p:sldId id="340" r:id="rId31"/>
    <p:sldId id="390" r:id="rId32"/>
    <p:sldId id="343" r:id="rId33"/>
    <p:sldId id="362" r:id="rId34"/>
    <p:sldId id="364" r:id="rId35"/>
    <p:sldId id="406" r:id="rId3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244"/>
    <a:srgbClr val="B9CDE5"/>
    <a:srgbClr val="000000"/>
    <a:srgbClr val="76A4DC"/>
    <a:srgbClr val="0070C0"/>
    <a:srgbClr val="10253F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9" autoAdjust="0"/>
    <p:restoredTop sz="35294" autoAdjust="0"/>
  </p:normalViewPr>
  <p:slideViewPr>
    <p:cSldViewPr showGuides="1">
      <p:cViewPr>
        <p:scale>
          <a:sx n="80" d="100"/>
          <a:sy n="80" d="100"/>
        </p:scale>
        <p:origin x="-1110" y="162"/>
      </p:cViewPr>
      <p:guideLst>
        <p:guide orient="horz" pos="391"/>
        <p:guide orient="horz" pos="663"/>
        <p:guide orient="horz" pos="4201"/>
        <p:guide pos="5602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tons\AppData\Local\Microsoft\Windows\Temporary%20Internet%20Files\Content.Outlook\HXIFFDDN\Tabula&#231;&#227;o%20Completa%20-%20%20Pesquisa%20Unificada%20Lei%20Anticorrup&#231;&#227;o%20Empresarial%20-%20Dalt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tons\AppData\Local\Microsoft\Windows\Temporary%20Internet%20Files\Content.Outlook\HXIFFDDN\Tabula&#231;&#227;o%20Completa%20-%20%20Pesquisa%20Unificada%20Lei%20Anticorrup&#231;&#227;o%20Empresarial%20-%20Dalton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ltons\AppData\Local\Microsoft\Windows\Temporary%20Internet%20Files\Content.Outlook\HXIFFDDN\Tabula&#231;&#227;o%20Completa%20-%20%20Pesquisa%20Unificada%20Lei%20Anticorrup&#231;&#227;o%20Empresarial%20-%20Dalt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ltons\Documentos\FDC\Professor\Fam&#237;lias%20para%20atua&#231;&#227;o\Institucional\CGU\C&#243;pia%20de%20Tabula&#231;&#227;o%20Completa%20-%20%20Pesquisa%20Unificada%20Lei%20Anticorrup&#231;&#227;o%20Empresarial%20-%20Dalt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pt-BR" dirty="0" smtClean="0"/>
              <a:t>Função </a:t>
            </a:r>
            <a:endParaRPr lang="pt-BR" dirty="0"/>
          </a:p>
        </c:rich>
      </c:tx>
      <c:layout>
        <c:manualLayout>
          <c:xMode val="edge"/>
          <c:yMode val="edge"/>
          <c:x val="0.49060912599642692"/>
          <c:y val="2.309597875368345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44542434769825"/>
          <c:y val="0.11414555128795213"/>
          <c:w val="0.79646416164134304"/>
          <c:h val="0.5649382211500308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4.6069574158018871E-2"/>
                  <c:y val="-0.211546765967802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234208248000764E-2"/>
                  <c:y val="-2.03930466059326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'QA1'!$A$4:$A$10</c:f>
              <c:strCache>
                <c:ptCount val="7"/>
                <c:pt idx="0">
                  <c:v>Proprietário / Acionista da empresa / Herdeiro</c:v>
                </c:pt>
                <c:pt idx="1">
                  <c:v>Conselheiro da empresa</c:v>
                </c:pt>
                <c:pt idx="2">
                  <c:v>Executivo de 1º nível da empresa</c:v>
                </c:pt>
                <c:pt idx="3">
                  <c:v>Responsável pela função compliance em sua empresa (seja da auditoria, jurídico, governança, ou área própria de compliance)</c:v>
                </c:pt>
                <c:pt idx="4">
                  <c:v>Administrativo</c:v>
                </c:pt>
                <c:pt idx="5">
                  <c:v>Outros</c:v>
                </c:pt>
                <c:pt idx="6">
                  <c:v>Média Gerência</c:v>
                </c:pt>
              </c:strCache>
            </c:strRef>
          </c:cat>
          <c:val>
            <c:numRef>
              <c:f>'QA1'!$C$4:$C$10</c:f>
              <c:numCache>
                <c:formatCode>0.00%</c:formatCode>
                <c:ptCount val="7"/>
                <c:pt idx="0">
                  <c:v>0.5078125</c:v>
                </c:pt>
                <c:pt idx="1">
                  <c:v>1.171875E-2</c:v>
                </c:pt>
                <c:pt idx="2">
                  <c:v>0.25</c:v>
                </c:pt>
                <c:pt idx="3">
                  <c:v>0.1328125</c:v>
                </c:pt>
                <c:pt idx="4">
                  <c:v>1.5625E-2</c:v>
                </c:pt>
                <c:pt idx="5">
                  <c:v>1.5625E-2</c:v>
                </c:pt>
                <c:pt idx="6">
                  <c:v>6.640625E-2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3537246813700576E-2"/>
          <c:y val="0.72385435424277245"/>
          <c:w val="0.94227039872041862"/>
          <c:h val="0.26684730104562454"/>
        </c:manualLayout>
      </c:layout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Empresa de controle familiar (familiar ou multifamiliar)</c:v>
                </c:pt>
                <c:pt idx="1">
                  <c:v>Empresa de controle institucional (controlada por investidores institucionais)</c:v>
                </c:pt>
                <c:pt idx="2">
                  <c:v>Empresa de controle compartilhado (um ou mais indivíduos ou grupos empresariais detêm o controle)</c:v>
                </c:pt>
                <c:pt idx="3">
                  <c:v>Empresa multinacional (controle estrangeiro)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0.64912280701754388</c:v>
                </c:pt>
                <c:pt idx="1">
                  <c:v>0.7</c:v>
                </c:pt>
                <c:pt idx="2">
                  <c:v>0.75</c:v>
                </c:pt>
                <c:pt idx="3">
                  <c:v>0.81818181818181823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53952"/>
        <c:axId val="26259840"/>
      </c:barChart>
      <c:catAx>
        <c:axId val="26253952"/>
        <c:scaling>
          <c:orientation val="minMax"/>
        </c:scaling>
        <c:delete val="0"/>
        <c:axPos val="l"/>
        <c:majorTickMark val="out"/>
        <c:minorTickMark val="none"/>
        <c:tickLblPos val="nextTo"/>
        <c:crossAx val="26259840"/>
        <c:crosses val="autoZero"/>
        <c:auto val="1"/>
        <c:lblAlgn val="ctr"/>
        <c:lblOffset val="100"/>
        <c:noMultiLvlLbl val="0"/>
      </c:catAx>
      <c:valAx>
        <c:axId val="26259840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2625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647089529383653E-2"/>
          <c:y val="4.0512366029133252E-2"/>
          <c:w val="0.90238173497809804"/>
          <c:h val="0.88258403165930543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 da Contagem / Qtde Respondentes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0.2201574071485280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1.2432983561105546E-2"/>
                  <c:y val="-2.004826307165267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4.9629540000456548E-3"/>
                  <c:y val="-9.143863893553211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"/>
                  <c:y val="0.1299838982578557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7.0805926863511934E-2"/>
                  <c:y val="5.463389974962645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7977794231046912E-2"/>
                  <c:y val="4.148267378613486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Não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informado</a:t>
                    </a:r>
                    <a:r>
                      <a:rPr lang="en-US" dirty="0"/>
                      <a:t>
2,0%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Plan1!$A$2:$A$7</c:f>
              <c:strCache>
                <c:ptCount val="6"/>
                <c:pt idx="0">
                  <c:v>Não há programa de compliance</c:v>
                </c:pt>
                <c:pt idx="1">
                  <c:v>Menos de 1 ano</c:v>
                </c:pt>
                <c:pt idx="2">
                  <c:v>De 1 a 5 anos</c:v>
                </c:pt>
                <c:pt idx="3">
                  <c:v>De 5 a 10 anos</c:v>
                </c:pt>
                <c:pt idx="4">
                  <c:v>Há 10 anos ou mais</c:v>
                </c:pt>
                <c:pt idx="5">
                  <c:v>Nulos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0.60546875</c:v>
                </c:pt>
                <c:pt idx="1">
                  <c:v>3.90625E-2</c:v>
                </c:pt>
                <c:pt idx="2">
                  <c:v>0.171875</c:v>
                </c:pt>
                <c:pt idx="3">
                  <c:v>8.203125E-2</c:v>
                </c:pt>
                <c:pt idx="4">
                  <c:v>8.203125E-2</c:v>
                </c:pt>
                <c:pt idx="5">
                  <c:v>1.953125E-2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Empresa de controle familiar (familiar ou multifamiliar)</c:v>
                </c:pt>
                <c:pt idx="1">
                  <c:v>Empresa de controle compartilhado (um ou mais indivíduos ou grupos empresariais detêm o controle)</c:v>
                </c:pt>
                <c:pt idx="2">
                  <c:v>Empresa de controle institucional (controlada por investidores institucionais)</c:v>
                </c:pt>
                <c:pt idx="3">
                  <c:v>Empresa multinacional (controle estrangeiro)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0.25438596491228072</c:v>
                </c:pt>
                <c:pt idx="1">
                  <c:v>0.33333333333333331</c:v>
                </c:pt>
                <c:pt idx="2">
                  <c:v>0.51111111111111107</c:v>
                </c:pt>
                <c:pt idx="3">
                  <c:v>0.90909090909090906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38048"/>
        <c:axId val="26339584"/>
      </c:barChart>
      <c:catAx>
        <c:axId val="26338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339584"/>
        <c:crosses val="autoZero"/>
        <c:auto val="1"/>
        <c:lblAlgn val="ctr"/>
        <c:lblOffset val="100"/>
        <c:noMultiLvlLbl val="0"/>
      </c:catAx>
      <c:valAx>
        <c:axId val="26339584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2633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Média empresa (faturamento 2013 &gt; R$ 16 milhões e =&lt; R$ 90 milhões)</c:v>
                </c:pt>
                <c:pt idx="1">
                  <c:v>Média-grande empresa (faturamento 2013 &gt; R$ 90 milhões e =&lt; R$ 300 milhões)</c:v>
                </c:pt>
                <c:pt idx="2">
                  <c:v>Grande empresa (faturamento 2013 &gt; R$ 300 milhões)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0.22500000000000001</c:v>
                </c:pt>
                <c:pt idx="1">
                  <c:v>0.2857142857142857</c:v>
                </c:pt>
                <c:pt idx="2">
                  <c:v>0.73134328358208955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64640"/>
        <c:axId val="26891008"/>
      </c:barChart>
      <c:catAx>
        <c:axId val="2686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891008"/>
        <c:crosses val="autoZero"/>
        <c:auto val="1"/>
        <c:lblAlgn val="ctr"/>
        <c:lblOffset val="100"/>
        <c:noMultiLvlLbl val="0"/>
      </c:catAx>
      <c:valAx>
        <c:axId val="26891008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2686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9301599687865"/>
          <c:y val="0.10008937489550568"/>
          <c:w val="0.78774873195474049"/>
          <c:h val="0.77122428595312986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 da Contagem / Qtde Respondentes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0.4274853980035040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8.0311028230328013E-2"/>
                  <c:y val="-4.46191452922810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2493172063987517E-2"/>
                  <c:y val="-2.350505335003866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3.1214650646234575E-3"/>
                  <c:y val="0.1228346571938909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3.4910491826446004E-2"/>
                  <c:y val="7.720317186118763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5.799453765119001E-2"/>
                  <c:y val="9.867660229785248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Não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 err="1" smtClean="0"/>
                      <a:t>informado</a:t>
                    </a:r>
                    <a:r>
                      <a:rPr lang="en-US" dirty="0" smtClean="0"/>
                      <a:t>
1,2%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Plan1!$A$2:$A$7</c:f>
              <c:strCache>
                <c:ptCount val="6"/>
                <c:pt idx="0">
                  <c:v>Não há código de conduta formal</c:v>
                </c:pt>
                <c:pt idx="1">
                  <c:v>Menos de 1 ano</c:v>
                </c:pt>
                <c:pt idx="2">
                  <c:v>De 1 a 5 anos</c:v>
                </c:pt>
                <c:pt idx="3">
                  <c:v>De 5 a 10 anos</c:v>
                </c:pt>
                <c:pt idx="4">
                  <c:v>Há 10 anos ou mais</c:v>
                </c:pt>
                <c:pt idx="5">
                  <c:v>Nulos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0.33203125</c:v>
                </c:pt>
                <c:pt idx="1">
                  <c:v>7.8125E-2</c:v>
                </c:pt>
                <c:pt idx="2">
                  <c:v>0.2265625</c:v>
                </c:pt>
                <c:pt idx="3">
                  <c:v>0.140625</c:v>
                </c:pt>
                <c:pt idx="4">
                  <c:v>0.2109375</c:v>
                </c:pt>
                <c:pt idx="5">
                  <c:v>1.171875E-2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Empresa de controle familiar (familiar ou multifamiliar)</c:v>
                </c:pt>
                <c:pt idx="1">
                  <c:v>Empresa de controle compartilhado (um ou mais indivíduos ou grupos empresariais detêm o controle)</c:v>
                </c:pt>
                <c:pt idx="2">
                  <c:v>Empresa de controle institucional (controlada por investidores institucionais)</c:v>
                </c:pt>
                <c:pt idx="3">
                  <c:v>Empresa multinacional (controle estrangeiro)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0.49099999999999999</c:v>
                </c:pt>
                <c:pt idx="1">
                  <c:v>0.58299999999999996</c:v>
                </c:pt>
                <c:pt idx="2">
                  <c:v>0.8</c:v>
                </c:pt>
                <c:pt idx="3">
                  <c:v>0.90909090909090906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549952"/>
        <c:axId val="79551488"/>
      </c:barChart>
      <c:catAx>
        <c:axId val="79549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9551488"/>
        <c:crosses val="autoZero"/>
        <c:auto val="1"/>
        <c:lblAlgn val="ctr"/>
        <c:lblOffset val="100"/>
        <c:noMultiLvlLbl val="0"/>
      </c:catAx>
      <c:valAx>
        <c:axId val="79551488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7954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Média empresa (faturamento 2013 &gt; R$ 16 milhões e =&lt; R$ 90 milhões)</c:v>
                </c:pt>
                <c:pt idx="1">
                  <c:v>Média-grande empresa (faturamento 2013 &gt; R$ 90 milhões e =&lt; R$ 300 milhões)</c:v>
                </c:pt>
                <c:pt idx="2">
                  <c:v>Grande empresa (faturamento 2013 &gt; R$ 300 milhões)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0.53749999999999998</c:v>
                </c:pt>
                <c:pt idx="1">
                  <c:v>0.5892857142857143</c:v>
                </c:pt>
                <c:pt idx="2">
                  <c:v>0.97014925373134331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13216"/>
        <c:axId val="56714752"/>
      </c:barChart>
      <c:catAx>
        <c:axId val="56713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6714752"/>
        <c:crosses val="autoZero"/>
        <c:auto val="1"/>
        <c:lblAlgn val="ctr"/>
        <c:lblOffset val="100"/>
        <c:noMultiLvlLbl val="0"/>
      </c:catAx>
      <c:valAx>
        <c:axId val="56714752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5671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3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13421771361684E-2"/>
          <c:y val="4.0512366029133252E-2"/>
          <c:w val="0.93757315645727668"/>
          <c:h val="0.91897526794173345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QUESTAO 4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9196254389387438"/>
                  <c:y val="0.14891268675046729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4050211827306214"/>
                  <c:y val="-0.263107833260183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3393666993342571"/>
                  <c:y val="-0.1545746605001804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3.1214650646234575E-3"/>
                  <c:y val="0.1228346571938909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2655322103465124E-2"/>
                  <c:y val="1.762616299481520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7977794231046912E-2"/>
                  <c:y val="4.148267378613486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%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Plan1!$A$2:$A$4</c:f>
              <c:strCache>
                <c:ptCount val="3"/>
                <c:pt idx="0">
                  <c:v>Discordam</c:v>
                </c:pt>
                <c:pt idx="1">
                  <c:v>Neutros</c:v>
                </c:pt>
                <c:pt idx="2">
                  <c:v>Concordam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0.390625</c:v>
                </c:pt>
                <c:pt idx="1">
                  <c:v>0.2265625</c:v>
                </c:pt>
                <c:pt idx="2">
                  <c:v>0.3828125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92079594225518E-2"/>
          <c:y val="0.13583558021532913"/>
          <c:w val="0.73468591494342572"/>
          <c:h val="0.7187965181507221"/>
        </c:manualLayout>
      </c:layout>
      <c:ofPieChart>
        <c:ofPieType val="pie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% da Contagem / Qtde Respondentes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spPr>
              <a:solidFill>
                <a:srgbClr val="866244"/>
              </a:solidFill>
            </c:spPr>
          </c:dPt>
          <c:dLbls>
            <c:dLbl>
              <c:idx val="0"/>
              <c:layout>
                <c:manualLayout>
                  <c:x val="-6.2297811681070103E-3"/>
                  <c:y val="0.12914512903066611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Contratação de consultoria especializada
</a:t>
                    </a:r>
                    <a:r>
                      <a:rPr lang="pt-BR" dirty="0" smtClean="0"/>
                      <a:t>2,3%</a:t>
                    </a:r>
                    <a:endParaRPr lang="pt-BR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5499122890559475"/>
                  <c:y val="0.2373649361062381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Formalização de responsável interno (p.ex. criação de área de compliance)
</a:t>
                    </a:r>
                    <a:r>
                      <a:rPr lang="pt-BR" dirty="0" smtClean="0"/>
                      <a:t>2,0%</a:t>
                    </a:r>
                    <a:endParaRPr lang="pt-BR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2535039830906816"/>
                  <c:y val="5.5560861714350478E-2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Nenhuma ação específica foi tomada
</a:t>
                    </a:r>
                    <a:r>
                      <a:rPr lang="pt-BR" dirty="0" smtClean="0"/>
                      <a:t>32,4%</a:t>
                    </a:r>
                    <a:endParaRPr lang="pt-BR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0288724151385096E-2"/>
                  <c:y val="-1.268643147227267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200" smtClean="0">
                        <a:solidFill>
                          <a:schemeClr val="bg1"/>
                        </a:solidFill>
                      </a:rPr>
                      <a:t>Treinamento 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200" smtClean="0">
                        <a:solidFill>
                          <a:schemeClr val="bg1"/>
                        </a:solidFill>
                      </a:rPr>
                      <a:t>de </a:t>
                    </a:r>
                    <a:r>
                      <a:rPr lang="en-US" sz="1200">
                        <a:solidFill>
                          <a:schemeClr val="bg1"/>
                        </a:solidFill>
                      </a:rPr>
                      <a:t>pessoal
16,4%</a:t>
                    </a:r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8722000854068036E-2"/>
                  <c:y val="-6.890836342988687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Não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informado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38,7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2.4806191071609612E-2"/>
                  <c:y val="1.052158123198499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dirty="0" err="1"/>
                      <a:t>Ações</a:t>
                    </a:r>
                    <a:r>
                      <a:rPr lang="en-US" dirty="0"/>
                      <a:t> de </a:t>
                    </a:r>
                    <a:r>
                      <a:rPr lang="en-US" dirty="0" err="1"/>
                      <a:t>comunicação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1,6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.18431378091004327"/>
                  <c:y val="0.11686269535395039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pt-BR" dirty="0"/>
                      <a:t>Adesão ao Pacto Global
</a:t>
                    </a:r>
                    <a:r>
                      <a:rPr lang="pt-BR" dirty="0" smtClean="0"/>
                      <a:t>0,4%</a:t>
                    </a:r>
                    <a:endParaRPr lang="pt-BR" dirty="0"/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0.24178764427759056"/>
                  <c:y val="0.2260368604361187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dirty="0" err="1"/>
                      <a:t>Aditivos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contratuais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0,8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2.2668440342733201E-2"/>
                  <c:y val="-3.9315384172255802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dirty="0" err="1"/>
                      <a:t>Auditorias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1,2%</a:t>
                    </a:r>
                    <a:endParaRPr lang="en-US" dirty="0"/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12797502926258292"/>
                  <c:y val="-0.3955913388727129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dirty="0" err="1"/>
                      <a:t>Certificação</a:t>
                    </a:r>
                    <a:r>
                      <a:rPr lang="en-US" dirty="0"/>
                      <a:t> NBR16001
</a:t>
                    </a:r>
                    <a:r>
                      <a:rPr lang="en-US" dirty="0" smtClean="0"/>
                      <a:t>0,4%</a:t>
                    </a:r>
                    <a:endParaRPr lang="en-US" dirty="0"/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0.24034334763948498"/>
                  <c:y val="-0.20017874979101136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dirty="0" err="1" smtClean="0"/>
                      <a:t>Código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de </a:t>
                    </a:r>
                    <a:r>
                      <a:rPr lang="en-US" dirty="0" err="1"/>
                      <a:t>conduta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1,6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0.14514241123683183"/>
                  <c:y val="-7.38754909943018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dirty="0" err="1"/>
                      <a:t>Comissão</a:t>
                    </a:r>
                    <a:r>
                      <a:rPr lang="en-US" dirty="0"/>
                      <a:t> de </a:t>
                    </a:r>
                    <a:r>
                      <a:rPr lang="en-US" dirty="0" err="1"/>
                      <a:t>ética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0,4%</a:t>
                    </a:r>
                    <a:endParaRPr lang="en-US" dirty="0"/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8.8958129160893518E-2"/>
                  <c:y val="1.9344607867880524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pt-BR" dirty="0" smtClean="0"/>
                      <a:t>Treinamento, área</a:t>
                    </a:r>
                    <a:r>
                      <a:rPr lang="pt-BR" baseline="0" dirty="0" smtClean="0"/>
                      <a:t> específica e consultoria</a:t>
                    </a:r>
                    <a:r>
                      <a:rPr lang="pt-BR" dirty="0" smtClean="0"/>
                      <a:t>
0,4%</a:t>
                    </a:r>
                    <a:endParaRPr lang="pt-BR" dirty="0"/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6.8669527896995708E-2"/>
                  <c:y val="5.9577008866372426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dirty="0" err="1"/>
                      <a:t>Reuniões</a:t>
                    </a:r>
                    <a:r>
                      <a:rPr lang="en-US" dirty="0"/>
                      <a:t> de </a:t>
                    </a:r>
                    <a:r>
                      <a:rPr lang="en-US" dirty="0" err="1"/>
                      <a:t>conscientização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1,6%</a:t>
                    </a:r>
                    <a:endParaRPr lang="en-US" dirty="0"/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5"/>
              <c:layout>
                <c:manualLayout>
                  <c:x val="-0.13849432106199366"/>
                  <c:y val="8.5494415054162536E-3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chemeClr val="accent2">
                            <a:lumMod val="50000"/>
                          </a:schemeClr>
                        </a:solidFill>
                      </a:defRPr>
                    </a:pPr>
                    <a:r>
                      <a:rPr lang="en-US" sz="105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Outras opções</a:t>
                    </a:r>
                    <a:r>
                      <a:rPr lang="en-US" sz="105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
8,2%</a:t>
                    </a:r>
                  </a:p>
                </c:rich>
              </c:tx>
              <c:numFmt formatCode="0.00%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Plan1!$A$2:$A$16</c:f>
              <c:strCache>
                <c:ptCount val="15"/>
                <c:pt idx="0">
                  <c:v>Contratação de consultoria especializada</c:v>
                </c:pt>
                <c:pt idx="1">
                  <c:v>Formalização de responsável interno (p.ex. criação de área de compliance)</c:v>
                </c:pt>
                <c:pt idx="2">
                  <c:v>Nenhuma ação específica foi tomada</c:v>
                </c:pt>
                <c:pt idx="3">
                  <c:v>Treinamento de pessoal</c:v>
                </c:pt>
                <c:pt idx="4">
                  <c:v>Nulos</c:v>
                </c:pt>
                <c:pt idx="5">
                  <c:v>Outras opções</c:v>
                </c:pt>
                <c:pt idx="6">
                  <c:v>Ações de comunicação</c:v>
                </c:pt>
                <c:pt idx="7">
                  <c:v>Adesão ao Pacto Global</c:v>
                </c:pt>
                <c:pt idx="8">
                  <c:v>Aditivos contratuais</c:v>
                </c:pt>
                <c:pt idx="9">
                  <c:v>Auditorias</c:v>
                </c:pt>
                <c:pt idx="10">
                  <c:v>Certificação NBR16001</c:v>
                </c:pt>
                <c:pt idx="11">
                  <c:v>Código de conduta</c:v>
                </c:pt>
                <c:pt idx="12">
                  <c:v>Comissão de ética</c:v>
                </c:pt>
                <c:pt idx="13">
                  <c:v>Respostas A, B e C</c:v>
                </c:pt>
                <c:pt idx="14">
                  <c:v>Reuniões de conscientização</c:v>
                </c:pt>
              </c:strCache>
            </c:strRef>
          </c:cat>
          <c:val>
            <c:numRef>
              <c:f>Plan1!$B$2:$B$16</c:f>
              <c:numCache>
                <c:formatCode>0.0%</c:formatCode>
                <c:ptCount val="15"/>
                <c:pt idx="0">
                  <c:v>2.34375E-2</c:v>
                </c:pt>
                <c:pt idx="1">
                  <c:v>1.953125E-2</c:v>
                </c:pt>
                <c:pt idx="2">
                  <c:v>0.32421875</c:v>
                </c:pt>
                <c:pt idx="3">
                  <c:v>0.1640625</c:v>
                </c:pt>
                <c:pt idx="4">
                  <c:v>0.38671875</c:v>
                </c:pt>
                <c:pt idx="6">
                  <c:v>1.5625E-2</c:v>
                </c:pt>
                <c:pt idx="7">
                  <c:v>3.90625E-3</c:v>
                </c:pt>
                <c:pt idx="8">
                  <c:v>7.8125E-3</c:v>
                </c:pt>
                <c:pt idx="9">
                  <c:v>1.171875E-2</c:v>
                </c:pt>
                <c:pt idx="10">
                  <c:v>3.90625E-3</c:v>
                </c:pt>
                <c:pt idx="11">
                  <c:v>1.5625E-2</c:v>
                </c:pt>
                <c:pt idx="12">
                  <c:v>3.90625E-3</c:v>
                </c:pt>
                <c:pt idx="13">
                  <c:v>3.90625E-3</c:v>
                </c:pt>
                <c:pt idx="14">
                  <c:v>1.5625E-2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1"/>
        <c:splitType val="pos"/>
        <c:splitPos val="9"/>
        <c:secondPieSize val="50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Plan1!$A$2:$A$10</c:f>
              <c:strCache>
                <c:ptCount val="9"/>
                <c:pt idx="0">
                  <c:v>Não informado</c:v>
                </c:pt>
                <c:pt idx="1">
                  <c:v>Mercado de Capitais</c:v>
                </c:pt>
                <c:pt idx="2">
                  <c:v>Comércio Exterior</c:v>
                </c:pt>
                <c:pt idx="3">
                  <c:v>Defesa do Consumidor</c:v>
                </c:pt>
                <c:pt idx="4">
                  <c:v>Meio ambiente</c:v>
                </c:pt>
                <c:pt idx="5">
                  <c:v>Licitações / Concorrências públicas</c:v>
                </c:pt>
                <c:pt idx="6">
                  <c:v>Trabalho e Previdência</c:v>
                </c:pt>
                <c:pt idx="7">
                  <c:v>Normas de órgãos reguladores </c:v>
                </c:pt>
                <c:pt idx="8">
                  <c:v>Tributário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2.3E-2</c:v>
                </c:pt>
                <c:pt idx="1">
                  <c:v>1.6E-2</c:v>
                </c:pt>
                <c:pt idx="2">
                  <c:v>2.734375E-2</c:v>
                </c:pt>
                <c:pt idx="3">
                  <c:v>8.203125E-2</c:v>
                </c:pt>
                <c:pt idx="4">
                  <c:v>0.10546875</c:v>
                </c:pt>
                <c:pt idx="5">
                  <c:v>0.1953125</c:v>
                </c:pt>
                <c:pt idx="6">
                  <c:v>0.19921875</c:v>
                </c:pt>
                <c:pt idx="7">
                  <c:v>0.25</c:v>
                </c:pt>
                <c:pt idx="8">
                  <c:v>0.4921875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99200"/>
        <c:axId val="89604096"/>
      </c:barChart>
      <c:catAx>
        <c:axId val="8929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9604096"/>
        <c:crosses val="autoZero"/>
        <c:auto val="1"/>
        <c:lblAlgn val="ctr"/>
        <c:lblOffset val="100"/>
        <c:noMultiLvlLbl val="0"/>
      </c:catAx>
      <c:valAx>
        <c:axId val="89604096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8929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Porte da Empresa</a:t>
            </a:r>
            <a:endParaRPr lang="pt-BR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880505133074029E-3"/>
          <c:y val="0.13595441054890006"/>
          <c:w val="0.97069001356380225"/>
          <c:h val="0.58940943791238198"/>
        </c:manualLayout>
      </c:layout>
      <c:pie3D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'QA4'!$A$4:$A$9</c:f>
              <c:strCache>
                <c:ptCount val="6"/>
                <c:pt idx="0">
                  <c:v>Microempresa (faturamento 2013 =&lt; R$ 2,4 milhões)</c:v>
                </c:pt>
                <c:pt idx="1">
                  <c:v>Pequena empresa (faturamento 2013 &gt; R$ 2,4 milhões e =&lt; R$ 16 milhões)</c:v>
                </c:pt>
                <c:pt idx="2">
                  <c:v>Média empresa (faturamento 2013 &gt; R$ 16 milhões e =&lt; R$ 90 milhões)</c:v>
                </c:pt>
                <c:pt idx="3">
                  <c:v>Média-grande empresa (faturamento 2013 &gt; R$ 90 milhões e =&lt; R$ 300 milhões)</c:v>
                </c:pt>
                <c:pt idx="4">
                  <c:v>Grande empresa (faturamento 2013 &gt; R$ 300 milhões)</c:v>
                </c:pt>
                <c:pt idx="5">
                  <c:v>Não informado</c:v>
                </c:pt>
              </c:strCache>
            </c:strRef>
          </c:cat>
          <c:val>
            <c:numRef>
              <c:f>'QA4'!$C$4:$C$9</c:f>
              <c:numCache>
                <c:formatCode>0.00%</c:formatCode>
                <c:ptCount val="6"/>
                <c:pt idx="0">
                  <c:v>5.859375E-2</c:v>
                </c:pt>
                <c:pt idx="1">
                  <c:v>0.140625</c:v>
                </c:pt>
                <c:pt idx="2">
                  <c:v>0.3125</c:v>
                </c:pt>
                <c:pt idx="3">
                  <c:v>0.21875</c:v>
                </c:pt>
                <c:pt idx="4">
                  <c:v>0.26171875</c:v>
                </c:pt>
                <c:pt idx="5">
                  <c:v>7.8125E-3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0579719951287902E-2"/>
          <c:y val="0.74117810863727984"/>
          <c:w val="0.9682217590808111"/>
          <c:h val="0.24507882962499117"/>
        </c:manualLayout>
      </c:layout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3º Lugar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237341269943E-16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Plan1!$A$2:$A$10</c:f>
              <c:strCache>
                <c:ptCount val="9"/>
                <c:pt idx="0">
                  <c:v>Outras Opções</c:v>
                </c:pt>
                <c:pt idx="1">
                  <c:v>Sindicatos</c:v>
                </c:pt>
                <c:pt idx="2">
                  <c:v>Mídia</c:v>
                </c:pt>
                <c:pt idx="3">
                  <c:v>Despachantes aduaneiros</c:v>
                </c:pt>
                <c:pt idx="4">
                  <c:v>Judiciário</c:v>
                </c:pt>
                <c:pt idx="5">
                  <c:v>Legislativo (Federal, Estadual e Municipal)</c:v>
                </c:pt>
                <c:pt idx="6">
                  <c:v>Governo municipal (Secretarias,  Agências Reguladoras e de Fiscalização)</c:v>
                </c:pt>
                <c:pt idx="7">
                  <c:v>Governo estadual (Secretarias, Agências Reguladoras e de Fiscalização)2</c:v>
                </c:pt>
                <c:pt idx="8">
                  <c:v>Governo federal (Ministérios, Agências Reguladoras e de Fiscalização)</c:v>
                </c:pt>
              </c:strCache>
            </c:strRef>
          </c:cat>
          <c:val>
            <c:numRef>
              <c:f>Plan1!$B$2:$B$10</c:f>
              <c:numCache>
                <c:formatCode>0.00%</c:formatCode>
                <c:ptCount val="9"/>
                <c:pt idx="0">
                  <c:v>3.90625E-3</c:v>
                </c:pt>
                <c:pt idx="1">
                  <c:v>8.203125E-2</c:v>
                </c:pt>
                <c:pt idx="2">
                  <c:v>2.734375E-2</c:v>
                </c:pt>
                <c:pt idx="3">
                  <c:v>4.296875E-2</c:v>
                </c:pt>
                <c:pt idx="4">
                  <c:v>5.078125E-2</c:v>
                </c:pt>
                <c:pt idx="5">
                  <c:v>8.203125E-2</c:v>
                </c:pt>
                <c:pt idx="6">
                  <c:v>0.203125</c:v>
                </c:pt>
                <c:pt idx="7">
                  <c:v>0.24609375</c:v>
                </c:pt>
                <c:pt idx="8">
                  <c:v>0.1875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Lugar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-1.4759807950492582E-3"/>
                  <c:y val="2.1091836346615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Plan1!$A$2:$A$10</c:f>
              <c:strCache>
                <c:ptCount val="9"/>
                <c:pt idx="0">
                  <c:v>Outras Opções</c:v>
                </c:pt>
                <c:pt idx="1">
                  <c:v>Sindicatos</c:v>
                </c:pt>
                <c:pt idx="2">
                  <c:v>Mídia</c:v>
                </c:pt>
                <c:pt idx="3">
                  <c:v>Despachantes aduaneiros</c:v>
                </c:pt>
                <c:pt idx="4">
                  <c:v>Judiciário</c:v>
                </c:pt>
                <c:pt idx="5">
                  <c:v>Legislativo (Federal, Estadual e Municipal)</c:v>
                </c:pt>
                <c:pt idx="6">
                  <c:v>Governo municipal (Secretarias,  Agências Reguladoras e de Fiscalização)</c:v>
                </c:pt>
                <c:pt idx="7">
                  <c:v>Governo estadual (Secretarias, Agências Reguladoras e de Fiscalização)2</c:v>
                </c:pt>
                <c:pt idx="8">
                  <c:v>Governo federal (Ministérios, Agências Reguladoras e de Fiscalização)</c:v>
                </c:pt>
              </c:strCache>
            </c:strRef>
          </c:cat>
          <c:val>
            <c:numRef>
              <c:f>Plan1!$C$2:$C$10</c:f>
              <c:numCache>
                <c:formatCode>0.00%</c:formatCode>
                <c:ptCount val="9"/>
                <c:pt idx="0">
                  <c:v>7.8125E-3</c:v>
                </c:pt>
                <c:pt idx="1">
                  <c:v>5.859375E-2</c:v>
                </c:pt>
                <c:pt idx="2">
                  <c:v>2.734375E-2</c:v>
                </c:pt>
                <c:pt idx="3">
                  <c:v>5.46875E-2</c:v>
                </c:pt>
                <c:pt idx="4">
                  <c:v>6.25E-2</c:v>
                </c:pt>
                <c:pt idx="5">
                  <c:v>0.1328125</c:v>
                </c:pt>
                <c:pt idx="6">
                  <c:v>0.140625</c:v>
                </c:pt>
                <c:pt idx="7">
                  <c:v>0.30078125</c:v>
                </c:pt>
                <c:pt idx="8">
                  <c:v>9.375E-2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Lugar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1.03318655653448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Plan1!$A$2:$A$10</c:f>
              <c:strCache>
                <c:ptCount val="9"/>
                <c:pt idx="0">
                  <c:v>Outras Opções</c:v>
                </c:pt>
                <c:pt idx="1">
                  <c:v>Sindicatos</c:v>
                </c:pt>
                <c:pt idx="2">
                  <c:v>Mídia</c:v>
                </c:pt>
                <c:pt idx="3">
                  <c:v>Despachantes aduaneiros</c:v>
                </c:pt>
                <c:pt idx="4">
                  <c:v>Judiciário</c:v>
                </c:pt>
                <c:pt idx="5">
                  <c:v>Legislativo (Federal, Estadual e Municipal)</c:v>
                </c:pt>
                <c:pt idx="6">
                  <c:v>Governo municipal (Secretarias,  Agências Reguladoras e de Fiscalização)</c:v>
                </c:pt>
                <c:pt idx="7">
                  <c:v>Governo estadual (Secretarias, Agências Reguladoras e de Fiscalização)2</c:v>
                </c:pt>
                <c:pt idx="8">
                  <c:v>Governo federal (Ministérios, Agências Reguladoras e de Fiscalização)</c:v>
                </c:pt>
              </c:strCache>
            </c:strRef>
          </c:cat>
          <c:val>
            <c:numRef>
              <c:f>Plan1!$D$2:$D$10</c:f>
              <c:numCache>
                <c:formatCode>0.00%</c:formatCode>
                <c:ptCount val="9"/>
                <c:pt idx="0">
                  <c:v>7.8125E-3</c:v>
                </c:pt>
                <c:pt idx="1">
                  <c:v>9.375E-2</c:v>
                </c:pt>
                <c:pt idx="2">
                  <c:v>2.734375E-2</c:v>
                </c:pt>
                <c:pt idx="3">
                  <c:v>9.375E-2</c:v>
                </c:pt>
                <c:pt idx="4">
                  <c:v>2.734375E-2</c:v>
                </c:pt>
                <c:pt idx="5">
                  <c:v>0.140625</c:v>
                </c:pt>
                <c:pt idx="6">
                  <c:v>0.2421875</c:v>
                </c:pt>
                <c:pt idx="7">
                  <c:v>0.140625</c:v>
                </c:pt>
                <c:pt idx="8">
                  <c:v>0.3359375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647744"/>
        <c:axId val="89657728"/>
      </c:barChart>
      <c:catAx>
        <c:axId val="89647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9657728"/>
        <c:crosses val="autoZero"/>
        <c:auto val="1"/>
        <c:lblAlgn val="ctr"/>
        <c:lblOffset val="100"/>
        <c:noMultiLvlLbl val="0"/>
      </c:catAx>
      <c:valAx>
        <c:axId val="89657728"/>
        <c:scaling>
          <c:orientation val="minMax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896477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 algn="r">
        <a:defRPr sz="1800"/>
      </a:pPr>
      <a:endParaRPr lang="pt-B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13421771361684E-2"/>
          <c:y val="4.0512366029133252E-2"/>
          <c:w val="0.93757315645727668"/>
          <c:h val="0.91897526794173345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QUESTAO 4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814335439829678"/>
                  <c:y val="4.366159733560357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dLblPos val="inEnd"/>
              <c:showLegendKey val="1"/>
              <c:showVal val="1"/>
              <c:showCatName val="1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Plan1!$A$2:$A$4</c:f>
              <c:strCache>
                <c:ptCount val="3"/>
                <c:pt idx="0">
                  <c:v>Discordam</c:v>
                </c:pt>
                <c:pt idx="1">
                  <c:v>Neutros</c:v>
                </c:pt>
                <c:pt idx="2">
                  <c:v>Concordam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7.421875E-2</c:v>
                </c:pt>
                <c:pt idx="1">
                  <c:v>0.1953125</c:v>
                </c:pt>
                <c:pt idx="2">
                  <c:v>0.73046875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 smtClean="0">
                <a:effectLst/>
              </a:rPr>
              <a:t>Por</a:t>
            </a:r>
            <a:r>
              <a:rPr lang="en-US" sz="1800" b="1" i="0" baseline="0" dirty="0" smtClean="0">
                <a:effectLst/>
              </a:rPr>
              <a:t> </a:t>
            </a:r>
            <a:r>
              <a:rPr lang="en-US" sz="1800" b="1" i="0" baseline="0" dirty="0" err="1" smtClean="0">
                <a:effectLst/>
              </a:rPr>
              <a:t>Função</a:t>
            </a:r>
            <a:r>
              <a:rPr lang="en-US" sz="1800" b="1" i="0" baseline="0" dirty="0" smtClean="0">
                <a:effectLst/>
              </a:rPr>
              <a:t> do </a:t>
            </a:r>
            <a:r>
              <a:rPr lang="en-US" sz="1800" b="1" i="0" baseline="0" dirty="0" err="1" smtClean="0">
                <a:effectLst/>
              </a:rPr>
              <a:t>Respondente</a:t>
            </a:r>
            <a:endParaRPr lang="pt-BR" dirty="0">
              <a:effectLst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Bloco 1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Proprietário / Acionista da empresa / Herdeiro</c:v>
                </c:pt>
                <c:pt idx="1">
                  <c:v>Administrativo</c:v>
                </c:pt>
                <c:pt idx="2">
                  <c:v>Executivo de 1º nível da empresa</c:v>
                </c:pt>
                <c:pt idx="3">
                  <c:v>Média Gerência</c:v>
                </c:pt>
                <c:pt idx="4">
                  <c:v>Gestor (ou da equipe) responsável pela função compliance em sua empresa (seja da auditoria, jurídico, governança, ou área própria de compliance)</c:v>
                </c:pt>
                <c:pt idx="5">
                  <c:v>Conselheiro da empresa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0.63846153846153841</c:v>
                </c:pt>
                <c:pt idx="1">
                  <c:v>0.75</c:v>
                </c:pt>
                <c:pt idx="2">
                  <c:v>0.8125</c:v>
                </c:pt>
                <c:pt idx="3">
                  <c:v>0.82352941176470584</c:v>
                </c:pt>
                <c:pt idx="4">
                  <c:v>0.8529411764705882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64352"/>
        <c:axId val="89365888"/>
      </c:barChart>
      <c:catAx>
        <c:axId val="89364352"/>
        <c:scaling>
          <c:orientation val="minMax"/>
        </c:scaling>
        <c:delete val="0"/>
        <c:axPos val="l"/>
        <c:majorTickMark val="out"/>
        <c:minorTickMark val="none"/>
        <c:tickLblPos val="nextTo"/>
        <c:crossAx val="89365888"/>
        <c:crosses val="autoZero"/>
        <c:auto val="1"/>
        <c:lblAlgn val="ctr"/>
        <c:lblOffset val="100"/>
        <c:noMultiLvlLbl val="0"/>
      </c:catAx>
      <c:valAx>
        <c:axId val="89365888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8936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baseline="0" dirty="0" smtClean="0">
                <a:effectLst/>
              </a:rPr>
              <a:t>Por volume do faturamento que advém do setor público</a:t>
            </a:r>
            <a:endParaRPr lang="pt-BR" dirty="0">
              <a:effectLst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0 (zero)</c:v>
                </c:pt>
                <c:pt idx="1">
                  <c:v>1% – 24%</c:v>
                </c:pt>
                <c:pt idx="2">
                  <c:v>25% – 49%</c:v>
                </c:pt>
                <c:pt idx="3">
                  <c:v>50% - 74%</c:v>
                </c:pt>
                <c:pt idx="4">
                  <c:v>75% – 99%</c:v>
                </c:pt>
                <c:pt idx="5">
                  <c:v>100%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0.76</c:v>
                </c:pt>
                <c:pt idx="1">
                  <c:v>0.74358974358974361</c:v>
                </c:pt>
                <c:pt idx="2">
                  <c:v>0.5714285714285714</c:v>
                </c:pt>
                <c:pt idx="3">
                  <c:v>1</c:v>
                </c:pt>
                <c:pt idx="4">
                  <c:v>0.54545454545454541</c:v>
                </c:pt>
                <c:pt idx="5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48832"/>
        <c:axId val="89450368"/>
      </c:barChart>
      <c:catAx>
        <c:axId val="89448832"/>
        <c:scaling>
          <c:orientation val="minMax"/>
        </c:scaling>
        <c:delete val="0"/>
        <c:axPos val="l"/>
        <c:majorTickMark val="out"/>
        <c:minorTickMark val="none"/>
        <c:tickLblPos val="nextTo"/>
        <c:crossAx val="89450368"/>
        <c:crosses val="autoZero"/>
        <c:auto val="1"/>
        <c:lblAlgn val="ctr"/>
        <c:lblOffset val="100"/>
        <c:noMultiLvlLbl val="0"/>
      </c:catAx>
      <c:valAx>
        <c:axId val="89450368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8944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Volume</a:t>
            </a:r>
            <a:r>
              <a:rPr lang="pt-BR" baseline="0" dirty="0" smtClean="0"/>
              <a:t> do faturamento que advém do setor público</a:t>
            </a:r>
            <a:endParaRPr lang="pt-BR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11886766304319E-3"/>
          <c:y val="8.9445308545964025E-2"/>
          <c:w val="0.71457567143169665"/>
          <c:h val="0.89704616153760697"/>
        </c:manualLayout>
      </c:layout>
      <c:pie3D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'QA3'!$A$4:$A$10</c:f>
              <c:strCache>
                <c:ptCount val="7"/>
                <c:pt idx="0">
                  <c:v>0 (zero)</c:v>
                </c:pt>
                <c:pt idx="1">
                  <c:v>1% – 24%</c:v>
                </c:pt>
                <c:pt idx="2">
                  <c:v>25% – 49%</c:v>
                </c:pt>
                <c:pt idx="3">
                  <c:v>50% - 74%</c:v>
                </c:pt>
                <c:pt idx="4">
                  <c:v>75% – 99%</c:v>
                </c:pt>
                <c:pt idx="5">
                  <c:v>100%</c:v>
                </c:pt>
                <c:pt idx="6">
                  <c:v>Não informado</c:v>
                </c:pt>
              </c:strCache>
            </c:strRef>
          </c:cat>
          <c:val>
            <c:numRef>
              <c:f>'QA3'!$C$4:$C$10</c:f>
              <c:numCache>
                <c:formatCode>0.00%</c:formatCode>
                <c:ptCount val="7"/>
                <c:pt idx="0">
                  <c:v>0.29296875</c:v>
                </c:pt>
                <c:pt idx="1">
                  <c:v>0.609375</c:v>
                </c:pt>
                <c:pt idx="2">
                  <c:v>2.734375E-2</c:v>
                </c:pt>
                <c:pt idx="3">
                  <c:v>3.90625E-3</c:v>
                </c:pt>
                <c:pt idx="4">
                  <c:v>4.296875E-2</c:v>
                </c:pt>
                <c:pt idx="5">
                  <c:v>1.171875E-2</c:v>
                </c:pt>
                <c:pt idx="6">
                  <c:v>1.171875E-2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283884837538098"/>
          <c:y val="0.19554193052623783"/>
          <c:w val="0.17534162870792133"/>
          <c:h val="0.58442021102593544"/>
        </c:manualLayout>
      </c:layout>
      <c:overlay val="0"/>
      <c:txPr>
        <a:bodyPr/>
        <a:lstStyle/>
        <a:p>
          <a:pPr rtl="0"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Natureza</a:t>
            </a:r>
            <a:r>
              <a:rPr lang="pt-BR" baseline="0" dirty="0" smtClean="0"/>
              <a:t> do Controle</a:t>
            </a:r>
            <a:endParaRPr lang="pt-BR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827085316821339"/>
          <c:w val="0.98278576461963163"/>
          <c:h val="0.56386798179120878"/>
        </c:manualLayout>
      </c:layout>
      <c:pie3DChart>
        <c:varyColors val="1"/>
        <c:ser>
          <c:idx val="0"/>
          <c:order val="0"/>
          <c:explosion val="1"/>
          <c:dLbls>
            <c:dLbl>
              <c:idx val="0"/>
              <c:layout>
                <c:manualLayout>
                  <c:x val="3.496977347344548E-2"/>
                  <c:y val="-4.465045374705201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408498672561287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163399469024458E-2"/>
                  <c:y val="-1.78601814988208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1225496017683858E-3"/>
                  <c:y val="-1.78601814988208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'QA2'!$A$4:$A$11</c:f>
              <c:strCache>
                <c:ptCount val="8"/>
                <c:pt idx="0">
                  <c:v>Cooperativa</c:v>
                </c:pt>
                <c:pt idx="1">
                  <c:v>Empresa de controle compartilhado (um ou mais indivíduos ou grupos empresariais detêm o controle)</c:v>
                </c:pt>
                <c:pt idx="2">
                  <c:v>Empresa de controle estatal (integral ou sociedade de economia mista)</c:v>
                </c:pt>
                <c:pt idx="3">
                  <c:v>Empresa de controle familiar ou multifamiliar</c:v>
                </c:pt>
                <c:pt idx="4">
                  <c:v>Empresa de controle institucional (controlada por investidores institucionais)</c:v>
                </c:pt>
                <c:pt idx="5">
                  <c:v>Empresa multinacional (controle estrangeiro)</c:v>
                </c:pt>
                <c:pt idx="6">
                  <c:v>Entidade do terceiro setor</c:v>
                </c:pt>
                <c:pt idx="7">
                  <c:v>Outros</c:v>
                </c:pt>
              </c:strCache>
            </c:strRef>
          </c:cat>
          <c:val>
            <c:numRef>
              <c:f>'QA2'!$C$4:$C$11</c:f>
              <c:numCache>
                <c:formatCode>0.00%</c:formatCode>
                <c:ptCount val="8"/>
                <c:pt idx="0">
                  <c:v>3.125E-2</c:v>
                </c:pt>
                <c:pt idx="1">
                  <c:v>9.375E-2</c:v>
                </c:pt>
                <c:pt idx="2">
                  <c:v>7.8125E-3</c:v>
                </c:pt>
                <c:pt idx="3">
                  <c:v>0.4453125</c:v>
                </c:pt>
                <c:pt idx="4">
                  <c:v>0.3515625</c:v>
                </c:pt>
                <c:pt idx="5">
                  <c:v>4.296875E-2</c:v>
                </c:pt>
                <c:pt idx="6">
                  <c:v>2.34375E-2</c:v>
                </c:pt>
                <c:pt idx="7">
                  <c:v>3.90625E-3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475892525351591E-2"/>
          <c:y val="0.68038466893270644"/>
          <c:w val="0.92065033961743703"/>
          <c:h val="0.31961533106729351"/>
        </c:manualLayout>
      </c:layout>
      <c:overlay val="0"/>
      <c:txPr>
        <a:bodyPr/>
        <a:lstStyle/>
        <a:p>
          <a:pPr rtl="0"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3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13421771361684E-2"/>
          <c:y val="4.0512366029133252E-2"/>
          <c:w val="0.93757315645727668"/>
          <c:h val="0.91897526794173345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QUESTAO 4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9196254389387438"/>
                  <c:y val="0.14891268675046729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0148534105886004"/>
                  <c:y val="-0.21544622616708545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3393666993342571"/>
                  <c:y val="-0.1545746605001804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3.1214650646234575E-3"/>
                  <c:y val="0.1228346571938909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2655322103465124E-2"/>
                  <c:y val="1.762616299481520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7977794231046912E-2"/>
                  <c:y val="4.148267378613486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0%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Plan1!$A$2:$A$4</c:f>
              <c:strCache>
                <c:ptCount val="3"/>
                <c:pt idx="0">
                  <c:v>Discordam</c:v>
                </c:pt>
                <c:pt idx="1">
                  <c:v>Neutros</c:v>
                </c:pt>
                <c:pt idx="2">
                  <c:v>Concordam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0.30859375</c:v>
                </c:pt>
                <c:pt idx="1">
                  <c:v>0.19140625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Entendimento</a:t>
            </a:r>
            <a:r>
              <a:rPr lang="pt-BR" baseline="0" dirty="0" smtClean="0"/>
              <a:t> por Natureza de Controle</a:t>
            </a:r>
            <a:endParaRPr lang="pt-BR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Plan1!$A$2:$A$5</c:f>
              <c:strCache>
                <c:ptCount val="4"/>
                <c:pt idx="0">
                  <c:v>Empresa de controle familiar ou multifamiliar</c:v>
                </c:pt>
                <c:pt idx="1">
                  <c:v>Empresa de controle institucional (controlada por investidores institucionais)</c:v>
                </c:pt>
                <c:pt idx="2">
                  <c:v>Empresa de controle compartilhado (um ou mais indivíduos ou grupos empresariais detêm o controle)</c:v>
                </c:pt>
                <c:pt idx="3">
                  <c:v>Empresa multinacional (controle estrangeiro)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0.42105263157894735</c:v>
                </c:pt>
                <c:pt idx="1">
                  <c:v>0.52222222222222225</c:v>
                </c:pt>
                <c:pt idx="2">
                  <c:v>0.54166666666666663</c:v>
                </c:pt>
                <c:pt idx="3">
                  <c:v>0.63636363636363635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47648"/>
        <c:axId val="26749184"/>
      </c:barChart>
      <c:catAx>
        <c:axId val="26747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749184"/>
        <c:crosses val="autoZero"/>
        <c:auto val="1"/>
        <c:lblAlgn val="ctr"/>
        <c:lblOffset val="100"/>
        <c:noMultiLvlLbl val="0"/>
      </c:catAx>
      <c:valAx>
        <c:axId val="26749184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2674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Entendimento</a:t>
            </a:r>
            <a:r>
              <a:rPr lang="pt-BR" baseline="0" dirty="0" smtClean="0"/>
              <a:t> por Porte da Empresa</a:t>
            </a:r>
            <a:endParaRPr lang="pt-BR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Mesclado</c:v>
                </c:pt>
              </c:strCache>
            </c:strRef>
          </c:tx>
          <c:invertIfNegative val="0"/>
          <c:dLbls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Plan1!$A$2:$A$4</c:f>
              <c:strCache>
                <c:ptCount val="3"/>
                <c:pt idx="0">
                  <c:v>Média empresa (faturamento 2013 &gt; R$ 16 milhões e =&lt; R$ 90 milhões)</c:v>
                </c:pt>
                <c:pt idx="1">
                  <c:v>Média-grande empresa (faturamento 2013 &gt; R$ 90 milhões e =&lt; R$ 300 milhões)</c:v>
                </c:pt>
                <c:pt idx="2">
                  <c:v>Grande empresa (faturamento 2013 &gt; R$ 300 milhões)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0.33750000000000002</c:v>
                </c:pt>
                <c:pt idx="1">
                  <c:v>0.39285714285714285</c:v>
                </c:pt>
                <c:pt idx="2">
                  <c:v>0.70149253731343286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95008"/>
        <c:axId val="26800896"/>
      </c:barChart>
      <c:catAx>
        <c:axId val="26795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800896"/>
        <c:crosses val="autoZero"/>
        <c:auto val="1"/>
        <c:lblAlgn val="ctr"/>
        <c:lblOffset val="100"/>
        <c:noMultiLvlLbl val="0"/>
      </c:catAx>
      <c:valAx>
        <c:axId val="26800896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2679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Entendimento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Função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Respondente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Bloco 1</c:v>
                </c:pt>
              </c:strCache>
            </c:strRef>
          </c:tx>
          <c:invertIfNegative val="0"/>
          <c:cat>
            <c:strRef>
              <c:f>Plan1!$A$2:$A$7</c:f>
              <c:strCache>
                <c:ptCount val="6"/>
                <c:pt idx="0">
                  <c:v>Administrativo</c:v>
                </c:pt>
                <c:pt idx="1">
                  <c:v>Média Gerência</c:v>
                </c:pt>
                <c:pt idx="2">
                  <c:v>Proprietário / Acionista da empresa / Herdeiro</c:v>
                </c:pt>
                <c:pt idx="3">
                  <c:v>Executivo de 1º nível da empresa</c:v>
                </c:pt>
                <c:pt idx="4">
                  <c:v>Conselheiro da empresa</c:v>
                </c:pt>
                <c:pt idx="5">
                  <c:v>Gestor (ou da equipe) responsável pela função compliance em sua empresa (seja da auditoria, jurídico, governança, ou área própria de compliance)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0.25</c:v>
                </c:pt>
                <c:pt idx="1">
                  <c:v>0.41176470588235292</c:v>
                </c:pt>
                <c:pt idx="2">
                  <c:v>0.41538461538461541</c:v>
                </c:pt>
                <c:pt idx="3">
                  <c:v>0.609375</c:v>
                </c:pt>
                <c:pt idx="4">
                  <c:v>0.66666666666666663</c:v>
                </c:pt>
                <c:pt idx="5">
                  <c:v>0.70588235294117652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34400"/>
        <c:axId val="26135936"/>
      </c:barChart>
      <c:catAx>
        <c:axId val="26134400"/>
        <c:scaling>
          <c:orientation val="minMax"/>
        </c:scaling>
        <c:delete val="0"/>
        <c:axPos val="l"/>
        <c:majorTickMark val="none"/>
        <c:minorTickMark val="none"/>
        <c:tickLblPos val="nextTo"/>
        <c:crossAx val="26135936"/>
        <c:crosses val="autoZero"/>
        <c:auto val="1"/>
        <c:lblAlgn val="ctr"/>
        <c:lblOffset val="100"/>
        <c:noMultiLvlLbl val="0"/>
      </c:catAx>
      <c:valAx>
        <c:axId val="26135936"/>
        <c:scaling>
          <c:orientation val="minMax"/>
        </c:scaling>
        <c:delete val="1"/>
        <c:axPos val="b"/>
        <c:majorGridlines/>
        <c:numFmt formatCode="0.0%" sourceLinked="1"/>
        <c:majorTickMark val="none"/>
        <c:minorTickMark val="none"/>
        <c:tickLblPos val="nextTo"/>
        <c:crossAx val="2613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213421771361684E-2"/>
          <c:y val="4.0512366029133252E-2"/>
          <c:w val="0.93757315645727668"/>
          <c:h val="0.91897526794173345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QUESTAO 4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inEnd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inEnd"/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inEnd"/>
              <c:showLegendKey val="1"/>
              <c:showVal val="1"/>
              <c:showCatName val="1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inEnd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Plan1!$A$2:$A$4</c:f>
              <c:strCache>
                <c:ptCount val="3"/>
                <c:pt idx="0">
                  <c:v>Discordam</c:v>
                </c:pt>
                <c:pt idx="1">
                  <c:v>Neutros</c:v>
                </c:pt>
                <c:pt idx="2">
                  <c:v>Concordam</c:v>
                </c:pt>
              </c:strCache>
            </c:strRef>
          </c:cat>
          <c:val>
            <c:numRef>
              <c:f>Plan1!$B$2:$B$4</c:f>
              <c:numCache>
                <c:formatCode>0.00%</c:formatCode>
                <c:ptCount val="3"/>
                <c:pt idx="0">
                  <c:v>0.16015625</c:v>
                </c:pt>
                <c:pt idx="1">
                  <c:v>0.13671875</c:v>
                </c:pt>
                <c:pt idx="2">
                  <c:v>0.703125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FE3DA-A715-4292-AEE5-698D892C205C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FF77E9-D7A6-4236-9941-558E28810BAB}">
      <dgm:prSet phldrT="[Texto]"/>
      <dgm:spPr/>
      <dgm:t>
        <a:bodyPr/>
        <a:lstStyle/>
        <a:p>
          <a:r>
            <a:rPr lang="pt-BR" dirty="0" smtClean="0"/>
            <a:t>Econômico</a:t>
          </a:r>
          <a:endParaRPr lang="pt-BR" dirty="0"/>
        </a:p>
      </dgm:t>
    </dgm:pt>
    <dgm:pt modelId="{19BEB6C6-0B72-449C-89D9-86D7709F2E2D}" type="parTrans" cxnId="{FFF1F784-D7C8-40CF-8C52-37891EF97562}">
      <dgm:prSet/>
      <dgm:spPr/>
      <dgm:t>
        <a:bodyPr/>
        <a:lstStyle/>
        <a:p>
          <a:endParaRPr lang="pt-BR"/>
        </a:p>
      </dgm:t>
    </dgm:pt>
    <dgm:pt modelId="{FCB8FB87-427F-47ED-9D74-A9C1446E6153}" type="sibTrans" cxnId="{FFF1F784-D7C8-40CF-8C52-37891EF97562}">
      <dgm:prSet/>
      <dgm:spPr/>
      <dgm:t>
        <a:bodyPr/>
        <a:lstStyle/>
        <a:p>
          <a:endParaRPr lang="pt-BR"/>
        </a:p>
      </dgm:t>
    </dgm:pt>
    <dgm:pt modelId="{D6A28925-DE7A-45D1-9314-330C4DE20C66}">
      <dgm:prSet phldrT="[Texto]" custT="1"/>
      <dgm:spPr/>
      <dgm:t>
        <a:bodyPr/>
        <a:lstStyle/>
        <a:p>
          <a:r>
            <a:rPr lang="pt-BR" sz="1200" dirty="0" smtClean="0"/>
            <a:t>Como o </a:t>
          </a:r>
          <a:r>
            <a:rPr lang="pt-BR" sz="1200" dirty="0" err="1" smtClean="0"/>
            <a:t>c</a:t>
          </a:r>
          <a:r>
            <a:rPr lang="pt-BR" sz="1200" i="1" dirty="0" err="1" smtClean="0"/>
            <a:t>ompliance</a:t>
          </a:r>
          <a:r>
            <a:rPr lang="pt-BR" sz="1200" dirty="0" smtClean="0"/>
            <a:t> das empresas nacionais pode afetar o crescimento econômico das nações?</a:t>
          </a:r>
          <a:endParaRPr lang="pt-BR" sz="1200" dirty="0"/>
        </a:p>
      </dgm:t>
    </dgm:pt>
    <dgm:pt modelId="{C2DD5D42-ECDE-4766-9BD8-F2CE4165614A}" type="parTrans" cxnId="{F2B7A4A4-C07A-4A83-9DE0-87C1AF0C2769}">
      <dgm:prSet/>
      <dgm:spPr/>
      <dgm:t>
        <a:bodyPr/>
        <a:lstStyle/>
        <a:p>
          <a:endParaRPr lang="pt-BR"/>
        </a:p>
      </dgm:t>
    </dgm:pt>
    <dgm:pt modelId="{1E04E359-64E3-4C6B-9C53-16F18C5980B6}" type="sibTrans" cxnId="{F2B7A4A4-C07A-4A83-9DE0-87C1AF0C2769}">
      <dgm:prSet/>
      <dgm:spPr/>
      <dgm:t>
        <a:bodyPr/>
        <a:lstStyle/>
        <a:p>
          <a:endParaRPr lang="pt-BR"/>
        </a:p>
      </dgm:t>
    </dgm:pt>
    <dgm:pt modelId="{38A1C5D3-A415-411F-AD7F-7B4E70849FB9}" type="pres">
      <dgm:prSet presAssocID="{3D8FE3DA-A715-4292-AEE5-698D892C20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F99C636-895F-4FBB-8C16-9A5B59517C33}" type="pres">
      <dgm:prSet presAssocID="{73FF77E9-D7A6-4236-9941-558E28810BAB}" presName="posSpace" presStyleCnt="0"/>
      <dgm:spPr/>
    </dgm:pt>
    <dgm:pt modelId="{12B906A5-1AA2-42D8-AB26-AF42CBECEDDA}" type="pres">
      <dgm:prSet presAssocID="{73FF77E9-D7A6-4236-9941-558E28810BAB}" presName="vertFlow" presStyleCnt="0"/>
      <dgm:spPr/>
    </dgm:pt>
    <dgm:pt modelId="{00F14326-56CD-4C43-BA9B-7B4940438F1C}" type="pres">
      <dgm:prSet presAssocID="{73FF77E9-D7A6-4236-9941-558E28810BAB}" presName="topSpace" presStyleCnt="0"/>
      <dgm:spPr/>
    </dgm:pt>
    <dgm:pt modelId="{375B588C-F66A-4C5B-8C43-480ACB6523F2}" type="pres">
      <dgm:prSet presAssocID="{73FF77E9-D7A6-4236-9941-558E28810BAB}" presName="firstComp" presStyleCnt="0"/>
      <dgm:spPr/>
    </dgm:pt>
    <dgm:pt modelId="{DBCC6951-A715-49E5-BD80-E789EFF97C30}" type="pres">
      <dgm:prSet presAssocID="{73FF77E9-D7A6-4236-9941-558E28810BAB}" presName="firstChild" presStyleLbl="bgAccFollowNode1" presStyleIdx="0" presStyleCnt="1" custScaleX="112131"/>
      <dgm:spPr/>
      <dgm:t>
        <a:bodyPr/>
        <a:lstStyle/>
        <a:p>
          <a:endParaRPr lang="pt-BR"/>
        </a:p>
      </dgm:t>
    </dgm:pt>
    <dgm:pt modelId="{B45512A8-1617-4460-97A9-28091ACD888F}" type="pres">
      <dgm:prSet presAssocID="{73FF77E9-D7A6-4236-9941-558E28810BA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C3CC9F-D96A-4C35-8080-339367285475}" type="pres">
      <dgm:prSet presAssocID="{73FF77E9-D7A6-4236-9941-558E28810BAB}" presName="negSpace" presStyleCnt="0"/>
      <dgm:spPr/>
    </dgm:pt>
    <dgm:pt modelId="{10DFF995-CCD2-4535-90D3-E30FA1ADA16C}" type="pres">
      <dgm:prSet presAssocID="{73FF77E9-D7A6-4236-9941-558E28810BAB}" presName="circle" presStyleLbl="node1" presStyleIdx="0" presStyleCnt="1" custLinFactNeighborX="-16760" custLinFactNeighborY="-68"/>
      <dgm:spPr/>
      <dgm:t>
        <a:bodyPr/>
        <a:lstStyle/>
        <a:p>
          <a:endParaRPr lang="pt-BR"/>
        </a:p>
      </dgm:t>
    </dgm:pt>
  </dgm:ptLst>
  <dgm:cxnLst>
    <dgm:cxn modelId="{F2B7A4A4-C07A-4A83-9DE0-87C1AF0C2769}" srcId="{73FF77E9-D7A6-4236-9941-558E28810BAB}" destId="{D6A28925-DE7A-45D1-9314-330C4DE20C66}" srcOrd="0" destOrd="0" parTransId="{C2DD5D42-ECDE-4766-9BD8-F2CE4165614A}" sibTransId="{1E04E359-64E3-4C6B-9C53-16F18C5980B6}"/>
    <dgm:cxn modelId="{C457EE00-173F-455C-B677-E3D4E0D216DC}" type="presOf" srcId="{3D8FE3DA-A715-4292-AEE5-698D892C205C}" destId="{38A1C5D3-A415-411F-AD7F-7B4E70849FB9}" srcOrd="0" destOrd="0" presId="urn:microsoft.com/office/officeart/2005/8/layout/hList9"/>
    <dgm:cxn modelId="{C7FCC8D2-962F-4918-901B-38DD5B071683}" type="presOf" srcId="{D6A28925-DE7A-45D1-9314-330C4DE20C66}" destId="{B45512A8-1617-4460-97A9-28091ACD888F}" srcOrd="1" destOrd="0" presId="urn:microsoft.com/office/officeart/2005/8/layout/hList9"/>
    <dgm:cxn modelId="{9FEAEE1C-989B-409B-9FEA-74D1B0422CAD}" type="presOf" srcId="{D6A28925-DE7A-45D1-9314-330C4DE20C66}" destId="{DBCC6951-A715-49E5-BD80-E789EFF97C30}" srcOrd="0" destOrd="0" presId="urn:microsoft.com/office/officeart/2005/8/layout/hList9"/>
    <dgm:cxn modelId="{FFF1F784-D7C8-40CF-8C52-37891EF97562}" srcId="{3D8FE3DA-A715-4292-AEE5-698D892C205C}" destId="{73FF77E9-D7A6-4236-9941-558E28810BAB}" srcOrd="0" destOrd="0" parTransId="{19BEB6C6-0B72-449C-89D9-86D7709F2E2D}" sibTransId="{FCB8FB87-427F-47ED-9D74-A9C1446E6153}"/>
    <dgm:cxn modelId="{D5DCCA36-C59B-437E-97D0-4179981A4B6C}" type="presOf" srcId="{73FF77E9-D7A6-4236-9941-558E28810BAB}" destId="{10DFF995-CCD2-4535-90D3-E30FA1ADA16C}" srcOrd="0" destOrd="0" presId="urn:microsoft.com/office/officeart/2005/8/layout/hList9"/>
    <dgm:cxn modelId="{5FD31A60-8F0B-4F9E-9BC5-16CF57B8016B}" type="presParOf" srcId="{38A1C5D3-A415-411F-AD7F-7B4E70849FB9}" destId="{5F99C636-895F-4FBB-8C16-9A5B59517C33}" srcOrd="0" destOrd="0" presId="urn:microsoft.com/office/officeart/2005/8/layout/hList9"/>
    <dgm:cxn modelId="{5E012065-DAED-40F5-9CDE-179BAA518F28}" type="presParOf" srcId="{38A1C5D3-A415-411F-AD7F-7B4E70849FB9}" destId="{12B906A5-1AA2-42D8-AB26-AF42CBECEDDA}" srcOrd="1" destOrd="0" presId="urn:microsoft.com/office/officeart/2005/8/layout/hList9"/>
    <dgm:cxn modelId="{350FFC3F-A97D-422F-8DF6-C1015B329C44}" type="presParOf" srcId="{12B906A5-1AA2-42D8-AB26-AF42CBECEDDA}" destId="{00F14326-56CD-4C43-BA9B-7B4940438F1C}" srcOrd="0" destOrd="0" presId="urn:microsoft.com/office/officeart/2005/8/layout/hList9"/>
    <dgm:cxn modelId="{EDEA30C2-1A1F-400B-9032-77D446E648A3}" type="presParOf" srcId="{12B906A5-1AA2-42D8-AB26-AF42CBECEDDA}" destId="{375B588C-F66A-4C5B-8C43-480ACB6523F2}" srcOrd="1" destOrd="0" presId="urn:microsoft.com/office/officeart/2005/8/layout/hList9"/>
    <dgm:cxn modelId="{9BDEBE08-694A-4530-87DF-801F9FD31152}" type="presParOf" srcId="{375B588C-F66A-4C5B-8C43-480ACB6523F2}" destId="{DBCC6951-A715-49E5-BD80-E789EFF97C30}" srcOrd="0" destOrd="0" presId="urn:microsoft.com/office/officeart/2005/8/layout/hList9"/>
    <dgm:cxn modelId="{73710FF8-BD90-4794-99C7-5CBBD0CA75A0}" type="presParOf" srcId="{375B588C-F66A-4C5B-8C43-480ACB6523F2}" destId="{B45512A8-1617-4460-97A9-28091ACD888F}" srcOrd="1" destOrd="0" presId="urn:microsoft.com/office/officeart/2005/8/layout/hList9"/>
    <dgm:cxn modelId="{E35671FD-61F4-4F12-98A5-0E519C88826C}" type="presParOf" srcId="{38A1C5D3-A415-411F-AD7F-7B4E70849FB9}" destId="{71C3CC9F-D96A-4C35-8080-339367285475}" srcOrd="2" destOrd="0" presId="urn:microsoft.com/office/officeart/2005/8/layout/hList9"/>
    <dgm:cxn modelId="{14A8739D-64E4-431A-8E5A-652405C1D66C}" type="presParOf" srcId="{38A1C5D3-A415-411F-AD7F-7B4E70849FB9}" destId="{10DFF995-CCD2-4535-90D3-E30FA1ADA1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FE3DA-A715-4292-AEE5-698D892C205C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FF77E9-D7A6-4236-9941-558E28810BAB}">
      <dgm:prSet phldrT="[Texto]"/>
      <dgm:spPr/>
      <dgm:t>
        <a:bodyPr/>
        <a:lstStyle/>
        <a:p>
          <a:r>
            <a:rPr lang="pt-BR" dirty="0" smtClean="0"/>
            <a:t>Empresarial</a:t>
          </a:r>
          <a:endParaRPr lang="pt-BR" dirty="0"/>
        </a:p>
      </dgm:t>
    </dgm:pt>
    <dgm:pt modelId="{19BEB6C6-0B72-449C-89D9-86D7709F2E2D}" type="parTrans" cxnId="{FFF1F784-D7C8-40CF-8C52-37891EF97562}">
      <dgm:prSet/>
      <dgm:spPr/>
      <dgm:t>
        <a:bodyPr/>
        <a:lstStyle/>
        <a:p>
          <a:endParaRPr lang="pt-BR"/>
        </a:p>
      </dgm:t>
    </dgm:pt>
    <dgm:pt modelId="{FCB8FB87-427F-47ED-9D74-A9C1446E6153}" type="sibTrans" cxnId="{FFF1F784-D7C8-40CF-8C52-37891EF97562}">
      <dgm:prSet/>
      <dgm:spPr/>
      <dgm:t>
        <a:bodyPr/>
        <a:lstStyle/>
        <a:p>
          <a:endParaRPr lang="pt-BR"/>
        </a:p>
      </dgm:t>
    </dgm:pt>
    <dgm:pt modelId="{D6A28925-DE7A-45D1-9314-330C4DE20C66}">
      <dgm:prSet phldrT="[Texto]" custT="1"/>
      <dgm:spPr/>
      <dgm:t>
        <a:bodyPr/>
        <a:lstStyle/>
        <a:p>
          <a:r>
            <a:rPr lang="pt-BR" sz="1200" dirty="0" smtClean="0"/>
            <a:t>Como o </a:t>
          </a:r>
          <a:r>
            <a:rPr lang="pt-BR" sz="1200" i="1" dirty="0" err="1" smtClean="0"/>
            <a:t>compliance</a:t>
          </a:r>
          <a:r>
            <a:rPr lang="pt-BR" sz="1200" dirty="0" smtClean="0"/>
            <a:t> das empresas nacionais pode afetar a produtividade empresarial?</a:t>
          </a:r>
          <a:endParaRPr lang="pt-BR" sz="1200" dirty="0"/>
        </a:p>
      </dgm:t>
    </dgm:pt>
    <dgm:pt modelId="{C2DD5D42-ECDE-4766-9BD8-F2CE4165614A}" type="parTrans" cxnId="{F2B7A4A4-C07A-4A83-9DE0-87C1AF0C2769}">
      <dgm:prSet/>
      <dgm:spPr/>
      <dgm:t>
        <a:bodyPr/>
        <a:lstStyle/>
        <a:p>
          <a:endParaRPr lang="pt-BR"/>
        </a:p>
      </dgm:t>
    </dgm:pt>
    <dgm:pt modelId="{1E04E359-64E3-4C6B-9C53-16F18C5980B6}" type="sibTrans" cxnId="{F2B7A4A4-C07A-4A83-9DE0-87C1AF0C2769}">
      <dgm:prSet/>
      <dgm:spPr/>
      <dgm:t>
        <a:bodyPr/>
        <a:lstStyle/>
        <a:p>
          <a:endParaRPr lang="pt-BR"/>
        </a:p>
      </dgm:t>
    </dgm:pt>
    <dgm:pt modelId="{38A1C5D3-A415-411F-AD7F-7B4E70849FB9}" type="pres">
      <dgm:prSet presAssocID="{3D8FE3DA-A715-4292-AEE5-698D892C20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F99C636-895F-4FBB-8C16-9A5B59517C33}" type="pres">
      <dgm:prSet presAssocID="{73FF77E9-D7A6-4236-9941-558E28810BAB}" presName="posSpace" presStyleCnt="0"/>
      <dgm:spPr/>
    </dgm:pt>
    <dgm:pt modelId="{12B906A5-1AA2-42D8-AB26-AF42CBECEDDA}" type="pres">
      <dgm:prSet presAssocID="{73FF77E9-D7A6-4236-9941-558E28810BAB}" presName="vertFlow" presStyleCnt="0"/>
      <dgm:spPr/>
    </dgm:pt>
    <dgm:pt modelId="{00F14326-56CD-4C43-BA9B-7B4940438F1C}" type="pres">
      <dgm:prSet presAssocID="{73FF77E9-D7A6-4236-9941-558E28810BAB}" presName="topSpace" presStyleCnt="0"/>
      <dgm:spPr/>
    </dgm:pt>
    <dgm:pt modelId="{375B588C-F66A-4C5B-8C43-480ACB6523F2}" type="pres">
      <dgm:prSet presAssocID="{73FF77E9-D7A6-4236-9941-558E28810BAB}" presName="firstComp" presStyleCnt="0"/>
      <dgm:spPr/>
    </dgm:pt>
    <dgm:pt modelId="{DBCC6951-A715-49E5-BD80-E789EFF97C30}" type="pres">
      <dgm:prSet presAssocID="{73FF77E9-D7A6-4236-9941-558E28810BAB}" presName="firstChild" presStyleLbl="bgAccFollowNode1" presStyleIdx="0" presStyleCnt="1" custScaleX="112131"/>
      <dgm:spPr/>
      <dgm:t>
        <a:bodyPr/>
        <a:lstStyle/>
        <a:p>
          <a:endParaRPr lang="pt-BR"/>
        </a:p>
      </dgm:t>
    </dgm:pt>
    <dgm:pt modelId="{B45512A8-1617-4460-97A9-28091ACD888F}" type="pres">
      <dgm:prSet presAssocID="{73FF77E9-D7A6-4236-9941-558E28810BA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C3CC9F-D96A-4C35-8080-339367285475}" type="pres">
      <dgm:prSet presAssocID="{73FF77E9-D7A6-4236-9941-558E28810BAB}" presName="negSpace" presStyleCnt="0"/>
      <dgm:spPr/>
    </dgm:pt>
    <dgm:pt modelId="{10DFF995-CCD2-4535-90D3-E30FA1ADA16C}" type="pres">
      <dgm:prSet presAssocID="{73FF77E9-D7A6-4236-9941-558E28810BAB}" presName="circle" presStyleLbl="node1" presStyleIdx="0" presStyleCnt="1" custLinFactNeighborX="-16760" custLinFactNeighborY="-68"/>
      <dgm:spPr/>
      <dgm:t>
        <a:bodyPr/>
        <a:lstStyle/>
        <a:p>
          <a:endParaRPr lang="pt-BR"/>
        </a:p>
      </dgm:t>
    </dgm:pt>
  </dgm:ptLst>
  <dgm:cxnLst>
    <dgm:cxn modelId="{F2B7A4A4-C07A-4A83-9DE0-87C1AF0C2769}" srcId="{73FF77E9-D7A6-4236-9941-558E28810BAB}" destId="{D6A28925-DE7A-45D1-9314-330C4DE20C66}" srcOrd="0" destOrd="0" parTransId="{C2DD5D42-ECDE-4766-9BD8-F2CE4165614A}" sibTransId="{1E04E359-64E3-4C6B-9C53-16F18C5980B6}"/>
    <dgm:cxn modelId="{476B6663-3AA6-4B0A-9BA5-AEBD7C362CDB}" type="presOf" srcId="{3D8FE3DA-A715-4292-AEE5-698D892C205C}" destId="{38A1C5D3-A415-411F-AD7F-7B4E70849FB9}" srcOrd="0" destOrd="0" presId="urn:microsoft.com/office/officeart/2005/8/layout/hList9"/>
    <dgm:cxn modelId="{E7C0D8DC-B8FE-49E1-B179-340A752EF509}" type="presOf" srcId="{D6A28925-DE7A-45D1-9314-330C4DE20C66}" destId="{B45512A8-1617-4460-97A9-28091ACD888F}" srcOrd="1" destOrd="0" presId="urn:microsoft.com/office/officeart/2005/8/layout/hList9"/>
    <dgm:cxn modelId="{765078C7-1F3C-44C0-913E-843F644E98AA}" type="presOf" srcId="{D6A28925-DE7A-45D1-9314-330C4DE20C66}" destId="{DBCC6951-A715-49E5-BD80-E789EFF97C30}" srcOrd="0" destOrd="0" presId="urn:microsoft.com/office/officeart/2005/8/layout/hList9"/>
    <dgm:cxn modelId="{FFF1F784-D7C8-40CF-8C52-37891EF97562}" srcId="{3D8FE3DA-A715-4292-AEE5-698D892C205C}" destId="{73FF77E9-D7A6-4236-9941-558E28810BAB}" srcOrd="0" destOrd="0" parTransId="{19BEB6C6-0B72-449C-89D9-86D7709F2E2D}" sibTransId="{FCB8FB87-427F-47ED-9D74-A9C1446E6153}"/>
    <dgm:cxn modelId="{F364FBD8-B51B-490D-A3AC-5E4C648B5895}" type="presOf" srcId="{73FF77E9-D7A6-4236-9941-558E28810BAB}" destId="{10DFF995-CCD2-4535-90D3-E30FA1ADA16C}" srcOrd="0" destOrd="0" presId="urn:microsoft.com/office/officeart/2005/8/layout/hList9"/>
    <dgm:cxn modelId="{3C5D31B4-FC3F-45D6-967F-21A050D34162}" type="presParOf" srcId="{38A1C5D3-A415-411F-AD7F-7B4E70849FB9}" destId="{5F99C636-895F-4FBB-8C16-9A5B59517C33}" srcOrd="0" destOrd="0" presId="urn:microsoft.com/office/officeart/2005/8/layout/hList9"/>
    <dgm:cxn modelId="{B3F39718-EB29-4AB8-9CDF-C39CED074020}" type="presParOf" srcId="{38A1C5D3-A415-411F-AD7F-7B4E70849FB9}" destId="{12B906A5-1AA2-42D8-AB26-AF42CBECEDDA}" srcOrd="1" destOrd="0" presId="urn:microsoft.com/office/officeart/2005/8/layout/hList9"/>
    <dgm:cxn modelId="{EFEF19D7-4136-4795-A105-D5999D771C81}" type="presParOf" srcId="{12B906A5-1AA2-42D8-AB26-AF42CBECEDDA}" destId="{00F14326-56CD-4C43-BA9B-7B4940438F1C}" srcOrd="0" destOrd="0" presId="urn:microsoft.com/office/officeart/2005/8/layout/hList9"/>
    <dgm:cxn modelId="{6E056596-E9DF-40CA-90CE-CA1BE4410EF6}" type="presParOf" srcId="{12B906A5-1AA2-42D8-AB26-AF42CBECEDDA}" destId="{375B588C-F66A-4C5B-8C43-480ACB6523F2}" srcOrd="1" destOrd="0" presId="urn:microsoft.com/office/officeart/2005/8/layout/hList9"/>
    <dgm:cxn modelId="{6D80A25D-1417-411D-AA91-ADCC659E7FDC}" type="presParOf" srcId="{375B588C-F66A-4C5B-8C43-480ACB6523F2}" destId="{DBCC6951-A715-49E5-BD80-E789EFF97C30}" srcOrd="0" destOrd="0" presId="urn:microsoft.com/office/officeart/2005/8/layout/hList9"/>
    <dgm:cxn modelId="{7D0CC933-8F65-433B-A464-7B6F77A755A5}" type="presParOf" srcId="{375B588C-F66A-4C5B-8C43-480ACB6523F2}" destId="{B45512A8-1617-4460-97A9-28091ACD888F}" srcOrd="1" destOrd="0" presId="urn:microsoft.com/office/officeart/2005/8/layout/hList9"/>
    <dgm:cxn modelId="{E5A30E45-7F36-436F-B353-15F15F301EAC}" type="presParOf" srcId="{38A1C5D3-A415-411F-AD7F-7B4E70849FB9}" destId="{71C3CC9F-D96A-4C35-8080-339367285475}" srcOrd="2" destOrd="0" presId="urn:microsoft.com/office/officeart/2005/8/layout/hList9"/>
    <dgm:cxn modelId="{BB4B924C-D1F1-496C-B665-F393711BDC58}" type="presParOf" srcId="{38A1C5D3-A415-411F-AD7F-7B4E70849FB9}" destId="{10DFF995-CCD2-4535-90D3-E30FA1ADA1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8FE3DA-A715-4292-AEE5-698D892C205C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3FF77E9-D7A6-4236-9941-558E28810BAB}">
      <dgm:prSet phldrT="[Texto]"/>
      <dgm:spPr/>
      <dgm:t>
        <a:bodyPr/>
        <a:lstStyle/>
        <a:p>
          <a:r>
            <a:rPr lang="pt-BR" dirty="0" smtClean="0"/>
            <a:t>Empresarial</a:t>
          </a:r>
          <a:endParaRPr lang="pt-BR" dirty="0"/>
        </a:p>
      </dgm:t>
    </dgm:pt>
    <dgm:pt modelId="{19BEB6C6-0B72-449C-89D9-86D7709F2E2D}" type="parTrans" cxnId="{FFF1F784-D7C8-40CF-8C52-37891EF97562}">
      <dgm:prSet/>
      <dgm:spPr/>
      <dgm:t>
        <a:bodyPr/>
        <a:lstStyle/>
        <a:p>
          <a:endParaRPr lang="pt-BR"/>
        </a:p>
      </dgm:t>
    </dgm:pt>
    <dgm:pt modelId="{FCB8FB87-427F-47ED-9D74-A9C1446E6153}" type="sibTrans" cxnId="{FFF1F784-D7C8-40CF-8C52-37891EF97562}">
      <dgm:prSet/>
      <dgm:spPr/>
      <dgm:t>
        <a:bodyPr/>
        <a:lstStyle/>
        <a:p>
          <a:endParaRPr lang="pt-BR"/>
        </a:p>
      </dgm:t>
    </dgm:pt>
    <dgm:pt modelId="{D6A28925-DE7A-45D1-9314-330C4DE20C66}">
      <dgm:prSet phldrT="[Texto]" custT="1"/>
      <dgm:spPr/>
      <dgm:t>
        <a:bodyPr/>
        <a:lstStyle/>
        <a:p>
          <a:r>
            <a:rPr lang="pt-BR" sz="1200" dirty="0" smtClean="0"/>
            <a:t>Como o </a:t>
          </a:r>
          <a:r>
            <a:rPr lang="pt-BR" sz="1200" i="1" dirty="0" err="1" smtClean="0"/>
            <a:t>compliance</a:t>
          </a:r>
          <a:r>
            <a:rPr lang="pt-BR" sz="1200" dirty="0" smtClean="0"/>
            <a:t> das empresas nacionais pode afetar a produtividade empresarial?</a:t>
          </a:r>
          <a:endParaRPr lang="pt-BR" sz="1200" dirty="0"/>
        </a:p>
      </dgm:t>
    </dgm:pt>
    <dgm:pt modelId="{C2DD5D42-ECDE-4766-9BD8-F2CE4165614A}" type="parTrans" cxnId="{F2B7A4A4-C07A-4A83-9DE0-87C1AF0C2769}">
      <dgm:prSet/>
      <dgm:spPr/>
      <dgm:t>
        <a:bodyPr/>
        <a:lstStyle/>
        <a:p>
          <a:endParaRPr lang="pt-BR"/>
        </a:p>
      </dgm:t>
    </dgm:pt>
    <dgm:pt modelId="{1E04E359-64E3-4C6B-9C53-16F18C5980B6}" type="sibTrans" cxnId="{F2B7A4A4-C07A-4A83-9DE0-87C1AF0C2769}">
      <dgm:prSet/>
      <dgm:spPr/>
      <dgm:t>
        <a:bodyPr/>
        <a:lstStyle/>
        <a:p>
          <a:endParaRPr lang="pt-BR"/>
        </a:p>
      </dgm:t>
    </dgm:pt>
    <dgm:pt modelId="{38A1C5D3-A415-411F-AD7F-7B4E70849FB9}" type="pres">
      <dgm:prSet presAssocID="{3D8FE3DA-A715-4292-AEE5-698D892C205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F99C636-895F-4FBB-8C16-9A5B59517C33}" type="pres">
      <dgm:prSet presAssocID="{73FF77E9-D7A6-4236-9941-558E28810BAB}" presName="posSpace" presStyleCnt="0"/>
      <dgm:spPr/>
    </dgm:pt>
    <dgm:pt modelId="{12B906A5-1AA2-42D8-AB26-AF42CBECEDDA}" type="pres">
      <dgm:prSet presAssocID="{73FF77E9-D7A6-4236-9941-558E28810BAB}" presName="vertFlow" presStyleCnt="0"/>
      <dgm:spPr/>
    </dgm:pt>
    <dgm:pt modelId="{00F14326-56CD-4C43-BA9B-7B4940438F1C}" type="pres">
      <dgm:prSet presAssocID="{73FF77E9-D7A6-4236-9941-558E28810BAB}" presName="topSpace" presStyleCnt="0"/>
      <dgm:spPr/>
    </dgm:pt>
    <dgm:pt modelId="{375B588C-F66A-4C5B-8C43-480ACB6523F2}" type="pres">
      <dgm:prSet presAssocID="{73FF77E9-D7A6-4236-9941-558E28810BAB}" presName="firstComp" presStyleCnt="0"/>
      <dgm:spPr/>
    </dgm:pt>
    <dgm:pt modelId="{DBCC6951-A715-49E5-BD80-E789EFF97C30}" type="pres">
      <dgm:prSet presAssocID="{73FF77E9-D7A6-4236-9941-558E28810BAB}" presName="firstChild" presStyleLbl="bgAccFollowNode1" presStyleIdx="0" presStyleCnt="1" custScaleX="112131"/>
      <dgm:spPr/>
      <dgm:t>
        <a:bodyPr/>
        <a:lstStyle/>
        <a:p>
          <a:endParaRPr lang="pt-BR"/>
        </a:p>
      </dgm:t>
    </dgm:pt>
    <dgm:pt modelId="{B45512A8-1617-4460-97A9-28091ACD888F}" type="pres">
      <dgm:prSet presAssocID="{73FF77E9-D7A6-4236-9941-558E28810BAB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C3CC9F-D96A-4C35-8080-339367285475}" type="pres">
      <dgm:prSet presAssocID="{73FF77E9-D7A6-4236-9941-558E28810BAB}" presName="negSpace" presStyleCnt="0"/>
      <dgm:spPr/>
    </dgm:pt>
    <dgm:pt modelId="{10DFF995-CCD2-4535-90D3-E30FA1ADA16C}" type="pres">
      <dgm:prSet presAssocID="{73FF77E9-D7A6-4236-9941-558E28810BAB}" presName="circle" presStyleLbl="node1" presStyleIdx="0" presStyleCnt="1" custLinFactNeighborX="-16760" custLinFactNeighborY="-68"/>
      <dgm:spPr/>
      <dgm:t>
        <a:bodyPr/>
        <a:lstStyle/>
        <a:p>
          <a:endParaRPr lang="pt-BR"/>
        </a:p>
      </dgm:t>
    </dgm:pt>
  </dgm:ptLst>
  <dgm:cxnLst>
    <dgm:cxn modelId="{015D4FE1-EB5A-49FE-8BC2-D3596EB6E939}" type="presOf" srcId="{3D8FE3DA-A715-4292-AEE5-698D892C205C}" destId="{38A1C5D3-A415-411F-AD7F-7B4E70849FB9}" srcOrd="0" destOrd="0" presId="urn:microsoft.com/office/officeart/2005/8/layout/hList9"/>
    <dgm:cxn modelId="{F9EEC264-AA42-4EE5-B52B-92F1FF0583F6}" type="presOf" srcId="{D6A28925-DE7A-45D1-9314-330C4DE20C66}" destId="{B45512A8-1617-4460-97A9-28091ACD888F}" srcOrd="1" destOrd="0" presId="urn:microsoft.com/office/officeart/2005/8/layout/hList9"/>
    <dgm:cxn modelId="{F2B7A4A4-C07A-4A83-9DE0-87C1AF0C2769}" srcId="{73FF77E9-D7A6-4236-9941-558E28810BAB}" destId="{D6A28925-DE7A-45D1-9314-330C4DE20C66}" srcOrd="0" destOrd="0" parTransId="{C2DD5D42-ECDE-4766-9BD8-F2CE4165614A}" sibTransId="{1E04E359-64E3-4C6B-9C53-16F18C5980B6}"/>
    <dgm:cxn modelId="{FFF1F784-D7C8-40CF-8C52-37891EF97562}" srcId="{3D8FE3DA-A715-4292-AEE5-698D892C205C}" destId="{73FF77E9-D7A6-4236-9941-558E28810BAB}" srcOrd="0" destOrd="0" parTransId="{19BEB6C6-0B72-449C-89D9-86D7709F2E2D}" sibTransId="{FCB8FB87-427F-47ED-9D74-A9C1446E6153}"/>
    <dgm:cxn modelId="{F0C34B45-C0CC-4D37-A355-E30C19EC6814}" type="presOf" srcId="{D6A28925-DE7A-45D1-9314-330C4DE20C66}" destId="{DBCC6951-A715-49E5-BD80-E789EFF97C30}" srcOrd="0" destOrd="0" presId="urn:microsoft.com/office/officeart/2005/8/layout/hList9"/>
    <dgm:cxn modelId="{E4C7FA5E-C3A2-4A5F-8BC4-FCBF08E59AB8}" type="presOf" srcId="{73FF77E9-D7A6-4236-9941-558E28810BAB}" destId="{10DFF995-CCD2-4535-90D3-E30FA1ADA16C}" srcOrd="0" destOrd="0" presId="urn:microsoft.com/office/officeart/2005/8/layout/hList9"/>
    <dgm:cxn modelId="{9005A903-00F2-40AA-9012-668EA96E76C0}" type="presParOf" srcId="{38A1C5D3-A415-411F-AD7F-7B4E70849FB9}" destId="{5F99C636-895F-4FBB-8C16-9A5B59517C33}" srcOrd="0" destOrd="0" presId="urn:microsoft.com/office/officeart/2005/8/layout/hList9"/>
    <dgm:cxn modelId="{C3949FD6-9E3D-405E-ACD8-85BDCA86122F}" type="presParOf" srcId="{38A1C5D3-A415-411F-AD7F-7B4E70849FB9}" destId="{12B906A5-1AA2-42D8-AB26-AF42CBECEDDA}" srcOrd="1" destOrd="0" presId="urn:microsoft.com/office/officeart/2005/8/layout/hList9"/>
    <dgm:cxn modelId="{19BA4480-9F1D-436D-B4C7-0220A937324F}" type="presParOf" srcId="{12B906A5-1AA2-42D8-AB26-AF42CBECEDDA}" destId="{00F14326-56CD-4C43-BA9B-7B4940438F1C}" srcOrd="0" destOrd="0" presId="urn:microsoft.com/office/officeart/2005/8/layout/hList9"/>
    <dgm:cxn modelId="{34789431-3DAB-416A-AF68-C3E5F676A6C3}" type="presParOf" srcId="{12B906A5-1AA2-42D8-AB26-AF42CBECEDDA}" destId="{375B588C-F66A-4C5B-8C43-480ACB6523F2}" srcOrd="1" destOrd="0" presId="urn:microsoft.com/office/officeart/2005/8/layout/hList9"/>
    <dgm:cxn modelId="{F1460B6D-7F7E-4D37-8633-F0DAACEAAF99}" type="presParOf" srcId="{375B588C-F66A-4C5B-8C43-480ACB6523F2}" destId="{DBCC6951-A715-49E5-BD80-E789EFF97C30}" srcOrd="0" destOrd="0" presId="urn:microsoft.com/office/officeart/2005/8/layout/hList9"/>
    <dgm:cxn modelId="{E18EE2D4-E90E-407D-9424-9BE31C367C03}" type="presParOf" srcId="{375B588C-F66A-4C5B-8C43-480ACB6523F2}" destId="{B45512A8-1617-4460-97A9-28091ACD888F}" srcOrd="1" destOrd="0" presId="urn:microsoft.com/office/officeart/2005/8/layout/hList9"/>
    <dgm:cxn modelId="{F7674B22-5F33-440B-A64A-8193B4AD8321}" type="presParOf" srcId="{38A1C5D3-A415-411F-AD7F-7B4E70849FB9}" destId="{71C3CC9F-D96A-4C35-8080-339367285475}" srcOrd="2" destOrd="0" presId="urn:microsoft.com/office/officeart/2005/8/layout/hList9"/>
    <dgm:cxn modelId="{1B5694A8-DF8D-4C10-AB83-6DE8534D65E9}" type="presParOf" srcId="{38A1C5D3-A415-411F-AD7F-7B4E70849FB9}" destId="{10DFF995-CCD2-4535-90D3-E30FA1ADA16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C6951-A715-49E5-BD80-E789EFF97C30}">
      <dsp:nvSpPr>
        <dsp:cNvPr id="0" name=""/>
        <dsp:cNvSpPr/>
      </dsp:nvSpPr>
      <dsp:spPr>
        <a:xfrm>
          <a:off x="918785" y="424379"/>
          <a:ext cx="1997580" cy="1059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Como o </a:t>
          </a:r>
          <a:r>
            <a:rPr lang="pt-BR" sz="1200" kern="1200" dirty="0" err="1" smtClean="0"/>
            <a:t>c</a:t>
          </a:r>
          <a:r>
            <a:rPr lang="pt-BR" sz="1200" i="1" kern="1200" dirty="0" err="1" smtClean="0"/>
            <a:t>ompliance</a:t>
          </a:r>
          <a:r>
            <a:rPr lang="pt-BR" sz="1200" kern="1200" dirty="0" smtClean="0"/>
            <a:t> das empresas nacionais pode afetar o crescimento econômico das nações?</a:t>
          </a:r>
          <a:endParaRPr lang="pt-BR" sz="1200" kern="1200" dirty="0"/>
        </a:p>
      </dsp:txBody>
      <dsp:txXfrm>
        <a:off x="1238398" y="424379"/>
        <a:ext cx="1677967" cy="1059689"/>
      </dsp:txXfrm>
    </dsp:sp>
    <dsp:sp modelId="{10DFF995-CCD2-4535-90D3-E30FA1ADA16C}">
      <dsp:nvSpPr>
        <dsp:cNvPr id="0" name=""/>
        <dsp:cNvSpPr/>
      </dsp:nvSpPr>
      <dsp:spPr>
        <a:xfrm>
          <a:off x="72012" y="0"/>
          <a:ext cx="1059160" cy="10591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Econômico</a:t>
          </a:r>
          <a:endParaRPr lang="pt-BR" sz="1300" kern="1200" dirty="0"/>
        </a:p>
      </dsp:txBody>
      <dsp:txXfrm>
        <a:off x="227122" y="155110"/>
        <a:ext cx="748940" cy="748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0.66533</cdr:x>
      <cdr:y>0.74372</cdr:y>
    </cdr:from>
    <cdr:to>
      <cdr:x>0.97323</cdr:x>
      <cdr:y>0.90471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24771" y="4478143"/>
          <a:ext cx="2649343" cy="9693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C02DA-6295-445F-A7E6-A2DDB118D8E5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79E80-2C90-49A0-AE92-C48271253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35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ABF7B-F63F-461C-9A57-FEC1353B7C99}" type="slidenum">
              <a:rPr lang="pt-B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ABF7B-F63F-461C-9A57-FEC1353B7C99}" type="slidenum">
              <a:rPr lang="pt-B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63080" y="2130425"/>
            <a:ext cx="7957392" cy="1470025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080" y="3886200"/>
            <a:ext cx="79573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50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5788F-F7BF-4A50-9492-F1D0E70B3E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2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5788F-F7BF-4A50-9492-F1D0E70B3E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00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69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80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462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89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8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07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41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5788F-F7BF-4A50-9492-F1D0E70B3E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23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5788F-F7BF-4A50-9492-F1D0E70B3E3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867E7-7A1A-48D9-BBF9-96CE745F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8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8136904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7" t="363" r="30409"/>
          <a:stretch/>
        </p:blipFill>
        <p:spPr bwMode="auto">
          <a:xfrm>
            <a:off x="1" y="-27384"/>
            <a:ext cx="495300" cy="68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9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14375" indent="-352425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Courier New" panose="02070309020205020404" pitchFamily="49" charset="0"/>
        <a:buChar char="▫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‒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uact=8&amp;ved=0CAcQjRw&amp;url=http://pan.uol.com.br/2011/atletas-brasileiros/gabriel-mangabeira/fotos&amp;ei=ZCVpVKjECsikNoaPgdAJ&amp;bvm=bv.79142246,d.eXY&amp;psig=AFQjCNFyPUCOlmzGnpw71opBdxe_9aC9vw&amp;ust=1416263192206618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com.br/url?sa=i&amp;rct=j&amp;q=&amp;esrc=s&amp;frm=1&amp;source=images&amp;cd=&amp;cad=rja&amp;uact=8&amp;ved=0CAcQjRw&amp;url=http://basquetoblog.blogspot.com/2013/03/bloqueio-no-basquetebol.html&amp;ei=CyNpVPW_HYudgwSuyIOABw&amp;bvm=bv.79142246,d.eXY&amp;psig=AFQjCNFIRgbnxk0dTNQsL1Fnz_B8J5L-vQ&amp;ust=1416262783121972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hyperlink" Target="http://pt.wikipedia.org/wiki/Ficheiro:Max_Weber_1894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1112" y="2996952"/>
            <a:ext cx="9161364" cy="7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17364" y="2924944"/>
            <a:ext cx="9161364" cy="72008"/>
          </a:xfrm>
          <a:prstGeom prst="rect">
            <a:avLst/>
          </a:prstGeom>
          <a:solidFill>
            <a:srgbClr val="866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17364" y="0"/>
            <a:ext cx="9161364" cy="2924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 bwMode="white">
          <a:xfrm>
            <a:off x="522859" y="4009127"/>
            <a:ext cx="8358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Conferência Lei da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Empresa </a:t>
            </a: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</a:rPr>
              <a:t>Limpa: pesquisas e reflexões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Prof. Dalton Sardenberg, PhD</a:t>
            </a: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Fundação Dom Cabral</a:t>
            </a: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18 de Novembro de 2014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363" r="6627"/>
          <a:stretch/>
        </p:blipFill>
        <p:spPr bwMode="auto">
          <a:xfrm>
            <a:off x="637159" y="907238"/>
            <a:ext cx="3687936" cy="277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CED\Logomarcas\Institucionais\FDC\Português\FDC Nova Positi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77594"/>
            <a:ext cx="1175593" cy="5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ítulo 4"/>
          <p:cNvSpPr>
            <a:spLocks noGrp="1"/>
          </p:cNvSpPr>
          <p:nvPr>
            <p:ph type="title"/>
          </p:nvPr>
        </p:nvSpPr>
        <p:spPr>
          <a:xfrm>
            <a:off x="539552" y="-99392"/>
            <a:ext cx="640873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 smtClean="0"/>
              <a:t>RESULTADOS</a:t>
            </a:r>
            <a:endParaRPr lang="pt-BR" sz="2800" dirty="0"/>
          </a:p>
        </p:txBody>
      </p:sp>
      <p:sp>
        <p:nvSpPr>
          <p:cNvPr id="40963" name="Espaço Reservado para Conteúdo 3"/>
          <p:cNvSpPr>
            <a:spLocks noGrp="1"/>
          </p:cNvSpPr>
          <p:nvPr>
            <p:ph idx="1"/>
          </p:nvPr>
        </p:nvSpPr>
        <p:spPr>
          <a:xfrm>
            <a:off x="683568" y="1124744"/>
            <a:ext cx="8208912" cy="5328592"/>
          </a:xfrm>
        </p:spPr>
        <p:txBody>
          <a:bodyPr>
            <a:noAutofit/>
          </a:bodyPr>
          <a:lstStyle/>
          <a:p>
            <a:pPr algn="just"/>
            <a:endParaRPr lang="pt-BR" altLang="pt-BR" sz="2200" dirty="0" smtClean="0"/>
          </a:p>
          <a:p>
            <a:pPr algn="just"/>
            <a:r>
              <a:rPr lang="pt-BR" altLang="pt-BR" sz="2200" dirty="0" smtClean="0"/>
              <a:t>Variáveis componentes de construto </a:t>
            </a:r>
            <a:r>
              <a:rPr lang="pt-BR" altLang="pt-BR" sz="2200" i="1" dirty="0" err="1" smtClean="0"/>
              <a:t>compliance</a:t>
            </a:r>
            <a:r>
              <a:rPr lang="pt-BR" altLang="pt-BR" sz="2200" i="1" dirty="0" smtClean="0"/>
              <a:t>:</a:t>
            </a:r>
            <a:r>
              <a:rPr lang="pt-BR" altLang="pt-BR" sz="2200" dirty="0" smtClean="0"/>
              <a:t> </a:t>
            </a:r>
            <a:endParaRPr lang="pt-BR" altLang="pt-BR" sz="2200" dirty="0"/>
          </a:p>
          <a:p>
            <a:pPr lvl="1" algn="just"/>
            <a:r>
              <a:rPr lang="pt-BR" altLang="pt-BR" sz="2200" dirty="0"/>
              <a:t>Uma empresa que cumpre suas obrigações e realiza práticas adequadas de auditoria e contabilidade.</a:t>
            </a:r>
          </a:p>
          <a:p>
            <a:pPr lvl="1" algn="just"/>
            <a:r>
              <a:rPr lang="pt-BR" altLang="pt-BR" sz="2200" dirty="0"/>
              <a:t>Que possui um </a:t>
            </a:r>
            <a:r>
              <a:rPr lang="pt-BR" altLang="pt-BR" sz="2200" dirty="0" smtClean="0"/>
              <a:t>Conselho de Administração efetivo na supervisão da </a:t>
            </a:r>
            <a:r>
              <a:rPr lang="pt-BR" altLang="pt-BR" sz="2200" dirty="0"/>
              <a:t>companhia.</a:t>
            </a:r>
          </a:p>
          <a:p>
            <a:pPr lvl="1" algn="just"/>
            <a:r>
              <a:rPr lang="pt-BR" altLang="pt-BR" sz="2200" dirty="0"/>
              <a:t>Que tem práticas éticas devidamente </a:t>
            </a:r>
            <a:r>
              <a:rPr lang="pt-BR" altLang="pt-BR" sz="2200" dirty="0" smtClean="0"/>
              <a:t>implantadas </a:t>
            </a:r>
            <a:r>
              <a:rPr lang="pt-BR" altLang="pt-BR" sz="2200" dirty="0"/>
              <a:t>na organização.</a:t>
            </a:r>
          </a:p>
          <a:p>
            <a:pPr lvl="1" algn="just"/>
            <a:r>
              <a:rPr lang="pt-BR" altLang="pt-BR" sz="2200" dirty="0"/>
              <a:t>Que não possuem práticas de suborno e corrupção.</a:t>
            </a:r>
          </a:p>
          <a:p>
            <a:pPr lvl="1" algn="just"/>
            <a:r>
              <a:rPr lang="pt-BR" altLang="pt-BR" sz="2200" dirty="0"/>
              <a:t>Que possuem transparência de informações em níveis satisfatórios. </a:t>
            </a:r>
          </a:p>
          <a:p>
            <a:pPr algn="just"/>
            <a:endParaRPr lang="pt-BR" altLang="pt-BR" sz="1600" dirty="0" smtClean="0"/>
          </a:p>
          <a:p>
            <a:pPr algn="just"/>
            <a:r>
              <a:rPr lang="pt-BR" altLang="pt-BR" sz="2200" dirty="0" smtClean="0"/>
              <a:t>Com 99% de confiabilidade, o </a:t>
            </a:r>
            <a:r>
              <a:rPr lang="pt-BR" altLang="pt-BR" sz="2200" i="1" dirty="0" err="1"/>
              <a:t>c</a:t>
            </a:r>
            <a:r>
              <a:rPr lang="pt-BR" altLang="pt-BR" sz="2200" i="1" dirty="0" err="1" smtClean="0"/>
              <a:t>ompliance</a:t>
            </a:r>
            <a:r>
              <a:rPr lang="pt-BR" altLang="pt-BR" sz="2200" dirty="0" smtClean="0"/>
              <a:t> responde por </a:t>
            </a:r>
            <a:r>
              <a:rPr lang="pt-BR" alt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2,19% das variações do PIB.</a:t>
            </a:r>
          </a:p>
          <a:p>
            <a:pPr algn="just"/>
            <a:endParaRPr lang="pt-BR" altLang="pt-BR" sz="2200" dirty="0" smtClean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46227002"/>
              </p:ext>
            </p:extLst>
          </p:nvPr>
        </p:nvGraphicFramePr>
        <p:xfrm>
          <a:off x="6156176" y="0"/>
          <a:ext cx="2987824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5484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Conteúdo 3"/>
          <p:cNvSpPr>
            <a:spLocks noGrp="1"/>
          </p:cNvSpPr>
          <p:nvPr>
            <p:ph idx="1"/>
          </p:nvPr>
        </p:nvSpPr>
        <p:spPr>
          <a:xfrm>
            <a:off x="684213" y="764704"/>
            <a:ext cx="8459787" cy="5472608"/>
          </a:xfrm>
        </p:spPr>
        <p:txBody>
          <a:bodyPr>
            <a:noAutofit/>
          </a:bodyPr>
          <a:lstStyle/>
          <a:p>
            <a:endParaRPr lang="pt-BR" altLang="pt-BR" sz="2200" dirty="0" smtClean="0"/>
          </a:p>
          <a:p>
            <a:r>
              <a:rPr lang="pt-BR" altLang="pt-BR" sz="2200" dirty="0"/>
              <a:t>Países que possuem empresas que atendem aos </a:t>
            </a:r>
            <a:r>
              <a:rPr lang="pt-BR" altLang="pt-BR" sz="2200" dirty="0" smtClean="0"/>
              <a:t>                            requisitos de </a:t>
            </a:r>
            <a:r>
              <a:rPr lang="pt-BR" altLang="pt-BR" sz="2200" i="1" dirty="0" err="1" smtClean="0"/>
              <a:t>compliance</a:t>
            </a:r>
            <a:r>
              <a:rPr lang="pt-BR" altLang="pt-BR" sz="2200" dirty="0" smtClean="0"/>
              <a:t> </a:t>
            </a:r>
            <a:r>
              <a:rPr lang="pt-BR" altLang="pt-BR" sz="2200" dirty="0"/>
              <a:t>tendem a ter maior </a:t>
            </a:r>
            <a:r>
              <a:rPr lang="pt-BR" altLang="pt-BR" sz="2200" dirty="0" smtClean="0"/>
              <a:t>                     produtividade </a:t>
            </a:r>
            <a:r>
              <a:rPr lang="pt-BR" altLang="pt-BR" sz="2200" dirty="0"/>
              <a:t>da mão de obra</a:t>
            </a:r>
            <a:r>
              <a:rPr lang="pt-BR" altLang="pt-BR" sz="2200" dirty="0" smtClean="0"/>
              <a:t>.</a:t>
            </a:r>
          </a:p>
          <a:p>
            <a:pPr lvl="1"/>
            <a:r>
              <a:rPr lang="pt-BR" altLang="pt-BR" sz="2200" dirty="0"/>
              <a:t>Com 99% de confiabilidade, o </a:t>
            </a:r>
            <a:r>
              <a:rPr lang="pt-BR" altLang="pt-BR" sz="2200" i="1" dirty="0" err="1"/>
              <a:t>compliance</a:t>
            </a:r>
            <a:r>
              <a:rPr lang="pt-BR" altLang="pt-BR" sz="2200" dirty="0"/>
              <a:t> responde por </a:t>
            </a:r>
            <a:r>
              <a:rPr lang="pt-BR" alt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23,62% das variações da produtividade do </a:t>
            </a:r>
            <a:r>
              <a:rPr lang="pt-BR" alt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  <a:r>
              <a:rPr lang="pt-BR" altLang="pt-BR" sz="2200" dirty="0" smtClean="0"/>
              <a:t>  (PIB / por pessoas empregadas por hora trabalhada).</a:t>
            </a:r>
            <a:endParaRPr lang="pt-BR" altLang="pt-BR" sz="2200" dirty="0"/>
          </a:p>
          <a:p>
            <a:pPr>
              <a:spcBef>
                <a:spcPts val="1200"/>
              </a:spcBef>
            </a:pPr>
            <a:r>
              <a:rPr lang="pt-BR" altLang="pt-BR" sz="2200" dirty="0"/>
              <a:t>Países que possuem empresas que atendem aos requisitos do </a:t>
            </a:r>
            <a:r>
              <a:rPr lang="pt-BR" altLang="pt-BR" sz="2200" i="1" dirty="0" err="1"/>
              <a:t>compliance</a:t>
            </a:r>
            <a:r>
              <a:rPr lang="pt-BR" altLang="pt-BR" sz="2200" dirty="0"/>
              <a:t> </a:t>
            </a:r>
            <a:r>
              <a:rPr lang="pt-BR" altLang="pt-BR" sz="2200" dirty="0" smtClean="0"/>
              <a:t>tendem </a:t>
            </a:r>
            <a:r>
              <a:rPr lang="pt-BR" altLang="pt-BR" sz="2200" dirty="0"/>
              <a:t>a ter níveis maiores de produtividade geral. </a:t>
            </a:r>
          </a:p>
          <a:p>
            <a:pPr lvl="1"/>
            <a:r>
              <a:rPr lang="pt-BR" altLang="pt-BR" sz="2200" dirty="0"/>
              <a:t>Com 99% de confiabilidade, o </a:t>
            </a:r>
            <a:r>
              <a:rPr lang="pt-BR" altLang="pt-BR" sz="2200" i="1" dirty="0" err="1"/>
              <a:t>compliance</a:t>
            </a:r>
            <a:r>
              <a:rPr lang="pt-BR" altLang="pt-BR" sz="2200" dirty="0"/>
              <a:t> responde por </a:t>
            </a:r>
            <a:r>
              <a:rPr lang="pt-BR" alt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24,80%</a:t>
            </a:r>
            <a:r>
              <a:rPr lang="pt-BR" altLang="pt-BR" sz="2200" dirty="0"/>
              <a:t> </a:t>
            </a:r>
            <a:r>
              <a:rPr lang="pt-BR" alt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variações </a:t>
            </a:r>
            <a:r>
              <a:rPr lang="pt-BR" alt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alt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produtividade geral </a:t>
            </a:r>
            <a:r>
              <a:rPr lang="pt-BR" altLang="pt-BR" sz="2200" dirty="0" smtClean="0"/>
              <a:t>(PIB / pessoas empregadas).</a:t>
            </a:r>
            <a:endParaRPr lang="pt-BR" altLang="pt-BR" sz="2200" dirty="0"/>
          </a:p>
          <a:p>
            <a:pPr>
              <a:spcBef>
                <a:spcPts val="1200"/>
              </a:spcBef>
            </a:pPr>
            <a:r>
              <a:rPr lang="pt-BR" sz="2200" dirty="0" smtClean="0"/>
              <a:t>Países </a:t>
            </a:r>
            <a:r>
              <a:rPr lang="pt-BR" sz="2200" dirty="0"/>
              <a:t>que possuem empresas que atendem aos requisitos do </a:t>
            </a:r>
            <a:r>
              <a:rPr lang="pt-BR" sz="2200" i="1" dirty="0" err="1" smtClean="0"/>
              <a:t>compliance</a:t>
            </a:r>
            <a:r>
              <a:rPr lang="pt-BR" sz="2200" dirty="0" smtClean="0"/>
              <a:t> tendem </a:t>
            </a:r>
            <a:r>
              <a:rPr lang="pt-BR" sz="2200" dirty="0"/>
              <a:t>a ter níveis maiores de </a:t>
            </a:r>
            <a:r>
              <a:rPr lang="pt-BR" sz="2200" dirty="0" smtClean="0"/>
              <a:t>resiliência </a:t>
            </a:r>
            <a:r>
              <a:rPr lang="pt-BR" sz="2200" dirty="0"/>
              <a:t>aos ciclos e flutuações econômicas. </a:t>
            </a:r>
            <a:endParaRPr lang="pt-BR" sz="2200" dirty="0" smtClean="0"/>
          </a:p>
          <a:p>
            <a:pPr lvl="1"/>
            <a:r>
              <a:rPr lang="pt-BR" sz="2200" dirty="0"/>
              <a:t>Com 99% de confiabilidade, o </a:t>
            </a:r>
            <a:r>
              <a:rPr lang="pt-BR" sz="2200" i="1" dirty="0" err="1" smtClean="0"/>
              <a:t>compliance</a:t>
            </a:r>
            <a:r>
              <a:rPr lang="pt-BR" sz="2200" dirty="0" smtClean="0"/>
              <a:t> </a:t>
            </a:r>
            <a:r>
              <a:rPr lang="pt-BR" sz="2200" dirty="0"/>
              <a:t>responde por 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60,45% das variações da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resiliência econômica 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país e das empresas</a:t>
            </a:r>
            <a:r>
              <a:rPr lang="pt-BR" sz="2200" dirty="0"/>
              <a:t>.</a:t>
            </a:r>
          </a:p>
          <a:p>
            <a:endParaRPr lang="pt-BR" sz="2200" dirty="0"/>
          </a:p>
          <a:p>
            <a:endParaRPr lang="pt-BR" altLang="pt-BR" sz="2200" dirty="0"/>
          </a:p>
          <a:p>
            <a:pPr lvl="1"/>
            <a:endParaRPr lang="pt-BR" altLang="pt-BR" sz="22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-99392"/>
            <a:ext cx="640873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 smtClean="0"/>
              <a:t>RESULTADOS</a:t>
            </a:r>
            <a:endParaRPr lang="pt-BR" sz="28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56046414"/>
              </p:ext>
            </p:extLst>
          </p:nvPr>
        </p:nvGraphicFramePr>
        <p:xfrm>
          <a:off x="6129180" y="188640"/>
          <a:ext cx="2987824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152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11771" y="692696"/>
            <a:ext cx="7957392" cy="548680"/>
          </a:xfrm>
        </p:spPr>
        <p:txBody>
          <a:bodyPr>
            <a:normAutofit/>
          </a:bodyPr>
          <a:lstStyle/>
          <a:p>
            <a:r>
              <a:rPr lang="pt-BR" dirty="0" smtClean="0"/>
              <a:t>Perfil dos Respondentes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717943"/>
              </p:ext>
            </p:extLst>
          </p:nvPr>
        </p:nvGraphicFramePr>
        <p:xfrm>
          <a:off x="179511" y="1052736"/>
          <a:ext cx="878497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156176" y="4919814"/>
            <a:ext cx="271298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No. de respondentes = 286</a:t>
            </a:r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595313" y="0"/>
            <a:ext cx="8229600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dirty="0" smtClean="0"/>
              <a:t>PESQUISA LEI DA EMPRESA LIMPA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16271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033628"/>
              </p:ext>
            </p:extLst>
          </p:nvPr>
        </p:nvGraphicFramePr>
        <p:xfrm>
          <a:off x="1547664" y="1124744"/>
          <a:ext cx="662473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47055" y="6237312"/>
            <a:ext cx="271298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No. de respondentes = 286</a:t>
            </a:r>
            <a:endParaRPr lang="pt-BR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95313" y="0"/>
            <a:ext cx="8229600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dirty="0" smtClean="0"/>
              <a:t>PESQUISA LEI DA EMPRESA LIMPA</a:t>
            </a:r>
            <a:endParaRPr lang="pt-BR" sz="2800" i="1" dirty="0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839763" y="692055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Perfil dos Respondentes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8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39763" y="692055"/>
            <a:ext cx="7957392" cy="548680"/>
          </a:xfrm>
        </p:spPr>
        <p:txBody>
          <a:bodyPr>
            <a:normAutofit/>
          </a:bodyPr>
          <a:lstStyle/>
          <a:p>
            <a:r>
              <a:rPr lang="pt-BR" dirty="0" smtClean="0"/>
              <a:t>Perfil dos Respondentes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66676"/>
              </p:ext>
            </p:extLst>
          </p:nvPr>
        </p:nvGraphicFramePr>
        <p:xfrm>
          <a:off x="1691680" y="1196752"/>
          <a:ext cx="67687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084168" y="6021288"/>
            <a:ext cx="271298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No. de respondentes = 286</a:t>
            </a:r>
            <a:endParaRPr lang="pt-BR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95313" y="0"/>
            <a:ext cx="8229600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dirty="0" smtClean="0"/>
              <a:t>PESQUISA LEI DA EMPRESA LIMPA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18532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38246" y="687961"/>
            <a:ext cx="7957392" cy="548680"/>
          </a:xfrm>
        </p:spPr>
        <p:txBody>
          <a:bodyPr>
            <a:normAutofit/>
          </a:bodyPr>
          <a:lstStyle/>
          <a:p>
            <a:r>
              <a:rPr lang="pt-BR" dirty="0" smtClean="0"/>
              <a:t>Perfil dos Respondentes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205523"/>
              </p:ext>
            </p:extLst>
          </p:nvPr>
        </p:nvGraphicFramePr>
        <p:xfrm>
          <a:off x="899592" y="1196752"/>
          <a:ext cx="7996046" cy="529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82651" y="6309320"/>
            <a:ext cx="271298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No. de respondentes = 286</a:t>
            </a:r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595313" y="0"/>
            <a:ext cx="8229600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2800" dirty="0" smtClean="0"/>
              <a:t>PESQUISA LEI DA EMPRESA LIMPA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20205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828" y="764704"/>
            <a:ext cx="8136904" cy="720000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alto o meu grau de compreensão do que representa a nova legislação, riscos envolvidos, suas consequências e as maneiras de mitigá-las.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310056"/>
              </p:ext>
            </p:extLst>
          </p:nvPr>
        </p:nvGraphicFramePr>
        <p:xfrm>
          <a:off x="971601" y="1484784"/>
          <a:ext cx="7813376" cy="505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Grau de Compreensão da Lei da Empresa Limpa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742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201928"/>
              </p:ext>
            </p:extLst>
          </p:nvPr>
        </p:nvGraphicFramePr>
        <p:xfrm>
          <a:off x="737517" y="980728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Grau de Compreensão da Lei da Empresa Limpa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231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345918"/>
              </p:ext>
            </p:extLst>
          </p:nvPr>
        </p:nvGraphicFramePr>
        <p:xfrm>
          <a:off x="737517" y="980728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Grau de Compreensão da Lei da Empresa Limpa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72623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766400"/>
              </p:ext>
            </p:extLst>
          </p:nvPr>
        </p:nvGraphicFramePr>
        <p:xfrm>
          <a:off x="737517" y="908720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Grau de Compreensão da Lei da Empresa Limpa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49614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mstrong era exemplo de superação por ter conquistado a Volta da França por sete vezes, após vencer um câ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7" y="1124744"/>
            <a:ext cx="8449399" cy="47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62167" y="6021288"/>
            <a:ext cx="842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Lance Armstrong </a:t>
            </a:r>
            <a:r>
              <a:rPr lang="pt-BR" b="1" dirty="0" smtClean="0"/>
              <a:t> </a:t>
            </a:r>
            <a:r>
              <a:rPr lang="pt-BR" dirty="0"/>
              <a:t>era exemplo de superação por ter vencido a Volta da França por sete vezes, após derrotar um </a:t>
            </a:r>
            <a:r>
              <a:rPr lang="pt-BR" dirty="0" smtClean="0"/>
              <a:t>câncer.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25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828" y="836712"/>
            <a:ext cx="8136904" cy="720000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dos procedimentos, processos de controle e disseminação de uma cultura de conformidade em nossa empresa é elevado (e já era independentemente da atual legislação).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403672"/>
              </p:ext>
            </p:extLst>
          </p:nvPr>
        </p:nvGraphicFramePr>
        <p:xfrm>
          <a:off x="971600" y="1772816"/>
          <a:ext cx="7704856" cy="489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Prontidão para a Conformidade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989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48624"/>
              </p:ext>
            </p:extLst>
          </p:nvPr>
        </p:nvGraphicFramePr>
        <p:xfrm>
          <a:off x="737517" y="1052736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3"/>
          <p:cNvSpPr txBox="1">
            <a:spLocks/>
          </p:cNvSpPr>
          <p:nvPr/>
        </p:nvSpPr>
        <p:spPr>
          <a:xfrm>
            <a:off x="827584" y="80127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Prontidão para a Conformidade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980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828" y="489073"/>
            <a:ext cx="8136904" cy="720000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Há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programa de </a:t>
            </a:r>
            <a:r>
              <a:rPr lang="pt-BR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compliance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estabelecido?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sim, há quanto tempo?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85083"/>
              </p:ext>
            </p:extLst>
          </p:nvPr>
        </p:nvGraphicFramePr>
        <p:xfrm>
          <a:off x="1097904" y="1772816"/>
          <a:ext cx="7578551" cy="453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827584" y="80127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Prontidão para a Conformidade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62683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020785"/>
              </p:ext>
            </p:extLst>
          </p:nvPr>
        </p:nvGraphicFramePr>
        <p:xfrm>
          <a:off x="755650" y="1268413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Prontidão para a Conformidade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755576" y="584860"/>
            <a:ext cx="81369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Empresas com Sistemas de </a:t>
            </a:r>
            <a:r>
              <a:rPr lang="pt-BR" dirty="0" err="1"/>
              <a:t>Compliance</a:t>
            </a:r>
            <a:r>
              <a:rPr lang="pt-BR" dirty="0"/>
              <a:t> </a:t>
            </a:r>
            <a:r>
              <a:rPr lang="pt-BR" dirty="0" smtClean="0"/>
              <a:t>-  </a:t>
            </a:r>
            <a:r>
              <a:rPr lang="pt-BR" dirty="0"/>
              <a:t>por natureza de </a:t>
            </a:r>
            <a:r>
              <a:rPr lang="pt-BR" dirty="0" smtClean="0"/>
              <a:t>controle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5788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609646"/>
              </p:ext>
            </p:extLst>
          </p:nvPr>
        </p:nvGraphicFramePr>
        <p:xfrm>
          <a:off x="755650" y="1268413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Prontidão para a Conformidade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755576" y="584860"/>
            <a:ext cx="81369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Empresas com Sistemas de </a:t>
            </a:r>
            <a:r>
              <a:rPr lang="pt-BR" dirty="0" err="1"/>
              <a:t>Compliance</a:t>
            </a:r>
            <a:r>
              <a:rPr lang="pt-BR" dirty="0"/>
              <a:t> </a:t>
            </a:r>
            <a:r>
              <a:rPr lang="pt-BR" dirty="0" smtClean="0"/>
              <a:t>-  </a:t>
            </a:r>
            <a:r>
              <a:rPr lang="pt-BR" dirty="0"/>
              <a:t>por </a:t>
            </a:r>
            <a:r>
              <a:rPr lang="pt-BR" dirty="0" smtClean="0"/>
              <a:t>porte da empresa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8918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828" y="458864"/>
            <a:ext cx="8136904" cy="720000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Há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código de conduta? Se sim, há quanto tempo?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60274"/>
              </p:ext>
            </p:extLst>
          </p:nvPr>
        </p:nvGraphicFramePr>
        <p:xfrm>
          <a:off x="755650" y="1268413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827584" y="80127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Prontidão para a Conformidade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740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878253"/>
              </p:ext>
            </p:extLst>
          </p:nvPr>
        </p:nvGraphicFramePr>
        <p:xfrm>
          <a:off x="755650" y="1268413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Prontidão para a Conformidade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755576" y="584860"/>
            <a:ext cx="81369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Empresas com </a:t>
            </a:r>
            <a:r>
              <a:rPr lang="pt-BR" dirty="0" smtClean="0"/>
              <a:t>Códigos de Conduta -  </a:t>
            </a:r>
            <a:r>
              <a:rPr lang="pt-BR" dirty="0"/>
              <a:t>por natureza de </a:t>
            </a:r>
            <a:r>
              <a:rPr lang="pt-BR" dirty="0" smtClean="0"/>
              <a:t>controle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4551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625847"/>
              </p:ext>
            </p:extLst>
          </p:nvPr>
        </p:nvGraphicFramePr>
        <p:xfrm>
          <a:off x="755650" y="1268413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ítulo 3"/>
          <p:cNvSpPr txBox="1">
            <a:spLocks/>
          </p:cNvSpPr>
          <p:nvPr/>
        </p:nvSpPr>
        <p:spPr>
          <a:xfrm>
            <a:off x="827584" y="36180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Prontidão para a Conformidade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755576" y="584860"/>
            <a:ext cx="813690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Empresas com </a:t>
            </a:r>
            <a:r>
              <a:rPr lang="pt-BR" dirty="0" smtClean="0"/>
              <a:t>Códigos de Conduta -  </a:t>
            </a:r>
            <a:r>
              <a:rPr lang="pt-BR" dirty="0"/>
              <a:t>por </a:t>
            </a:r>
            <a:r>
              <a:rPr lang="pt-BR" dirty="0" smtClean="0"/>
              <a:t>porte da empresa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500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828" y="764704"/>
            <a:ext cx="8136904" cy="720000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entrada em vigor da nova Lei </a:t>
            </a:r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 Empresa Limpa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deflagrou uma série de iniciativas necessárias para minimizar riscos quanto à não conformidade legal.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774001"/>
              </p:ext>
            </p:extLst>
          </p:nvPr>
        </p:nvGraphicFramePr>
        <p:xfrm>
          <a:off x="1187624" y="1628800"/>
          <a:ext cx="75973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827584" y="80127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Reação à chegada a Lei da Empresa Limpa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701876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430220"/>
              </p:ext>
            </p:extLst>
          </p:nvPr>
        </p:nvGraphicFramePr>
        <p:xfrm>
          <a:off x="755576" y="1312636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827584" y="80127"/>
            <a:ext cx="795739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Reação à chegada a Lei da Empresa Limpa</a:t>
            </a:r>
            <a:endParaRPr lang="pt-BR" sz="28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737828" y="764704"/>
            <a:ext cx="8136904" cy="360040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Ações tomadas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167" y="260648"/>
            <a:ext cx="8136904" cy="720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Em reprovação à competição ...</a:t>
            </a:r>
            <a:endParaRPr lang="pt-BR" sz="2800" dirty="0"/>
          </a:p>
        </p:txBody>
      </p:sp>
      <p:pic>
        <p:nvPicPr>
          <p:cNvPr id="1026" name="Picture 2" descr="Armstrong era exemplo de superação por ter conquistado a Volta da França por sete vezes, após vencer um câ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7" y="1124744"/>
            <a:ext cx="8449399" cy="47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w.de/image/0,,16444522_403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9" y="1118065"/>
            <a:ext cx="8461268" cy="47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424220" y="370841"/>
            <a:ext cx="106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ilícita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89684" y="20641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rgbClr val="FF0000"/>
                </a:solidFill>
              </a:rPr>
              <a:t>X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2167" y="6021288"/>
            <a:ext cx="842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Lance Armstrong </a:t>
            </a:r>
            <a:r>
              <a:rPr lang="pt-BR" dirty="0"/>
              <a:t>decepcionou </a:t>
            </a:r>
            <a:r>
              <a:rPr lang="pt-BR" dirty="0" smtClean="0"/>
              <a:t>seus fãs</a:t>
            </a:r>
            <a:r>
              <a:rPr lang="pt-BR" dirty="0"/>
              <a:t>, perdeu todos os títulos conquistados </a:t>
            </a:r>
            <a:r>
              <a:rPr lang="pt-BR" dirty="0" smtClean="0"/>
              <a:t> e </a:t>
            </a:r>
            <a:r>
              <a:rPr lang="pt-BR" dirty="0"/>
              <a:t>foi banido do esporte. Além disso, perdeu a maioria dos patrocinadores, alguns dos quais abriram processo contra ele.</a:t>
            </a:r>
          </a:p>
        </p:txBody>
      </p:sp>
    </p:spTree>
    <p:extLst>
      <p:ext uri="{BB962C8B-B14F-4D97-AF65-F5344CB8AC3E}">
        <p14:creationId xmlns:p14="http://schemas.microsoft.com/office/powerpoint/2010/main" val="6329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871897"/>
              </p:ext>
            </p:extLst>
          </p:nvPr>
        </p:nvGraphicFramePr>
        <p:xfrm>
          <a:off x="683257" y="980728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/>
          </p:cNvSpPr>
          <p:nvPr/>
        </p:nvSpPr>
        <p:spPr>
          <a:xfrm>
            <a:off x="467544" y="132299"/>
            <a:ext cx="856895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Focos de Atenção para Evitar Falhas de Conformidade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99817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141863"/>
              </p:ext>
            </p:extLst>
          </p:nvPr>
        </p:nvGraphicFramePr>
        <p:xfrm>
          <a:off x="539552" y="836713"/>
          <a:ext cx="8604448" cy="60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3"/>
          <p:cNvSpPr txBox="1">
            <a:spLocks/>
          </p:cNvSpPr>
          <p:nvPr/>
        </p:nvSpPr>
        <p:spPr>
          <a:xfrm>
            <a:off x="467544" y="132299"/>
            <a:ext cx="856895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Agentes mais propensos à corrupção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622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136904" cy="720000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minha opinião, a Lei 12.846/13 é uma medida essencial no combate à corrupção e será decisiva para a elevação do padrão ético da relação entre os setores público e privado e na preservação de um ambiente competitivo saudável.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540107"/>
              </p:ext>
            </p:extLst>
          </p:nvPr>
        </p:nvGraphicFramePr>
        <p:xfrm>
          <a:off x="1187624" y="1829684"/>
          <a:ext cx="7560841" cy="470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467544" y="132299"/>
            <a:ext cx="856895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Credibilidade de Lei da Empresa Limpa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329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14952"/>
              </p:ext>
            </p:extLst>
          </p:nvPr>
        </p:nvGraphicFramePr>
        <p:xfrm>
          <a:off x="755576" y="1052736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/>
          </p:cNvSpPr>
          <p:nvPr/>
        </p:nvSpPr>
        <p:spPr>
          <a:xfrm>
            <a:off x="467544" y="132299"/>
            <a:ext cx="856895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Credibilidade de Lei da Empresa Limpa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31038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955783"/>
              </p:ext>
            </p:extLst>
          </p:nvPr>
        </p:nvGraphicFramePr>
        <p:xfrm>
          <a:off x="683257" y="1124744"/>
          <a:ext cx="8137525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 txBox="1">
            <a:spLocks/>
          </p:cNvSpPr>
          <p:nvPr/>
        </p:nvSpPr>
        <p:spPr>
          <a:xfrm>
            <a:off x="467544" y="132299"/>
            <a:ext cx="856895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/>
              <a:t>Credibilidade de Lei da Empresa Limpa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77047" y="3370733"/>
            <a:ext cx="354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Baixa representatividade estatística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88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pelearning.pbworks.com/f/test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74" y="76470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08720"/>
            <a:ext cx="8136904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Corrupção </a:t>
            </a:r>
            <a:r>
              <a:rPr lang="pt-BR" sz="2800" b="1" u="sng" dirty="0" smtClean="0">
                <a:solidFill>
                  <a:schemeClr val="tx1"/>
                </a:solidFill>
              </a:rPr>
              <a:t>na</a:t>
            </a:r>
            <a:r>
              <a:rPr lang="pt-BR" sz="2800" dirty="0" smtClean="0">
                <a:solidFill>
                  <a:schemeClr val="tx1"/>
                </a:solidFill>
              </a:rPr>
              <a:t> Empresa </a:t>
            </a:r>
            <a:r>
              <a:rPr lang="pt-BR" sz="2800" i="1" dirty="0" smtClean="0">
                <a:solidFill>
                  <a:schemeClr val="tx1"/>
                </a:solidFill>
              </a:rPr>
              <a:t>versus</a:t>
            </a:r>
            <a:r>
              <a:rPr lang="pt-BR" sz="2800" dirty="0" smtClean="0">
                <a:solidFill>
                  <a:schemeClr val="tx1"/>
                </a:solidFill>
              </a:rPr>
              <a:t> corrução </a:t>
            </a:r>
            <a:r>
              <a:rPr lang="pt-BR" sz="2800" b="1" u="sng" dirty="0" smtClean="0">
                <a:solidFill>
                  <a:schemeClr val="tx1"/>
                </a:solidFill>
              </a:rPr>
              <a:t>da</a:t>
            </a:r>
            <a:r>
              <a:rPr lang="pt-BR" sz="2800" dirty="0" smtClean="0">
                <a:solidFill>
                  <a:schemeClr val="tx1"/>
                </a:solidFill>
              </a:rPr>
              <a:t> Empresa: </a:t>
            </a:r>
          </a:p>
          <a:p>
            <a:pPr lvl="1"/>
            <a:r>
              <a:rPr lang="pt-BR" sz="2800" dirty="0" smtClean="0">
                <a:solidFill>
                  <a:schemeClr val="tx1"/>
                </a:solidFill>
              </a:rPr>
              <a:t>Os programas de </a:t>
            </a:r>
            <a:r>
              <a:rPr lang="pt-BR" sz="2800" i="1" dirty="0" err="1" smtClean="0">
                <a:solidFill>
                  <a:schemeClr val="tx1"/>
                </a:solidFill>
              </a:rPr>
              <a:t>compliance</a:t>
            </a:r>
            <a:r>
              <a:rPr lang="pt-BR" sz="2800" dirty="0" smtClean="0">
                <a:solidFill>
                  <a:schemeClr val="tx1"/>
                </a:solidFill>
              </a:rPr>
              <a:t> como fator atenuante devem ser considerados de maneira equivalente? “Risco de cortina de fumaça”?</a:t>
            </a: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    </a:t>
            </a:r>
            <a:endParaRPr lang="pt-BR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pt-BR" sz="2800" dirty="0" smtClean="0">
                <a:solidFill>
                  <a:schemeClr val="tx1"/>
                </a:solidFill>
              </a:rPr>
              <a:t>Motivação intrínseca à empresa, extrínseca ou combinada: </a:t>
            </a:r>
          </a:p>
          <a:p>
            <a:pPr marL="885825" lvl="1" indent="-514350"/>
            <a:r>
              <a:rPr lang="pt-BR" sz="2800" dirty="0" smtClean="0">
                <a:solidFill>
                  <a:schemeClr val="tx1"/>
                </a:solidFill>
              </a:rPr>
              <a:t>Quais os mecanismos eficazes de proteção às empresas quanto à extorsão por parte de agentes públicos?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36904" cy="72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/>
              <a:t>REFLEXÕES FINAIS</a:t>
            </a:r>
          </a:p>
        </p:txBody>
      </p:sp>
    </p:spTree>
    <p:extLst>
      <p:ext uri="{BB962C8B-B14F-4D97-AF65-F5344CB8AC3E}">
        <p14:creationId xmlns:p14="http://schemas.microsoft.com/office/powerpoint/2010/main" val="31478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167" y="260648"/>
            <a:ext cx="8136904" cy="720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Em louvor à competição ...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644008" y="380157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impa. 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0095"/>
            <a:ext cx="5870769" cy="425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167" y="260648"/>
            <a:ext cx="4096144" cy="720000"/>
          </a:xfrm>
        </p:spPr>
        <p:txBody>
          <a:bodyPr>
            <a:normAutofit/>
          </a:bodyPr>
          <a:lstStyle/>
          <a:p>
            <a:r>
              <a:rPr lang="pt-BR" sz="2800" dirty="0"/>
              <a:t>Em louvor à cooperação ...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83746" y="1052736"/>
            <a:ext cx="8157453" cy="5716883"/>
            <a:chOff x="583746" y="1052736"/>
            <a:chExt cx="8157453" cy="5716883"/>
          </a:xfrm>
        </p:grpSpPr>
        <p:pic>
          <p:nvPicPr>
            <p:cNvPr id="3092" name="Picture 20" descr="Time de defesa de uma equipe de Futebol America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335313"/>
              <a:ext cx="1864943" cy="24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oglobo.globo.com/blogs/arquivos_upload/2012/08/426_33-alt-20120803163009865RTS.JPG%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14" y="1052736"/>
              <a:ext cx="3056943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brasileiro-perde-final-de-duplas-tenis-fe-em-jesus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3746" y="2996952"/>
              <a:ext cx="3056943" cy="2036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portalmovimentar.files.wordpress.com/2011/06/nad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689" y="1068438"/>
              <a:ext cx="2700441" cy="191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Brasil bate Sérvia e fica perto do título do Grand Pri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130" y="1083640"/>
              <a:ext cx="2400069" cy="188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1.bp.blogspot.com/-9TkVqTCM7kY/UOLQ9H6l7pI/AAAAAAAAEqI/0VdkZrt49pg/s1600/revezamento_407-copi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46" y="4755128"/>
              <a:ext cx="2688189" cy="2014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s://encrypted-tbn2.gstatic.com/images?q=tbn:ANd9GcTg_NTqmB2S-Pvk5JXkxMYYriNRL2P_7wAK44Rgv56imWkIWr6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137" y="2966049"/>
              <a:ext cx="3318061" cy="1789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encrypted-tbn2.gstatic.com/images?q=tbn:ANd9GcQ4RzzuHIMdYDTPta-PXk-lhowA7OPrlK__XF3D5E9muSWW3C6T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110" y="2966048"/>
              <a:ext cx="2078402" cy="1940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://img.fifa.com/mm/photo/tournament/competition/02/40/18/84/2401884_big-ln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432" y="4755128"/>
              <a:ext cx="3675060" cy="2014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tângulo 2"/>
          <p:cNvSpPr/>
          <p:nvPr/>
        </p:nvSpPr>
        <p:spPr>
          <a:xfrm>
            <a:off x="4670187" y="380157"/>
            <a:ext cx="4348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que incentiva a competição </a:t>
            </a:r>
          </a:p>
        </p:txBody>
      </p:sp>
    </p:spTree>
    <p:extLst>
      <p:ext uri="{BB962C8B-B14F-4D97-AF65-F5344CB8AC3E}">
        <p14:creationId xmlns:p14="http://schemas.microsoft.com/office/powerpoint/2010/main" val="34268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rio Cortella Ce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9911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3568" y="879288"/>
            <a:ext cx="8082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i="1" dirty="0" smtClean="0"/>
              <a:t>“Ética </a:t>
            </a:r>
            <a:r>
              <a:rPr lang="pt-BR" sz="2400" i="1" dirty="0"/>
              <a:t>é o conjunto de valores e princípios que usamos para decidir as grandes questões da vida e definirmos nossa conduta. As questões fundamentais são: Quero, Posso e Devo</a:t>
            </a:r>
            <a:r>
              <a:rPr lang="pt-BR" sz="2400" i="1" dirty="0" smtClean="0"/>
              <a:t>...</a:t>
            </a:r>
            <a:endParaRPr lang="pt-BR" sz="2400" i="1" dirty="0"/>
          </a:p>
          <a:p>
            <a:pPr algn="just"/>
            <a:r>
              <a:rPr lang="pt-BR" sz="2400" i="1" dirty="0" smtClean="0"/>
              <a:t>Você </a:t>
            </a:r>
            <a:r>
              <a:rPr lang="pt-BR" sz="2400" i="1" dirty="0"/>
              <a:t>tem paz de espírito quando aquilo que você quer é aquilo que você pode e é o que você deve. Fazer, escolher ou </a:t>
            </a:r>
            <a:r>
              <a:rPr lang="pt-BR" sz="2400" i="1" dirty="0" smtClean="0"/>
              <a:t>decidir ... A ética </a:t>
            </a:r>
            <a:r>
              <a:rPr lang="pt-BR" sz="2400" i="1" dirty="0"/>
              <a:t>está ligada a nossa decência. O prefixo “</a:t>
            </a:r>
            <a:r>
              <a:rPr lang="pt-BR" sz="2400" i="1" dirty="0" err="1"/>
              <a:t>dec</a:t>
            </a:r>
            <a:r>
              <a:rPr lang="pt-BR" sz="2400" i="1" dirty="0"/>
              <a:t>” tem o significado de </a:t>
            </a:r>
            <a:r>
              <a:rPr lang="pt-BR" sz="2400" i="1" dirty="0" smtClean="0"/>
              <a:t>embelezar, </a:t>
            </a:r>
            <a:r>
              <a:rPr lang="pt-BR" sz="2400" i="1" dirty="0"/>
              <a:t>então uma pessoa decente embeleza, enquanto uma que é indecente enfeia.</a:t>
            </a:r>
            <a:r>
              <a:rPr lang="pt-BR" sz="2400" i="1" dirty="0" smtClean="0"/>
              <a:t>”.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62166" y="260648"/>
            <a:ext cx="7610233" cy="720000"/>
          </a:xfrm>
        </p:spPr>
        <p:txBody>
          <a:bodyPr>
            <a:normAutofit/>
          </a:bodyPr>
          <a:lstStyle/>
          <a:p>
            <a:r>
              <a:rPr lang="pt-BR" sz="2800" dirty="0"/>
              <a:t>Em louvor à </a:t>
            </a:r>
            <a:r>
              <a:rPr lang="pt-BR" sz="2800" dirty="0" smtClean="0"/>
              <a:t>competição e a cooperação ... </a:t>
            </a:r>
            <a:r>
              <a:rPr lang="pt-BR" sz="2800" dirty="0"/>
              <a:t>é</a:t>
            </a:r>
            <a:r>
              <a:rPr lang="pt-BR" sz="2800" dirty="0" smtClean="0"/>
              <a:t>ticas.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753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rashelsjamsession.files.wordpress.com/2014/03/compli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25" y="5067013"/>
            <a:ext cx="3472350" cy="176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tângulo 1"/>
          <p:cNvSpPr>
            <a:spLocks noChangeArrowheads="1"/>
          </p:cNvSpPr>
          <p:nvPr/>
        </p:nvSpPr>
        <p:spPr bwMode="auto">
          <a:xfrm>
            <a:off x="779463" y="205225"/>
            <a:ext cx="1042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ÉTICA</a:t>
            </a:r>
          </a:p>
        </p:txBody>
      </p:sp>
      <p:sp>
        <p:nvSpPr>
          <p:cNvPr id="8197" name="Retângulo 1"/>
          <p:cNvSpPr>
            <a:spLocks noChangeArrowheads="1"/>
          </p:cNvSpPr>
          <p:nvPr/>
        </p:nvSpPr>
        <p:spPr bwMode="auto">
          <a:xfrm>
            <a:off x="779463" y="859041"/>
            <a:ext cx="6284912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400" dirty="0">
                <a:solidFill>
                  <a:prstClr val="black"/>
                </a:solidFill>
              </a:rPr>
              <a:t>Weber (1905) destaca duas teorias éticas: </a:t>
            </a:r>
          </a:p>
          <a:p>
            <a:pPr marL="457200" indent="-457200" algn="just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pt-BR" sz="2400" b="1" i="1" dirty="0">
                <a:solidFill>
                  <a:prstClr val="black"/>
                </a:solidFill>
              </a:rPr>
              <a:t>Ética da convicção: </a:t>
            </a:r>
            <a:r>
              <a:rPr lang="pt-BR" sz="2400" dirty="0">
                <a:solidFill>
                  <a:prstClr val="black"/>
                </a:solidFill>
              </a:rPr>
              <a:t>é pautada por valores e normas previamente estabelecidos, cujo efeito primeiro consiste em moldar as ações que deverão ser praticadas. </a:t>
            </a:r>
          </a:p>
          <a:p>
            <a:pPr lvl="1" algn="just">
              <a:spcBef>
                <a:spcPts val="0"/>
              </a:spcBef>
              <a:defRPr/>
            </a:pPr>
            <a:r>
              <a:rPr lang="pt-BR" sz="2400" dirty="0">
                <a:solidFill>
                  <a:prstClr val="black"/>
                </a:solidFill>
              </a:rPr>
              <a:t>Quem a adota,</a:t>
            </a:r>
            <a:r>
              <a:rPr lang="pt-BR" sz="2400" dirty="0"/>
              <a:t> guia-se pela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consciência</a:t>
            </a:r>
            <a:r>
              <a:rPr lang="pt-BR" sz="2400" dirty="0"/>
              <a:t>.</a:t>
            </a:r>
            <a:endParaRPr lang="pt-BR" sz="2000" dirty="0">
              <a:solidFill>
                <a:prstClr val="black"/>
              </a:solidFill>
            </a:endParaRPr>
          </a:p>
        </p:txBody>
      </p:sp>
      <p:pic>
        <p:nvPicPr>
          <p:cNvPr id="45060" name="Picture 5" descr="http://upload.wikimedia.org/wikipedia/commons/thumb/1/16/Max_Weber_1894.jpg/220px-Max_Weber_189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28" y="728445"/>
            <a:ext cx="2095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43837" y="3528795"/>
            <a:ext cx="820896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pt-BR" sz="2400" b="1" i="1" dirty="0">
                <a:solidFill>
                  <a:prstClr val="black"/>
                </a:solidFill>
              </a:rPr>
              <a:t>Ética da responsabilização:</a:t>
            </a:r>
            <a:r>
              <a:rPr lang="pt-BR" sz="2400" dirty="0">
                <a:solidFill>
                  <a:prstClr val="black"/>
                </a:solidFill>
              </a:rPr>
              <a:t> diz que somos responsáveis por aquilo que fazemos e nasce a partir da necessidade de atender as expectativas da coletividade.</a:t>
            </a:r>
          </a:p>
          <a:p>
            <a:pPr lvl="1" algn="just">
              <a:spcBef>
                <a:spcPts val="0"/>
              </a:spcBef>
              <a:defRPr/>
            </a:pPr>
            <a:r>
              <a:rPr lang="pt-BR" sz="2400" dirty="0">
                <a:solidFill>
                  <a:prstClr val="black"/>
                </a:solidFill>
              </a:rPr>
              <a:t>Quem a adota, guia-se p</a:t>
            </a:r>
            <a:r>
              <a:rPr lang="pt-BR" sz="2400" dirty="0"/>
              <a:t>or uma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de risco</a:t>
            </a:r>
            <a:r>
              <a:rPr lang="pt-BR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3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bldLvl="5"/>
      <p:bldP spid="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300" y="1125538"/>
            <a:ext cx="8183563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Baseado no banco de dados do </a:t>
            </a:r>
            <a:r>
              <a:rPr lang="pt-BR" i="1" dirty="0" smtClean="0"/>
              <a:t>World Competitiveness </a:t>
            </a:r>
            <a:r>
              <a:rPr lang="pt-BR" i="1" dirty="0" err="1" smtClean="0"/>
              <a:t>Yearbook</a:t>
            </a:r>
            <a:r>
              <a:rPr lang="pt-BR" i="1" dirty="0" smtClean="0"/>
              <a:t> – </a:t>
            </a:r>
            <a:r>
              <a:rPr lang="pt-BR" dirty="0" smtClean="0"/>
              <a:t>Pesquisa mundial de competitividade do IMD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Foram considerados dados de 59 nações ao longo de 18 anos (1995 a 2012).</a:t>
            </a:r>
          </a:p>
          <a:p>
            <a:pPr marL="265176" indent="-265176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Para tanto, consideramos </a:t>
            </a:r>
            <a:r>
              <a:rPr lang="pt-BR" dirty="0"/>
              <a:t>com 99% de confiança (estatísticas t e F</a:t>
            </a:r>
            <a:r>
              <a:rPr lang="pt-BR" dirty="0" smtClean="0"/>
              <a:t>).</a:t>
            </a:r>
          </a:p>
          <a:p>
            <a:pPr marL="265113" indent="-265113">
              <a:buFont typeface="Wingdings 2" pitchFamily="18" charset="2"/>
              <a:buChar char=""/>
            </a:pPr>
            <a:r>
              <a:rPr lang="pt-BR" altLang="pt-BR" dirty="0"/>
              <a:t>Aplicação de técnicas em painel para análise dos dados:</a:t>
            </a:r>
          </a:p>
          <a:p>
            <a:pPr marL="265113" indent="-265113" algn="just">
              <a:buFont typeface="Wingdings 2" pitchFamily="18" charset="2"/>
              <a:buNone/>
            </a:pPr>
            <a:r>
              <a:rPr lang="pt-BR" altLang="pt-BR" dirty="0"/>
              <a:t>   </a:t>
            </a:r>
            <a:r>
              <a:rPr lang="pt-BR" altLang="pt-BR" dirty="0" smtClean="0"/>
              <a:t> O</a:t>
            </a:r>
            <a:r>
              <a:rPr lang="pt-BR" altLang="pt-BR" i="1" dirty="0" smtClean="0"/>
              <a:t>s </a:t>
            </a:r>
            <a:r>
              <a:rPr lang="pt-BR" altLang="pt-BR" i="1" dirty="0"/>
              <a:t>dados em painel são utilizados pela possibilidade de se combinar efeitos de séries temporais com efeitos transversais (</a:t>
            </a:r>
            <a:r>
              <a:rPr lang="pt-BR" altLang="pt-BR" i="1" dirty="0" err="1"/>
              <a:t>cross-section</a:t>
            </a:r>
            <a:r>
              <a:rPr lang="pt-BR" altLang="pt-BR" i="1" dirty="0"/>
              <a:t>) para um conjunto de n X T </a:t>
            </a:r>
            <a:r>
              <a:rPr lang="pt-BR" altLang="pt-BR" i="1" dirty="0" smtClean="0"/>
              <a:t>observações.</a:t>
            </a:r>
            <a:endParaRPr lang="pt-BR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pt-BR" dirty="0"/>
          </a:p>
        </p:txBody>
      </p:sp>
      <p:pic>
        <p:nvPicPr>
          <p:cNvPr id="37891" name="Picture 2" descr="http://3.bp.blogspot.com/__-ZaQFBV5lo/TLHTfWYanYI/AAAAAAAAABs/cbo2NWcsK0k/s400/IM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084561" cy="10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95313" y="116632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 smtClean="0"/>
              <a:t>PESQUISA DOS BENEFÍCIOS DO </a:t>
            </a:r>
            <a:r>
              <a:rPr lang="pt-BR" sz="2800" i="1" dirty="0" smtClean="0"/>
              <a:t>COMPLIANCE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23254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ítulo 4"/>
          <p:cNvSpPr>
            <a:spLocks noGrp="1"/>
          </p:cNvSpPr>
          <p:nvPr>
            <p:ph type="title"/>
          </p:nvPr>
        </p:nvSpPr>
        <p:spPr>
          <a:xfrm>
            <a:off x="539552" y="-99392"/>
            <a:ext cx="6408737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dirty="0" smtClean="0"/>
              <a:t>RESULTADOS</a:t>
            </a:r>
            <a:endParaRPr lang="pt-BR" sz="2800" dirty="0"/>
          </a:p>
        </p:txBody>
      </p:sp>
      <p:sp>
        <p:nvSpPr>
          <p:cNvPr id="40963" name="Espaço Reservado para Conteúdo 3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616624"/>
          </a:xfrm>
        </p:spPr>
        <p:txBody>
          <a:bodyPr>
            <a:noAutofit/>
          </a:bodyPr>
          <a:lstStyle/>
          <a:p>
            <a:pPr algn="just"/>
            <a:endParaRPr lang="pt-BR" altLang="pt-BR" sz="2200" dirty="0" smtClean="0"/>
          </a:p>
          <a:p>
            <a:pPr algn="just"/>
            <a:r>
              <a:rPr lang="pt-BR" altLang="pt-BR" sz="2200" dirty="0"/>
              <a:t>Países que possuem empresas que atendem aos </a:t>
            </a:r>
            <a:r>
              <a:rPr lang="pt-BR" altLang="pt-BR" sz="2200" dirty="0" smtClean="0"/>
              <a:t>requisitos de       </a:t>
            </a:r>
            <a:r>
              <a:rPr lang="pt-BR" altLang="pt-BR" sz="2200" i="1" dirty="0" err="1" smtClean="0"/>
              <a:t>compliance</a:t>
            </a:r>
            <a:r>
              <a:rPr lang="pt-BR" altLang="pt-BR" sz="2200" dirty="0" smtClean="0"/>
              <a:t> tendem </a:t>
            </a:r>
            <a:r>
              <a:rPr lang="pt-BR" altLang="pt-BR" sz="2200" dirty="0"/>
              <a:t>a ter uma geração de produto maior. </a:t>
            </a:r>
          </a:p>
          <a:p>
            <a:pPr lvl="1" algn="just"/>
            <a:r>
              <a:rPr lang="pt-BR" altLang="pt-BR" sz="2200" dirty="0"/>
              <a:t>Uma empresa que cumpre suas obrigações e realiza práticas adequadas de auditoria e contabilidade.</a:t>
            </a:r>
          </a:p>
          <a:p>
            <a:pPr lvl="1" algn="just"/>
            <a:r>
              <a:rPr lang="pt-BR" altLang="pt-BR" sz="2200" dirty="0"/>
              <a:t>Que possui um </a:t>
            </a:r>
            <a:r>
              <a:rPr lang="pt-BR" altLang="pt-BR" sz="2200" dirty="0" smtClean="0"/>
              <a:t>Conselho de Administração efetivo na supervisão da </a:t>
            </a:r>
            <a:r>
              <a:rPr lang="pt-BR" altLang="pt-BR" sz="2200" dirty="0"/>
              <a:t>companhia.</a:t>
            </a:r>
          </a:p>
          <a:p>
            <a:pPr lvl="1" algn="just"/>
            <a:r>
              <a:rPr lang="pt-BR" altLang="pt-BR" sz="2200" dirty="0"/>
              <a:t>Que tem práticas éticas devidamente </a:t>
            </a:r>
            <a:r>
              <a:rPr lang="pt-BR" altLang="pt-BR" sz="2200" dirty="0" smtClean="0"/>
              <a:t>implantadas </a:t>
            </a:r>
            <a:r>
              <a:rPr lang="pt-BR" altLang="pt-BR" sz="2200" dirty="0"/>
              <a:t>na organização.</a:t>
            </a:r>
          </a:p>
          <a:p>
            <a:pPr lvl="1" algn="just"/>
            <a:r>
              <a:rPr lang="pt-BR" altLang="pt-BR" sz="2200" dirty="0"/>
              <a:t>Que não possuem práticas de suborno e corrupção.</a:t>
            </a:r>
          </a:p>
          <a:p>
            <a:pPr lvl="1" algn="just"/>
            <a:r>
              <a:rPr lang="pt-BR" altLang="pt-BR" sz="2200" dirty="0"/>
              <a:t>Que possuem transparência de informações em níveis satisfatórios. </a:t>
            </a:r>
          </a:p>
          <a:p>
            <a:pPr algn="just"/>
            <a:endParaRPr lang="pt-BR" altLang="pt-BR" sz="1600" dirty="0" smtClean="0"/>
          </a:p>
          <a:p>
            <a:pPr algn="just"/>
            <a:r>
              <a:rPr lang="pt-BR" altLang="pt-BR" sz="2200" dirty="0" smtClean="0"/>
              <a:t>Com 99% de confiabilidade, o </a:t>
            </a:r>
            <a:r>
              <a:rPr lang="pt-BR" altLang="pt-BR" sz="2200" i="1" dirty="0" err="1"/>
              <a:t>c</a:t>
            </a:r>
            <a:r>
              <a:rPr lang="pt-BR" altLang="pt-BR" sz="2200" i="1" dirty="0" err="1" smtClean="0"/>
              <a:t>ompliance</a:t>
            </a:r>
            <a:r>
              <a:rPr lang="pt-BR" altLang="pt-BR" sz="2200" dirty="0" smtClean="0"/>
              <a:t> responde por 2,19% das variações do PIB.</a:t>
            </a:r>
          </a:p>
          <a:p>
            <a:pPr algn="just"/>
            <a:endParaRPr lang="pt-BR" altLang="pt-BR" sz="2200" dirty="0" smtClean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91106986"/>
              </p:ext>
            </p:extLst>
          </p:nvPr>
        </p:nvGraphicFramePr>
        <p:xfrm>
          <a:off x="6156176" y="0"/>
          <a:ext cx="2987824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0437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5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1248</Words>
  <Application>Microsoft Office PowerPoint</Application>
  <PresentationFormat>Apresentação na tela (4:3)</PresentationFormat>
  <Paragraphs>144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Em reprovação à competição ...</vt:lpstr>
      <vt:lpstr>Em louvor à competição ...</vt:lpstr>
      <vt:lpstr>Em louvor à cooperação ... </vt:lpstr>
      <vt:lpstr>Em louvor à competição e a cooperação ... éticas. </vt:lpstr>
      <vt:lpstr>Apresentação do PowerPoint</vt:lpstr>
      <vt:lpstr>PESQUISA DOS BENEFÍCIOS DO COMPLIANCE</vt:lpstr>
      <vt:lpstr>RESULTADOS</vt:lpstr>
      <vt:lpstr>RESULTADOS</vt:lpstr>
      <vt:lpstr>RESULTADOS</vt:lpstr>
      <vt:lpstr>Perfil dos Respondentes</vt:lpstr>
      <vt:lpstr>Apresentação do PowerPoint</vt:lpstr>
      <vt:lpstr>Perfil dos Respondentes</vt:lpstr>
      <vt:lpstr>Perfil dos Respondentes</vt:lpstr>
      <vt:lpstr>É alto o meu grau de compreensão do que representa a nova legislação, riscos envolvidos, suas consequências e as maneiras de mitigá-las.</vt:lpstr>
      <vt:lpstr>Apresentação do PowerPoint</vt:lpstr>
      <vt:lpstr>Apresentação do PowerPoint</vt:lpstr>
      <vt:lpstr>Apresentação do PowerPoint</vt:lpstr>
      <vt:lpstr>O nível dos procedimentos, processos de controle e disseminação de uma cultura de conformidade em nossa empresa é elevado (e já era independentemente da atual legislação).</vt:lpstr>
      <vt:lpstr>Apresentação do PowerPoint</vt:lpstr>
      <vt:lpstr>Há um programa de compliance estabelecido? Se sim, há quanto tempo?</vt:lpstr>
      <vt:lpstr>Apresentação do PowerPoint</vt:lpstr>
      <vt:lpstr>Apresentação do PowerPoint</vt:lpstr>
      <vt:lpstr>Há um código de conduta? Se sim, há quanto tempo?</vt:lpstr>
      <vt:lpstr>Apresentação do PowerPoint</vt:lpstr>
      <vt:lpstr>Apresentação do PowerPoint</vt:lpstr>
      <vt:lpstr>A entrada em vigor da nova Lei da Empresa Limpa deflagrou uma série de iniciativas necessárias para minimizar riscos quanto à não conformidade legal.</vt:lpstr>
      <vt:lpstr>Ações tomadas</vt:lpstr>
      <vt:lpstr>Apresentação do PowerPoint</vt:lpstr>
      <vt:lpstr>Apresentação do PowerPoint</vt:lpstr>
      <vt:lpstr>Em minha opinião, a Lei 12.846/13 é uma medida essencial no combate à corrupção e será decisiva para a elevação do padrão ético da relação entre os setores público e privado e na preservação de um ambiente competitivo saudável.</vt:lpstr>
      <vt:lpstr>Apresentação do PowerPoint</vt:lpstr>
      <vt:lpstr>Apresentação do PowerPoint</vt:lpstr>
      <vt:lpstr>REFLEXÕES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Ank</dc:creator>
  <cp:lastModifiedBy>Dalton Sardenberg</cp:lastModifiedBy>
  <cp:revision>429</cp:revision>
  <cp:lastPrinted>2013-12-03T18:59:48Z</cp:lastPrinted>
  <dcterms:created xsi:type="dcterms:W3CDTF">2013-10-23T11:49:06Z</dcterms:created>
  <dcterms:modified xsi:type="dcterms:W3CDTF">2014-11-18T13:17:28Z</dcterms:modified>
</cp:coreProperties>
</file>