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4" r:id="rId2"/>
    <p:sldId id="301" r:id="rId3"/>
    <p:sldId id="304" r:id="rId4"/>
    <p:sldId id="302" r:id="rId5"/>
    <p:sldId id="285" r:id="rId6"/>
    <p:sldId id="286" r:id="rId7"/>
    <p:sldId id="300" r:id="rId8"/>
    <p:sldId id="298" r:id="rId9"/>
    <p:sldId id="289" r:id="rId10"/>
  </p:sldIdLst>
  <p:sldSz cx="9144000" cy="6858000" type="screen4x3"/>
  <p:notesSz cx="6805613" cy="99441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8E"/>
    <a:srgbClr val="FFFF66"/>
    <a:srgbClr val="246172"/>
    <a:srgbClr val="173A51"/>
    <a:srgbClr val="003300"/>
    <a:srgbClr val="6ABAD0"/>
    <a:srgbClr val="876DA7"/>
    <a:srgbClr val="765B97"/>
    <a:srgbClr val="3D3923"/>
    <a:srgbClr val="2D6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68" autoAdjust="0"/>
  </p:normalViewPr>
  <p:slideViewPr>
    <p:cSldViewPr>
      <p:cViewPr>
        <p:scale>
          <a:sx n="75" d="100"/>
          <a:sy n="75" d="100"/>
        </p:scale>
        <p:origin x="-133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1B723-CDD6-489E-A1B3-F8F3D9A39CF8}" type="datetimeFigureOut">
              <a:rPr lang="pt-BR" smtClean="0"/>
              <a:pPr/>
              <a:t>17/11/2014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27373-BE61-4265-926E-AF3841B6F61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952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A7F06-AA75-4707-9CFF-D0A8D074C38B}" type="datetimeFigureOut">
              <a:rPr lang="pt-BR" smtClean="0"/>
              <a:pPr/>
              <a:t>17/11/2014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B6256-65F0-44B9-9548-CEAB4375C4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573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B6256-65F0-44B9-9548-CEAB4375C4D3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5214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Relatório de Analise da Implementação da Convenção</a:t>
            </a:r>
            <a:r>
              <a:rPr lang="pt-BR" baseline="0" dirty="0" smtClean="0"/>
              <a:t> de Combate a Suborno </a:t>
            </a:r>
            <a:r>
              <a:rPr lang="pt-BR" dirty="0" smtClean="0"/>
              <a:t>da OCDE, 2014 (publicado site em</a:t>
            </a:r>
            <a:r>
              <a:rPr lang="pt-BR" baseline="0" dirty="0" smtClean="0"/>
              <a:t> </a:t>
            </a:r>
            <a:r>
              <a:rPr lang="pt-BR" dirty="0" smtClean="0"/>
              <a:t>29.10.2014)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B6256-65F0-44B9-9548-CEAB4375C4D3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6805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D4E4-8F31-4E22-BB15-C7EFB3932960}" type="datetimeFigureOut">
              <a:rPr lang="pt-BR" smtClean="0"/>
              <a:pPr/>
              <a:t>17/11/2014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2682-54AE-435B-9D32-0E50020733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D4E4-8F31-4E22-BB15-C7EFB3932960}" type="datetimeFigureOut">
              <a:rPr lang="pt-BR" smtClean="0"/>
              <a:pPr/>
              <a:t>17/11/2014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2682-54AE-435B-9D32-0E50020733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D4E4-8F31-4E22-BB15-C7EFB3932960}" type="datetimeFigureOut">
              <a:rPr lang="pt-BR" smtClean="0"/>
              <a:pPr/>
              <a:t>17/11/2014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2682-54AE-435B-9D32-0E50020733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D4E4-8F31-4E22-BB15-C7EFB3932960}" type="datetimeFigureOut">
              <a:rPr lang="pt-BR" smtClean="0"/>
              <a:pPr/>
              <a:t>17/11/2014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2682-54AE-435B-9D32-0E50020733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D4E4-8F31-4E22-BB15-C7EFB3932960}" type="datetimeFigureOut">
              <a:rPr lang="pt-BR" smtClean="0"/>
              <a:pPr/>
              <a:t>17/11/2014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2682-54AE-435B-9D32-0E50020733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D4E4-8F31-4E22-BB15-C7EFB3932960}" type="datetimeFigureOut">
              <a:rPr lang="pt-BR" smtClean="0"/>
              <a:pPr/>
              <a:t>17/11/2014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2682-54AE-435B-9D32-0E50020733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D4E4-8F31-4E22-BB15-C7EFB3932960}" type="datetimeFigureOut">
              <a:rPr lang="pt-BR" smtClean="0"/>
              <a:pPr/>
              <a:t>17/11/2014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2682-54AE-435B-9D32-0E50020733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D4E4-8F31-4E22-BB15-C7EFB3932960}" type="datetimeFigureOut">
              <a:rPr lang="pt-BR" smtClean="0"/>
              <a:pPr/>
              <a:t>17/11/2014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2682-54AE-435B-9D32-0E50020733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D4E4-8F31-4E22-BB15-C7EFB3932960}" type="datetimeFigureOut">
              <a:rPr lang="pt-BR" smtClean="0"/>
              <a:pPr/>
              <a:t>17/11/2014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2682-54AE-435B-9D32-0E50020733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D4E4-8F31-4E22-BB15-C7EFB3932960}" type="datetimeFigureOut">
              <a:rPr lang="pt-BR" smtClean="0"/>
              <a:pPr/>
              <a:t>17/11/2014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2682-54AE-435B-9D32-0E50020733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D4E4-8F31-4E22-BB15-C7EFB3932960}" type="datetimeFigureOut">
              <a:rPr lang="pt-BR" smtClean="0"/>
              <a:pPr/>
              <a:t>17/11/2014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2682-54AE-435B-9D32-0E50020733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0D4E4-8F31-4E22-BB15-C7EFB3932960}" type="datetimeFigureOut">
              <a:rPr lang="pt-BR" smtClean="0"/>
              <a:pPr/>
              <a:t>17/11/2014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12682-54AE-435B-9D32-0E50020733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DV Powerpoint alterada CNI - jose augusto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5">
                <a:lumMod val="40000"/>
                <a:lumOff val="60000"/>
              </a:schemeClr>
            </a:solidFill>
          </a:ln>
        </p:spPr>
      </p:pic>
      <p:sp>
        <p:nvSpPr>
          <p:cNvPr id="6" name="Retângulo 5"/>
          <p:cNvSpPr/>
          <p:nvPr/>
        </p:nvSpPr>
        <p:spPr>
          <a:xfrm>
            <a:off x="827584" y="4174356"/>
            <a:ext cx="8136904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2600" b="1" dirty="0" smtClean="0">
                <a:solidFill>
                  <a:srgbClr val="00518E"/>
                </a:solidFill>
                <a:cs typeface="Arial" panose="020B0604020202020204" pitchFamily="34" charset="0"/>
              </a:rPr>
              <a:t>Conferência - Lei da Empresa Limpa</a:t>
            </a:r>
          </a:p>
          <a:p>
            <a:pPr algn="r"/>
            <a:r>
              <a:rPr lang="pt-BR" sz="2000" dirty="0" smtClean="0">
                <a:solidFill>
                  <a:srgbClr val="00518E"/>
                </a:solidFill>
                <a:cs typeface="Arial" panose="020B0604020202020204" pitchFamily="34" charset="0"/>
              </a:rPr>
              <a:t>Lei 12.846/2013 (lei de combate a corrupção)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91880" y="4948244"/>
            <a:ext cx="5408984" cy="313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600" dirty="0" smtClean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São Paulo, 18 de novembro de 2014</a:t>
            </a:r>
            <a:endParaRPr lang="pt-BR" sz="1600" i="1" dirty="0">
              <a:solidFill>
                <a:srgbClr val="0051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DV Powerpoint alterada CNI - jose augusto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-44624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5">
                <a:lumMod val="40000"/>
                <a:lumOff val="60000"/>
              </a:schemeClr>
            </a:solidFill>
          </a:ln>
        </p:spPr>
      </p:pic>
      <p:sp>
        <p:nvSpPr>
          <p:cNvPr id="19" name="Text Box 31"/>
          <p:cNvSpPr txBox="1">
            <a:spLocks noChangeArrowheads="1"/>
          </p:cNvSpPr>
          <p:nvPr/>
        </p:nvSpPr>
        <p:spPr bwMode="auto">
          <a:xfrm rot="5400000">
            <a:off x="5816497" y="2981818"/>
            <a:ext cx="6331003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pt-BR" altLang="pt-B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8820511" y="516682"/>
            <a:ext cx="360001" cy="3848422"/>
          </a:xfrm>
        </p:spPr>
        <p:txBody>
          <a:bodyPr vert="vert">
            <a:normAutofit fontScale="90000"/>
          </a:bodyPr>
          <a:lstStyle>
            <a:extLst/>
          </a:lstStyle>
          <a:p>
            <a:pPr algn="l"/>
            <a:r>
              <a:rPr lang="pt-BR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Corrupção x Competitividade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6"/>
          <p:cNvSpPr>
            <a:spLocks noGrp="1"/>
          </p:cNvSpPr>
          <p:nvPr>
            <p:ph type="sldNum" sz="quarter" idx="4294967295"/>
          </p:nvPr>
        </p:nvSpPr>
        <p:spPr>
          <a:xfrm>
            <a:off x="8837984" y="5949280"/>
            <a:ext cx="342528" cy="384048"/>
          </a:xfrm>
          <a:prstGeom prst="rect">
            <a:avLst/>
          </a:prstGeom>
        </p:spPr>
        <p:txBody>
          <a:bodyPr vert="horz" anchor="ctr"/>
          <a:lstStyle>
            <a:lvl1pPr algn="r">
              <a:defRPr sz="1000" b="1" i="1"/>
            </a:lvl1pPr>
            <a:extLst/>
          </a:lstStyle>
          <a:p>
            <a:pPr algn="ctr"/>
            <a:fld id="{256D3EEF-DE4E-429D-8EC4-DDC531AFF587}" type="slidenum">
              <a:rPr lang="en-US" sz="2000" b="0" smtClean="0">
                <a:solidFill>
                  <a:schemeClr val="bg1"/>
                </a:solidFill>
              </a:rPr>
              <a:pPr algn="ctr"/>
              <a:t>2</a:t>
            </a:fld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23528" y="1048675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1620520" algn="l"/>
              </a:tabLst>
            </a:pPr>
            <a:r>
              <a:rPr lang="pt-BR" dirty="0">
                <a:solidFill>
                  <a:schemeClr val="tx2"/>
                </a:solidFill>
                <a:cs typeface="Arial" panose="020B0604020202020204" pitchFamily="34" charset="0"/>
              </a:rPr>
              <a:t>A corrupção é um </a:t>
            </a:r>
            <a:r>
              <a:rPr lang="pt-BR" dirty="0">
                <a:solidFill>
                  <a:srgbClr val="FF0000"/>
                </a:solidFill>
                <a:cs typeface="Arial" panose="020B0604020202020204" pitchFamily="34" charset="0"/>
              </a:rPr>
              <a:t>limitador de competitividade </a:t>
            </a:r>
            <a:r>
              <a:rPr lang="pt-BR" dirty="0">
                <a:solidFill>
                  <a:schemeClr val="tx2"/>
                </a:solidFill>
                <a:cs typeface="Arial" panose="020B0604020202020204" pitchFamily="34" charset="0"/>
              </a:rPr>
              <a:t>das empresas. </a:t>
            </a:r>
            <a:endParaRPr lang="pt-BR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20520" algn="l"/>
              </a:tabLst>
            </a:pPr>
            <a:r>
              <a:rPr lang="pt-BR" dirty="0" smtClean="0">
                <a:solidFill>
                  <a:srgbClr val="00518E"/>
                </a:solidFill>
                <a:cs typeface="Arial" pitchFamily="34" charset="0"/>
              </a:rPr>
              <a:t>Redução dos níveis de investimentos.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20520" algn="l"/>
              </a:tabLst>
            </a:pPr>
            <a:r>
              <a:rPr lang="pt-BR" dirty="0" smtClean="0">
                <a:solidFill>
                  <a:srgbClr val="00518E"/>
                </a:solidFill>
                <a:cs typeface="Arial" pitchFamily="34" charset="0"/>
              </a:rPr>
              <a:t>Diminuição da prestação de serviços públicos essenciais.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1620520" algn="l"/>
              </a:tabLst>
            </a:pPr>
            <a:r>
              <a:rPr lang="pt-BR" dirty="0" smtClean="0">
                <a:solidFill>
                  <a:srgbClr val="00518E"/>
                </a:solidFill>
                <a:cs typeface="Arial" pitchFamily="34" charset="0"/>
              </a:rPr>
              <a:t>A </a:t>
            </a:r>
            <a:r>
              <a:rPr lang="pt-BR" dirty="0">
                <a:solidFill>
                  <a:srgbClr val="00518E"/>
                </a:solidFill>
                <a:cs typeface="Arial" pitchFamily="34" charset="0"/>
              </a:rPr>
              <a:t>regulamentação é uma oportunidade para que o país passe a </a:t>
            </a:r>
            <a:r>
              <a:rPr lang="pt-BR" dirty="0">
                <a:solidFill>
                  <a:srgbClr val="FF0000"/>
                </a:solidFill>
                <a:cs typeface="Arial" pitchFamily="34" charset="0"/>
              </a:rPr>
              <a:t>adotar uma cultura de integridade e controle social </a:t>
            </a:r>
            <a:r>
              <a:rPr lang="pt-BR" dirty="0">
                <a:solidFill>
                  <a:srgbClr val="00518E"/>
                </a:solidFill>
                <a:cs typeface="Arial" pitchFamily="34" charset="0"/>
              </a:rPr>
              <a:t>sobre as condutas de agentes públicos e privados.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1620520" algn="l"/>
              </a:tabLst>
            </a:pPr>
            <a:r>
              <a:rPr lang="pt-BR" dirty="0">
                <a:solidFill>
                  <a:schemeClr val="tx2"/>
                </a:solidFill>
                <a:cs typeface="Arial" panose="020B0604020202020204" pitchFamily="34" charset="0"/>
              </a:rPr>
              <a:t>O Estado deve criar um mecanismo que </a:t>
            </a:r>
            <a:r>
              <a:rPr lang="pt-BR" dirty="0">
                <a:solidFill>
                  <a:srgbClr val="FF0000"/>
                </a:solidFill>
                <a:cs typeface="Arial" panose="020B0604020202020204" pitchFamily="34" charset="0"/>
              </a:rPr>
              <a:t>puna quem pratique atos lesivos </a:t>
            </a:r>
            <a:r>
              <a:rPr lang="pt-BR" dirty="0">
                <a:solidFill>
                  <a:schemeClr val="tx2"/>
                </a:solidFill>
                <a:cs typeface="Arial" panose="020B0604020202020204" pitchFamily="34" charset="0"/>
              </a:rPr>
              <a:t>de maneira sistemática e, por outro lado, </a:t>
            </a:r>
            <a:r>
              <a:rPr lang="pt-BR" dirty="0">
                <a:solidFill>
                  <a:srgbClr val="FF0000"/>
                </a:solidFill>
                <a:cs typeface="Arial" panose="020B0604020202020204" pitchFamily="34" charset="0"/>
              </a:rPr>
              <a:t>premie quem desenvolva ações </a:t>
            </a:r>
            <a:r>
              <a:rPr lang="pt-BR" dirty="0" smtClean="0">
                <a:solidFill>
                  <a:srgbClr val="FF0000"/>
                </a:solidFill>
                <a:cs typeface="Arial" panose="020B0604020202020204" pitchFamily="34" charset="0"/>
              </a:rPr>
              <a:t>de prevenção e combate </a:t>
            </a:r>
            <a:r>
              <a:rPr lang="pt-BR" dirty="0">
                <a:solidFill>
                  <a:srgbClr val="FF0000"/>
                </a:solidFill>
                <a:cs typeface="Arial" panose="020B0604020202020204" pitchFamily="34" charset="0"/>
              </a:rPr>
              <a:t>à corrupção </a:t>
            </a:r>
            <a:r>
              <a:rPr lang="pt-BR" dirty="0">
                <a:solidFill>
                  <a:schemeClr val="tx2"/>
                </a:solidFill>
                <a:cs typeface="Arial" panose="020B0604020202020204" pitchFamily="34" charset="0"/>
              </a:rPr>
              <a:t>ou denuncie condutas indevidas.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1620520" algn="l"/>
              </a:tabLst>
            </a:pPr>
            <a:r>
              <a:rPr lang="pt-BR" dirty="0" smtClean="0">
                <a:solidFill>
                  <a:schemeClr val="tx2"/>
                </a:solidFill>
                <a:cs typeface="Arial" panose="020B0604020202020204" pitchFamily="34" charset="0"/>
              </a:rPr>
              <a:t>A </a:t>
            </a:r>
            <a:r>
              <a:rPr lang="pt-BR" dirty="0">
                <a:solidFill>
                  <a:schemeClr val="tx2"/>
                </a:solidFill>
                <a:cs typeface="Arial" panose="020B0604020202020204" pitchFamily="34" charset="0"/>
              </a:rPr>
              <a:t>efetividade da aplicação da lei no combate à corrupção depende da sua capacidade em </a:t>
            </a:r>
            <a:r>
              <a:rPr lang="pt-BR" dirty="0">
                <a:solidFill>
                  <a:srgbClr val="FF0000"/>
                </a:solidFill>
                <a:cs typeface="Arial" panose="020B0604020202020204" pitchFamily="34" charset="0"/>
              </a:rPr>
              <a:t>estimular as empresas a adotarem programas de integridade</a:t>
            </a:r>
            <a:r>
              <a:rPr lang="pt-BR" dirty="0">
                <a:solidFill>
                  <a:schemeClr val="tx2"/>
                </a:solidFill>
                <a:cs typeface="Arial" panose="020B0604020202020204" pitchFamily="34" charset="0"/>
              </a:rPr>
              <a:t>. </a:t>
            </a:r>
            <a:endParaRPr lang="pt-BR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1620520" algn="l"/>
              </a:tabLst>
            </a:pPr>
            <a:r>
              <a:rPr lang="pt-BR" dirty="0" smtClean="0">
                <a:solidFill>
                  <a:schemeClr val="tx2"/>
                </a:solidFill>
                <a:cs typeface="Arial" panose="020B0604020202020204" pitchFamily="34" charset="0"/>
              </a:rPr>
              <a:t>Compete </a:t>
            </a:r>
            <a:r>
              <a:rPr lang="pt-BR" dirty="0">
                <a:solidFill>
                  <a:schemeClr val="tx2"/>
                </a:solidFill>
                <a:cs typeface="Arial" panose="020B0604020202020204" pitchFamily="34" charset="0"/>
              </a:rPr>
              <a:t>ao </a:t>
            </a:r>
            <a:r>
              <a:rPr lang="pt-BR" dirty="0">
                <a:solidFill>
                  <a:srgbClr val="FF0000"/>
                </a:solidFill>
                <a:cs typeface="Arial" panose="020B0604020202020204" pitchFamily="34" charset="0"/>
              </a:rPr>
              <a:t>Estado criar as condições </a:t>
            </a:r>
            <a:r>
              <a:rPr lang="pt-BR" dirty="0">
                <a:solidFill>
                  <a:schemeClr val="tx2"/>
                </a:solidFill>
                <a:cs typeface="Arial" panose="020B0604020202020204" pitchFamily="34" charset="0"/>
              </a:rPr>
              <a:t>para que a sociedade, especialmente o empresariado que sofre achaque de agentes públicos, possa realizar denúncias com </a:t>
            </a:r>
            <a:r>
              <a:rPr lang="pt-BR" dirty="0">
                <a:solidFill>
                  <a:srgbClr val="FF0000"/>
                </a:solidFill>
                <a:cs typeface="Arial" panose="020B0604020202020204" pitchFamily="34" charset="0"/>
              </a:rPr>
              <a:t>garantia de proteção aos delatores </a:t>
            </a:r>
            <a:r>
              <a:rPr lang="pt-BR" dirty="0">
                <a:solidFill>
                  <a:schemeClr val="tx2"/>
                </a:solidFill>
                <a:cs typeface="Arial" panose="020B0604020202020204" pitchFamily="34" charset="0"/>
              </a:rPr>
              <a:t>e </a:t>
            </a:r>
            <a:r>
              <a:rPr lang="pt-BR" dirty="0">
                <a:solidFill>
                  <a:srgbClr val="FF0000"/>
                </a:solidFill>
                <a:cs typeface="Arial" panose="020B0604020202020204" pitchFamily="34" charset="0"/>
              </a:rPr>
              <a:t>efetiva apuração dos atos </a:t>
            </a:r>
            <a:r>
              <a:rPr lang="pt-BR" dirty="0">
                <a:solidFill>
                  <a:schemeClr val="tx2"/>
                </a:solidFill>
                <a:cs typeface="Arial" panose="020B0604020202020204" pitchFamily="34" charset="0"/>
              </a:rPr>
              <a:t>praticados por agentes públicos</a:t>
            </a:r>
            <a:r>
              <a:rPr lang="pt-BR" dirty="0" smtClean="0">
                <a:solidFill>
                  <a:schemeClr val="tx2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251521" y="214793"/>
            <a:ext cx="7992887" cy="63461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3000" b="1" dirty="0" smtClean="0">
                <a:solidFill>
                  <a:srgbClr val="00518E"/>
                </a:solidFill>
                <a:latin typeface="+mn-lt"/>
                <a:cs typeface="Arial" pitchFamily="34" charset="0"/>
              </a:rPr>
              <a:t>Corrupção x Competitividade</a:t>
            </a:r>
            <a:endParaRPr lang="pt-BR" altLang="pt-BR" sz="3000" b="1" dirty="0">
              <a:solidFill>
                <a:srgbClr val="00518E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81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DV Powerpoint alterada CNI - jose augusto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-44624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5">
                <a:lumMod val="40000"/>
                <a:lumOff val="60000"/>
              </a:schemeClr>
            </a:solidFill>
          </a:ln>
        </p:spPr>
      </p:pic>
      <p:sp>
        <p:nvSpPr>
          <p:cNvPr id="19" name="Text Box 31"/>
          <p:cNvSpPr txBox="1">
            <a:spLocks noChangeArrowheads="1"/>
          </p:cNvSpPr>
          <p:nvPr/>
        </p:nvSpPr>
        <p:spPr bwMode="auto">
          <a:xfrm rot="5400000">
            <a:off x="5816497" y="2981818"/>
            <a:ext cx="6331003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pt-BR" altLang="pt-B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8820511" y="516682"/>
            <a:ext cx="360001" cy="3848422"/>
          </a:xfrm>
        </p:spPr>
        <p:txBody>
          <a:bodyPr vert="vert">
            <a:normAutofit fontScale="90000"/>
          </a:bodyPr>
          <a:lstStyle>
            <a:extLst/>
          </a:lstStyle>
          <a:p>
            <a:pPr algn="l"/>
            <a:r>
              <a:rPr lang="pt-BR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Pesquisas de Especialistas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6"/>
          <p:cNvSpPr>
            <a:spLocks noGrp="1"/>
          </p:cNvSpPr>
          <p:nvPr>
            <p:ph type="sldNum" sz="quarter" idx="4294967295"/>
          </p:nvPr>
        </p:nvSpPr>
        <p:spPr>
          <a:xfrm>
            <a:off x="8837984" y="5949280"/>
            <a:ext cx="342528" cy="384048"/>
          </a:xfrm>
          <a:prstGeom prst="rect">
            <a:avLst/>
          </a:prstGeom>
        </p:spPr>
        <p:txBody>
          <a:bodyPr vert="horz" anchor="ctr"/>
          <a:lstStyle>
            <a:lvl1pPr algn="r">
              <a:defRPr sz="1000" b="1" i="1"/>
            </a:lvl1pPr>
            <a:extLst/>
          </a:lstStyle>
          <a:p>
            <a:pPr algn="ctr"/>
            <a:fld id="{256D3EEF-DE4E-429D-8EC4-DDC531AFF587}" type="slidenum">
              <a:rPr lang="en-US" sz="2000" b="0" smtClean="0">
                <a:solidFill>
                  <a:schemeClr val="bg1"/>
                </a:solidFill>
              </a:rPr>
              <a:pPr algn="ctr"/>
              <a:t>3</a:t>
            </a:fld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23528" y="934375"/>
            <a:ext cx="8352928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i="1" dirty="0">
                <a:solidFill>
                  <a:srgbClr val="00518E"/>
                </a:solidFill>
                <a:cs typeface="Arial" pitchFamily="34" charset="0"/>
              </a:rPr>
              <a:t>Altos níveis de corrupção diminuem os investimentos</a:t>
            </a:r>
            <a:r>
              <a:rPr lang="pt-BR" dirty="0" smtClean="0">
                <a:solidFill>
                  <a:srgbClr val="00518E"/>
                </a:solidFill>
                <a:cs typeface="Arial" pitchFamily="34" charset="0"/>
              </a:rPr>
              <a:t>.</a:t>
            </a:r>
          </a:p>
          <a:p>
            <a:pPr marL="216000" indent="-342900">
              <a:buFont typeface="Arial" panose="020B0604020202020204" pitchFamily="34" charset="0"/>
              <a:buChar char="•"/>
            </a:pPr>
            <a:endParaRPr lang="pt-BR" sz="1400" dirty="0">
              <a:solidFill>
                <a:srgbClr val="00518E"/>
              </a:solidFill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i="1" dirty="0" smtClean="0">
                <a:solidFill>
                  <a:srgbClr val="00518E"/>
                </a:solidFill>
                <a:cs typeface="Arial" pitchFamily="34" charset="0"/>
              </a:rPr>
              <a:t>Empresas </a:t>
            </a:r>
            <a:r>
              <a:rPr lang="pt-BR" i="1" dirty="0">
                <a:solidFill>
                  <a:srgbClr val="00518E"/>
                </a:solidFill>
                <a:cs typeface="Arial" pitchFamily="34" charset="0"/>
              </a:rPr>
              <a:t>de maior intensidade tecnológica são particularmente afetadas por níveis mais altos de corrupção (proteção de ativos intangíveis).</a:t>
            </a:r>
          </a:p>
          <a:p>
            <a:pPr algn="r">
              <a:spcBef>
                <a:spcPts val="600"/>
              </a:spcBef>
              <a:spcAft>
                <a:spcPts val="600"/>
              </a:spcAft>
              <a:tabLst>
                <a:tab pos="1620520" algn="l"/>
              </a:tabLst>
            </a:pPr>
            <a:r>
              <a:rPr lang="pt-BR" sz="1200" b="1" dirty="0">
                <a:solidFill>
                  <a:srgbClr val="00518E"/>
                </a:solidFill>
                <a:cs typeface="Arial" pitchFamily="34" charset="0"/>
              </a:rPr>
              <a:t> Beata K. </a:t>
            </a:r>
            <a:r>
              <a:rPr lang="pt-BR" sz="1200" b="1" dirty="0" err="1">
                <a:solidFill>
                  <a:srgbClr val="00518E"/>
                </a:solidFill>
                <a:cs typeface="Arial" pitchFamily="34" charset="0"/>
              </a:rPr>
              <a:t>Smarzynska</a:t>
            </a:r>
            <a:r>
              <a:rPr lang="pt-BR" sz="1200" b="1" dirty="0">
                <a:solidFill>
                  <a:srgbClr val="00518E"/>
                </a:solidFill>
                <a:cs typeface="Arial" pitchFamily="34" charset="0"/>
              </a:rPr>
              <a:t> </a:t>
            </a:r>
            <a:r>
              <a:rPr lang="pt-BR" sz="1200" b="1" dirty="0" err="1">
                <a:solidFill>
                  <a:srgbClr val="00518E"/>
                </a:solidFill>
                <a:cs typeface="Arial" pitchFamily="34" charset="0"/>
              </a:rPr>
              <a:t>and</a:t>
            </a:r>
            <a:r>
              <a:rPr lang="pt-BR" sz="1200" b="1" dirty="0">
                <a:solidFill>
                  <a:srgbClr val="00518E"/>
                </a:solidFill>
                <a:cs typeface="Arial" pitchFamily="34" charset="0"/>
              </a:rPr>
              <a:t> </a:t>
            </a:r>
            <a:r>
              <a:rPr lang="pt-BR" sz="1200" b="1" dirty="0" err="1">
                <a:solidFill>
                  <a:srgbClr val="00518E"/>
                </a:solidFill>
                <a:cs typeface="Arial" pitchFamily="34" charset="0"/>
              </a:rPr>
              <a:t>Shang-Jing</a:t>
            </a:r>
            <a:r>
              <a:rPr lang="pt-BR" sz="1200" b="1" dirty="0">
                <a:solidFill>
                  <a:srgbClr val="00518E"/>
                </a:solidFill>
                <a:cs typeface="Arial" pitchFamily="34" charset="0"/>
              </a:rPr>
              <a:t> </a:t>
            </a:r>
            <a:r>
              <a:rPr lang="pt-BR" sz="1200" b="1" dirty="0" err="1">
                <a:solidFill>
                  <a:srgbClr val="00518E"/>
                </a:solidFill>
                <a:cs typeface="Arial" pitchFamily="34" charset="0"/>
              </a:rPr>
              <a:t>Wei</a:t>
            </a:r>
            <a:endParaRPr lang="pt-BR" sz="1200" b="1" dirty="0">
              <a:solidFill>
                <a:srgbClr val="00518E"/>
              </a:solidFill>
              <a:cs typeface="Arial" pitchFamily="34" charset="0"/>
            </a:endParaRPr>
          </a:p>
        </p:txBody>
      </p:sp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251521" y="214793"/>
            <a:ext cx="7992887" cy="63461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3000" b="1" dirty="0" smtClean="0">
                <a:solidFill>
                  <a:srgbClr val="00518E"/>
                </a:solidFill>
                <a:latin typeface="+mn-lt"/>
                <a:cs typeface="Arial" pitchFamily="34" charset="0"/>
              </a:rPr>
              <a:t>Pesquisas de </a:t>
            </a:r>
            <a:r>
              <a:rPr lang="pt-BR" sz="3000" b="1" dirty="0" smtClean="0">
                <a:solidFill>
                  <a:srgbClr val="00518E"/>
                </a:solidFill>
                <a:latin typeface="+mn-lt"/>
                <a:cs typeface="Arial" pitchFamily="34" charset="0"/>
              </a:rPr>
              <a:t>Especialistas</a:t>
            </a:r>
            <a:endParaRPr lang="pt-BR" altLang="pt-BR" sz="3000" b="1" dirty="0">
              <a:solidFill>
                <a:srgbClr val="00518E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23528" y="2556073"/>
            <a:ext cx="835292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i="1" dirty="0">
                <a:solidFill>
                  <a:srgbClr val="00518E"/>
                </a:solidFill>
                <a:cs typeface="Arial" pitchFamily="34" charset="0"/>
              </a:rPr>
              <a:t>O nível de corrupção e de interferência da burocracia estatal no dia a dia das empresas estão correlacionados</a:t>
            </a:r>
            <a:r>
              <a:rPr lang="pt-BR" dirty="0" smtClean="0">
                <a:solidFill>
                  <a:srgbClr val="00518E"/>
                </a:solidFill>
                <a:cs typeface="Arial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1400" dirty="0" smtClean="0">
              <a:solidFill>
                <a:srgbClr val="00518E"/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i="1" dirty="0" smtClean="0">
                <a:solidFill>
                  <a:srgbClr val="00518E"/>
                </a:solidFill>
                <a:cs typeface="Arial" pitchFamily="34" charset="0"/>
              </a:rPr>
              <a:t>Corrupção </a:t>
            </a:r>
            <a:r>
              <a:rPr lang="pt-BR" i="1" dirty="0">
                <a:solidFill>
                  <a:srgbClr val="00518E"/>
                </a:solidFill>
                <a:cs typeface="Arial" pitchFamily="34" charset="0"/>
              </a:rPr>
              <a:t>e crime reduzem substancialmente a competitividade e a corrupção não tem o efeito positivo de “azeitar as engrenagens”.</a:t>
            </a:r>
          </a:p>
          <a:p>
            <a:pPr algn="r"/>
            <a:r>
              <a:rPr lang="pt-BR" sz="1200" b="1" dirty="0">
                <a:solidFill>
                  <a:srgbClr val="00518E"/>
                </a:solidFill>
                <a:cs typeface="Arial" pitchFamily="34" charset="0"/>
              </a:rPr>
              <a:t>Alejandro </a:t>
            </a:r>
            <a:r>
              <a:rPr lang="pt-BR" sz="1200" b="1" dirty="0" err="1">
                <a:solidFill>
                  <a:srgbClr val="00518E"/>
                </a:solidFill>
                <a:cs typeface="Arial" pitchFamily="34" charset="0"/>
              </a:rPr>
              <a:t>Gaviria</a:t>
            </a:r>
            <a:endParaRPr lang="pt-BR" sz="1200" b="1" dirty="0">
              <a:solidFill>
                <a:srgbClr val="00518E"/>
              </a:solidFill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23528" y="4512751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i="1" dirty="0">
                <a:solidFill>
                  <a:srgbClr val="00518E"/>
                </a:solidFill>
                <a:cs typeface="Arial" pitchFamily="34" charset="0"/>
              </a:rPr>
              <a:t>Empresas que pagam subornos têm uma produtividade por trabalhador 20% menor</a:t>
            </a:r>
            <a:r>
              <a:rPr lang="pt-BR" i="1" dirty="0" smtClean="0">
                <a:solidFill>
                  <a:srgbClr val="00518E"/>
                </a:solidFill>
                <a:cs typeface="Arial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400" i="1" dirty="0">
              <a:solidFill>
                <a:srgbClr val="00518E"/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i="1" dirty="0">
                <a:solidFill>
                  <a:srgbClr val="00518E"/>
                </a:solidFill>
                <a:cs typeface="Arial" pitchFamily="34" charset="0"/>
              </a:rPr>
              <a:t>Na economia como um todo, as empresas de países com corrupção </a:t>
            </a:r>
            <a:r>
              <a:rPr lang="pt-BR" i="1" dirty="0" smtClean="0">
                <a:solidFill>
                  <a:srgbClr val="00518E"/>
                </a:solidFill>
                <a:cs typeface="Arial" pitchFamily="34" charset="0"/>
              </a:rPr>
              <a:t>são </a:t>
            </a:r>
            <a:r>
              <a:rPr lang="pt-BR" i="1" dirty="0">
                <a:solidFill>
                  <a:srgbClr val="00518E"/>
                </a:solidFill>
                <a:cs typeface="Arial" pitchFamily="34" charset="0"/>
              </a:rPr>
              <a:t>70% menos eficientes do que aquelas que onde não há virtualmente </a:t>
            </a:r>
            <a:r>
              <a:rPr lang="pt-BR" i="1" dirty="0" smtClean="0">
                <a:solidFill>
                  <a:srgbClr val="00518E"/>
                </a:solidFill>
                <a:cs typeface="Arial" pitchFamily="34" charset="0"/>
              </a:rPr>
              <a:t>corrupção.</a:t>
            </a:r>
          </a:p>
          <a:p>
            <a:pPr algn="r"/>
            <a:r>
              <a:rPr lang="pt-BR" sz="1200" b="1" dirty="0" smtClean="0">
                <a:solidFill>
                  <a:srgbClr val="00518E"/>
                </a:solidFill>
                <a:cs typeface="Arial" pitchFamily="34" charset="0"/>
              </a:rPr>
              <a:t>John </a:t>
            </a:r>
            <a:r>
              <a:rPr lang="pt-BR" sz="1200" b="1" dirty="0" err="1">
                <a:solidFill>
                  <a:srgbClr val="00518E"/>
                </a:solidFill>
                <a:cs typeface="Arial" pitchFamily="34" charset="0"/>
              </a:rPr>
              <a:t>McArthur</a:t>
            </a:r>
            <a:r>
              <a:rPr lang="pt-BR" sz="1200" b="1" dirty="0">
                <a:solidFill>
                  <a:srgbClr val="00518E"/>
                </a:solidFill>
                <a:cs typeface="Arial" pitchFamily="34" charset="0"/>
              </a:rPr>
              <a:t>, Francis </a:t>
            </a:r>
            <a:r>
              <a:rPr lang="pt-BR" sz="1200" b="1" dirty="0" err="1">
                <a:solidFill>
                  <a:srgbClr val="00518E"/>
                </a:solidFill>
                <a:cs typeface="Arial" pitchFamily="34" charset="0"/>
              </a:rPr>
              <a:t>Teal</a:t>
            </a:r>
            <a:endParaRPr lang="pt-BR" sz="1200" b="1" dirty="0">
              <a:solidFill>
                <a:srgbClr val="00518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06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DV Powerpoint alterada CNI - jose augusto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99CC"/>
            </a:solidFill>
            <a:miter lim="800000"/>
            <a:headEnd/>
            <a:tailEnd/>
          </a:ln>
        </p:spPr>
      </p:pic>
      <p:sp>
        <p:nvSpPr>
          <p:cNvPr id="19" name="Text Box 31"/>
          <p:cNvSpPr txBox="1">
            <a:spLocks noChangeArrowheads="1"/>
          </p:cNvSpPr>
          <p:nvPr/>
        </p:nvSpPr>
        <p:spPr bwMode="auto">
          <a:xfrm rot="5400000">
            <a:off x="5816497" y="2981818"/>
            <a:ext cx="6331003" cy="324000"/>
          </a:xfrm>
          <a:prstGeom prst="rect">
            <a:avLst/>
          </a:prstGeom>
          <a:solidFill>
            <a:srgbClr val="2D6797"/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pt-BR" altLang="pt-B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8841148" y="482392"/>
            <a:ext cx="360001" cy="4818816"/>
          </a:xfrm>
        </p:spPr>
        <p:txBody>
          <a:bodyPr vert="vert">
            <a:normAutofit fontScale="90000"/>
          </a:bodyPr>
          <a:lstStyle>
            <a:extLst/>
          </a:lstStyle>
          <a:p>
            <a:pPr algn="l"/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</a:t>
            </a:r>
            <a:r>
              <a:rPr lang="en-US" sz="2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Integridade</a:t>
            </a:r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Brasileiro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6"/>
          <p:cNvSpPr>
            <a:spLocks noGrp="1"/>
          </p:cNvSpPr>
          <p:nvPr>
            <p:ph type="sldNum" sz="quarter" idx="4294967295"/>
          </p:nvPr>
        </p:nvSpPr>
        <p:spPr>
          <a:xfrm>
            <a:off x="8837984" y="5949280"/>
            <a:ext cx="342528" cy="384048"/>
          </a:xfrm>
          <a:prstGeom prst="rect">
            <a:avLst/>
          </a:prstGeom>
        </p:spPr>
        <p:txBody>
          <a:bodyPr vert="horz" anchor="ctr"/>
          <a:lstStyle>
            <a:lvl1pPr algn="r">
              <a:defRPr sz="1000" b="1" i="1"/>
            </a:lvl1pPr>
            <a:extLst/>
          </a:lstStyle>
          <a:p>
            <a:pPr algn="ctr"/>
            <a:fld id="{256D3EEF-DE4E-429D-8EC4-DDC531AFF587}" type="slidenum">
              <a:rPr lang="en-US" sz="2000" b="0" smtClean="0">
                <a:solidFill>
                  <a:schemeClr val="bg1"/>
                </a:solidFill>
              </a:rPr>
              <a:pPr algn="ctr"/>
              <a:t>4</a:t>
            </a:fld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78" name="Retângulo 77"/>
          <p:cNvSpPr/>
          <p:nvPr/>
        </p:nvSpPr>
        <p:spPr>
          <a:xfrm>
            <a:off x="3414294" y="2005870"/>
            <a:ext cx="2572278" cy="4893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pt-BR" altLang="pt-BR" dirty="0" smtClean="0">
                <a:solidFill>
                  <a:schemeClr val="bg1"/>
                </a:solidFill>
                <a:cs typeface="Arial" panose="020B0604020202020204" pitchFamily="34" charset="0"/>
              </a:rPr>
              <a:t>Lei – Licitação</a:t>
            </a:r>
            <a:endParaRPr lang="pt-BR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etângulo 78"/>
          <p:cNvSpPr/>
          <p:nvPr/>
        </p:nvSpPr>
        <p:spPr>
          <a:xfrm>
            <a:off x="683571" y="5250532"/>
            <a:ext cx="2586707" cy="4726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pt-BR" altLang="pt-BR" sz="1600" dirty="0">
                <a:solidFill>
                  <a:schemeClr val="bg1"/>
                </a:solidFill>
                <a:cs typeface="Arial" panose="020B0604020202020204" pitchFamily="34" charset="0"/>
              </a:rPr>
              <a:t>Convenções </a:t>
            </a:r>
            <a:r>
              <a:rPr lang="pt-BR" altLang="pt-BR" sz="1600" dirty="0" smtClean="0">
                <a:solidFill>
                  <a:schemeClr val="bg1"/>
                </a:solidFill>
                <a:cs typeface="Arial" panose="020B0604020202020204" pitchFamily="34" charset="0"/>
              </a:rPr>
              <a:t>Internacionais (OCDE</a:t>
            </a:r>
            <a:r>
              <a:rPr lang="pt-BR" altLang="pt-BR" sz="1600" dirty="0">
                <a:solidFill>
                  <a:schemeClr val="bg1"/>
                </a:solidFill>
                <a:cs typeface="Arial" panose="020B0604020202020204" pitchFamily="34" charset="0"/>
              </a:rPr>
              <a:t>, ONU, OEA)</a:t>
            </a:r>
            <a:endParaRPr lang="pt-BR" sz="1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0" name="Retângulo 79"/>
          <p:cNvSpPr/>
          <p:nvPr/>
        </p:nvSpPr>
        <p:spPr>
          <a:xfrm>
            <a:off x="683568" y="3311049"/>
            <a:ext cx="2586707" cy="4834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pt-BR" altLang="pt-BR" dirty="0" smtClean="0">
                <a:solidFill>
                  <a:schemeClr val="bg1"/>
                </a:solidFill>
                <a:cs typeface="Arial" panose="020B0604020202020204" pitchFamily="34" charset="0"/>
              </a:rPr>
              <a:t>Lei - Ação popular</a:t>
            </a:r>
            <a:endParaRPr lang="pt-BR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2" name="Retângulo 81"/>
          <p:cNvSpPr/>
          <p:nvPr/>
        </p:nvSpPr>
        <p:spPr>
          <a:xfrm>
            <a:off x="683571" y="2641352"/>
            <a:ext cx="2586707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altLang="pt-BR" dirty="0" smtClean="0">
                <a:solidFill>
                  <a:schemeClr val="bg1"/>
                </a:solidFill>
                <a:cs typeface="Arial" panose="020B0604020202020204" pitchFamily="34" charset="0"/>
              </a:rPr>
              <a:t>Lei - Bilac Pinto </a:t>
            </a:r>
          </a:p>
          <a:p>
            <a:pPr algn="ctr"/>
            <a:r>
              <a:rPr lang="pt-BR" altLang="pt-BR" dirty="0" smtClean="0">
                <a:solidFill>
                  <a:schemeClr val="bg1"/>
                </a:solidFill>
                <a:cs typeface="Arial" panose="020B0604020202020204" pitchFamily="34" charset="0"/>
              </a:rPr>
              <a:t>(perdimento de bens)</a:t>
            </a:r>
            <a:endParaRPr lang="pt-BR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5" name="Retângulo 84"/>
          <p:cNvSpPr/>
          <p:nvPr/>
        </p:nvSpPr>
        <p:spPr>
          <a:xfrm>
            <a:off x="723148" y="2010172"/>
            <a:ext cx="2552708" cy="4893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pt-BR" altLang="pt-BR" dirty="0">
                <a:solidFill>
                  <a:schemeClr val="bg1"/>
                </a:solidFill>
                <a:cs typeface="Arial" panose="020B0604020202020204" pitchFamily="34" charset="0"/>
              </a:rPr>
              <a:t>Lei </a:t>
            </a:r>
            <a:r>
              <a:rPr lang="pt-BR" altLang="pt-BR" dirty="0" smtClean="0">
                <a:solidFill>
                  <a:schemeClr val="bg1"/>
                </a:solidFill>
                <a:cs typeface="Arial" panose="020B0604020202020204" pitchFamily="34" charset="0"/>
              </a:rPr>
              <a:t>-Combate </a:t>
            </a:r>
            <a:r>
              <a:rPr lang="pt-BR" altLang="pt-BR" dirty="0">
                <a:solidFill>
                  <a:schemeClr val="bg1"/>
                </a:solidFill>
                <a:cs typeface="Arial" panose="020B0604020202020204" pitchFamily="34" charset="0"/>
              </a:rPr>
              <a:t>a Corrupção</a:t>
            </a:r>
            <a:endParaRPr lang="pt-BR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7" name="Retângulo 86"/>
          <p:cNvSpPr/>
          <p:nvPr/>
        </p:nvSpPr>
        <p:spPr>
          <a:xfrm>
            <a:off x="683568" y="4602460"/>
            <a:ext cx="2586707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pt-BR" altLang="pt-BR" dirty="0" smtClean="0">
                <a:solidFill>
                  <a:schemeClr val="bg1"/>
                </a:solidFill>
                <a:cs typeface="Arial" panose="020B0604020202020204" pitchFamily="34" charset="0"/>
              </a:rPr>
              <a:t>Lei – Crimes de Lavagem</a:t>
            </a:r>
            <a:endParaRPr lang="pt-BR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0" name="Retângulo 89"/>
          <p:cNvSpPr/>
          <p:nvPr/>
        </p:nvSpPr>
        <p:spPr>
          <a:xfrm>
            <a:off x="3417622" y="3306316"/>
            <a:ext cx="2572278" cy="4732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altLang="pt-BR" dirty="0" smtClean="0">
                <a:solidFill>
                  <a:schemeClr val="bg1"/>
                </a:solidFill>
                <a:cs typeface="Arial" panose="020B0604020202020204" pitchFamily="34" charset="0"/>
              </a:rPr>
              <a:t>Cadastro – </a:t>
            </a:r>
          </a:p>
          <a:p>
            <a:pPr algn="ctr"/>
            <a:r>
              <a:rPr lang="pt-BR" altLang="pt-BR" dirty="0" smtClean="0">
                <a:solidFill>
                  <a:schemeClr val="bg1"/>
                </a:solidFill>
                <a:cs typeface="Arial" panose="020B0604020202020204" pitchFamily="34" charset="0"/>
              </a:rPr>
              <a:t>Empresas Inidôneas</a:t>
            </a:r>
            <a:endParaRPr lang="pt-BR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1" name="Retângulo 90"/>
          <p:cNvSpPr/>
          <p:nvPr/>
        </p:nvSpPr>
        <p:spPr>
          <a:xfrm>
            <a:off x="3414293" y="2658244"/>
            <a:ext cx="2572279" cy="4834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pt-BR" altLang="pt-BR" dirty="0">
                <a:solidFill>
                  <a:schemeClr val="bg1"/>
                </a:solidFill>
                <a:cs typeface="Arial" panose="020B0604020202020204" pitchFamily="34" charset="0"/>
              </a:rPr>
              <a:t>Lei – Licitação (pregão)</a:t>
            </a:r>
            <a:endParaRPr lang="pt-BR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2" name="Retângulo 91"/>
          <p:cNvSpPr/>
          <p:nvPr/>
        </p:nvSpPr>
        <p:spPr>
          <a:xfrm>
            <a:off x="3414294" y="3954388"/>
            <a:ext cx="2572278" cy="5062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pt-BR" dirty="0" smtClean="0">
                <a:solidFill>
                  <a:schemeClr val="bg1"/>
                </a:solidFill>
                <a:cs typeface="Arial" panose="020B0604020202020204" pitchFamily="34" charset="0"/>
              </a:rPr>
              <a:t>Cadastro – Empresas  </a:t>
            </a:r>
            <a:r>
              <a:rPr lang="pt-BR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Pro-Ética</a:t>
            </a:r>
            <a:endParaRPr lang="pt-BR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3" name="Retângulo 92"/>
          <p:cNvSpPr/>
          <p:nvPr/>
        </p:nvSpPr>
        <p:spPr>
          <a:xfrm>
            <a:off x="3405324" y="4605629"/>
            <a:ext cx="2581248" cy="5008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pt-BR" dirty="0" smtClean="0">
                <a:solidFill>
                  <a:schemeClr val="bg1"/>
                </a:solidFill>
                <a:cs typeface="Arial" panose="020B0604020202020204" pitchFamily="34" charset="0"/>
              </a:rPr>
              <a:t>Lei – Acesso a Informação</a:t>
            </a:r>
            <a:endParaRPr lang="pt-BR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4" name="Retângulo 93"/>
          <p:cNvSpPr/>
          <p:nvPr/>
        </p:nvSpPr>
        <p:spPr>
          <a:xfrm>
            <a:off x="689030" y="3962304"/>
            <a:ext cx="2581248" cy="47705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pt-BR" altLang="pt-BR" dirty="0" smtClean="0">
                <a:solidFill>
                  <a:schemeClr val="bg1"/>
                </a:solidFill>
                <a:cs typeface="Arial" panose="020B0604020202020204" pitchFamily="34" charset="0"/>
              </a:rPr>
              <a:t>Lei - Improbidade Administrativa</a:t>
            </a:r>
            <a:endParaRPr lang="pt-BR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251521" y="214793"/>
            <a:ext cx="7992887" cy="63461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3000" b="1" dirty="0" smtClean="0">
                <a:solidFill>
                  <a:srgbClr val="00518E"/>
                </a:solidFill>
                <a:latin typeface="+mn-lt"/>
                <a:cs typeface="Arial" pitchFamily="34" charset="0"/>
              </a:rPr>
              <a:t>Sistema de Integridade Brasileiro</a:t>
            </a:r>
            <a:endParaRPr lang="pt-BR" altLang="pt-BR" sz="3000" b="1" dirty="0">
              <a:solidFill>
                <a:srgbClr val="00518E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7230534" y="2078812"/>
            <a:ext cx="936104" cy="90790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cs typeface="Arial" panose="020B0604020202020204" pitchFamily="34" charset="0"/>
              </a:rPr>
              <a:t>CGU</a:t>
            </a:r>
            <a:endParaRPr lang="pt-BR" sz="1600" dirty="0">
              <a:cs typeface="Arial" panose="020B0604020202020204" pitchFamily="34" charset="0"/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7232438" y="3232671"/>
            <a:ext cx="936104" cy="90790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cs typeface="Arial" panose="020B0604020202020204" pitchFamily="34" charset="0"/>
              </a:rPr>
              <a:t>COAF</a:t>
            </a:r>
            <a:endParaRPr lang="pt-BR" sz="1600" dirty="0">
              <a:cs typeface="Arial" panose="020B0604020202020204" pitchFamily="34" charset="0"/>
            </a:endParaRPr>
          </a:p>
        </p:txBody>
      </p:sp>
      <p:sp>
        <p:nvSpPr>
          <p:cNvPr id="26" name="Elipse 25"/>
          <p:cNvSpPr/>
          <p:nvPr/>
        </p:nvSpPr>
        <p:spPr>
          <a:xfrm>
            <a:off x="7232438" y="4372099"/>
            <a:ext cx="936104" cy="90790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cs typeface="Arial" panose="020B0604020202020204" pitchFamily="34" charset="0"/>
              </a:rPr>
              <a:t>DRCI</a:t>
            </a:r>
            <a:endParaRPr lang="pt-BR" sz="1600" dirty="0">
              <a:cs typeface="Arial" panose="020B0604020202020204" pitchFamily="34" charset="0"/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6376392" y="1289968"/>
            <a:ext cx="23281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Órgãos Responsáveis - Combate a Corrupção</a:t>
            </a:r>
            <a:endParaRPr lang="pt-BR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3421566" y="5249875"/>
            <a:ext cx="2572278" cy="4732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altLang="pt-BR" dirty="0" smtClean="0">
                <a:solidFill>
                  <a:schemeClr val="bg1"/>
                </a:solidFill>
                <a:cs typeface="Arial" panose="020B0604020202020204" pitchFamily="34" charset="0"/>
              </a:rPr>
              <a:t>Lei – Conflito de Interesse</a:t>
            </a:r>
            <a:endParaRPr lang="pt-BR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285305" y="1069752"/>
            <a:ext cx="5176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518E"/>
                </a:solidFill>
                <a:cs typeface="Arial" pitchFamily="34" charset="0"/>
              </a:rPr>
              <a:t>Avanços – </a:t>
            </a:r>
            <a:r>
              <a:rPr lang="pt-BR" b="1" dirty="0">
                <a:solidFill>
                  <a:srgbClr val="00518E"/>
                </a:solidFill>
                <a:cs typeface="Arial" pitchFamily="34" charset="0"/>
              </a:rPr>
              <a:t>Marcos Legais </a:t>
            </a:r>
            <a:r>
              <a:rPr lang="pt-BR" b="1" dirty="0" smtClean="0">
                <a:solidFill>
                  <a:srgbClr val="00518E"/>
                </a:solidFill>
                <a:cs typeface="Arial" pitchFamily="34" charset="0"/>
              </a:rPr>
              <a:t>– combate a corrupção</a:t>
            </a:r>
            <a:endParaRPr lang="pt-BR" b="1" dirty="0">
              <a:solidFill>
                <a:srgbClr val="00518E"/>
              </a:solidFill>
              <a:cs typeface="Arial" pitchFamily="34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2075702" y="5896418"/>
            <a:ext cx="2586707" cy="47262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pt-BR" altLang="pt-BR" b="1" dirty="0" smtClean="0">
                <a:solidFill>
                  <a:srgbClr val="FF0000"/>
                </a:solidFill>
                <a:cs typeface="Arial" panose="020B0604020202020204" pitchFamily="34" charset="0"/>
              </a:rPr>
              <a:t>Lei de 12.846/2013</a:t>
            </a:r>
            <a:endParaRPr lang="pt-BR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0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DV Powerpoint alterada CNI - jose augusto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12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5">
                <a:lumMod val="40000"/>
                <a:lumOff val="60000"/>
              </a:schemeClr>
            </a:solidFill>
          </a:ln>
        </p:spPr>
      </p:pic>
      <p:sp>
        <p:nvSpPr>
          <p:cNvPr id="19" name="Text Box 31"/>
          <p:cNvSpPr txBox="1">
            <a:spLocks noChangeArrowheads="1"/>
          </p:cNvSpPr>
          <p:nvPr/>
        </p:nvSpPr>
        <p:spPr bwMode="auto">
          <a:xfrm rot="5400000">
            <a:off x="5816497" y="2981818"/>
            <a:ext cx="6331003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pt-BR" altLang="pt-B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8841148" y="516681"/>
            <a:ext cx="360001" cy="4429067"/>
          </a:xfrm>
        </p:spPr>
        <p:txBody>
          <a:bodyPr vert="vert">
            <a:normAutofit fontScale="90000"/>
          </a:bodyPr>
          <a:lstStyle>
            <a:extLst/>
          </a:lstStyle>
          <a:p>
            <a:pPr algn="l"/>
            <a:r>
              <a:rPr lang="pt-BR" sz="2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Como avançar ?</a:t>
            </a:r>
            <a:endParaRPr lang="en-US" sz="2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1" name="Rectangle 6"/>
          <p:cNvSpPr>
            <a:spLocks noGrp="1"/>
          </p:cNvSpPr>
          <p:nvPr>
            <p:ph type="sldNum" sz="quarter" idx="4294967295"/>
          </p:nvPr>
        </p:nvSpPr>
        <p:spPr>
          <a:xfrm>
            <a:off x="8837984" y="5938394"/>
            <a:ext cx="342528" cy="384048"/>
          </a:xfrm>
          <a:prstGeom prst="rect">
            <a:avLst/>
          </a:prstGeom>
        </p:spPr>
        <p:txBody>
          <a:bodyPr vert="horz" anchor="ctr"/>
          <a:lstStyle>
            <a:lvl1pPr algn="r">
              <a:defRPr sz="1000" b="1" i="1"/>
            </a:lvl1pPr>
            <a:extLst/>
          </a:lstStyle>
          <a:p>
            <a:pPr algn="ctr"/>
            <a:fld id="{256D3EEF-DE4E-429D-8EC4-DDC531AFF587}" type="slidenum">
              <a:rPr lang="en-US" sz="2000" b="0" smtClean="0">
                <a:solidFill>
                  <a:schemeClr val="bg1"/>
                </a:solidFill>
              </a:rPr>
              <a:pPr algn="ctr"/>
              <a:t>5</a:t>
            </a:fld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1475656" y="944688"/>
            <a:ext cx="7128792" cy="646331"/>
          </a:xfrm>
          <a:prstGeom prst="rect">
            <a:avLst/>
          </a:prstGeom>
          <a:noFill/>
          <a:ln cap="rnd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cs typeface="Arial" panose="020B0604020202020204" pitchFamily="34" charset="0"/>
              </a:rPr>
              <a:t>Regulamentação</a:t>
            </a:r>
            <a:r>
              <a:rPr lang="pt-BR" dirty="0" smtClean="0">
                <a:solidFill>
                  <a:srgbClr val="00518E"/>
                </a:solidFill>
                <a:cs typeface="Arial" panose="020B0604020202020204" pitchFamily="34" charset="0"/>
              </a:rPr>
              <a:t> - </a:t>
            </a:r>
            <a:r>
              <a:rPr lang="pt-BR" b="1" dirty="0" smtClean="0">
                <a:solidFill>
                  <a:srgbClr val="00518E"/>
                </a:solidFill>
                <a:cs typeface="Arial" panose="020B0604020202020204" pitchFamily="34" charset="0"/>
              </a:rPr>
              <a:t>estimular </a:t>
            </a:r>
            <a:r>
              <a:rPr lang="pt-BR" b="1" dirty="0">
                <a:solidFill>
                  <a:srgbClr val="00518E"/>
                </a:solidFill>
                <a:cs typeface="Arial" panose="020B0604020202020204" pitchFamily="34" charset="0"/>
              </a:rPr>
              <a:t>as empresas a adotarem programas de integridade </a:t>
            </a:r>
            <a:r>
              <a:rPr lang="pt-BR" dirty="0">
                <a:solidFill>
                  <a:srgbClr val="00518E"/>
                </a:solidFill>
                <a:cs typeface="Arial" panose="020B0604020202020204" pitchFamily="34" charset="0"/>
              </a:rPr>
              <a:t>e combate a </a:t>
            </a:r>
            <a:r>
              <a:rPr lang="pt-BR" dirty="0" smtClean="0">
                <a:solidFill>
                  <a:srgbClr val="00518E"/>
                </a:solidFill>
                <a:cs typeface="Arial" panose="020B0604020202020204" pitchFamily="34" charset="0"/>
              </a:rPr>
              <a:t>corrupção - redução da pena.</a:t>
            </a:r>
            <a:endParaRPr lang="pt-BR" dirty="0">
              <a:solidFill>
                <a:srgbClr val="00518E"/>
              </a:solidFill>
              <a:cs typeface="Arial" panose="020B0604020202020204" pitchFamily="34" charset="0"/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1475656" y="1629048"/>
            <a:ext cx="7128792" cy="646331"/>
          </a:xfrm>
          <a:prstGeom prst="rect">
            <a:avLst/>
          </a:prstGeom>
          <a:noFill/>
          <a:ln cap="rnd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Contrapartida </a:t>
            </a:r>
            <a:r>
              <a:rPr lang="pt-BR" dirty="0" smtClean="0">
                <a:solidFill>
                  <a:srgbClr val="FF0000"/>
                </a:solidFill>
                <a:cs typeface="Arial" panose="020B0604020202020204" pitchFamily="34" charset="0"/>
              </a:rPr>
              <a:t>- </a:t>
            </a:r>
            <a:r>
              <a:rPr lang="pt-BR" b="1" dirty="0" smtClean="0">
                <a:solidFill>
                  <a:srgbClr val="00518E"/>
                </a:solidFill>
                <a:cs typeface="Arial" panose="020B0604020202020204" pitchFamily="34" charset="0"/>
              </a:rPr>
              <a:t>proteger </a:t>
            </a:r>
            <a:r>
              <a:rPr lang="pt-BR" b="1" dirty="0">
                <a:solidFill>
                  <a:srgbClr val="00518E"/>
                </a:solidFill>
                <a:cs typeface="Arial" panose="020B0604020202020204" pitchFamily="34" charset="0"/>
              </a:rPr>
              <a:t>empresas que denunciem atos de corrupção </a:t>
            </a:r>
            <a:r>
              <a:rPr lang="pt-BR" dirty="0">
                <a:solidFill>
                  <a:srgbClr val="00518E"/>
                </a:solidFill>
                <a:cs typeface="Arial" panose="020B0604020202020204" pitchFamily="34" charset="0"/>
              </a:rPr>
              <a:t>praticados por agentes públicos, prevenindo eventuais </a:t>
            </a:r>
            <a:r>
              <a:rPr lang="pt-BR" dirty="0" smtClean="0">
                <a:solidFill>
                  <a:srgbClr val="00518E"/>
                </a:solidFill>
                <a:cs typeface="Arial" panose="020B0604020202020204" pitchFamily="34" charset="0"/>
              </a:rPr>
              <a:t>retaliações</a:t>
            </a:r>
            <a:endParaRPr lang="pt-BR" dirty="0">
              <a:solidFill>
                <a:srgbClr val="00518E"/>
              </a:solidFill>
              <a:cs typeface="Arial" panose="020B0604020202020204" pitchFamily="34" charset="0"/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1475656" y="2323386"/>
            <a:ext cx="7128792" cy="923330"/>
          </a:xfrm>
          <a:prstGeom prst="rect">
            <a:avLst/>
          </a:prstGeom>
          <a:noFill/>
          <a:ln cap="rnd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cs typeface="Arial" panose="020B0604020202020204" pitchFamily="34" charset="0"/>
              </a:rPr>
              <a:t>Avaliação </a:t>
            </a:r>
            <a:r>
              <a:rPr lang="pt-BR" b="1" dirty="0">
                <a:solidFill>
                  <a:srgbClr val="FF0000"/>
                </a:solidFill>
                <a:cs typeface="Arial" panose="020B0604020202020204" pitchFamily="34" charset="0"/>
              </a:rPr>
              <a:t>da gravidade </a:t>
            </a:r>
            <a:r>
              <a:rPr lang="pt-BR" dirty="0" smtClean="0">
                <a:solidFill>
                  <a:srgbClr val="FF0000"/>
                </a:solidFill>
                <a:cs typeface="Arial" panose="020B0604020202020204" pitchFamily="34" charset="0"/>
              </a:rPr>
              <a:t>- </a:t>
            </a:r>
            <a:r>
              <a:rPr lang="pt-BR" dirty="0" smtClean="0">
                <a:solidFill>
                  <a:srgbClr val="00518E"/>
                </a:solidFill>
                <a:cs typeface="Arial" panose="020B0604020202020204" pitchFamily="34" charset="0"/>
              </a:rPr>
              <a:t>punir </a:t>
            </a:r>
            <a:r>
              <a:rPr lang="pt-BR" dirty="0">
                <a:solidFill>
                  <a:srgbClr val="00518E"/>
                </a:solidFill>
                <a:cs typeface="Arial" panose="020B0604020202020204" pitchFamily="34" charset="0"/>
              </a:rPr>
              <a:t>quem pratique atos lesivos de maneira sistemática e, por outro lado, </a:t>
            </a:r>
            <a:r>
              <a:rPr lang="pt-BR" b="1" dirty="0">
                <a:solidFill>
                  <a:srgbClr val="00518E"/>
                </a:solidFill>
                <a:cs typeface="Arial" panose="020B0604020202020204" pitchFamily="34" charset="0"/>
              </a:rPr>
              <a:t>premiar quem desenvolva ações de combate à corrupção</a:t>
            </a:r>
            <a:endParaRPr lang="pt-BR" dirty="0">
              <a:solidFill>
                <a:srgbClr val="00518E"/>
              </a:solidFill>
              <a:cs typeface="Arial" panose="020B0604020202020204" pitchFamily="34" charset="0"/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1475656" y="3301319"/>
            <a:ext cx="7119704" cy="923330"/>
          </a:xfrm>
          <a:prstGeom prst="rect">
            <a:avLst/>
          </a:prstGeom>
          <a:noFill/>
          <a:ln cap="rnd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Canal </a:t>
            </a:r>
            <a:r>
              <a:rPr lang="pt-BR" b="1" dirty="0">
                <a:solidFill>
                  <a:srgbClr val="FF0000"/>
                </a:solidFill>
                <a:cs typeface="Arial" panose="020B0604020202020204" pitchFamily="34" charset="0"/>
              </a:rPr>
              <a:t>especifico de denúncias </a:t>
            </a:r>
            <a:r>
              <a:rPr lang="pt-BR" dirty="0" smtClean="0">
                <a:solidFill>
                  <a:srgbClr val="FF0000"/>
                </a:solidFill>
                <a:cs typeface="Arial" panose="020B0604020202020204" pitchFamily="34" charset="0"/>
              </a:rPr>
              <a:t>- </a:t>
            </a:r>
            <a:r>
              <a:rPr lang="pt-BR" dirty="0" smtClean="0">
                <a:solidFill>
                  <a:srgbClr val="00518E"/>
                </a:solidFill>
                <a:cs typeface="Arial" panose="020B0604020202020204" pitchFamily="34" charset="0"/>
              </a:rPr>
              <a:t>registrar condutas </a:t>
            </a:r>
            <a:r>
              <a:rPr lang="pt-BR" dirty="0">
                <a:solidFill>
                  <a:srgbClr val="00518E"/>
                </a:solidFill>
                <a:cs typeface="Arial" panose="020B0604020202020204" pitchFamily="34" charset="0"/>
              </a:rPr>
              <a:t>de agentes públicos, como, por exemplo, extorsão a empresas e existência de quadrilhas instaladas nos órgãos </a:t>
            </a:r>
            <a:r>
              <a:rPr lang="pt-BR" dirty="0" smtClean="0">
                <a:solidFill>
                  <a:srgbClr val="00518E"/>
                </a:solidFill>
                <a:cs typeface="Arial" panose="020B0604020202020204" pitchFamily="34" charset="0"/>
              </a:rPr>
              <a:t>públicos</a:t>
            </a:r>
            <a:endParaRPr lang="pt-BR" dirty="0">
              <a:solidFill>
                <a:srgbClr val="00518E"/>
              </a:solidFill>
              <a:cs typeface="Arial" panose="020B0604020202020204" pitchFamily="34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1475656" y="4274174"/>
            <a:ext cx="7119704" cy="615553"/>
          </a:xfrm>
          <a:prstGeom prst="rect">
            <a:avLst/>
          </a:prstGeom>
          <a:noFill/>
          <a:ln cap="rnd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cs typeface="Arial" panose="020B0604020202020204" pitchFamily="34" charset="0"/>
              </a:rPr>
              <a:t>Tratamento diferenciado </a:t>
            </a:r>
            <a:r>
              <a:rPr lang="pt-BR" dirty="0" smtClean="0">
                <a:solidFill>
                  <a:srgbClr val="FF0000"/>
                </a:solidFill>
                <a:cs typeface="Arial" panose="020B0604020202020204" pitchFamily="34" charset="0"/>
              </a:rPr>
              <a:t>- </a:t>
            </a:r>
            <a:r>
              <a:rPr lang="pt-BR" b="1" dirty="0" smtClean="0">
                <a:solidFill>
                  <a:srgbClr val="00518E"/>
                </a:solidFill>
                <a:cs typeface="Arial" panose="020B0604020202020204" pitchFamily="34" charset="0"/>
              </a:rPr>
              <a:t>micro </a:t>
            </a:r>
            <a:r>
              <a:rPr lang="pt-BR" b="1" dirty="0">
                <a:solidFill>
                  <a:srgbClr val="00518E"/>
                </a:solidFill>
                <a:cs typeface="Arial" panose="020B0604020202020204" pitchFamily="34" charset="0"/>
              </a:rPr>
              <a:t>e pequenas empresas </a:t>
            </a:r>
            <a:r>
              <a:rPr lang="pt-BR" dirty="0">
                <a:solidFill>
                  <a:srgbClr val="00518E"/>
                </a:solidFill>
                <a:cs typeface="Arial" panose="020B0604020202020204" pitchFamily="34" charset="0"/>
              </a:rPr>
              <a:t>(</a:t>
            </a:r>
            <a:r>
              <a:rPr lang="pt-BR" dirty="0" err="1">
                <a:solidFill>
                  <a:srgbClr val="00518E"/>
                </a:solidFill>
                <a:cs typeface="Arial" panose="020B0604020202020204" pitchFamily="34" charset="0"/>
              </a:rPr>
              <a:t>MPEs</a:t>
            </a:r>
            <a:r>
              <a:rPr lang="pt-BR" dirty="0" smtClean="0">
                <a:solidFill>
                  <a:srgbClr val="00518E"/>
                </a:solidFill>
                <a:cs typeface="Arial" panose="020B0604020202020204" pitchFamily="34" charset="0"/>
              </a:rPr>
              <a:t>)</a:t>
            </a:r>
          </a:p>
          <a:p>
            <a:endParaRPr lang="pt-BR" sz="1600" dirty="0">
              <a:solidFill>
                <a:srgbClr val="00518E"/>
              </a:solidFill>
              <a:cs typeface="Arial" pitchFamily="34" charset="0"/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1475656" y="4934946"/>
            <a:ext cx="7119704" cy="646331"/>
          </a:xfrm>
          <a:prstGeom prst="rect">
            <a:avLst/>
          </a:prstGeom>
          <a:noFill/>
          <a:ln cap="rnd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518E"/>
                </a:solidFill>
                <a:cs typeface="Arial" panose="020B0604020202020204" pitchFamily="34" charset="0"/>
              </a:rPr>
              <a:t>Empresas</a:t>
            </a:r>
            <a:r>
              <a:rPr lang="pt-BR" dirty="0" smtClean="0">
                <a:solidFill>
                  <a:srgbClr val="00518E"/>
                </a:solidFill>
                <a:cs typeface="Arial" panose="020B0604020202020204" pitchFamily="34" charset="0"/>
              </a:rPr>
              <a:t> - possibilidade </a:t>
            </a:r>
            <a:r>
              <a:rPr lang="pt-BR" dirty="0">
                <a:solidFill>
                  <a:srgbClr val="00518E"/>
                </a:solidFill>
                <a:cs typeface="Arial" panose="020B0604020202020204" pitchFamily="34" charset="0"/>
              </a:rPr>
              <a:t>de </a:t>
            </a:r>
            <a:r>
              <a:rPr lang="pt-BR" dirty="0" smtClean="0">
                <a:solidFill>
                  <a:srgbClr val="00518E"/>
                </a:solidFill>
                <a:cs typeface="Arial" panose="020B0604020202020204" pitchFamily="34" charset="0"/>
              </a:rPr>
              <a:t>utilizarem </a:t>
            </a:r>
            <a:r>
              <a:rPr lang="pt-BR" dirty="0">
                <a:solidFill>
                  <a:srgbClr val="FF0000"/>
                </a:solidFill>
                <a:cs typeface="Arial" panose="020B0604020202020204" pitchFamily="34" charset="0"/>
              </a:rPr>
              <a:t>programas orientados por associações e sindicatos </a:t>
            </a:r>
            <a:r>
              <a:rPr lang="pt-BR" dirty="0">
                <a:solidFill>
                  <a:srgbClr val="00518E"/>
                </a:solidFill>
                <a:cs typeface="Arial" panose="020B0604020202020204" pitchFamily="34" charset="0"/>
              </a:rPr>
              <a:t>a que estejam </a:t>
            </a:r>
            <a:r>
              <a:rPr lang="pt-BR" dirty="0" smtClean="0">
                <a:solidFill>
                  <a:srgbClr val="00518E"/>
                </a:solidFill>
                <a:cs typeface="Arial" panose="020B0604020202020204" pitchFamily="34" charset="0"/>
              </a:rPr>
              <a:t>filiados</a:t>
            </a:r>
            <a:endParaRPr lang="pt-BR" dirty="0">
              <a:solidFill>
                <a:srgbClr val="00518E"/>
              </a:solidFill>
              <a:cs typeface="Arial" panose="020B0604020202020204" pitchFamily="34" charset="0"/>
            </a:endParaRPr>
          </a:p>
        </p:txBody>
      </p:sp>
      <p:sp>
        <p:nvSpPr>
          <p:cNvPr id="72" name="CaixaDeTexto 71"/>
          <p:cNvSpPr txBox="1"/>
          <p:nvPr/>
        </p:nvSpPr>
        <p:spPr>
          <a:xfrm>
            <a:off x="1475656" y="5627468"/>
            <a:ext cx="7128792" cy="646331"/>
          </a:xfrm>
          <a:prstGeom prst="rect">
            <a:avLst/>
          </a:prstGeom>
          <a:noFill/>
          <a:ln cap="rnd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518E"/>
                </a:solidFill>
                <a:cs typeface="Arial" panose="020B0604020202020204" pitchFamily="34" charset="0"/>
              </a:rPr>
              <a:t>Aplicação </a:t>
            </a:r>
            <a:r>
              <a:rPr lang="pt-BR" b="1" dirty="0">
                <a:solidFill>
                  <a:srgbClr val="00518E"/>
                </a:solidFill>
                <a:cs typeface="Arial" panose="020B0604020202020204" pitchFamily="34" charset="0"/>
              </a:rPr>
              <a:t>da lei </a:t>
            </a:r>
            <a:r>
              <a:rPr lang="pt-BR" dirty="0" smtClean="0">
                <a:solidFill>
                  <a:srgbClr val="00518E"/>
                </a:solidFill>
                <a:cs typeface="Arial" panose="020B0604020202020204" pitchFamily="34" charset="0"/>
              </a:rPr>
              <a:t>- </a:t>
            </a:r>
            <a:r>
              <a:rPr lang="pt-BR" dirty="0" smtClean="0">
                <a:solidFill>
                  <a:srgbClr val="FF0000"/>
                </a:solidFill>
                <a:cs typeface="Arial" panose="020B0604020202020204" pitchFamily="34" charset="0"/>
              </a:rPr>
              <a:t>respeitar </a:t>
            </a:r>
            <a:r>
              <a:rPr lang="pt-BR" dirty="0">
                <a:solidFill>
                  <a:srgbClr val="FF0000"/>
                </a:solidFill>
                <a:cs typeface="Arial" panose="020B0604020202020204" pitchFamily="34" charset="0"/>
              </a:rPr>
              <a:t>o processo administrativo</a:t>
            </a:r>
            <a:r>
              <a:rPr lang="pt-BR" dirty="0">
                <a:solidFill>
                  <a:srgbClr val="00518E"/>
                </a:solidFill>
                <a:cs typeface="Arial" panose="020B0604020202020204" pitchFamily="34" charset="0"/>
              </a:rPr>
              <a:t>, assegurando à pessoa jurídica a </a:t>
            </a:r>
            <a:r>
              <a:rPr lang="pt-BR" b="1" dirty="0">
                <a:solidFill>
                  <a:srgbClr val="00518E"/>
                </a:solidFill>
                <a:cs typeface="Arial" panose="020B0604020202020204" pitchFamily="34" charset="0"/>
              </a:rPr>
              <a:t>ampla defesa e o </a:t>
            </a:r>
            <a:r>
              <a:rPr lang="pt-BR" b="1" dirty="0" smtClean="0">
                <a:solidFill>
                  <a:srgbClr val="00518E"/>
                </a:solidFill>
                <a:cs typeface="Arial" panose="020B0604020202020204" pitchFamily="34" charset="0"/>
              </a:rPr>
              <a:t>contraditório</a:t>
            </a:r>
            <a:endParaRPr lang="pt-BR" dirty="0">
              <a:solidFill>
                <a:srgbClr val="00518E"/>
              </a:solidFill>
              <a:cs typeface="Arial" panose="020B0604020202020204" pitchFamily="34" charset="0"/>
            </a:endParaRPr>
          </a:p>
        </p:txBody>
      </p:sp>
      <p:sp>
        <p:nvSpPr>
          <p:cNvPr id="27" name="Text Box 36"/>
          <p:cNvSpPr txBox="1">
            <a:spLocks noChangeArrowheads="1"/>
          </p:cNvSpPr>
          <p:nvPr/>
        </p:nvSpPr>
        <p:spPr bwMode="auto">
          <a:xfrm>
            <a:off x="251521" y="214793"/>
            <a:ext cx="7992887" cy="63461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3000" b="1" dirty="0" smtClean="0">
                <a:solidFill>
                  <a:srgbClr val="00518E"/>
                </a:solidFill>
                <a:latin typeface="+mn-lt"/>
                <a:cs typeface="Arial" pitchFamily="34" charset="0"/>
              </a:rPr>
              <a:t>Como avançar?</a:t>
            </a:r>
            <a:endParaRPr lang="pt-BR" altLang="pt-BR" sz="3000" b="1" dirty="0">
              <a:solidFill>
                <a:srgbClr val="00518E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260699" y="1075697"/>
            <a:ext cx="710901" cy="49244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pt-BR" altLang="pt-BR" sz="26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Seta para a direita 28"/>
          <p:cNvSpPr/>
          <p:nvPr/>
        </p:nvSpPr>
        <p:spPr>
          <a:xfrm>
            <a:off x="1083866" y="1197152"/>
            <a:ext cx="210683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aixaDeTexto 29"/>
          <p:cNvSpPr txBox="1"/>
          <p:nvPr/>
        </p:nvSpPr>
        <p:spPr>
          <a:xfrm>
            <a:off x="261045" y="1763119"/>
            <a:ext cx="710901" cy="49244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altLang="pt-BR" sz="2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endParaRPr lang="pt-BR" altLang="pt-BR" sz="26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1" name="Seta para a direita 30"/>
          <p:cNvSpPr/>
          <p:nvPr/>
        </p:nvSpPr>
        <p:spPr>
          <a:xfrm>
            <a:off x="1084212" y="1884574"/>
            <a:ext cx="210683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260699" y="2498279"/>
            <a:ext cx="710901" cy="49244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altLang="pt-BR" sz="2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3</a:t>
            </a:r>
            <a:endParaRPr lang="pt-BR" altLang="pt-BR" sz="26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3" name="Seta para a direita 32"/>
          <p:cNvSpPr/>
          <p:nvPr/>
        </p:nvSpPr>
        <p:spPr>
          <a:xfrm>
            <a:off x="1083866" y="2619734"/>
            <a:ext cx="210683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261045" y="3427871"/>
            <a:ext cx="710901" cy="49244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altLang="pt-BR" sz="2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4</a:t>
            </a:r>
            <a:endParaRPr lang="pt-BR" altLang="pt-BR" sz="26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5" name="Seta para a direita 34"/>
          <p:cNvSpPr/>
          <p:nvPr/>
        </p:nvSpPr>
        <p:spPr>
          <a:xfrm>
            <a:off x="1084212" y="3549326"/>
            <a:ext cx="210683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aixaDeTexto 35"/>
          <p:cNvSpPr txBox="1"/>
          <p:nvPr/>
        </p:nvSpPr>
        <p:spPr>
          <a:xfrm>
            <a:off x="260699" y="4241821"/>
            <a:ext cx="710901" cy="49244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altLang="pt-BR" sz="2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5</a:t>
            </a:r>
            <a:endParaRPr lang="pt-BR" altLang="pt-BR" sz="26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7" name="Seta para a direita 36"/>
          <p:cNvSpPr/>
          <p:nvPr/>
        </p:nvSpPr>
        <p:spPr>
          <a:xfrm>
            <a:off x="1083866" y="4363276"/>
            <a:ext cx="210683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/>
          <p:cNvSpPr txBox="1"/>
          <p:nvPr/>
        </p:nvSpPr>
        <p:spPr>
          <a:xfrm>
            <a:off x="261045" y="4945749"/>
            <a:ext cx="710901" cy="49244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altLang="pt-BR" sz="2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6</a:t>
            </a:r>
            <a:endParaRPr lang="pt-BR" altLang="pt-BR" sz="26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1" name="Seta para a direita 40"/>
          <p:cNvSpPr/>
          <p:nvPr/>
        </p:nvSpPr>
        <p:spPr>
          <a:xfrm>
            <a:off x="1084212" y="5067204"/>
            <a:ext cx="210683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CaixaDeTexto 41"/>
          <p:cNvSpPr txBox="1"/>
          <p:nvPr/>
        </p:nvSpPr>
        <p:spPr>
          <a:xfrm>
            <a:off x="251520" y="5656198"/>
            <a:ext cx="710901" cy="49244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altLang="pt-BR" sz="2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7</a:t>
            </a:r>
            <a:endParaRPr lang="pt-BR" altLang="pt-BR" sz="26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5" name="Seta para a direita 44"/>
          <p:cNvSpPr/>
          <p:nvPr/>
        </p:nvSpPr>
        <p:spPr>
          <a:xfrm>
            <a:off x="1074687" y="5777653"/>
            <a:ext cx="210683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05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DV Powerpoint alterada CNI - jose augusto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622" y="-23416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5">
                <a:lumMod val="40000"/>
                <a:lumOff val="60000"/>
              </a:schemeClr>
            </a:solidFill>
          </a:ln>
        </p:spPr>
      </p:pic>
      <p:sp>
        <p:nvSpPr>
          <p:cNvPr id="19" name="Text Box 31"/>
          <p:cNvSpPr txBox="1">
            <a:spLocks noChangeArrowheads="1"/>
          </p:cNvSpPr>
          <p:nvPr/>
        </p:nvSpPr>
        <p:spPr bwMode="auto">
          <a:xfrm rot="5400000">
            <a:off x="5816497" y="2981818"/>
            <a:ext cx="6331003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pt-BR" altLang="pt-B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8841148" y="516682"/>
            <a:ext cx="360001" cy="3848422"/>
          </a:xfrm>
        </p:spPr>
        <p:txBody>
          <a:bodyPr vert="vert">
            <a:normAutofit fontScale="90000"/>
          </a:bodyPr>
          <a:lstStyle>
            <a:extLst/>
          </a:lstStyle>
          <a:p>
            <a:pPr algn="l"/>
            <a:r>
              <a:rPr lang="pt-BR" sz="22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O Nosso Papel</a:t>
            </a:r>
            <a:endParaRPr lang="en-US" sz="22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1" name="Rectangle 6"/>
          <p:cNvSpPr>
            <a:spLocks noGrp="1"/>
          </p:cNvSpPr>
          <p:nvPr>
            <p:ph type="sldNum" sz="quarter" idx="4294967295"/>
          </p:nvPr>
        </p:nvSpPr>
        <p:spPr>
          <a:xfrm>
            <a:off x="8837984" y="5949280"/>
            <a:ext cx="342528" cy="384048"/>
          </a:xfrm>
          <a:prstGeom prst="rect">
            <a:avLst/>
          </a:prstGeom>
        </p:spPr>
        <p:txBody>
          <a:bodyPr vert="horz" anchor="ctr"/>
          <a:lstStyle>
            <a:lvl1pPr algn="r">
              <a:defRPr sz="1000" b="1" i="1"/>
            </a:lvl1pPr>
            <a:extLst/>
          </a:lstStyle>
          <a:p>
            <a:pPr algn="ctr"/>
            <a:fld id="{256D3EEF-DE4E-429D-8EC4-DDC531AFF587}" type="slidenum">
              <a:rPr lang="en-US" sz="2000" b="0" smtClean="0">
                <a:solidFill>
                  <a:schemeClr val="bg1"/>
                </a:solidFill>
              </a:rPr>
              <a:pPr algn="ctr"/>
              <a:t>6</a:t>
            </a:fld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77673" y="1192064"/>
            <a:ext cx="437799" cy="370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marL="514350" indent="-514350" algn="ctr"/>
            <a:endParaRPr lang="pt-BR" altLang="pt-BR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1331640" y="1190710"/>
            <a:ext cx="3816424" cy="369332"/>
          </a:xfrm>
          <a:prstGeom prst="rect">
            <a:avLst/>
          </a:prstGeom>
          <a:noFill/>
          <a:ln cap="rnd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518E"/>
                </a:solidFill>
                <a:cs typeface="Arial" panose="020B0604020202020204" pitchFamily="34" charset="0"/>
              </a:rPr>
              <a:t>Regulamentação Federal e Estadual</a:t>
            </a:r>
            <a:endParaRPr lang="pt-BR" dirty="0">
              <a:solidFill>
                <a:srgbClr val="00518E"/>
              </a:solidFill>
              <a:cs typeface="Arial" pitchFamily="34" charset="0"/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1331640" y="1677016"/>
            <a:ext cx="3816424" cy="369332"/>
          </a:xfrm>
          <a:prstGeom prst="rect">
            <a:avLst/>
          </a:prstGeom>
          <a:noFill/>
          <a:ln cap="rnd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dirty="0" smtClean="0">
                <a:solidFill>
                  <a:srgbClr val="00518E"/>
                </a:solidFill>
                <a:cs typeface="Arial" panose="020B0604020202020204" pitchFamily="34" charset="0"/>
              </a:rPr>
              <a:t>Código de Ética</a:t>
            </a:r>
            <a:endParaRPr lang="pt-BR" sz="1400" dirty="0">
              <a:solidFill>
                <a:srgbClr val="00518E"/>
              </a:solidFill>
              <a:cs typeface="Arial" pitchFamily="34" charset="0"/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1331640" y="2161434"/>
            <a:ext cx="3816424" cy="369332"/>
          </a:xfrm>
          <a:prstGeom prst="rect">
            <a:avLst/>
          </a:prstGeom>
          <a:noFill/>
          <a:ln cap="rnd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518E"/>
                </a:solidFill>
                <a:cs typeface="Arial" panose="020B0604020202020204" pitchFamily="34" charset="0"/>
              </a:rPr>
              <a:t>Cartilha</a:t>
            </a:r>
            <a:endParaRPr lang="pt-BR" sz="1400" dirty="0">
              <a:solidFill>
                <a:srgbClr val="00518E"/>
              </a:solidFill>
              <a:cs typeface="Arial" pitchFamily="34" charset="0"/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1331640" y="2636121"/>
            <a:ext cx="3816424" cy="369332"/>
          </a:xfrm>
          <a:prstGeom prst="rect">
            <a:avLst/>
          </a:prstGeom>
          <a:noFill/>
          <a:ln cap="rnd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518E"/>
                </a:solidFill>
                <a:cs typeface="Arial" panose="020B0604020202020204" pitchFamily="34" charset="0"/>
              </a:rPr>
              <a:t>Canal de Comunicação</a:t>
            </a:r>
            <a:endParaRPr lang="pt-BR" sz="1400" dirty="0">
              <a:solidFill>
                <a:srgbClr val="00518E"/>
              </a:solidFill>
              <a:cs typeface="Arial" pitchFamily="34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1763688" y="3116590"/>
            <a:ext cx="3816424" cy="369332"/>
          </a:xfrm>
          <a:prstGeom prst="rect">
            <a:avLst/>
          </a:prstGeom>
          <a:noFill/>
          <a:ln cap="rnd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518E"/>
                </a:solidFill>
                <a:cs typeface="Arial" panose="020B0604020202020204" pitchFamily="34" charset="0"/>
              </a:rPr>
              <a:t>Consultoria do SESI</a:t>
            </a:r>
            <a:endParaRPr lang="pt-BR" sz="1400" dirty="0">
              <a:solidFill>
                <a:srgbClr val="00518E"/>
              </a:solidFill>
              <a:cs typeface="Arial" pitchFamily="34" charset="0"/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1763688" y="3602391"/>
            <a:ext cx="3816424" cy="369332"/>
          </a:xfrm>
          <a:prstGeom prst="rect">
            <a:avLst/>
          </a:prstGeom>
          <a:noFill/>
          <a:ln cap="rnd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518E"/>
                </a:solidFill>
                <a:cs typeface="Arial" panose="020B0604020202020204" pitchFamily="34" charset="0"/>
              </a:rPr>
              <a:t>Ações de Comunicação em Massa</a:t>
            </a:r>
            <a:endParaRPr lang="pt-BR" sz="1400" dirty="0">
              <a:solidFill>
                <a:srgbClr val="0051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 Box 66"/>
          <p:cNvSpPr txBox="1">
            <a:spLocks noChangeArrowheads="1"/>
          </p:cNvSpPr>
          <p:nvPr/>
        </p:nvSpPr>
        <p:spPr bwMode="auto">
          <a:xfrm>
            <a:off x="539516" y="1211388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1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475200" y="1683810"/>
            <a:ext cx="437799" cy="370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marL="514350" indent="-514350" algn="ctr"/>
            <a:endParaRPr lang="pt-BR" altLang="pt-BR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Text Box 66"/>
          <p:cNvSpPr txBox="1">
            <a:spLocks noChangeArrowheads="1"/>
          </p:cNvSpPr>
          <p:nvPr/>
        </p:nvSpPr>
        <p:spPr bwMode="auto">
          <a:xfrm>
            <a:off x="537043" y="1693608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2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470017" y="2137971"/>
            <a:ext cx="437799" cy="370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marL="514350" indent="-514350" algn="ctr"/>
            <a:endParaRPr lang="pt-BR" altLang="pt-BR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3" name="Text Box 66"/>
          <p:cNvSpPr txBox="1">
            <a:spLocks noChangeArrowheads="1"/>
          </p:cNvSpPr>
          <p:nvPr/>
        </p:nvSpPr>
        <p:spPr bwMode="auto">
          <a:xfrm>
            <a:off x="531860" y="215729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3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467544" y="2631602"/>
            <a:ext cx="437799" cy="370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marL="514350" indent="-514350" algn="ctr"/>
            <a:endParaRPr lang="pt-BR" altLang="pt-BR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5" name="Text Box 66"/>
          <p:cNvSpPr txBox="1">
            <a:spLocks noChangeArrowheads="1"/>
          </p:cNvSpPr>
          <p:nvPr/>
        </p:nvSpPr>
        <p:spPr bwMode="auto">
          <a:xfrm>
            <a:off x="529387" y="2641400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4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796646" y="3140968"/>
            <a:ext cx="437799" cy="370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marL="514350" indent="-514350" algn="ctr"/>
            <a:endParaRPr lang="pt-BR" altLang="pt-BR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765809" y="3143818"/>
            <a:ext cx="6178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4.1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68" name="CaixaDeTexto 67"/>
          <p:cNvSpPr txBox="1"/>
          <p:nvPr/>
        </p:nvSpPr>
        <p:spPr>
          <a:xfrm>
            <a:off x="791013" y="3569172"/>
            <a:ext cx="437799" cy="370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marL="514350" indent="-514350" algn="ctr"/>
            <a:endParaRPr lang="pt-BR" altLang="pt-BR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" name="Text Box 66"/>
          <p:cNvSpPr txBox="1">
            <a:spLocks noChangeArrowheads="1"/>
          </p:cNvSpPr>
          <p:nvPr/>
        </p:nvSpPr>
        <p:spPr bwMode="auto">
          <a:xfrm>
            <a:off x="761416" y="3592538"/>
            <a:ext cx="5511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4.2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6491735" y="3405584"/>
            <a:ext cx="1752673" cy="1444862"/>
            <a:chOff x="6851775" y="3717032"/>
            <a:chExt cx="1752673" cy="1444862"/>
          </a:xfrm>
        </p:grpSpPr>
        <p:sp>
          <p:nvSpPr>
            <p:cNvPr id="26" name="Elipse 25"/>
            <p:cNvSpPr/>
            <p:nvPr/>
          </p:nvSpPr>
          <p:spPr>
            <a:xfrm>
              <a:off x="6851775" y="3717032"/>
              <a:ext cx="211991" cy="211991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Elipse 26"/>
            <p:cNvSpPr/>
            <p:nvPr/>
          </p:nvSpPr>
          <p:spPr>
            <a:xfrm>
              <a:off x="7332062" y="3727648"/>
              <a:ext cx="333129" cy="33312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Elipse 27"/>
            <p:cNvSpPr/>
            <p:nvPr/>
          </p:nvSpPr>
          <p:spPr>
            <a:xfrm>
              <a:off x="7222149" y="4235819"/>
              <a:ext cx="484551" cy="484551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Elipse 28"/>
            <p:cNvSpPr/>
            <p:nvPr/>
          </p:nvSpPr>
          <p:spPr>
            <a:xfrm>
              <a:off x="6930441" y="4139569"/>
              <a:ext cx="211991" cy="211991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Elipse 29"/>
            <p:cNvSpPr/>
            <p:nvPr/>
          </p:nvSpPr>
          <p:spPr>
            <a:xfrm>
              <a:off x="7757366" y="4828765"/>
              <a:ext cx="333129" cy="33312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Elipse 30"/>
            <p:cNvSpPr/>
            <p:nvPr/>
          </p:nvSpPr>
          <p:spPr>
            <a:xfrm>
              <a:off x="8392457" y="4199029"/>
              <a:ext cx="211991" cy="211991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Elipse 31"/>
            <p:cNvSpPr/>
            <p:nvPr/>
          </p:nvSpPr>
          <p:spPr>
            <a:xfrm>
              <a:off x="7757367" y="3980844"/>
              <a:ext cx="484551" cy="484551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Elipse 32"/>
            <p:cNvSpPr/>
            <p:nvPr/>
          </p:nvSpPr>
          <p:spPr>
            <a:xfrm>
              <a:off x="8092079" y="4497149"/>
              <a:ext cx="333129" cy="33312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47" name="CaixaDeTexto 46"/>
          <p:cNvSpPr txBox="1"/>
          <p:nvPr/>
        </p:nvSpPr>
        <p:spPr>
          <a:xfrm>
            <a:off x="5868144" y="1784762"/>
            <a:ext cx="2765168" cy="1138773"/>
          </a:xfrm>
          <a:prstGeom prst="rect">
            <a:avLst/>
          </a:prstGeom>
          <a:noFill/>
          <a:ln cap="rnd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700" i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Pesquisa – programa de integridade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700" i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Reunião - Grupo </a:t>
            </a:r>
            <a:r>
              <a:rPr lang="pt-BR" sz="1700" i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Focal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700" i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Mobilização de </a:t>
            </a:r>
            <a:r>
              <a:rPr lang="pt-BR" sz="1700" i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Base</a:t>
            </a:r>
            <a:endParaRPr lang="pt-BR" sz="1700" i="1" dirty="0">
              <a:solidFill>
                <a:schemeClr val="accent6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52" name="Grupo 51"/>
          <p:cNvGrpSpPr/>
          <p:nvPr/>
        </p:nvGrpSpPr>
        <p:grpSpPr>
          <a:xfrm rot="17342921">
            <a:off x="705087" y="4795817"/>
            <a:ext cx="1752673" cy="1444862"/>
            <a:chOff x="6635751" y="3717032"/>
            <a:chExt cx="1752673" cy="1444862"/>
          </a:xfrm>
        </p:grpSpPr>
        <p:sp>
          <p:nvSpPr>
            <p:cNvPr id="53" name="Elipse 52"/>
            <p:cNvSpPr/>
            <p:nvPr/>
          </p:nvSpPr>
          <p:spPr>
            <a:xfrm>
              <a:off x="6635751" y="3717032"/>
              <a:ext cx="211991" cy="211991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Elipse 53"/>
            <p:cNvSpPr/>
            <p:nvPr/>
          </p:nvSpPr>
          <p:spPr>
            <a:xfrm>
              <a:off x="7116038" y="3727648"/>
              <a:ext cx="333129" cy="33312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Elipse 54"/>
            <p:cNvSpPr/>
            <p:nvPr/>
          </p:nvSpPr>
          <p:spPr>
            <a:xfrm>
              <a:off x="7006125" y="4235819"/>
              <a:ext cx="484551" cy="484551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Elipse 56"/>
            <p:cNvSpPr/>
            <p:nvPr/>
          </p:nvSpPr>
          <p:spPr>
            <a:xfrm>
              <a:off x="6714417" y="4139569"/>
              <a:ext cx="211991" cy="211991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Elipse 57"/>
            <p:cNvSpPr/>
            <p:nvPr/>
          </p:nvSpPr>
          <p:spPr>
            <a:xfrm>
              <a:off x="7541342" y="4828765"/>
              <a:ext cx="333129" cy="33312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Elipse 59"/>
            <p:cNvSpPr/>
            <p:nvPr/>
          </p:nvSpPr>
          <p:spPr>
            <a:xfrm>
              <a:off x="8176433" y="4199029"/>
              <a:ext cx="211991" cy="211991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Elipse 60"/>
            <p:cNvSpPr/>
            <p:nvPr/>
          </p:nvSpPr>
          <p:spPr>
            <a:xfrm>
              <a:off x="7541343" y="3980844"/>
              <a:ext cx="484551" cy="484551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Elipse 68"/>
            <p:cNvSpPr/>
            <p:nvPr/>
          </p:nvSpPr>
          <p:spPr>
            <a:xfrm>
              <a:off x="7876055" y="4497149"/>
              <a:ext cx="333129" cy="33312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45" name="Text Box 36"/>
          <p:cNvSpPr txBox="1">
            <a:spLocks noChangeArrowheads="1"/>
          </p:cNvSpPr>
          <p:nvPr/>
        </p:nvSpPr>
        <p:spPr bwMode="auto">
          <a:xfrm>
            <a:off x="251521" y="214793"/>
            <a:ext cx="7992887" cy="63461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3000" b="1" dirty="0" smtClean="0">
                <a:solidFill>
                  <a:srgbClr val="00518E"/>
                </a:solidFill>
                <a:latin typeface="+mn-lt"/>
                <a:cs typeface="Arial" pitchFamily="34" charset="0"/>
              </a:rPr>
              <a:t>O Nosso Papel</a:t>
            </a:r>
            <a:endParaRPr lang="pt-BR" altLang="pt-BR" sz="3000" b="1" dirty="0">
              <a:solidFill>
                <a:srgbClr val="00518E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73" name="CaixaDeTexto 72"/>
          <p:cNvSpPr txBox="1"/>
          <p:nvPr/>
        </p:nvSpPr>
        <p:spPr>
          <a:xfrm>
            <a:off x="2994126" y="4720658"/>
            <a:ext cx="3709600" cy="1138773"/>
          </a:xfrm>
          <a:prstGeom prst="rect">
            <a:avLst/>
          </a:prstGeom>
          <a:noFill/>
          <a:ln cap="rnd">
            <a:noFill/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sz="1700" b="1" dirty="0" smtClean="0">
                <a:solidFill>
                  <a:srgbClr val="00518E"/>
                </a:solidFill>
                <a:cs typeface="Arial" panose="020B0604020202020204" pitchFamily="34" charset="0"/>
              </a:rPr>
              <a:t>12</a:t>
            </a:r>
            <a:r>
              <a:rPr lang="pt-BR" sz="1700" dirty="0" smtClean="0">
                <a:solidFill>
                  <a:srgbClr val="00518E"/>
                </a:solidFill>
                <a:cs typeface="Arial" panose="020B0604020202020204" pitchFamily="34" charset="0"/>
              </a:rPr>
              <a:t> Conselhos Temáticos da CNI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sz="1700" b="1" dirty="0" smtClean="0">
                <a:solidFill>
                  <a:srgbClr val="00518E"/>
                </a:solidFill>
                <a:cs typeface="Arial" panose="020B0604020202020204" pitchFamily="34" charset="0"/>
              </a:rPr>
              <a:t>27 </a:t>
            </a:r>
            <a:r>
              <a:rPr lang="pt-BR" sz="1700" dirty="0" smtClean="0">
                <a:solidFill>
                  <a:srgbClr val="00518E"/>
                </a:solidFill>
                <a:cs typeface="Arial" panose="020B0604020202020204" pitchFamily="34" charset="0"/>
              </a:rPr>
              <a:t>Federações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sz="1700" dirty="0" smtClean="0">
                <a:solidFill>
                  <a:srgbClr val="00518E"/>
                </a:solidFill>
                <a:cs typeface="Arial" panose="020B0604020202020204" pitchFamily="34" charset="0"/>
              </a:rPr>
              <a:t>+ de </a:t>
            </a:r>
            <a:r>
              <a:rPr lang="pt-BR" sz="1700" b="1" dirty="0" smtClean="0">
                <a:solidFill>
                  <a:srgbClr val="00518E"/>
                </a:solidFill>
                <a:cs typeface="Arial" panose="020B0604020202020204" pitchFamily="34" charset="0"/>
              </a:rPr>
              <a:t>1.300</a:t>
            </a:r>
            <a:r>
              <a:rPr lang="pt-BR" sz="1700" dirty="0" smtClean="0">
                <a:solidFill>
                  <a:srgbClr val="00518E"/>
                </a:solidFill>
                <a:cs typeface="Arial" panose="020B0604020202020204" pitchFamily="34" charset="0"/>
              </a:rPr>
              <a:t> sindicatos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sz="1700" b="1" dirty="0" smtClean="0">
                <a:solidFill>
                  <a:srgbClr val="00518E"/>
                </a:solidFill>
                <a:cs typeface="Arial" panose="020B0604020202020204" pitchFamily="34" charset="0"/>
              </a:rPr>
              <a:t>600</a:t>
            </a:r>
            <a:r>
              <a:rPr lang="pt-BR" sz="1700" dirty="0" smtClean="0">
                <a:solidFill>
                  <a:srgbClr val="00518E"/>
                </a:solidFill>
                <a:cs typeface="Arial" panose="020B0604020202020204" pitchFamily="34" charset="0"/>
              </a:rPr>
              <a:t> mil estabelecimentos industriais</a:t>
            </a:r>
            <a:endParaRPr lang="pt-BR" sz="1700" dirty="0">
              <a:solidFill>
                <a:srgbClr val="00518E"/>
              </a:solidFill>
              <a:cs typeface="Arial" panose="020B0604020202020204" pitchFamily="34" charset="0"/>
            </a:endParaRPr>
          </a:p>
        </p:txBody>
      </p:sp>
      <p:sp>
        <p:nvSpPr>
          <p:cNvPr id="74" name="Seta para a direita 73"/>
          <p:cNvSpPr/>
          <p:nvPr/>
        </p:nvSpPr>
        <p:spPr>
          <a:xfrm>
            <a:off x="1040322" y="1240696"/>
            <a:ext cx="210683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5" name="Seta para a direita 74"/>
          <p:cNvSpPr/>
          <p:nvPr/>
        </p:nvSpPr>
        <p:spPr>
          <a:xfrm>
            <a:off x="1043608" y="1732558"/>
            <a:ext cx="210683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6" name="Seta para a direita 75"/>
          <p:cNvSpPr/>
          <p:nvPr/>
        </p:nvSpPr>
        <p:spPr>
          <a:xfrm>
            <a:off x="1043608" y="2211214"/>
            <a:ext cx="210683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7" name="Seta para a direita 76"/>
          <p:cNvSpPr/>
          <p:nvPr/>
        </p:nvSpPr>
        <p:spPr>
          <a:xfrm>
            <a:off x="1043608" y="2677170"/>
            <a:ext cx="210683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8" name="Seta para a direita 77"/>
          <p:cNvSpPr/>
          <p:nvPr/>
        </p:nvSpPr>
        <p:spPr>
          <a:xfrm>
            <a:off x="1387781" y="3181226"/>
            <a:ext cx="210683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9" name="Seta para a direita 78"/>
          <p:cNvSpPr/>
          <p:nvPr/>
        </p:nvSpPr>
        <p:spPr>
          <a:xfrm>
            <a:off x="1408989" y="3645024"/>
            <a:ext cx="210683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81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DV Powerpoint alterada CNI - jose augusto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-44624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5">
                <a:lumMod val="40000"/>
                <a:lumOff val="60000"/>
              </a:schemeClr>
            </a:solidFill>
          </a:ln>
        </p:spPr>
      </p:pic>
      <p:sp>
        <p:nvSpPr>
          <p:cNvPr id="19" name="Text Box 31"/>
          <p:cNvSpPr txBox="1">
            <a:spLocks noChangeArrowheads="1"/>
          </p:cNvSpPr>
          <p:nvPr/>
        </p:nvSpPr>
        <p:spPr bwMode="auto">
          <a:xfrm rot="5400000">
            <a:off x="5816497" y="2981818"/>
            <a:ext cx="6331003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pt-BR" altLang="pt-B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8820511" y="516682"/>
            <a:ext cx="360001" cy="3848422"/>
          </a:xfrm>
        </p:spPr>
        <p:txBody>
          <a:bodyPr vert="vert">
            <a:normAutofit fontScale="90000"/>
          </a:bodyPr>
          <a:lstStyle>
            <a:extLst/>
          </a:lstStyle>
          <a:p>
            <a:pPr algn="l"/>
            <a:r>
              <a:rPr lang="pt-BR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Desafios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6"/>
          <p:cNvSpPr>
            <a:spLocks noGrp="1"/>
          </p:cNvSpPr>
          <p:nvPr>
            <p:ph type="sldNum" sz="quarter" idx="4294967295"/>
          </p:nvPr>
        </p:nvSpPr>
        <p:spPr>
          <a:xfrm>
            <a:off x="8837984" y="5949280"/>
            <a:ext cx="342528" cy="384048"/>
          </a:xfrm>
          <a:prstGeom prst="rect">
            <a:avLst/>
          </a:prstGeom>
        </p:spPr>
        <p:txBody>
          <a:bodyPr vert="horz" anchor="ctr"/>
          <a:lstStyle>
            <a:lvl1pPr algn="r">
              <a:defRPr sz="1000" b="1" i="1"/>
            </a:lvl1pPr>
            <a:extLst/>
          </a:lstStyle>
          <a:p>
            <a:pPr algn="ctr"/>
            <a:fld id="{256D3EEF-DE4E-429D-8EC4-DDC531AFF587}" type="slidenum">
              <a:rPr lang="en-US" sz="2000" b="0" smtClean="0">
                <a:solidFill>
                  <a:schemeClr val="bg1"/>
                </a:solidFill>
              </a:rPr>
              <a:pPr algn="ctr"/>
              <a:t>7</a:t>
            </a:fld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23528" y="1188375"/>
            <a:ext cx="808095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1620520" algn="l"/>
              </a:tabLst>
            </a:pPr>
            <a:r>
              <a:rPr lang="pt-BR" dirty="0" smtClean="0">
                <a:solidFill>
                  <a:schemeClr val="tx2"/>
                </a:solidFill>
                <a:cs typeface="Arial" panose="020B0604020202020204" pitchFamily="34" charset="0"/>
              </a:rPr>
              <a:t>Regulamentação e efetividade da Lei 12.846/2013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1620520" algn="l"/>
              </a:tabLst>
            </a:pPr>
            <a:r>
              <a:rPr lang="pt-BR" dirty="0" smtClean="0">
                <a:solidFill>
                  <a:schemeClr val="tx2"/>
                </a:solidFill>
                <a:cs typeface="Arial" panose="020B0604020202020204" pitchFamily="34" charset="0"/>
              </a:rPr>
              <a:t>Incentivar programas de integridade (com redução de pena)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1620520" algn="l"/>
              </a:tabLst>
            </a:pPr>
            <a:r>
              <a:rPr lang="pt-BR" dirty="0" smtClean="0">
                <a:solidFill>
                  <a:schemeClr val="tx2"/>
                </a:solidFill>
                <a:cs typeface="Arial" panose="020B0604020202020204" pitchFamily="34" charset="0"/>
              </a:rPr>
              <a:t>Criar </a:t>
            </a:r>
            <a:r>
              <a:rPr lang="pt-BR" dirty="0">
                <a:solidFill>
                  <a:schemeClr val="tx2"/>
                </a:solidFill>
                <a:cs typeface="Arial" panose="020B0604020202020204" pitchFamily="34" charset="0"/>
              </a:rPr>
              <a:t>mecanismos de </a:t>
            </a:r>
            <a:r>
              <a:rPr lang="pt-BR" dirty="0">
                <a:solidFill>
                  <a:srgbClr val="FF0000"/>
                </a:solidFill>
                <a:cs typeface="Arial" panose="020B0604020202020204" pitchFamily="34" charset="0"/>
              </a:rPr>
              <a:t>proteção ao delator</a:t>
            </a:r>
            <a:r>
              <a:rPr lang="pt-BR" dirty="0">
                <a:solidFill>
                  <a:schemeClr val="tx2"/>
                </a:solidFill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1620520" algn="l"/>
              </a:tabLst>
            </a:pPr>
            <a:r>
              <a:rPr lang="pt-BR" dirty="0" smtClean="0">
                <a:solidFill>
                  <a:srgbClr val="FF0000"/>
                </a:solidFill>
                <a:cs typeface="Arial" panose="020B0604020202020204" pitchFamily="34" charset="0"/>
              </a:rPr>
              <a:t>Melhoria </a:t>
            </a:r>
            <a:r>
              <a:rPr lang="pt-BR" dirty="0">
                <a:solidFill>
                  <a:srgbClr val="FF0000"/>
                </a:solidFill>
                <a:cs typeface="Arial" panose="020B0604020202020204" pitchFamily="34" charset="0"/>
              </a:rPr>
              <a:t>da Lei</a:t>
            </a:r>
            <a:r>
              <a:rPr lang="pt-BR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dirty="0" smtClean="0">
                <a:solidFill>
                  <a:schemeClr val="tx2"/>
                </a:solidFill>
                <a:cs typeface="Arial" panose="020B0604020202020204" pitchFamily="34" charset="0"/>
              </a:rPr>
              <a:t>.</a:t>
            </a:r>
            <a:endParaRPr lang="pt-BR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20520" algn="l"/>
              </a:tabLst>
            </a:pPr>
            <a:r>
              <a:rPr lang="pt-BR" dirty="0">
                <a:solidFill>
                  <a:schemeClr val="tx2"/>
                </a:solidFill>
                <a:cs typeface="Arial" panose="020B0604020202020204" pitchFamily="34" charset="0"/>
              </a:rPr>
              <a:t>Incluir proteção contra achaque.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20520" algn="l"/>
              </a:tabLst>
            </a:pPr>
            <a:r>
              <a:rPr lang="pt-BR" dirty="0" smtClean="0">
                <a:solidFill>
                  <a:schemeClr val="tx2"/>
                </a:solidFill>
                <a:cs typeface="Arial" panose="020B0604020202020204" pitchFamily="34" charset="0"/>
              </a:rPr>
              <a:t>Melhorar </a:t>
            </a:r>
            <a:r>
              <a:rPr lang="pt-BR" dirty="0">
                <a:solidFill>
                  <a:schemeClr val="tx2"/>
                </a:solidFill>
                <a:cs typeface="Arial" panose="020B0604020202020204" pitchFamily="34" charset="0"/>
              </a:rPr>
              <a:t>modelo dos acordos de leniência.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1620520" algn="l"/>
              </a:tabLst>
            </a:pPr>
            <a:r>
              <a:rPr lang="pt-BR" dirty="0" smtClean="0">
                <a:solidFill>
                  <a:schemeClr val="tx2"/>
                </a:solidFill>
                <a:cs typeface="Arial" panose="020B0604020202020204" pitchFamily="34" charset="0"/>
              </a:rPr>
              <a:t>Possível </a:t>
            </a:r>
            <a:r>
              <a:rPr lang="pt-BR" dirty="0">
                <a:solidFill>
                  <a:schemeClr val="tx2"/>
                </a:solidFill>
                <a:cs typeface="Arial" panose="020B0604020202020204" pitchFamily="34" charset="0"/>
              </a:rPr>
              <a:t>excesso </a:t>
            </a:r>
            <a:r>
              <a:rPr lang="pt-BR" dirty="0" err="1">
                <a:solidFill>
                  <a:schemeClr val="tx2"/>
                </a:solidFill>
                <a:cs typeface="Arial" panose="020B0604020202020204" pitchFamily="34" charset="0"/>
              </a:rPr>
              <a:t>judicialização</a:t>
            </a:r>
            <a:r>
              <a:rPr lang="pt-BR" dirty="0">
                <a:solidFill>
                  <a:schemeClr val="tx2"/>
                </a:solidFill>
                <a:cs typeface="Arial" panose="020B0604020202020204" pitchFamily="34" charset="0"/>
              </a:rPr>
              <a:t> da lei</a:t>
            </a:r>
            <a:r>
              <a:rPr lang="pt-BR" dirty="0" smtClean="0">
                <a:solidFill>
                  <a:schemeClr val="tx2"/>
                </a:solidFill>
                <a:cs typeface="Arial" panose="020B0604020202020204" pitchFamily="34" charset="0"/>
              </a:rPr>
              <a:t>.</a:t>
            </a:r>
            <a:endParaRPr lang="pt-BR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251521" y="214793"/>
            <a:ext cx="7992887" cy="63461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3000" b="1" dirty="0" smtClean="0">
                <a:solidFill>
                  <a:srgbClr val="00518E"/>
                </a:solidFill>
                <a:latin typeface="+mn-lt"/>
                <a:cs typeface="Arial" pitchFamily="34" charset="0"/>
              </a:rPr>
              <a:t>Desafios</a:t>
            </a:r>
            <a:endParaRPr lang="pt-BR" altLang="pt-BR" sz="3000" b="1" dirty="0">
              <a:solidFill>
                <a:srgbClr val="00518E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6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DV Powerpoint alterada CNI - jose augusto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905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5">
                <a:lumMod val="40000"/>
                <a:lumOff val="60000"/>
              </a:schemeClr>
            </a:solidFill>
          </a:ln>
        </p:spPr>
      </p:pic>
      <p:sp>
        <p:nvSpPr>
          <p:cNvPr id="15" name="Retângulo 14"/>
          <p:cNvSpPr/>
          <p:nvPr/>
        </p:nvSpPr>
        <p:spPr>
          <a:xfrm>
            <a:off x="696184" y="3264207"/>
            <a:ext cx="691276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solidFill>
                <a:srgbClr val="00518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674802" y="4077072"/>
            <a:ext cx="8177245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solidFill>
                <a:srgbClr val="00518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 rot="5400000">
            <a:off x="5816497" y="2981818"/>
            <a:ext cx="6331003" cy="324000"/>
          </a:xfrm>
          <a:prstGeom prst="rect">
            <a:avLst/>
          </a:prstGeom>
          <a:solidFill>
            <a:srgbClr val="2D6797"/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pt-BR" altLang="pt-B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2"/>
          <p:cNvSpPr>
            <a:spLocks noGrp="1"/>
          </p:cNvSpPr>
          <p:nvPr>
            <p:ph type="title"/>
          </p:nvPr>
        </p:nvSpPr>
        <p:spPr>
          <a:xfrm>
            <a:off x="8820511" y="482392"/>
            <a:ext cx="360001" cy="3289508"/>
          </a:xfrm>
        </p:spPr>
        <p:txBody>
          <a:bodyPr vert="vert">
            <a:normAutofit fontScale="90000"/>
          </a:bodyPr>
          <a:lstStyle>
            <a:extLst/>
          </a:lstStyle>
          <a:p>
            <a:pPr algn="l"/>
            <a:r>
              <a:rPr lang="pt-BR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– Fase 3 – Brasil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6"/>
          <p:cNvSpPr>
            <a:spLocks noGrp="1"/>
          </p:cNvSpPr>
          <p:nvPr>
            <p:ph type="sldNum" sz="quarter" idx="4294967295"/>
          </p:nvPr>
        </p:nvSpPr>
        <p:spPr>
          <a:xfrm>
            <a:off x="8837984" y="5949280"/>
            <a:ext cx="342528" cy="384048"/>
          </a:xfrm>
          <a:prstGeom prst="rect">
            <a:avLst/>
          </a:prstGeom>
        </p:spPr>
        <p:txBody>
          <a:bodyPr vert="horz" anchor="ctr"/>
          <a:lstStyle>
            <a:lvl1pPr algn="r">
              <a:defRPr sz="1000" b="1" i="1"/>
            </a:lvl1pPr>
            <a:extLst/>
          </a:lstStyle>
          <a:p>
            <a:pPr algn="ctr"/>
            <a:fld id="{256D3EEF-DE4E-429D-8EC4-DDC531AFF587}" type="slidenum">
              <a:rPr lang="en-US" sz="2000" b="0" smtClean="0">
                <a:solidFill>
                  <a:schemeClr val="bg1"/>
                </a:solidFill>
              </a:rPr>
              <a:pPr algn="ctr"/>
              <a:t>8</a:t>
            </a:fld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46" name="Text Box 66"/>
          <p:cNvSpPr txBox="1">
            <a:spLocks noChangeArrowheads="1"/>
          </p:cNvSpPr>
          <p:nvPr/>
        </p:nvSpPr>
        <p:spPr bwMode="auto">
          <a:xfrm>
            <a:off x="746397" y="3959904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</a:t>
            </a:r>
          </a:p>
        </p:txBody>
      </p:sp>
      <p:sp>
        <p:nvSpPr>
          <p:cNvPr id="55" name="CaixaDeTexto 54"/>
          <p:cNvSpPr txBox="1"/>
          <p:nvPr/>
        </p:nvSpPr>
        <p:spPr>
          <a:xfrm>
            <a:off x="300060" y="900009"/>
            <a:ext cx="8012863" cy="369332"/>
          </a:xfrm>
          <a:prstGeom prst="rect">
            <a:avLst/>
          </a:prstGeom>
          <a:noFill/>
          <a:ln cap="rnd">
            <a:noFill/>
          </a:ln>
        </p:spPr>
        <p:txBody>
          <a:bodyPr wrap="square" rtlCol="0">
            <a:spAutoFit/>
          </a:bodyPr>
          <a:lstStyle/>
          <a:p>
            <a:pPr marL="285750" lvl="0" indent="-285750" defTabSz="457200" fontAlgn="base">
              <a:spcBef>
                <a:spcPts val="600"/>
              </a:spcBef>
              <a:spcAft>
                <a:spcPts val="600"/>
              </a:spcAft>
              <a:buClr>
                <a:srgbClr val="E78E24"/>
              </a:buClr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rgbClr val="00518E"/>
                </a:solidFill>
                <a:cs typeface="Arial" pitchFamily="34" charset="0"/>
              </a:rPr>
              <a:t>GT - Combate </a:t>
            </a:r>
            <a:r>
              <a:rPr lang="pt-BR" b="1" dirty="0">
                <a:solidFill>
                  <a:srgbClr val="00518E"/>
                </a:solidFill>
                <a:cs typeface="Arial" pitchFamily="34" charset="0"/>
              </a:rPr>
              <a:t>ao Suborno de Funcionários Públicos </a:t>
            </a:r>
            <a:r>
              <a:rPr lang="pt-BR" b="1" dirty="0" smtClean="0">
                <a:solidFill>
                  <a:srgbClr val="00518E"/>
                </a:solidFill>
                <a:cs typeface="Arial" pitchFamily="34" charset="0"/>
              </a:rPr>
              <a:t>- </a:t>
            </a:r>
            <a:r>
              <a:rPr lang="pt-BR" dirty="0" smtClean="0">
                <a:solidFill>
                  <a:srgbClr val="FF0000"/>
                </a:solidFill>
                <a:cs typeface="Arial" pitchFamily="34" charset="0"/>
              </a:rPr>
              <a:t>Recomendações</a:t>
            </a:r>
            <a:endParaRPr lang="pt-BR" altLang="pt-BR" i="1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60236" y="1564700"/>
            <a:ext cx="8352928" cy="465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lvl="1" indent="-3429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pt-BR" dirty="0" smtClean="0">
                <a:solidFill>
                  <a:srgbClr val="00518E"/>
                </a:solidFill>
                <a:cs typeface="Arial" pitchFamily="34" charset="0"/>
              </a:rPr>
              <a:t>Detectar, investigarão </a:t>
            </a:r>
            <a:r>
              <a:rPr lang="pt-BR" dirty="0">
                <a:solidFill>
                  <a:srgbClr val="00518E"/>
                </a:solidFill>
                <a:cs typeface="Arial" pitchFamily="34" charset="0"/>
              </a:rPr>
              <a:t>e </a:t>
            </a:r>
            <a:r>
              <a:rPr lang="pt-BR" dirty="0" smtClean="0">
                <a:solidFill>
                  <a:srgbClr val="00518E"/>
                </a:solidFill>
                <a:cs typeface="Arial" pitchFamily="34" charset="0"/>
              </a:rPr>
              <a:t>reprimir o </a:t>
            </a:r>
            <a:r>
              <a:rPr lang="pt-BR" dirty="0">
                <a:solidFill>
                  <a:srgbClr val="00518E"/>
                </a:solidFill>
                <a:cs typeface="Arial" pitchFamily="34" charset="0"/>
              </a:rPr>
              <a:t>suborno </a:t>
            </a:r>
            <a:r>
              <a:rPr lang="pt-BR" dirty="0" smtClean="0">
                <a:solidFill>
                  <a:srgbClr val="00518E"/>
                </a:solidFill>
                <a:cs typeface="Arial" pitchFamily="34" charset="0"/>
              </a:rPr>
              <a:t>estrangeiro;</a:t>
            </a:r>
          </a:p>
          <a:p>
            <a:pPr marL="349250" lvl="1" indent="-3429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pt-BR" dirty="0" smtClean="0">
                <a:solidFill>
                  <a:srgbClr val="FF0000"/>
                </a:solidFill>
                <a:cs typeface="Arial" pitchFamily="34" charset="0"/>
              </a:rPr>
              <a:t>Regulamentar a lei </a:t>
            </a:r>
            <a:r>
              <a:rPr lang="pt-BR" dirty="0">
                <a:solidFill>
                  <a:srgbClr val="FF0000"/>
                </a:solidFill>
                <a:cs typeface="Arial" pitchFamily="34" charset="0"/>
              </a:rPr>
              <a:t>de </a:t>
            </a:r>
            <a:r>
              <a:rPr lang="pt-BR" dirty="0" smtClean="0">
                <a:solidFill>
                  <a:srgbClr val="FF0000"/>
                </a:solidFill>
                <a:cs typeface="Arial" pitchFamily="34" charset="0"/>
              </a:rPr>
              <a:t>combate </a:t>
            </a:r>
            <a:r>
              <a:rPr lang="pt-BR" dirty="0">
                <a:solidFill>
                  <a:srgbClr val="FF0000"/>
                </a:solidFill>
                <a:cs typeface="Arial" pitchFamily="34" charset="0"/>
              </a:rPr>
              <a:t>a </a:t>
            </a:r>
            <a:r>
              <a:rPr lang="pt-BR" dirty="0" smtClean="0">
                <a:solidFill>
                  <a:srgbClr val="FF0000"/>
                </a:solidFill>
                <a:cs typeface="Arial" pitchFamily="34" charset="0"/>
              </a:rPr>
              <a:t>corrupção</a:t>
            </a:r>
            <a:r>
              <a:rPr lang="pt-BR" dirty="0" smtClean="0">
                <a:solidFill>
                  <a:srgbClr val="00518E"/>
                </a:solidFill>
                <a:cs typeface="Arial" pitchFamily="34" charset="0"/>
              </a:rPr>
              <a:t>, especialmente, no que </a:t>
            </a:r>
            <a:r>
              <a:rPr lang="pt-BR" dirty="0">
                <a:solidFill>
                  <a:srgbClr val="00518E"/>
                </a:solidFill>
                <a:cs typeface="Arial" pitchFamily="34" charset="0"/>
              </a:rPr>
              <a:t>diz respeito ao </a:t>
            </a:r>
            <a:r>
              <a:rPr lang="pt-BR" b="1" dirty="0">
                <a:solidFill>
                  <a:srgbClr val="00518E"/>
                </a:solidFill>
                <a:cs typeface="Arial" pitchFamily="34" charset="0"/>
              </a:rPr>
              <a:t>procedimento de apuração de responsabilidade e impor </a:t>
            </a:r>
            <a:r>
              <a:rPr lang="pt-BR" b="1" dirty="0" smtClean="0">
                <a:solidFill>
                  <a:srgbClr val="00518E"/>
                </a:solidFill>
                <a:cs typeface="Arial" pitchFamily="34" charset="0"/>
              </a:rPr>
              <a:t>sanções</a:t>
            </a:r>
            <a:r>
              <a:rPr lang="pt-BR" dirty="0" smtClean="0">
                <a:solidFill>
                  <a:srgbClr val="00518E"/>
                </a:solidFill>
                <a:cs typeface="Arial" pitchFamily="34" charset="0"/>
              </a:rPr>
              <a:t>;</a:t>
            </a:r>
          </a:p>
          <a:p>
            <a:pPr marL="349250" lvl="1" indent="-3429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pt-BR" dirty="0" smtClean="0">
                <a:solidFill>
                  <a:srgbClr val="00518E"/>
                </a:solidFill>
                <a:cs typeface="Arial" pitchFamily="34" charset="0"/>
              </a:rPr>
              <a:t>Monitorar </a:t>
            </a:r>
            <a:r>
              <a:rPr lang="pt-BR" dirty="0">
                <a:solidFill>
                  <a:srgbClr val="00518E"/>
                </a:solidFill>
                <a:cs typeface="Arial" pitchFamily="34" charset="0"/>
              </a:rPr>
              <a:t>arcabouço de leis disponíveis para </a:t>
            </a:r>
            <a:r>
              <a:rPr lang="pt-BR" dirty="0">
                <a:solidFill>
                  <a:srgbClr val="FF0000"/>
                </a:solidFill>
                <a:cs typeface="Arial" pitchFamily="34" charset="0"/>
              </a:rPr>
              <a:t>incentivar d</a:t>
            </a:r>
            <a:r>
              <a:rPr lang="pt-BR" dirty="0" smtClean="0">
                <a:solidFill>
                  <a:srgbClr val="FF0000"/>
                </a:solidFill>
                <a:cs typeface="Arial" pitchFamily="34" charset="0"/>
              </a:rPr>
              <a:t>elações </a:t>
            </a:r>
            <a:r>
              <a:rPr lang="pt-BR" dirty="0">
                <a:solidFill>
                  <a:srgbClr val="00518E"/>
                </a:solidFill>
                <a:cs typeface="Arial" pitchFamily="34" charset="0"/>
              </a:rPr>
              <a:t>e revelar o suborno estrangeiro, inclusive os acordos cooperativos e de clemência com indivíduos e </a:t>
            </a:r>
            <a:r>
              <a:rPr lang="pt-BR" dirty="0" smtClean="0">
                <a:solidFill>
                  <a:srgbClr val="00518E"/>
                </a:solidFill>
                <a:cs typeface="Arial" pitchFamily="34" charset="0"/>
              </a:rPr>
              <a:t>empresas;</a:t>
            </a:r>
          </a:p>
          <a:p>
            <a:pPr marL="349250" lvl="1" indent="-3429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pt-BR" dirty="0" smtClean="0">
                <a:solidFill>
                  <a:srgbClr val="00518E"/>
                </a:solidFill>
                <a:cs typeface="Arial" pitchFamily="34" charset="0"/>
              </a:rPr>
              <a:t>Continuar </a:t>
            </a:r>
            <a:r>
              <a:rPr lang="pt-BR" dirty="0">
                <a:solidFill>
                  <a:srgbClr val="00518E"/>
                </a:solidFill>
                <a:cs typeface="Arial" pitchFamily="34" charset="0"/>
              </a:rPr>
              <a:t>a incentivar as empresas, incluindo as </a:t>
            </a:r>
            <a:r>
              <a:rPr lang="pt-BR" dirty="0" err="1">
                <a:solidFill>
                  <a:srgbClr val="FF0000"/>
                </a:solidFill>
                <a:cs typeface="Arial" pitchFamily="34" charset="0"/>
              </a:rPr>
              <a:t>MPEs</a:t>
            </a:r>
            <a:r>
              <a:rPr lang="pt-BR" dirty="0">
                <a:solidFill>
                  <a:srgbClr val="00518E"/>
                </a:solidFill>
                <a:cs typeface="Arial" pitchFamily="34" charset="0"/>
              </a:rPr>
              <a:t>, a desenvolver e adotar </a:t>
            </a:r>
            <a:r>
              <a:rPr lang="pt-BR" b="1" dirty="0">
                <a:solidFill>
                  <a:srgbClr val="00518E"/>
                </a:solidFill>
                <a:cs typeface="Arial" pitchFamily="34" charset="0"/>
              </a:rPr>
              <a:t>controles internos </a:t>
            </a:r>
            <a:r>
              <a:rPr lang="pt-BR" dirty="0">
                <a:solidFill>
                  <a:srgbClr val="00518E"/>
                </a:solidFill>
                <a:cs typeface="Arial" pitchFamily="34" charset="0"/>
              </a:rPr>
              <a:t>adequados, </a:t>
            </a:r>
            <a:r>
              <a:rPr lang="pt-BR" b="1" dirty="0">
                <a:solidFill>
                  <a:srgbClr val="00518E"/>
                </a:solidFill>
                <a:cs typeface="Arial" pitchFamily="34" charset="0"/>
              </a:rPr>
              <a:t>ética</a:t>
            </a:r>
            <a:r>
              <a:rPr lang="pt-BR" dirty="0">
                <a:solidFill>
                  <a:srgbClr val="00518E"/>
                </a:solidFill>
                <a:cs typeface="Arial" pitchFamily="34" charset="0"/>
              </a:rPr>
              <a:t> e </a:t>
            </a:r>
            <a:r>
              <a:rPr lang="pt-BR" b="1" dirty="0">
                <a:solidFill>
                  <a:srgbClr val="00518E"/>
                </a:solidFill>
                <a:cs typeface="Arial" pitchFamily="34" charset="0"/>
              </a:rPr>
              <a:t>sistemas de </a:t>
            </a:r>
            <a:r>
              <a:rPr lang="pt-BR" b="1" dirty="0" smtClean="0">
                <a:solidFill>
                  <a:srgbClr val="00518E"/>
                </a:solidFill>
                <a:cs typeface="Arial" pitchFamily="34" charset="0"/>
              </a:rPr>
              <a:t>conformidade</a:t>
            </a:r>
            <a:r>
              <a:rPr lang="pt-BR" dirty="0" smtClean="0">
                <a:solidFill>
                  <a:srgbClr val="00518E"/>
                </a:solidFill>
                <a:cs typeface="Arial" pitchFamily="34" charset="0"/>
              </a:rPr>
              <a:t>;</a:t>
            </a:r>
          </a:p>
          <a:p>
            <a:pPr marL="349250" lvl="1" indent="-3429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pt-BR" dirty="0" smtClean="0">
                <a:solidFill>
                  <a:srgbClr val="00518E"/>
                </a:solidFill>
                <a:cs typeface="Arial" pitchFamily="34" charset="0"/>
              </a:rPr>
              <a:t>Adotar </a:t>
            </a:r>
            <a:r>
              <a:rPr lang="pt-BR" dirty="0">
                <a:solidFill>
                  <a:srgbClr val="FF0000"/>
                </a:solidFill>
                <a:cs typeface="Arial" pitchFamily="34" charset="0"/>
              </a:rPr>
              <a:t>proteção abrangente ao delator</a:t>
            </a:r>
            <a:r>
              <a:rPr lang="pt-BR" dirty="0">
                <a:solidFill>
                  <a:srgbClr val="00518E"/>
                </a:solidFill>
                <a:cs typeface="Arial" pitchFamily="34" charset="0"/>
              </a:rPr>
              <a:t>, extensivo aos trabalhadores do setor </a:t>
            </a:r>
            <a:r>
              <a:rPr lang="pt-BR" dirty="0" smtClean="0">
                <a:solidFill>
                  <a:srgbClr val="00518E"/>
                </a:solidFill>
                <a:cs typeface="Arial" pitchFamily="34" charset="0"/>
              </a:rPr>
              <a:t>privado.</a:t>
            </a:r>
          </a:p>
          <a:p>
            <a:pPr marL="349250" lvl="1" indent="-342900" algn="just">
              <a:lnSpc>
                <a:spcPct val="115000"/>
              </a:lnSpc>
              <a:spcBef>
                <a:spcPts val="600"/>
              </a:spcBef>
              <a:buSzPct val="80000"/>
              <a:buFont typeface="Wingdings" panose="05000000000000000000" pitchFamily="2" charset="2"/>
              <a:buChar char="ü"/>
              <a:tabLst>
                <a:tab pos="265113" algn="l"/>
              </a:tabLst>
            </a:pPr>
            <a:r>
              <a:rPr lang="pt-BR" dirty="0">
                <a:solidFill>
                  <a:srgbClr val="00518E"/>
                </a:solidFill>
                <a:cs typeface="Arial" pitchFamily="34" charset="0"/>
              </a:rPr>
              <a:t>Adotar processos de congelamento e de confisco de bens, novas técnicas de investigação e o </a:t>
            </a:r>
            <a:r>
              <a:rPr lang="pt-BR" b="1" dirty="0">
                <a:solidFill>
                  <a:srgbClr val="00518E"/>
                </a:solidFill>
                <a:cs typeface="Arial" pitchFamily="34" charset="0"/>
              </a:rPr>
              <a:t>uso de </a:t>
            </a:r>
            <a:r>
              <a:rPr lang="pt-BR" b="1" dirty="0">
                <a:solidFill>
                  <a:srgbClr val="FF0000"/>
                </a:solidFill>
                <a:cs typeface="Arial" pitchFamily="34" charset="0"/>
              </a:rPr>
              <a:t>acordos de leniência </a:t>
            </a:r>
            <a:r>
              <a:rPr lang="pt-BR" dirty="0">
                <a:solidFill>
                  <a:srgbClr val="00518E"/>
                </a:solidFill>
                <a:cs typeface="Arial" pitchFamily="34" charset="0"/>
              </a:rPr>
              <a:t>ou de cooperação;</a:t>
            </a:r>
          </a:p>
          <a:p>
            <a:pPr marL="292100" lvl="1" indent="-28575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000"/>
              <a:buFont typeface="Courier New" pitchFamily="49" charset="0"/>
              <a:buChar char="o"/>
              <a:tabLst>
                <a:tab pos="265113" algn="l"/>
              </a:tabLst>
            </a:pPr>
            <a:endParaRPr lang="pt-BR" sz="1600" dirty="0">
              <a:solidFill>
                <a:srgbClr val="00518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36"/>
          <p:cNvSpPr txBox="1">
            <a:spLocks noChangeArrowheads="1"/>
          </p:cNvSpPr>
          <p:nvPr/>
        </p:nvSpPr>
        <p:spPr bwMode="auto">
          <a:xfrm>
            <a:off x="251521" y="214793"/>
            <a:ext cx="7992887" cy="63461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3000" b="1" dirty="0" smtClean="0">
                <a:solidFill>
                  <a:srgbClr val="00518E"/>
                </a:solidFill>
                <a:latin typeface="+mn-lt"/>
                <a:cs typeface="Arial" pitchFamily="34" charset="0"/>
              </a:rPr>
              <a:t>Relatório OCDE - 2014</a:t>
            </a:r>
            <a:endParaRPr lang="pt-BR" altLang="pt-BR" sz="3000" b="1" dirty="0">
              <a:solidFill>
                <a:srgbClr val="00518E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09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DV Powerpoint alterada CNI - jose augusto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5">
                <a:lumMod val="40000"/>
                <a:lumOff val="60000"/>
              </a:schemeClr>
            </a:solidFill>
          </a:ln>
        </p:spPr>
      </p:pic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468313" y="3141663"/>
            <a:ext cx="8229600" cy="23034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Obrigado!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 smtClean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 smtClean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 smtClean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Contato: 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Cesar Galiza</a:t>
            </a: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 	 (61) 3317-8861 / </a:t>
            </a:r>
            <a:r>
              <a:rPr lang="pt-BR" sz="2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cgaliza@cni.org.br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 	 Unidade de Relacionamento com o Poder Executivo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 rot="5400000">
            <a:off x="5816497" y="2981818"/>
            <a:ext cx="6331003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pt-BR" altLang="pt-B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4294967295"/>
          </p:nvPr>
        </p:nvSpPr>
        <p:spPr>
          <a:xfrm>
            <a:off x="8892480" y="5589240"/>
            <a:ext cx="288032" cy="744088"/>
          </a:xfrm>
          <a:prstGeom prst="rect">
            <a:avLst/>
          </a:prstGeom>
        </p:spPr>
        <p:txBody>
          <a:bodyPr vert="horz" anchor="ctr"/>
          <a:lstStyle>
            <a:lvl1pPr algn="r">
              <a:defRPr sz="1000" b="1" i="1"/>
            </a:lvl1pPr>
            <a:extLst/>
          </a:lstStyle>
          <a:p>
            <a:pPr algn="ctr"/>
            <a:fld id="{256D3EEF-DE4E-429D-8EC4-DDC531AFF587}" type="slidenum">
              <a:rPr lang="en-US" sz="2000" b="0" smtClean="0">
                <a:solidFill>
                  <a:schemeClr val="bg1"/>
                </a:solidFill>
              </a:rPr>
              <a:pPr algn="ctr"/>
              <a:t>9</a:t>
            </a:fld>
            <a:endParaRPr lang="en-US" sz="20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84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4600</TotalTime>
  <Words>831</Words>
  <Application>Microsoft Office PowerPoint</Application>
  <PresentationFormat>Apresentação na tela (4:3)</PresentationFormat>
  <Paragraphs>123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Corrupção x Competitividade</vt:lpstr>
      <vt:lpstr>Pesquisas de Especialistas</vt:lpstr>
      <vt:lpstr>Sistema de Integridade Brasileiro</vt:lpstr>
      <vt:lpstr>Como avançar ?</vt:lpstr>
      <vt:lpstr>O Nosso Papel</vt:lpstr>
      <vt:lpstr>Desafios</vt:lpstr>
      <vt:lpstr>Relatório – Fase 3 – Brasil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CNI</dc:creator>
  <cp:lastModifiedBy>cgaliza</cp:lastModifiedBy>
  <cp:revision>406</cp:revision>
  <cp:lastPrinted>2014-11-17T23:35:28Z</cp:lastPrinted>
  <dcterms:created xsi:type="dcterms:W3CDTF">2013-08-12T14:23:14Z</dcterms:created>
  <dcterms:modified xsi:type="dcterms:W3CDTF">2014-11-18T00:05:38Z</dcterms:modified>
</cp:coreProperties>
</file>