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59" r:id="rId5"/>
    <p:sldId id="262" r:id="rId6"/>
    <p:sldId id="273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7" autoAdjust="0"/>
  </p:normalViewPr>
  <p:slideViewPr>
    <p:cSldViewPr>
      <p:cViewPr>
        <p:scale>
          <a:sx n="90" d="100"/>
          <a:sy n="90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187F2-0FCB-44D6-9169-0F3F6063726A}" type="doc">
      <dgm:prSet loTypeId="urn:microsoft.com/office/officeart/2005/8/layout/gear1" loCatId="cycle" qsTypeId="urn:microsoft.com/office/officeart/2005/8/quickstyle/simple5" qsCatId="simple" csTypeId="urn:microsoft.com/office/officeart/2005/8/colors/accent0_3" csCatId="mainScheme" phldr="1"/>
      <dgm:spPr/>
    </dgm:pt>
    <dgm:pt modelId="{5770E322-55D2-4551-AF15-C58BC5CA3EE1}">
      <dgm:prSet phldrT="[Texto]"/>
      <dgm:spPr/>
      <dgm:t>
        <a:bodyPr/>
        <a:lstStyle/>
        <a:p>
          <a:r>
            <a:rPr lang="pt-BR" dirty="0" smtClean="0"/>
            <a:t>Aprimoramento de Gestão</a:t>
          </a:r>
          <a:endParaRPr lang="pt-BR" dirty="0"/>
        </a:p>
      </dgm:t>
    </dgm:pt>
    <dgm:pt modelId="{62B7F96A-5C64-43B3-8D36-7CCE9ED36E83}" type="parTrans" cxnId="{4900D5A4-5F34-4656-BD7C-719ACC9537E4}">
      <dgm:prSet/>
      <dgm:spPr/>
      <dgm:t>
        <a:bodyPr/>
        <a:lstStyle/>
        <a:p>
          <a:endParaRPr lang="pt-BR"/>
        </a:p>
      </dgm:t>
    </dgm:pt>
    <dgm:pt modelId="{4C62A195-7527-4104-BD57-6C099DC47FE7}" type="sibTrans" cxnId="{4900D5A4-5F34-4656-BD7C-719ACC9537E4}">
      <dgm:prSet/>
      <dgm:spPr/>
      <dgm:t>
        <a:bodyPr/>
        <a:lstStyle/>
        <a:p>
          <a:endParaRPr lang="pt-BR"/>
        </a:p>
      </dgm:t>
    </dgm:pt>
    <dgm:pt modelId="{A3C28E01-6E8D-48C2-A317-63F5E2A843B8}">
      <dgm:prSet phldrT="[Texto]"/>
      <dgm:spPr/>
      <dgm:t>
        <a:bodyPr/>
        <a:lstStyle/>
        <a:p>
          <a:r>
            <a:rPr lang="pt-BR" dirty="0" smtClean="0"/>
            <a:t>Instrumento de Controle</a:t>
          </a:r>
          <a:endParaRPr lang="pt-BR" dirty="0"/>
        </a:p>
      </dgm:t>
    </dgm:pt>
    <dgm:pt modelId="{39235876-9A1E-4063-B07C-44B4991D0E92}" type="parTrans" cxnId="{A204DC6C-214C-4D91-8EC6-7A693494458E}">
      <dgm:prSet/>
      <dgm:spPr/>
      <dgm:t>
        <a:bodyPr/>
        <a:lstStyle/>
        <a:p>
          <a:endParaRPr lang="pt-BR"/>
        </a:p>
      </dgm:t>
    </dgm:pt>
    <dgm:pt modelId="{EA13C015-1CCF-47CC-83F7-3697323BD0C1}" type="sibTrans" cxnId="{A204DC6C-214C-4D91-8EC6-7A693494458E}">
      <dgm:prSet/>
      <dgm:spPr/>
      <dgm:t>
        <a:bodyPr/>
        <a:lstStyle/>
        <a:p>
          <a:endParaRPr lang="pt-BR"/>
        </a:p>
      </dgm:t>
    </dgm:pt>
    <dgm:pt modelId="{8F28C89A-A013-477C-A247-B9CB95519198}">
      <dgm:prSet phldrT="[Texto]"/>
      <dgm:spPr/>
      <dgm:t>
        <a:bodyPr/>
        <a:lstStyle/>
        <a:p>
          <a:r>
            <a:rPr lang="pt-BR" dirty="0" smtClean="0"/>
            <a:t>Fomento à Participação Social</a:t>
          </a:r>
          <a:endParaRPr lang="pt-BR" dirty="0"/>
        </a:p>
      </dgm:t>
    </dgm:pt>
    <dgm:pt modelId="{93EFDEDA-4141-4898-A3A5-40F5F43A4B7A}" type="parTrans" cxnId="{FA070E9F-B5CE-4EF8-9B82-FD5D7E0067F7}">
      <dgm:prSet/>
      <dgm:spPr/>
      <dgm:t>
        <a:bodyPr/>
        <a:lstStyle/>
        <a:p>
          <a:endParaRPr lang="pt-BR"/>
        </a:p>
      </dgm:t>
    </dgm:pt>
    <dgm:pt modelId="{C424A5B6-1AB2-4B56-BA50-375FF7EFF286}" type="sibTrans" cxnId="{FA070E9F-B5CE-4EF8-9B82-FD5D7E0067F7}">
      <dgm:prSet/>
      <dgm:spPr/>
      <dgm:t>
        <a:bodyPr/>
        <a:lstStyle/>
        <a:p>
          <a:endParaRPr lang="pt-BR"/>
        </a:p>
      </dgm:t>
    </dgm:pt>
    <dgm:pt modelId="{C92820E5-970D-4704-85D9-1CB4D65C34D7}" type="pres">
      <dgm:prSet presAssocID="{1A8187F2-0FCB-44D6-9169-0F3F6063726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2C66CF3-E3A9-4148-AF04-D47269710D56}" type="pres">
      <dgm:prSet presAssocID="{5770E322-55D2-4551-AF15-C58BC5CA3EE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71B44E-497D-44EF-A0CB-C1AEDCB47338}" type="pres">
      <dgm:prSet presAssocID="{5770E322-55D2-4551-AF15-C58BC5CA3EE1}" presName="gear1srcNode" presStyleLbl="node1" presStyleIdx="0" presStyleCnt="3"/>
      <dgm:spPr/>
      <dgm:t>
        <a:bodyPr/>
        <a:lstStyle/>
        <a:p>
          <a:endParaRPr lang="pt-BR"/>
        </a:p>
      </dgm:t>
    </dgm:pt>
    <dgm:pt modelId="{2C81B7D8-F025-464E-9147-B11C6468DD2B}" type="pres">
      <dgm:prSet presAssocID="{5770E322-55D2-4551-AF15-C58BC5CA3EE1}" presName="gear1dstNode" presStyleLbl="node1" presStyleIdx="0" presStyleCnt="3"/>
      <dgm:spPr/>
      <dgm:t>
        <a:bodyPr/>
        <a:lstStyle/>
        <a:p>
          <a:endParaRPr lang="pt-BR"/>
        </a:p>
      </dgm:t>
    </dgm:pt>
    <dgm:pt modelId="{ED7291B1-DF89-4C2D-9ED6-5B4360BF8F2C}" type="pres">
      <dgm:prSet presAssocID="{A3C28E01-6E8D-48C2-A317-63F5E2A843B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854B8-66F8-4EA0-8108-29A3D3F1156D}" type="pres">
      <dgm:prSet presAssocID="{A3C28E01-6E8D-48C2-A317-63F5E2A843B8}" presName="gear2srcNode" presStyleLbl="node1" presStyleIdx="1" presStyleCnt="3"/>
      <dgm:spPr/>
      <dgm:t>
        <a:bodyPr/>
        <a:lstStyle/>
        <a:p>
          <a:endParaRPr lang="pt-BR"/>
        </a:p>
      </dgm:t>
    </dgm:pt>
    <dgm:pt modelId="{63E07CE6-F8C5-4CCC-95CC-5DF09A65DAFD}" type="pres">
      <dgm:prSet presAssocID="{A3C28E01-6E8D-48C2-A317-63F5E2A843B8}" presName="gear2dstNode" presStyleLbl="node1" presStyleIdx="1" presStyleCnt="3"/>
      <dgm:spPr/>
      <dgm:t>
        <a:bodyPr/>
        <a:lstStyle/>
        <a:p>
          <a:endParaRPr lang="pt-BR"/>
        </a:p>
      </dgm:t>
    </dgm:pt>
    <dgm:pt modelId="{5794FDE0-483E-42BC-9032-BC63DA819FC5}" type="pres">
      <dgm:prSet presAssocID="{8F28C89A-A013-477C-A247-B9CB95519198}" presName="gear3" presStyleLbl="node1" presStyleIdx="2" presStyleCnt="3"/>
      <dgm:spPr/>
      <dgm:t>
        <a:bodyPr/>
        <a:lstStyle/>
        <a:p>
          <a:endParaRPr lang="pt-BR"/>
        </a:p>
      </dgm:t>
    </dgm:pt>
    <dgm:pt modelId="{B9DEC33D-AD4E-4796-B44A-BF119A3DBB5E}" type="pres">
      <dgm:prSet presAssocID="{8F28C89A-A013-477C-A247-B9CB9551919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E29A56-E50D-46D8-8E62-F06F6C8F61EE}" type="pres">
      <dgm:prSet presAssocID="{8F28C89A-A013-477C-A247-B9CB95519198}" presName="gear3srcNode" presStyleLbl="node1" presStyleIdx="2" presStyleCnt="3"/>
      <dgm:spPr/>
      <dgm:t>
        <a:bodyPr/>
        <a:lstStyle/>
        <a:p>
          <a:endParaRPr lang="pt-BR"/>
        </a:p>
      </dgm:t>
    </dgm:pt>
    <dgm:pt modelId="{BEF474D6-DC78-409E-B406-AD51AD71AD61}" type="pres">
      <dgm:prSet presAssocID="{8F28C89A-A013-477C-A247-B9CB95519198}" presName="gear3dstNode" presStyleLbl="node1" presStyleIdx="2" presStyleCnt="3"/>
      <dgm:spPr/>
      <dgm:t>
        <a:bodyPr/>
        <a:lstStyle/>
        <a:p>
          <a:endParaRPr lang="pt-BR"/>
        </a:p>
      </dgm:t>
    </dgm:pt>
    <dgm:pt modelId="{6554C85B-D502-4C6B-8097-F63DCEE500D4}" type="pres">
      <dgm:prSet presAssocID="{4C62A195-7527-4104-BD57-6C099DC47FE7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C04FE5EF-3219-462B-889C-D112B111E64B}" type="pres">
      <dgm:prSet presAssocID="{EA13C015-1CCF-47CC-83F7-3697323BD0C1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853AE107-AB6E-4791-B81F-012461C3426F}" type="pres">
      <dgm:prSet presAssocID="{C424A5B6-1AB2-4B56-BA50-375FF7EFF286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82F0977C-141E-44AE-890A-145CF1D64BC3}" type="presOf" srcId="{A3C28E01-6E8D-48C2-A317-63F5E2A843B8}" destId="{63E07CE6-F8C5-4CCC-95CC-5DF09A65DAFD}" srcOrd="2" destOrd="0" presId="urn:microsoft.com/office/officeart/2005/8/layout/gear1"/>
    <dgm:cxn modelId="{833F9DA6-3393-47EA-8545-45DEF1B0EC6C}" type="presOf" srcId="{1A8187F2-0FCB-44D6-9169-0F3F6063726A}" destId="{C92820E5-970D-4704-85D9-1CB4D65C34D7}" srcOrd="0" destOrd="0" presId="urn:microsoft.com/office/officeart/2005/8/layout/gear1"/>
    <dgm:cxn modelId="{01793C7A-D17E-431F-BB8A-B63B02FE2BDD}" type="presOf" srcId="{4C62A195-7527-4104-BD57-6C099DC47FE7}" destId="{6554C85B-D502-4C6B-8097-F63DCEE500D4}" srcOrd="0" destOrd="0" presId="urn:microsoft.com/office/officeart/2005/8/layout/gear1"/>
    <dgm:cxn modelId="{FA070E9F-B5CE-4EF8-9B82-FD5D7E0067F7}" srcId="{1A8187F2-0FCB-44D6-9169-0F3F6063726A}" destId="{8F28C89A-A013-477C-A247-B9CB95519198}" srcOrd="2" destOrd="0" parTransId="{93EFDEDA-4141-4898-A3A5-40F5F43A4B7A}" sibTransId="{C424A5B6-1AB2-4B56-BA50-375FF7EFF286}"/>
    <dgm:cxn modelId="{3976D520-B468-450C-951F-1D03C1A149BE}" type="presOf" srcId="{8F28C89A-A013-477C-A247-B9CB95519198}" destId="{5794FDE0-483E-42BC-9032-BC63DA819FC5}" srcOrd="0" destOrd="0" presId="urn:microsoft.com/office/officeart/2005/8/layout/gear1"/>
    <dgm:cxn modelId="{490A1BDF-CCC9-48C6-9F35-D1AC045CDC63}" type="presOf" srcId="{5770E322-55D2-4551-AF15-C58BC5CA3EE1}" destId="{2C81B7D8-F025-464E-9147-B11C6468DD2B}" srcOrd="2" destOrd="0" presId="urn:microsoft.com/office/officeart/2005/8/layout/gear1"/>
    <dgm:cxn modelId="{2BD7CDFA-6413-469D-B16B-24E1CC5FF659}" type="presOf" srcId="{5770E322-55D2-4551-AF15-C58BC5CA3EE1}" destId="{B2C66CF3-E3A9-4148-AF04-D47269710D56}" srcOrd="0" destOrd="0" presId="urn:microsoft.com/office/officeart/2005/8/layout/gear1"/>
    <dgm:cxn modelId="{4900D5A4-5F34-4656-BD7C-719ACC9537E4}" srcId="{1A8187F2-0FCB-44D6-9169-0F3F6063726A}" destId="{5770E322-55D2-4551-AF15-C58BC5CA3EE1}" srcOrd="0" destOrd="0" parTransId="{62B7F96A-5C64-43B3-8D36-7CCE9ED36E83}" sibTransId="{4C62A195-7527-4104-BD57-6C099DC47FE7}"/>
    <dgm:cxn modelId="{848E7633-A22A-421D-B1AB-179D52CD462C}" type="presOf" srcId="{A3C28E01-6E8D-48C2-A317-63F5E2A843B8}" destId="{842854B8-66F8-4EA0-8108-29A3D3F1156D}" srcOrd="1" destOrd="0" presId="urn:microsoft.com/office/officeart/2005/8/layout/gear1"/>
    <dgm:cxn modelId="{1495E931-B5DA-4C6A-9A0E-F6D7DF407E8C}" type="presOf" srcId="{8F28C89A-A013-477C-A247-B9CB95519198}" destId="{BEF474D6-DC78-409E-B406-AD51AD71AD61}" srcOrd="3" destOrd="0" presId="urn:microsoft.com/office/officeart/2005/8/layout/gear1"/>
    <dgm:cxn modelId="{9FFB45FF-7489-4330-8F5E-91BDCA3485BC}" type="presOf" srcId="{8F28C89A-A013-477C-A247-B9CB95519198}" destId="{B9DEC33D-AD4E-4796-B44A-BF119A3DBB5E}" srcOrd="1" destOrd="0" presId="urn:microsoft.com/office/officeart/2005/8/layout/gear1"/>
    <dgm:cxn modelId="{A204DC6C-214C-4D91-8EC6-7A693494458E}" srcId="{1A8187F2-0FCB-44D6-9169-0F3F6063726A}" destId="{A3C28E01-6E8D-48C2-A317-63F5E2A843B8}" srcOrd="1" destOrd="0" parTransId="{39235876-9A1E-4063-B07C-44B4991D0E92}" sibTransId="{EA13C015-1CCF-47CC-83F7-3697323BD0C1}"/>
    <dgm:cxn modelId="{BFD9F439-3823-47C8-9A92-0EDAAAAFCBF5}" type="presOf" srcId="{5770E322-55D2-4551-AF15-C58BC5CA3EE1}" destId="{DE71B44E-497D-44EF-A0CB-C1AEDCB47338}" srcOrd="1" destOrd="0" presId="urn:microsoft.com/office/officeart/2005/8/layout/gear1"/>
    <dgm:cxn modelId="{2A70E3CC-03FB-4078-8741-E4C4F207B3A0}" type="presOf" srcId="{C424A5B6-1AB2-4B56-BA50-375FF7EFF286}" destId="{853AE107-AB6E-4791-B81F-012461C3426F}" srcOrd="0" destOrd="0" presId="urn:microsoft.com/office/officeart/2005/8/layout/gear1"/>
    <dgm:cxn modelId="{A6D177FA-BC59-4CB1-82FB-FC074EC85E8B}" type="presOf" srcId="{A3C28E01-6E8D-48C2-A317-63F5E2A843B8}" destId="{ED7291B1-DF89-4C2D-9ED6-5B4360BF8F2C}" srcOrd="0" destOrd="0" presId="urn:microsoft.com/office/officeart/2005/8/layout/gear1"/>
    <dgm:cxn modelId="{B40300B3-EFCF-4CAA-A07A-1A6B1EA68296}" type="presOf" srcId="{EA13C015-1CCF-47CC-83F7-3697323BD0C1}" destId="{C04FE5EF-3219-462B-889C-D112B111E64B}" srcOrd="0" destOrd="0" presId="urn:microsoft.com/office/officeart/2005/8/layout/gear1"/>
    <dgm:cxn modelId="{F90A9996-94C5-4CB0-A3D4-E34AEF1BEC73}" type="presOf" srcId="{8F28C89A-A013-477C-A247-B9CB95519198}" destId="{95E29A56-E50D-46D8-8E62-F06F6C8F61EE}" srcOrd="2" destOrd="0" presId="urn:microsoft.com/office/officeart/2005/8/layout/gear1"/>
    <dgm:cxn modelId="{B83B4364-18E6-4358-A494-18D004B6621F}" type="presParOf" srcId="{C92820E5-970D-4704-85D9-1CB4D65C34D7}" destId="{B2C66CF3-E3A9-4148-AF04-D47269710D56}" srcOrd="0" destOrd="0" presId="urn:microsoft.com/office/officeart/2005/8/layout/gear1"/>
    <dgm:cxn modelId="{D38E591F-C1DA-4F87-9144-B745606A1AAD}" type="presParOf" srcId="{C92820E5-970D-4704-85D9-1CB4D65C34D7}" destId="{DE71B44E-497D-44EF-A0CB-C1AEDCB47338}" srcOrd="1" destOrd="0" presId="urn:microsoft.com/office/officeart/2005/8/layout/gear1"/>
    <dgm:cxn modelId="{77CE14CE-5926-4531-835E-3EE65261865D}" type="presParOf" srcId="{C92820E5-970D-4704-85D9-1CB4D65C34D7}" destId="{2C81B7D8-F025-464E-9147-B11C6468DD2B}" srcOrd="2" destOrd="0" presId="urn:microsoft.com/office/officeart/2005/8/layout/gear1"/>
    <dgm:cxn modelId="{2B520387-2BD3-4FDA-9C7F-2AC8C5AD8366}" type="presParOf" srcId="{C92820E5-970D-4704-85D9-1CB4D65C34D7}" destId="{ED7291B1-DF89-4C2D-9ED6-5B4360BF8F2C}" srcOrd="3" destOrd="0" presId="urn:microsoft.com/office/officeart/2005/8/layout/gear1"/>
    <dgm:cxn modelId="{866FDC55-EF7E-417F-BD10-4F8E35FE187D}" type="presParOf" srcId="{C92820E5-970D-4704-85D9-1CB4D65C34D7}" destId="{842854B8-66F8-4EA0-8108-29A3D3F1156D}" srcOrd="4" destOrd="0" presId="urn:microsoft.com/office/officeart/2005/8/layout/gear1"/>
    <dgm:cxn modelId="{5585D159-E3BB-43E3-B4F8-8FB190A931FD}" type="presParOf" srcId="{C92820E5-970D-4704-85D9-1CB4D65C34D7}" destId="{63E07CE6-F8C5-4CCC-95CC-5DF09A65DAFD}" srcOrd="5" destOrd="0" presId="urn:microsoft.com/office/officeart/2005/8/layout/gear1"/>
    <dgm:cxn modelId="{0BE7DFCC-B0C4-4296-9C5E-5FF2F536B354}" type="presParOf" srcId="{C92820E5-970D-4704-85D9-1CB4D65C34D7}" destId="{5794FDE0-483E-42BC-9032-BC63DA819FC5}" srcOrd="6" destOrd="0" presId="urn:microsoft.com/office/officeart/2005/8/layout/gear1"/>
    <dgm:cxn modelId="{A531027E-C094-4AA6-BE50-AFF54A4567C0}" type="presParOf" srcId="{C92820E5-970D-4704-85D9-1CB4D65C34D7}" destId="{B9DEC33D-AD4E-4796-B44A-BF119A3DBB5E}" srcOrd="7" destOrd="0" presId="urn:microsoft.com/office/officeart/2005/8/layout/gear1"/>
    <dgm:cxn modelId="{F1872999-1B18-4FE1-9628-ADCD620C19BE}" type="presParOf" srcId="{C92820E5-970D-4704-85D9-1CB4D65C34D7}" destId="{95E29A56-E50D-46D8-8E62-F06F6C8F61EE}" srcOrd="8" destOrd="0" presId="urn:microsoft.com/office/officeart/2005/8/layout/gear1"/>
    <dgm:cxn modelId="{388BA899-BFE2-490C-8DDC-01E23CAE3966}" type="presParOf" srcId="{C92820E5-970D-4704-85D9-1CB4D65C34D7}" destId="{BEF474D6-DC78-409E-B406-AD51AD71AD61}" srcOrd="9" destOrd="0" presId="urn:microsoft.com/office/officeart/2005/8/layout/gear1"/>
    <dgm:cxn modelId="{0105DB18-653A-48C4-8F1C-CA0D8D6713E4}" type="presParOf" srcId="{C92820E5-970D-4704-85D9-1CB4D65C34D7}" destId="{6554C85B-D502-4C6B-8097-F63DCEE500D4}" srcOrd="10" destOrd="0" presId="urn:microsoft.com/office/officeart/2005/8/layout/gear1"/>
    <dgm:cxn modelId="{BA39AF2E-9EE2-42BA-A80D-B64A2DC921E0}" type="presParOf" srcId="{C92820E5-970D-4704-85D9-1CB4D65C34D7}" destId="{C04FE5EF-3219-462B-889C-D112B111E64B}" srcOrd="11" destOrd="0" presId="urn:microsoft.com/office/officeart/2005/8/layout/gear1"/>
    <dgm:cxn modelId="{0F261BFD-6C85-493A-B7AE-EACEDC310CB8}" type="presParOf" srcId="{C92820E5-970D-4704-85D9-1CB4D65C34D7}" destId="{853AE107-AB6E-4791-B81F-012461C3426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66CF3-E3A9-4148-AF04-D47269710D56}">
      <dsp:nvSpPr>
        <dsp:cNvPr id="0" name=""/>
        <dsp:cNvSpPr/>
      </dsp:nvSpPr>
      <dsp:spPr>
        <a:xfrm>
          <a:off x="3074983" y="1918911"/>
          <a:ext cx="2345336" cy="2345336"/>
        </a:xfrm>
        <a:prstGeom prst="gear9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Aprimoramento de Gestão</a:t>
          </a:r>
          <a:endParaRPr lang="pt-BR" sz="1200" kern="1200" dirty="0"/>
        </a:p>
      </dsp:txBody>
      <dsp:txXfrm>
        <a:off x="3546500" y="2468295"/>
        <a:ext cx="1402302" cy="1205551"/>
      </dsp:txXfrm>
    </dsp:sp>
    <dsp:sp modelId="{ED7291B1-DF89-4C2D-9ED6-5B4360BF8F2C}">
      <dsp:nvSpPr>
        <dsp:cNvPr id="0" name=""/>
        <dsp:cNvSpPr/>
      </dsp:nvSpPr>
      <dsp:spPr>
        <a:xfrm>
          <a:off x="1710424" y="1364559"/>
          <a:ext cx="1705699" cy="1705699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Instrumento de Controle</a:t>
          </a:r>
          <a:endParaRPr lang="pt-BR" sz="1200" kern="1200" dirty="0"/>
        </a:p>
      </dsp:txBody>
      <dsp:txXfrm>
        <a:off x="2139839" y="1796569"/>
        <a:ext cx="846869" cy="841679"/>
      </dsp:txXfrm>
    </dsp:sp>
    <dsp:sp modelId="{5794FDE0-483E-42BC-9032-BC63DA819FC5}">
      <dsp:nvSpPr>
        <dsp:cNvPr id="0" name=""/>
        <dsp:cNvSpPr/>
      </dsp:nvSpPr>
      <dsp:spPr>
        <a:xfrm rot="20700000">
          <a:off x="2665789" y="187800"/>
          <a:ext cx="1671237" cy="1671237"/>
        </a:xfrm>
        <a:prstGeom prst="gear6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Fomento à Participação Social</a:t>
          </a:r>
          <a:endParaRPr lang="pt-BR" sz="1200" kern="1200" dirty="0"/>
        </a:p>
      </dsp:txBody>
      <dsp:txXfrm rot="-20700000">
        <a:off x="3032341" y="554352"/>
        <a:ext cx="938134" cy="938134"/>
      </dsp:txXfrm>
    </dsp:sp>
    <dsp:sp modelId="{6554C85B-D502-4C6B-8097-F63DCEE500D4}">
      <dsp:nvSpPr>
        <dsp:cNvPr id="0" name=""/>
        <dsp:cNvSpPr/>
      </dsp:nvSpPr>
      <dsp:spPr>
        <a:xfrm>
          <a:off x="2895409" y="1564568"/>
          <a:ext cx="3002030" cy="3002030"/>
        </a:xfrm>
        <a:prstGeom prst="circularArrow">
          <a:avLst>
            <a:gd name="adj1" fmla="val 4687"/>
            <a:gd name="adj2" fmla="val 299029"/>
            <a:gd name="adj3" fmla="val 2517874"/>
            <a:gd name="adj4" fmla="val 15857602"/>
            <a:gd name="adj5" fmla="val 546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4FE5EF-3219-462B-889C-D112B111E64B}">
      <dsp:nvSpPr>
        <dsp:cNvPr id="0" name=""/>
        <dsp:cNvSpPr/>
      </dsp:nvSpPr>
      <dsp:spPr>
        <a:xfrm>
          <a:off x="1408348" y="986852"/>
          <a:ext cx="2181162" cy="21811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3AE107-AB6E-4791-B81F-012461C3426F}">
      <dsp:nvSpPr>
        <dsp:cNvPr id="0" name=""/>
        <dsp:cNvSpPr/>
      </dsp:nvSpPr>
      <dsp:spPr>
        <a:xfrm>
          <a:off x="2279215" y="-178562"/>
          <a:ext cx="2351732" cy="23517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AEF8D-BA09-4590-A7FF-6158C870DB21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FCAD0-FC2A-4F71-B99C-6FD84AEB14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38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CAD0-FC2A-4F71-B99C-6FD84AEB146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38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5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6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0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7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0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53A3-69CF-4A1F-805D-CF39EBF78876}" type="datetimeFigureOut">
              <a:rPr lang="pt-BR" smtClean="0"/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66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914400" y="2060848"/>
            <a:ext cx="7315200" cy="259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OUVIDORIAS PÚBLICAS BRASILEIRAS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979004" y="3717927"/>
            <a:ext cx="7185992" cy="1658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Recepção e tratamento de manifestações cidadãs nas instituições públicas brasileiras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2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1778192"/>
            <a:ext cx="9144000" cy="1134000"/>
            <a:chOff x="0" y="2688384"/>
            <a:chExt cx="8856984" cy="1134000"/>
          </a:xfrm>
        </p:grpSpPr>
        <p:sp>
          <p:nvSpPr>
            <p:cNvPr id="21" name="Retângulo 20"/>
            <p:cNvSpPr/>
            <p:nvPr/>
          </p:nvSpPr>
          <p:spPr>
            <a:xfrm>
              <a:off x="0" y="2688384"/>
              <a:ext cx="8856984" cy="1134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0" y="2688384"/>
              <a:ext cx="8856984" cy="1134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400" tIns="312420" rIns="687400" bIns="106680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Como o cidadão pode acompanhar a manifestação feita?</a:t>
              </a:r>
              <a:endParaRPr lang="pt-BR" sz="16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Qual a linguagem utilizada pela ouvidoria  ao responder uma demanda?</a:t>
              </a:r>
              <a:endParaRPr lang="pt-BR" sz="16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Como as ouvidorias fazem a avaliação do trabalho desenvolvido?</a:t>
              </a:r>
              <a:endParaRPr lang="pt-BR" sz="1600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86357" y="1556792"/>
            <a:ext cx="6199888" cy="442800"/>
            <a:chOff x="442849" y="2466984"/>
            <a:chExt cx="6199888" cy="442800"/>
          </a:xfrm>
          <a:solidFill>
            <a:schemeClr val="tx2"/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442849" y="2466984"/>
              <a:ext cx="6199888" cy="44280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464465" y="2488600"/>
              <a:ext cx="6156656" cy="399568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41" tIns="0" rIns="234341" bIns="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RESPOSTAS AO CIDADÃO</a:t>
              </a:r>
              <a:endParaRPr lang="pt-BR" sz="1600" kern="12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51520" y="3212976"/>
            <a:ext cx="8604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mtClean="0"/>
              <a:t>A clareza e a transparência na comunicação com o usuário são pontos percebidos como fundamentais na relação entre ouvidoria e manifestante. Práticas adequadas: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Estabelecimento imediato de um número de protocolo à manifestação recebida.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Disponibilização de diferentes formas de consulta à situação da manifestação (tanto online quanto por telefone/pessoalmente).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Preocupação em responder manifestações com linguagem clara, sem a utilização excessiva de termos técnicos.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Busca de formas de fortalecimento do relacionamento com o cidadão.</a:t>
            </a:r>
          </a:p>
          <a:p>
            <a:pPr marL="285750" indent="-285750">
              <a:buFontTx/>
              <a:buChar char="-"/>
            </a:pPr>
            <a:r>
              <a:rPr lang="pt-BR" sz="1600" smtClean="0"/>
              <a:t>Realização de pesquisas de satisfação.</a:t>
            </a:r>
          </a:p>
          <a:p>
            <a:pPr marL="285750" indent="-285750">
              <a:buFontTx/>
              <a:buChar char="-"/>
            </a:pPr>
            <a:endParaRPr lang="pt-BR" sz="1600" smtClean="0"/>
          </a:p>
        </p:txBody>
      </p:sp>
    </p:spTree>
    <p:extLst>
      <p:ext uri="{BB962C8B-B14F-4D97-AF65-F5344CB8AC3E}">
        <p14:creationId xmlns:p14="http://schemas.microsoft.com/office/powerpoint/2010/main" val="39478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1851992"/>
            <a:ext cx="9144000" cy="1307208"/>
            <a:chOff x="0" y="3777384"/>
            <a:chExt cx="8856984" cy="1449000"/>
          </a:xfrm>
        </p:grpSpPr>
        <p:sp>
          <p:nvSpPr>
            <p:cNvPr id="18" name="Retângulo 17"/>
            <p:cNvSpPr/>
            <p:nvPr/>
          </p:nvSpPr>
          <p:spPr>
            <a:xfrm>
              <a:off x="0" y="3777384"/>
              <a:ext cx="8856984" cy="1449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0" y="3777384"/>
              <a:ext cx="8856984" cy="1449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400" tIns="416560" rIns="687400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Quais relatórios (internos e externos) são gerados?</a:t>
              </a:r>
              <a:endParaRPr lang="pt-BR" sz="16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Como a ouvidoria dissemina as informações recebidas para o(s) órgão(s) em que está localizada?</a:t>
              </a:r>
              <a:endParaRPr lang="pt-BR" sz="16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86357" y="1556792"/>
            <a:ext cx="6199888" cy="590400"/>
            <a:chOff x="442849" y="3482184"/>
            <a:chExt cx="6199888" cy="590400"/>
          </a:xfrm>
          <a:solidFill>
            <a:schemeClr val="tx2"/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442849" y="3482184"/>
              <a:ext cx="6199888" cy="590400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71670" y="3511005"/>
              <a:ext cx="6142246" cy="532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41" tIns="0" rIns="234341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APRIMORAMENTO DA GESTÃO</a:t>
              </a:r>
              <a:endParaRPr lang="pt-BR" sz="1600" kern="12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5397" y="3653586"/>
            <a:ext cx="9021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mtClean="0"/>
              <a:t>Pontos fundamentais: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Disponibilização de relatórios quantitativos e qualitativos à população, contribuindo para a transparência e o aumento da percepção pública do valor da ouvidoria.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Necessidade de se respeitar os prazos de emissão de relatórios (trimestral, semestral, anual?).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Distribuição de relatórios internos como insumo para o aperfeiçoamento da gestão.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Realização de treinamentos aos servidores públicos utilizando manifestações recebidas como pontos a serem debatidos e fortalecidos no órgãos.</a:t>
            </a:r>
          </a:p>
        </p:txBody>
      </p:sp>
    </p:spTree>
    <p:extLst>
      <p:ext uri="{BB962C8B-B14F-4D97-AF65-F5344CB8AC3E}">
        <p14:creationId xmlns:p14="http://schemas.microsoft.com/office/powerpoint/2010/main" val="2673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276872"/>
            <a:ext cx="2520280" cy="92333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Fluxos e prazos bem estabelecidos em uma Ouvidoria de 2º nível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275856" y="2507704"/>
            <a:ext cx="7920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4283969" y="2564904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ysClr val="windowText" lastClr="000000"/>
                </a:solidFill>
              </a:rPr>
              <a:t>Portaria nº 33/2014/CGM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7545" y="335699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Para uma denúncia/reclamação ser aceita precisa atender critérios previamente definidos: consistência, possibilidade fática, possibilidade jurídica e nexo causal.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Classificação quanto à competência: Poder Executivo Municipal, outros poderes municipais, outros níveis de governo.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Classificação das áreas de controle e do grau de detalhamento e gravidade.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Pontos focais nos órgãos de 1º nível para lidar diretamente com a ouvidoria.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3528" y="5261520"/>
            <a:ext cx="8640960" cy="1191816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</a:rPr>
              <a:t>TRATAMENTO DE DENÚNCIAS GRAVES: </a:t>
            </a:r>
            <a:r>
              <a:rPr lang="pt-BR" sz="1600" dirty="0" smtClean="0">
                <a:solidFill>
                  <a:schemeClr val="bg1"/>
                </a:solidFill>
              </a:rPr>
              <a:t>encaminhamento direto ao gabinete da Controladoria Geral do Município.</a:t>
            </a:r>
          </a:p>
          <a:p>
            <a:pPr algn="just"/>
            <a:r>
              <a:rPr lang="pt-BR" sz="1600" b="1" dirty="0" smtClean="0">
                <a:solidFill>
                  <a:schemeClr val="bg1"/>
                </a:solidFill>
              </a:rPr>
              <a:t>TRATAMENTO DE RECLAMAÇÕES GRAVES: </a:t>
            </a:r>
            <a:r>
              <a:rPr lang="pt-BR" sz="1600" dirty="0" smtClean="0">
                <a:solidFill>
                  <a:schemeClr val="bg1"/>
                </a:solidFill>
              </a:rPr>
              <a:t>encaminhamento direto aos chefes de gabinete dos órgãos competentes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1: Controladoria Geral do Município de São Paulo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276872"/>
            <a:ext cx="2520280" cy="92333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chemeClr val="bg1"/>
                </a:solidFill>
              </a:rPr>
              <a:t>Múltiplos Canais de Entrada e Linguagem Cidadã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275856" y="2507704"/>
            <a:ext cx="7920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67545" y="33569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2: </a:t>
            </a:r>
            <a:r>
              <a:rPr lang="pt-B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 do Tribunal de Contas / </a:t>
            </a:r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Pernambuco</a:t>
            </a:r>
            <a:endParaRPr lang="pt-BR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3969" y="2060848"/>
            <a:ext cx="43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</a:rPr>
              <a:t>Dorinha (Assistente Virtual); Cartas </a:t>
            </a:r>
            <a:r>
              <a:rPr lang="pt-BR" dirty="0" err="1" smtClean="0">
                <a:solidFill>
                  <a:sysClr val="windowText" lastClr="000000"/>
                </a:solidFill>
              </a:rPr>
              <a:t>pré</a:t>
            </a:r>
            <a:r>
              <a:rPr lang="pt-BR" dirty="0" smtClean="0">
                <a:solidFill>
                  <a:sysClr val="windowText" lastClr="000000"/>
                </a:solidFill>
              </a:rPr>
              <a:t>-seladas, </a:t>
            </a:r>
            <a:r>
              <a:rPr lang="pt-BR" dirty="0" err="1" smtClean="0">
                <a:solidFill>
                  <a:sysClr val="windowText" lastClr="000000"/>
                </a:solidFill>
              </a:rPr>
              <a:t>apps</a:t>
            </a:r>
            <a:r>
              <a:rPr lang="pt-BR" dirty="0" smtClean="0">
                <a:solidFill>
                  <a:sysClr val="windowText" lastClr="000000"/>
                </a:solidFill>
              </a:rPr>
              <a:t> para </a:t>
            </a:r>
            <a:r>
              <a:rPr lang="pt-BR" dirty="0" err="1" smtClean="0">
                <a:solidFill>
                  <a:sysClr val="windowText" lastClr="000000"/>
                </a:solidFill>
              </a:rPr>
              <a:t>tablets</a:t>
            </a:r>
            <a:r>
              <a:rPr lang="pt-BR" dirty="0" smtClean="0">
                <a:solidFill>
                  <a:sysClr val="windowText" lastClr="000000"/>
                </a:solidFill>
              </a:rPr>
              <a:t> e celulares, cordel da ouvidoria, presença em rede social, </a:t>
            </a:r>
            <a:r>
              <a:rPr lang="pt-BR" dirty="0" err="1" smtClean="0">
                <a:solidFill>
                  <a:sysClr val="windowText" lastClr="000000"/>
                </a:solidFill>
              </a:rPr>
              <a:t>Whatsapp</a:t>
            </a:r>
            <a:r>
              <a:rPr lang="pt-BR" dirty="0" smtClean="0">
                <a:solidFill>
                  <a:sysClr val="windowText" lastClr="000000"/>
                </a:solidFill>
              </a:rPr>
              <a:t>.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7545" y="3413899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Esforço contínuo na criação de diferentes mecanismos para recepção de manifestações, não se importando com a frequência de uso de cada </a:t>
            </a:r>
            <a:r>
              <a:rPr lang="pt-BR" smtClean="0">
                <a:solidFill>
                  <a:sysClr val="windowText" lastClr="000000"/>
                </a:solidFill>
              </a:rPr>
              <a:t>um deles.</a:t>
            </a:r>
            <a:endParaRPr lang="pt-BR" dirty="0" smtClean="0">
              <a:solidFill>
                <a:sysClr val="windowText" lastClr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Criação de um personagem que guia o usuário do site no encaminhamento de uma manifestação e explica os pontos principais.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ysClr val="windowText" lastClr="000000"/>
                </a:solidFill>
              </a:rPr>
              <a:t>Linguagem simples, direta e de fácil acesso, atingindo todos os públicos </a:t>
            </a:r>
            <a:r>
              <a:rPr lang="pt-BR" smtClean="0">
                <a:solidFill>
                  <a:sysClr val="windowText" lastClr="000000"/>
                </a:solidFill>
              </a:rPr>
              <a:t>usuários.</a:t>
            </a:r>
            <a:endParaRPr lang="pt-BR" dirty="0" smtClean="0">
              <a:solidFill>
                <a:sysClr val="windowText" lastClr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10" y="4755992"/>
            <a:ext cx="3627394" cy="212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1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276872"/>
            <a:ext cx="2520280" cy="646331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chemeClr val="bg1"/>
                </a:solidFill>
              </a:rPr>
              <a:t>Busca de manifestações com usuários do SUS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059832" y="2361947"/>
            <a:ext cx="7920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67545" y="33569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3: Departamento de Ouvidoria Geral do SUS</a:t>
            </a:r>
            <a:endParaRPr lang="pt-BR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51921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ysClr val="windowText" lastClr="000000"/>
                </a:solidFill>
              </a:rPr>
              <a:t>Ouvidoria Ativa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28" name="Picture 4" descr="http://walterbartels.com/assets/imagens/noticia/%7BE850B7A6-8105-46A0-963C-D52AB4E4664C%7D_Ouvidoria%20Itinerante%20no%20PS%20do%20HM%20de%20Americ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63" y="4560182"/>
            <a:ext cx="3428701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ude.pr.gov.br/modules/galeria/uploads/400/thumb_DSC_04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5464"/>
            <a:ext cx="1847614" cy="124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overno-br.com/wp-content/uploads/2013/07/ouvidoria-itineran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187798"/>
            <a:ext cx="2497460" cy="139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19" y="3068960"/>
            <a:ext cx="5400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>
                <a:solidFill>
                  <a:sysClr val="windowText" lastClr="000000"/>
                </a:solidFill>
              </a:rPr>
              <a:t>Qualificação e ampliação do Banco de Informações Técnicas em Saúde (BITS) para disseminação de </a:t>
            </a:r>
            <a:r>
              <a:rPr lang="pt-BR" smtClean="0">
                <a:solidFill>
                  <a:sysClr val="windowText" lastClr="000000"/>
                </a:solidFill>
              </a:rPr>
              <a:t>informações;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ysClr val="windowText" lastClr="000000"/>
                </a:solidFill>
              </a:rPr>
              <a:t>Envio </a:t>
            </a:r>
            <a:r>
              <a:rPr lang="pt-BR">
                <a:solidFill>
                  <a:sysClr val="windowText" lastClr="000000"/>
                </a:solidFill>
              </a:rPr>
              <a:t>de cartas aos usuários do SUS (Carta SUS</a:t>
            </a:r>
            <a:r>
              <a:rPr lang="pt-BR" smtClean="0">
                <a:solidFill>
                  <a:sysClr val="windowText" lastClr="000000"/>
                </a:solidFill>
              </a:rPr>
              <a:t>), para </a:t>
            </a:r>
            <a:r>
              <a:rPr lang="pt-BR">
                <a:solidFill>
                  <a:sysClr val="windowText" lastClr="000000"/>
                </a:solidFill>
              </a:rPr>
              <a:t>colher as impressões sobre a atenção recebida e informar custos de </a:t>
            </a:r>
            <a:r>
              <a:rPr lang="pt-BR" smtClean="0">
                <a:solidFill>
                  <a:sysClr val="windowText" lastClr="000000"/>
                </a:solidFill>
              </a:rPr>
              <a:t>tratamento;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ysClr val="windowText" lastClr="000000"/>
                </a:solidFill>
              </a:rPr>
              <a:t>Realização </a:t>
            </a:r>
            <a:r>
              <a:rPr lang="pt-BR">
                <a:solidFill>
                  <a:sysClr val="windowText" lastClr="000000"/>
                </a:solidFill>
              </a:rPr>
              <a:t>de pesquisas telefônicas, com ampla abrangência, sobre a satisfação dos serviços prestados pelo </a:t>
            </a:r>
            <a:r>
              <a:rPr lang="pt-BR" smtClean="0">
                <a:solidFill>
                  <a:sysClr val="windowText" lastClr="000000"/>
                </a:solidFill>
              </a:rPr>
              <a:t>SUS;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ysClr val="windowText" lastClr="000000"/>
                </a:solidFill>
              </a:rPr>
              <a:t>Promoção de iniciativas de Ouvidorias Itinerantes;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ysClr val="windowText" lastClr="000000"/>
                </a:solidFill>
              </a:rPr>
              <a:t>Trabalho junto às lideranças dos movimentos sociais (oficinas de estímulo ao controle social).</a:t>
            </a:r>
            <a:endParaRPr lang="es-CO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2120082"/>
            <a:ext cx="2520280" cy="923330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chemeClr val="bg1"/>
                </a:solidFill>
              </a:rPr>
              <a:t>Articulação  e interação com sociedade civil e conselhos sociais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347864" y="2205157"/>
            <a:ext cx="792088" cy="4616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79512" y="3201938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Lista tríplice para escolha do Ouvidor-Geral é elaborada pelo Conselho Estadual de Defesa da Pessoa Humana (CONDEPE). Indicados não podem ser membros da Defensoria Pública do Estado.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O Ouvidor-Geral </a:t>
            </a:r>
            <a:r>
              <a:rPr lang="pt-BR" sz="1600">
                <a:solidFill>
                  <a:sysClr val="windowText" lastClr="000000"/>
                </a:solidFill>
              </a:rPr>
              <a:t>tem participação ativa junto ao CONDEPE, com mais dois outros ouvidores (Ouvidoria da Penitenciária do Estado de São Paulo e Ouvidoria das Polícias do Estado de São Paulo)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A Defensoria possui dois conselhos que se relacionam diretamente com a Ouvidoria: o Conselho Consultivo da Defensoria e o Conselho Superior da Defensoria Pública.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O Conselho Consultivo da Defensoria é composto por 19 membros da sociedade civil organizada, indicados pelo Ouvidor-Geral. Acompanha o trabalho do órgão, formula crítica e sugestões para o aprimoramento de seus serviços.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Nas reuniões semanais do Conselho Superior da Defensoria Pública, há estimulo à participação direta dos cidadãos (‘Momento Aberto’). Além disso são realizadas ‘Consultas Públicas’ (temáticas) e ‘Ciclos de Conferências’ (bianuais). A Ouvidoria participa ativamente de todos os eventos.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smtClean="0">
                <a:solidFill>
                  <a:sysClr val="windowText" lastClr="000000"/>
                </a:solidFill>
              </a:rPr>
              <a:t>Todas as atas das reuniões dos conselhos e decisões tomadas são disponibilizadas no site da Ouvidoria.</a:t>
            </a: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4: Ouvidoria da Defensoria Pública / SP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55976" y="206084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ysClr val="windowText" lastClr="000000"/>
                </a:solidFill>
              </a:rPr>
              <a:t>Ouvidor externo</a:t>
            </a:r>
          </a:p>
          <a:p>
            <a:r>
              <a:rPr lang="pt-BR" smtClean="0">
                <a:solidFill>
                  <a:sysClr val="windowText" lastClr="000000"/>
                </a:solidFill>
              </a:rPr>
              <a:t>Conselho Consultivo e Conselho Superior</a:t>
            </a:r>
          </a:p>
          <a:p>
            <a:r>
              <a:rPr lang="pt-BR" smtClean="0">
                <a:solidFill>
                  <a:sysClr val="windowText" lastClr="000000"/>
                </a:solidFill>
              </a:rPr>
              <a:t>Interação entre Ouvidoria e CONDEPE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24" name="Título 3"/>
          <p:cNvSpPr txBox="1">
            <a:spLocks/>
          </p:cNvSpPr>
          <p:nvPr/>
        </p:nvSpPr>
        <p:spPr>
          <a:xfrm>
            <a:off x="0" y="1338799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40198"/>
              </p:ext>
            </p:extLst>
          </p:nvPr>
        </p:nvGraphicFramePr>
        <p:xfrm>
          <a:off x="202044" y="2107924"/>
          <a:ext cx="8849172" cy="427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6" imgW="5575300" imgH="2692400" progId="Word.Document.12">
                  <p:embed/>
                </p:oleObj>
              </mc:Choice>
              <mc:Fallback>
                <p:oleObj name="Document" r:id="rId6" imgW="55753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044" y="2107924"/>
                        <a:ext cx="8849172" cy="427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5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0" y="1196752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Democracia e Ouvidorias Públicas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Quanto mais avançado o estágio democrático de um país, maior o interesse pelo </a:t>
            </a:r>
            <a:r>
              <a:rPr lang="pt-BR" sz="2400" b="1" i="1" dirty="0" err="1" smtClean="0">
                <a:solidFill>
                  <a:schemeClr val="tx1"/>
                </a:solidFill>
              </a:rPr>
              <a:t>accountability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(Campos, 1990);</a:t>
            </a:r>
          </a:p>
          <a:p>
            <a:pPr algn="just">
              <a:buFontTx/>
              <a:buChar char="-"/>
            </a:pPr>
            <a:r>
              <a:rPr lang="pt-BR" sz="2400" b="1" dirty="0" smtClean="0">
                <a:solidFill>
                  <a:schemeClr val="tx1"/>
                </a:solidFill>
              </a:rPr>
              <a:t>Responsividade </a:t>
            </a:r>
            <a:r>
              <a:rPr lang="pt-BR" sz="2400" dirty="0" smtClean="0">
                <a:solidFill>
                  <a:schemeClr val="tx1"/>
                </a:solidFill>
              </a:rPr>
              <a:t>como característica marcante do sistema democrático contemporâneo (Dahl, 1997);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Aprimoramento (autoridade legal e autonomia) dos </a:t>
            </a:r>
            <a:r>
              <a:rPr lang="pt-BR" sz="2400" b="1" dirty="0" smtClean="0">
                <a:solidFill>
                  <a:schemeClr val="tx1"/>
                </a:solidFill>
              </a:rPr>
              <a:t>mecanismos de controle nas agências estatais</a:t>
            </a:r>
            <a:r>
              <a:rPr lang="pt-BR" sz="2400" dirty="0" smtClean="0">
                <a:solidFill>
                  <a:schemeClr val="tx1"/>
                </a:solidFill>
              </a:rPr>
              <a:t>, para além da clássica divisão de poderes. (</a:t>
            </a:r>
            <a:r>
              <a:rPr lang="pt-BR" sz="2400" dirty="0" err="1" smtClean="0">
                <a:solidFill>
                  <a:schemeClr val="tx1"/>
                </a:solidFill>
              </a:rPr>
              <a:t>O´Donnel</a:t>
            </a:r>
            <a:r>
              <a:rPr lang="pt-BR" sz="2400" dirty="0" smtClean="0">
                <a:solidFill>
                  <a:schemeClr val="tx1"/>
                </a:solidFill>
              </a:rPr>
              <a:t>, 1998);</a:t>
            </a:r>
          </a:p>
          <a:p>
            <a:pPr algn="just">
              <a:buClr>
                <a:schemeClr val="bg2"/>
              </a:buClr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</a:rPr>
              <a:t>Estado deve estimular a </a:t>
            </a:r>
            <a:r>
              <a:rPr lang="pt-BR" sz="2400" b="1" dirty="0" smtClean="0">
                <a:solidFill>
                  <a:schemeClr val="tx1"/>
                </a:solidFill>
              </a:rPr>
              <a:t>defesa dos direitos básicos individuais e coletivos</a:t>
            </a:r>
            <a:r>
              <a:rPr lang="pt-BR" sz="2400" dirty="0" smtClean="0">
                <a:solidFill>
                  <a:schemeClr val="tx1"/>
                </a:solidFill>
              </a:rPr>
              <a:t> dos cidadãos (</a:t>
            </a:r>
            <a:r>
              <a:rPr lang="pt-BR" sz="2400" dirty="0" err="1" smtClean="0">
                <a:solidFill>
                  <a:schemeClr val="tx1"/>
                </a:solidFill>
              </a:rPr>
              <a:t>Abrucio</a:t>
            </a:r>
            <a:r>
              <a:rPr lang="pt-BR" sz="2400" dirty="0" smtClean="0">
                <a:solidFill>
                  <a:schemeClr val="tx1"/>
                </a:solidFill>
              </a:rPr>
              <a:t> e Loureiro, 2004)</a:t>
            </a:r>
          </a:p>
          <a:p>
            <a:pPr algn="just">
              <a:buClr>
                <a:schemeClr val="bg2"/>
              </a:buClr>
              <a:buFontTx/>
              <a:buChar char="-"/>
            </a:pPr>
            <a:r>
              <a:rPr lang="pt-BR" sz="2400" b="1" dirty="0" smtClean="0">
                <a:solidFill>
                  <a:schemeClr val="tx1"/>
                </a:solidFill>
              </a:rPr>
              <a:t>Vocalização</a:t>
            </a:r>
            <a:r>
              <a:rPr lang="pt-BR" sz="2400" dirty="0" smtClean="0">
                <a:solidFill>
                  <a:schemeClr val="tx1"/>
                </a:solidFill>
              </a:rPr>
              <a:t> como manifestação legítima do </a:t>
            </a:r>
            <a:r>
              <a:rPr lang="pt-BR" sz="2400" b="1" dirty="0" smtClean="0">
                <a:solidFill>
                  <a:schemeClr val="tx1"/>
                </a:solidFill>
              </a:rPr>
              <a:t>poder negativo do povo</a:t>
            </a:r>
            <a:r>
              <a:rPr lang="pt-BR" sz="2400" dirty="0" smtClean="0">
                <a:solidFill>
                  <a:schemeClr val="tx1"/>
                </a:solidFill>
              </a:rPr>
              <a:t> e </a:t>
            </a:r>
            <a:r>
              <a:rPr lang="pt-BR" sz="2400" b="1" dirty="0" smtClean="0">
                <a:solidFill>
                  <a:schemeClr val="tx1"/>
                </a:solidFill>
              </a:rPr>
              <a:t>política como um processo circular</a:t>
            </a:r>
            <a:r>
              <a:rPr lang="pt-BR" sz="2400" dirty="0" smtClean="0">
                <a:solidFill>
                  <a:schemeClr val="tx1"/>
                </a:solidFill>
              </a:rPr>
              <a:t> entre as instituições estatais e as práticas sociais (</a:t>
            </a:r>
            <a:r>
              <a:rPr lang="pt-BR" sz="2400" dirty="0" err="1" smtClean="0">
                <a:solidFill>
                  <a:schemeClr val="tx1"/>
                </a:solidFill>
              </a:rPr>
              <a:t>Urbinati</a:t>
            </a:r>
            <a:r>
              <a:rPr lang="pt-BR" sz="2400" dirty="0" smtClean="0">
                <a:solidFill>
                  <a:schemeClr val="tx1"/>
                </a:solidFill>
              </a:rPr>
              <a:t>, 2006).</a:t>
            </a:r>
          </a:p>
        </p:txBody>
      </p:sp>
    </p:spTree>
    <p:extLst>
      <p:ext uri="{BB962C8B-B14F-4D97-AF65-F5344CB8AC3E}">
        <p14:creationId xmlns:p14="http://schemas.microsoft.com/office/powerpoint/2010/main" val="90610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0" y="1626831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de </a:t>
            </a:r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 Pública</a:t>
            </a:r>
          </a:p>
          <a:p>
            <a:r>
              <a:rPr lang="pt-BR" sz="3200" b="1"/>
              <a:t>(Decreto 8.243/2014</a:t>
            </a:r>
            <a:r>
              <a:rPr lang="pt-BR" sz="3200" b="1" smtClean="0"/>
              <a:t>).</a:t>
            </a:r>
            <a:endParaRPr lang="pt-BR" sz="3200" b="1"/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914400" y="1916792"/>
            <a:ext cx="7315200" cy="482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pt-BR" sz="2400" b="1" smtClean="0">
                <a:solidFill>
                  <a:schemeClr val="tx1"/>
                </a:solidFill>
              </a:rPr>
              <a:t>Ouvidorias Públicas como instâncias de controle social e de participação democrática que objetivam o tratamento de reclamações, solicitações, denúncias, sugestões e elogios concernentes às políticas e serviços públicos, atuando, assim, no processo de interlocução entre os cidadãos e a Administração Pública com vistas ao aprimoramento da gestão pública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6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47814868"/>
              </p:ext>
            </p:extLst>
          </p:nvPr>
        </p:nvGraphicFramePr>
        <p:xfrm>
          <a:off x="1524000" y="1196752"/>
          <a:ext cx="657639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7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0" y="1266791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Abordagens Metodológicas em Estudos Organizacionais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Conteú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986681"/>
              </p:ext>
            </p:extLst>
          </p:nvPr>
        </p:nvGraphicFramePr>
        <p:xfrm>
          <a:off x="251519" y="2060847"/>
          <a:ext cx="8496944" cy="466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612"/>
                <a:gridCol w="3420666"/>
                <a:gridCol w="3420666"/>
              </a:tblGrid>
              <a:tr h="431328">
                <a:tc>
                  <a:txBody>
                    <a:bodyPr/>
                    <a:lstStyle/>
                    <a:p>
                      <a:pPr algn="ctr"/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Abordagem Positivista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Abordagem Construcionista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01625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Pressuposto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Padronização</a:t>
                      </a:r>
                      <a:r>
                        <a:rPr lang="pt-BR" baseline="0" dirty="0" smtClean="0"/>
                        <a:t> das ouvidorias públicas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Diferentes</a:t>
                      </a:r>
                      <a:r>
                        <a:rPr lang="pt-BR" baseline="0" dirty="0" smtClean="0"/>
                        <a:t> capacidades e realidades institucionais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25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Pergunta de pesquisa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Qual o modelo ideal de ouvidoria pública</a:t>
                      </a:r>
                      <a:r>
                        <a:rPr lang="pt-BR" baseline="0" dirty="0" smtClean="0"/>
                        <a:t> no Brasil?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Quais os modelos de ouvidoria pública existentes no Brasil?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70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Direção</a:t>
                      </a:r>
                      <a:r>
                        <a:rPr lang="pt-BR" baseline="0" dirty="0" smtClean="0"/>
                        <a:t> do processo de c</a:t>
                      </a:r>
                      <a:r>
                        <a:rPr lang="pt-BR" dirty="0" smtClean="0"/>
                        <a:t>onstrução</a:t>
                      </a:r>
                      <a:r>
                        <a:rPr lang="pt-BR" baseline="0" dirty="0" smtClean="0"/>
                        <a:t> institucional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Top-</a:t>
                      </a:r>
                      <a:r>
                        <a:rPr lang="pt-BR" dirty="0" err="1" smtClean="0"/>
                        <a:t>down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Multilateral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25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Instrumentos de construção</a:t>
                      </a:r>
                      <a:r>
                        <a:rPr lang="pt-BR" baseline="0" dirty="0" smtClean="0"/>
                        <a:t> institucional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Normatização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Estudo</a:t>
                      </a:r>
                      <a:r>
                        <a:rPr lang="pt-BR" baseline="0" dirty="0" smtClean="0"/>
                        <a:t> de casos, busca de inovações institucionais e análise da eficiência organizacional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4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0" y="1266791"/>
            <a:ext cx="9144000" cy="79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Ouvidorias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2768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				</a:t>
            </a:r>
          </a:p>
          <a:p>
            <a:r>
              <a:rPr lang="nl-NL" dirty="0"/>
              <a:t> 	</a:t>
            </a:r>
            <a:r>
              <a:rPr lang="nl-NL" dirty="0" smtClean="0"/>
              <a:t>     </a:t>
            </a:r>
            <a:r>
              <a:rPr lang="nl-NL" dirty="0" err="1" smtClean="0"/>
              <a:t>Ano</a:t>
            </a:r>
            <a:r>
              <a:rPr lang="nl-NL" dirty="0" smtClean="0"/>
              <a:t> </a:t>
            </a:r>
            <a:r>
              <a:rPr lang="nl-NL" dirty="0"/>
              <a:t>de </a:t>
            </a:r>
            <a:r>
              <a:rPr lang="nl-NL" dirty="0" err="1"/>
              <a:t>criação</a:t>
            </a:r>
            <a:r>
              <a:rPr lang="nl-NL" b="1" dirty="0"/>
              <a:t>	</a:t>
            </a:r>
            <a:r>
              <a:rPr lang="nl-NL" b="1" dirty="0" smtClean="0"/>
              <a:t>            </a:t>
            </a:r>
            <a:r>
              <a:rPr lang="nl-NL" dirty="0" err="1" smtClean="0"/>
              <a:t>Nível</a:t>
            </a:r>
            <a:r>
              <a:rPr lang="nl-NL" dirty="0" smtClean="0"/>
              <a:t> </a:t>
            </a:r>
            <a:r>
              <a:rPr lang="nl-NL" dirty="0"/>
              <a:t>de </a:t>
            </a:r>
            <a:r>
              <a:rPr lang="nl-NL" dirty="0" err="1"/>
              <a:t>governo</a:t>
            </a:r>
            <a:r>
              <a:rPr lang="nl-NL" b="1" dirty="0"/>
              <a:t>	</a:t>
            </a:r>
            <a:r>
              <a:rPr lang="nl-NL" b="1" dirty="0" smtClean="0"/>
              <a:t>                      </a:t>
            </a:r>
            <a:r>
              <a:rPr lang="nl-NL" dirty="0" err="1" smtClean="0"/>
              <a:t>Área</a:t>
            </a:r>
            <a:r>
              <a:rPr lang="nl-NL" dirty="0" smtClean="0"/>
              <a:t> </a:t>
            </a:r>
            <a:r>
              <a:rPr lang="nl-NL" dirty="0"/>
              <a:t>de </a:t>
            </a:r>
            <a:r>
              <a:rPr lang="nl-NL" dirty="0" err="1"/>
              <a:t>atuação</a:t>
            </a:r>
            <a:r>
              <a:rPr lang="nl-NL" dirty="0"/>
              <a:t> </a:t>
            </a:r>
            <a:endParaRPr lang="nl-NL" dirty="0" smtClean="0"/>
          </a:p>
          <a:p>
            <a:endParaRPr lang="nl-NL" b="1" dirty="0"/>
          </a:p>
          <a:p>
            <a:r>
              <a:rPr lang="nl-NL" b="1" dirty="0" smtClean="0"/>
              <a:t>OGM</a:t>
            </a:r>
            <a:r>
              <a:rPr lang="nl-NL" b="1" dirty="0"/>
              <a:t>/SP	</a:t>
            </a:r>
            <a:r>
              <a:rPr lang="nl-NL" b="1" dirty="0" smtClean="0"/>
              <a:t>                 </a:t>
            </a:r>
            <a:r>
              <a:rPr lang="nl-NL" dirty="0" smtClean="0"/>
              <a:t>2001</a:t>
            </a:r>
            <a:r>
              <a:rPr lang="nl-NL" b="1" dirty="0"/>
              <a:t>	</a:t>
            </a:r>
            <a:r>
              <a:rPr lang="nl-NL" b="1" dirty="0" smtClean="0"/>
              <a:t>                     </a:t>
            </a:r>
            <a:r>
              <a:rPr lang="nl-NL" dirty="0" err="1" smtClean="0"/>
              <a:t>Municipal</a:t>
            </a:r>
            <a:r>
              <a:rPr lang="nl-NL" b="1" dirty="0" smtClean="0"/>
              <a:t>                                     </a:t>
            </a:r>
            <a:r>
              <a:rPr lang="nl-NL" dirty="0" smtClean="0"/>
              <a:t>Controle </a:t>
            </a:r>
            <a:r>
              <a:rPr lang="nl-NL" dirty="0" err="1"/>
              <a:t>Interno</a:t>
            </a:r>
            <a:r>
              <a:rPr lang="nl-NL" b="1" dirty="0"/>
              <a:t>	</a:t>
            </a:r>
          </a:p>
          <a:p>
            <a:endParaRPr lang="nl-NL" b="1" dirty="0" smtClean="0"/>
          </a:p>
          <a:p>
            <a:r>
              <a:rPr lang="nl-NL" b="1" dirty="0" smtClean="0"/>
              <a:t>OGDP</a:t>
            </a:r>
            <a:r>
              <a:rPr lang="nl-NL" b="1" dirty="0"/>
              <a:t>/</a:t>
            </a:r>
            <a:r>
              <a:rPr lang="nl-NL" b="1" dirty="0" smtClean="0"/>
              <a:t>SP </a:t>
            </a:r>
            <a:r>
              <a:rPr lang="nl-NL" b="1" dirty="0"/>
              <a:t>	</a:t>
            </a:r>
            <a:r>
              <a:rPr lang="nl-NL" dirty="0"/>
              <a:t>2006</a:t>
            </a:r>
            <a:r>
              <a:rPr lang="nl-NL" b="1" dirty="0"/>
              <a:t>	</a:t>
            </a:r>
            <a:r>
              <a:rPr lang="nl-NL" b="1" dirty="0" smtClean="0"/>
              <a:t>	     </a:t>
            </a:r>
            <a:r>
              <a:rPr lang="nl-NL" dirty="0" err="1" smtClean="0"/>
              <a:t>Estadual</a:t>
            </a:r>
            <a:r>
              <a:rPr lang="nl-NL" b="1" dirty="0"/>
              <a:t>	</a:t>
            </a:r>
            <a:r>
              <a:rPr lang="nl-NL" b="1" dirty="0" smtClean="0"/>
              <a:t>	</a:t>
            </a:r>
            <a:r>
              <a:rPr lang="nl-NL" dirty="0" err="1" smtClean="0"/>
              <a:t>Direitos</a:t>
            </a:r>
            <a:r>
              <a:rPr lang="nl-NL" dirty="0" smtClean="0"/>
              <a:t> </a:t>
            </a:r>
            <a:r>
              <a:rPr lang="nl-NL" dirty="0" err="1"/>
              <a:t>Humanos</a:t>
            </a:r>
            <a:r>
              <a:rPr lang="nl-NL" b="1" dirty="0"/>
              <a:t>	</a:t>
            </a:r>
          </a:p>
          <a:p>
            <a:endParaRPr lang="nl-NL" b="1" dirty="0" smtClean="0"/>
          </a:p>
          <a:p>
            <a:r>
              <a:rPr lang="nl-NL" b="1" dirty="0" smtClean="0"/>
              <a:t>OGTCE</a:t>
            </a:r>
            <a:r>
              <a:rPr lang="nl-NL" b="1" dirty="0"/>
              <a:t>/PE	</a:t>
            </a:r>
            <a:r>
              <a:rPr lang="nl-NL" dirty="0"/>
              <a:t>2001</a:t>
            </a:r>
            <a:r>
              <a:rPr lang="nl-NL" b="1" dirty="0"/>
              <a:t>	</a:t>
            </a:r>
            <a:r>
              <a:rPr lang="nl-NL" b="1" dirty="0" smtClean="0"/>
              <a:t>	     </a:t>
            </a:r>
            <a:r>
              <a:rPr lang="nl-NL" dirty="0" err="1" smtClean="0"/>
              <a:t>Estadual</a:t>
            </a:r>
            <a:r>
              <a:rPr lang="nl-NL" b="1" dirty="0"/>
              <a:t>	</a:t>
            </a:r>
            <a:r>
              <a:rPr lang="nl-NL" b="1" dirty="0" smtClean="0"/>
              <a:t>                     </a:t>
            </a:r>
            <a:r>
              <a:rPr lang="nl-NL" dirty="0" smtClean="0"/>
              <a:t>Controle </a:t>
            </a:r>
            <a:r>
              <a:rPr lang="nl-NL" dirty="0" err="1"/>
              <a:t>Externo</a:t>
            </a:r>
            <a:r>
              <a:rPr lang="nl-NL" b="1" dirty="0"/>
              <a:t>	</a:t>
            </a:r>
          </a:p>
          <a:p>
            <a:endParaRPr lang="nl-NL" b="1" dirty="0" smtClean="0"/>
          </a:p>
          <a:p>
            <a:r>
              <a:rPr lang="nl-NL" b="1" dirty="0" smtClean="0"/>
              <a:t>OUGPS</a:t>
            </a:r>
            <a:r>
              <a:rPr lang="nl-NL" b="1" dirty="0"/>
              <a:t>	</a:t>
            </a:r>
            <a:r>
              <a:rPr lang="nl-NL" b="1" dirty="0" smtClean="0"/>
              <a:t>                   </a:t>
            </a:r>
            <a:r>
              <a:rPr lang="nl-NL" dirty="0" smtClean="0"/>
              <a:t>1998</a:t>
            </a:r>
            <a:r>
              <a:rPr lang="nl-NL" b="1" dirty="0"/>
              <a:t>	</a:t>
            </a:r>
            <a:r>
              <a:rPr lang="nl-NL" b="1" dirty="0" smtClean="0"/>
              <a:t>                         </a:t>
            </a:r>
            <a:r>
              <a:rPr lang="nl-NL" dirty="0" smtClean="0"/>
              <a:t>Federal</a:t>
            </a:r>
            <a:r>
              <a:rPr lang="nl-NL" b="1" dirty="0"/>
              <a:t>	</a:t>
            </a:r>
            <a:r>
              <a:rPr lang="nl-NL" b="1" dirty="0" smtClean="0"/>
              <a:t>                     </a:t>
            </a:r>
            <a:r>
              <a:rPr lang="nl-NL" dirty="0" err="1" smtClean="0"/>
              <a:t>Seguridade</a:t>
            </a:r>
            <a:r>
              <a:rPr lang="nl-NL" dirty="0" smtClean="0"/>
              <a:t> </a:t>
            </a:r>
            <a:r>
              <a:rPr lang="nl-NL" dirty="0" err="1"/>
              <a:t>Social</a:t>
            </a:r>
            <a:r>
              <a:rPr lang="nl-NL" b="1" dirty="0"/>
              <a:t>	</a:t>
            </a:r>
          </a:p>
          <a:p>
            <a:endParaRPr lang="nl-NL" b="1" dirty="0" smtClean="0"/>
          </a:p>
          <a:p>
            <a:r>
              <a:rPr lang="nl-NL" b="1" dirty="0" err="1" smtClean="0"/>
              <a:t>Fonte</a:t>
            </a:r>
            <a:r>
              <a:rPr lang="nl-NL" b="1" dirty="0"/>
              <a:t>: </a:t>
            </a:r>
            <a:r>
              <a:rPr lang="nl-NL" b="1" dirty="0" err="1"/>
              <a:t>elaboração</a:t>
            </a:r>
            <a:r>
              <a:rPr lang="nl-NL" b="1" dirty="0"/>
              <a:t> </a:t>
            </a:r>
            <a:r>
              <a:rPr lang="nl-NL" b="1" dirty="0" err="1"/>
              <a:t>própria</a:t>
            </a:r>
            <a:r>
              <a:rPr lang="nl-NL" b="1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092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1715890"/>
            <a:ext cx="9144000" cy="1508906"/>
            <a:chOff x="0" y="262830"/>
            <a:chExt cx="9144000" cy="1004850"/>
          </a:xfrm>
        </p:grpSpPr>
        <p:sp>
          <p:nvSpPr>
            <p:cNvPr id="12" name="Retângulo 11"/>
            <p:cNvSpPr/>
            <p:nvPr/>
          </p:nvSpPr>
          <p:spPr>
            <a:xfrm>
              <a:off x="0" y="262830"/>
              <a:ext cx="9144000" cy="100485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0" y="262830"/>
              <a:ext cx="9144000" cy="100485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29108" rIns="709676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600" kern="120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smtClean="0"/>
                <a:t>Como </a:t>
              </a:r>
              <a:r>
                <a:rPr lang="pt-BR" sz="1600" kern="1200" dirty="0" smtClean="0"/>
                <a:t>garantir relativa autonomia ao trabalho desempenhado pela Ouvidoria no(s) órgão(s) em que está localizada?</a:t>
              </a:r>
              <a:endParaRPr lang="pt-BR" sz="16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 Qual deve ser a capacidade de busca de informações e investigação dada à ouvidoria para responder a manifestação do </a:t>
              </a:r>
              <a:r>
                <a:rPr lang="pt-BR" sz="1600" kern="1200" smtClean="0"/>
                <a:t>cidadão?</a:t>
              </a:r>
              <a:endParaRPr lang="pt-BR" sz="1600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57200" y="1556792"/>
            <a:ext cx="6300000" cy="540000"/>
            <a:chOff x="457200" y="100470"/>
            <a:chExt cx="6400800" cy="324720"/>
          </a:xfrm>
          <a:solidFill>
            <a:schemeClr val="tx2"/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457200" y="100470"/>
              <a:ext cx="6400800" cy="32472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73052" y="116322"/>
              <a:ext cx="6369096" cy="293016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935" tIns="0" rIns="241935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ARRANJOS INSTITUCIONAIS</a:t>
              </a:r>
              <a:endParaRPr lang="pt-BR" sz="1600" kern="1200" dirty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79512" y="3356992"/>
            <a:ext cx="8676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smtClean="0"/>
              <a:t>Nos estudos de casos foram encontrados duas formas diferentes de se estabelecer uma autonomia relativa às ouvidorias. São elas: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garantia de autonomia financeira, administrativa e funcional </a:t>
            </a:r>
            <a:r>
              <a:rPr lang="pt-BR" sz="1600" smtClean="0"/>
              <a:t>– ouvidoria constitui órgão independente e externo ao órgão sob o qual realiza o seu trabalho. Ouvidor escolhido pela sociedade civil, com mandato pré-definido e estabilidade no cargo. Cargos internos exercidos por servidores públicos concursados . </a:t>
            </a:r>
            <a:r>
              <a:rPr lang="pt-BR" sz="1600"/>
              <a:t>Funções desempenhadas de forma </a:t>
            </a:r>
            <a:r>
              <a:rPr lang="pt-BR" sz="1600" smtClean="0"/>
              <a:t>autônoma.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procedimentos, fluxos e capacidade de acionar mecanismos de </a:t>
            </a:r>
            <a:r>
              <a:rPr lang="pt-BR" sz="1600" b="1" i="1" smtClean="0"/>
              <a:t>accountability </a:t>
            </a:r>
            <a:r>
              <a:rPr lang="pt-BR" sz="1600" b="1" smtClean="0"/>
              <a:t>bem determinados  </a:t>
            </a:r>
            <a:r>
              <a:rPr lang="pt-BR" sz="1600" smtClean="0"/>
              <a:t>- ouvidoria tem seu trabalho bem delimitado por procedimentos previstos, executando funções conforme manuais de procedimentos previamente elaborados. Interação com outros órgãos capazes de garantir busca de informação e ampla investigação das manifestações recebidas. Definição de sanções para gestores que não respondam satisfatoriamente uma manifestação.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0641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1575136"/>
            <a:ext cx="9144000" cy="1349808"/>
            <a:chOff x="0" y="1561404"/>
            <a:chExt cx="8856984" cy="641024"/>
          </a:xfrm>
        </p:grpSpPr>
        <p:sp>
          <p:nvSpPr>
            <p:cNvPr id="12" name="Retângulo 11"/>
            <p:cNvSpPr/>
            <p:nvPr/>
          </p:nvSpPr>
          <p:spPr>
            <a:xfrm>
              <a:off x="0" y="1561404"/>
              <a:ext cx="8856984" cy="6410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0" y="1561404"/>
              <a:ext cx="8856984" cy="6410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400" tIns="229108" rIns="687400" bIns="78232" numCol="1" spcCol="1270" anchor="t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600" kern="1200" smtClean="0"/>
            </a:p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BR" sz="1600"/>
                <a:t>Q</a:t>
              </a:r>
              <a:r>
                <a:rPr lang="pt-BR" sz="1600" kern="1200" smtClean="0"/>
                <a:t>uais são e como funcionam os canais de entrada das manifestações?</a:t>
              </a:r>
              <a:endParaRPr lang="pt-BR" sz="1600" kern="1200" dirty="0" smtClean="0"/>
            </a:p>
            <a:p>
              <a:pPr marL="285750" lvl="1" indent="-2857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BR" sz="1600" kern="1200" smtClean="0"/>
                <a:t>Quais estratégias são utilizadas para conscientização e mobilização da sociedade sobre o trabalho desempenhado pela ouvidoria?</a:t>
              </a:r>
              <a:endParaRPr lang="pt-BR" sz="1600" kern="1200" dirty="0" smtClean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86357" y="1412776"/>
            <a:ext cx="6300344" cy="540000"/>
            <a:chOff x="442849" y="1399044"/>
            <a:chExt cx="6199888" cy="324720"/>
          </a:xfrm>
          <a:solidFill>
            <a:schemeClr val="tx2"/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442849" y="1399044"/>
              <a:ext cx="6199888" cy="32472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458701" y="1414896"/>
              <a:ext cx="6168184" cy="293016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41" tIns="0" rIns="234341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ACOLHIMENTO DAS MANIFESTAÇÕES</a:t>
              </a:r>
              <a:endParaRPr lang="pt-BR" sz="1600" kern="1200" dirty="0" smtClean="0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79512" y="3356992"/>
            <a:ext cx="8676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smtClean="0"/>
              <a:t>Necessário estabelecer canais de entrada de manifestações que atendam aos requisitos de: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Acessibilidade (inclusão social): </a:t>
            </a:r>
            <a:r>
              <a:rPr lang="pt-BR" sz="1600" smtClean="0"/>
              <a:t>ninguém deve se sentir excluído ou intimidado a procurar a ouvidoria, independente de sua condição econômica, capacidade cognitiva ou localização física e simbólica na sociedade.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Variedade de formas de contato</a:t>
            </a:r>
            <a:r>
              <a:rPr lang="pt-BR" sz="1600" smtClean="0"/>
              <a:t>: busca de diferentes canais de comunicação do cidadão com a ouvidoria e da ouvidoria com o cidadão. Deve ser dada especialmente atenção quanto à efetividade de cada canal criado, uma vez que o excesso de canais pode levar à investimentos desnecessários.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Segurança dos dados</a:t>
            </a:r>
            <a:r>
              <a:rPr lang="pt-BR" sz="1600" smtClean="0"/>
              <a:t>: garantia de sigilo e anonimato quando necessário.</a:t>
            </a:r>
          </a:p>
          <a:p>
            <a:pPr marL="342900" indent="-342900" algn="just">
              <a:buAutoNum type="alphaLcParenR"/>
            </a:pPr>
            <a:r>
              <a:rPr lang="pt-BR" sz="1600" b="1" smtClean="0"/>
              <a:t>Resposta imediata ao manifestante: </a:t>
            </a:r>
            <a:r>
              <a:rPr lang="pt-BR" sz="1600" smtClean="0"/>
              <a:t>necessidade de se estabelecer um feedback mínimo (ex.: envio de protocolo) ao manifestante tão logo quanto possível, criando uma relação de confiança entre ouvidoria e cidadão.</a:t>
            </a:r>
          </a:p>
          <a:p>
            <a:pPr marL="342900" indent="-342900" algn="just">
              <a:buAutoNum type="alphaLcParenR"/>
            </a:pPr>
            <a:endParaRPr lang="pt-BR" sz="1600" smtClean="0"/>
          </a:p>
        </p:txBody>
      </p:sp>
    </p:spTree>
    <p:extLst>
      <p:ext uri="{BB962C8B-B14F-4D97-AF65-F5344CB8AC3E}">
        <p14:creationId xmlns:p14="http://schemas.microsoft.com/office/powerpoint/2010/main" val="24585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395536" y="2009297"/>
            <a:ext cx="8460432" cy="430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1532648"/>
            <a:ext cx="9144000" cy="1464304"/>
            <a:chOff x="0" y="2053546"/>
            <a:chExt cx="8856984" cy="982800"/>
          </a:xfrm>
          <a:noFill/>
        </p:grpSpPr>
        <p:sp>
          <p:nvSpPr>
            <p:cNvPr id="18" name="Retângulo 17"/>
            <p:cNvSpPr/>
            <p:nvPr/>
          </p:nvSpPr>
          <p:spPr>
            <a:xfrm>
              <a:off x="0" y="2053546"/>
              <a:ext cx="8856984" cy="98280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0" y="2053546"/>
              <a:ext cx="8856984" cy="98280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7400" tIns="270764" rIns="687400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Qual o fluxograma  estabelecido para o processamento das reclamações e das denúncias recebidas?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Como os prazos são estabelecidos dentro de cada ouvidoria?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 Quais as garantias dadas ao denunciante de boa-fé? 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86357" y="1340768"/>
            <a:ext cx="6199888" cy="383760"/>
            <a:chOff x="442849" y="1861666"/>
            <a:chExt cx="6199888" cy="383760"/>
          </a:xfrm>
          <a:solidFill>
            <a:schemeClr val="tx2"/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442849" y="1861666"/>
              <a:ext cx="6199888" cy="383760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461583" y="1880400"/>
              <a:ext cx="6162420" cy="34629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341" tIns="0" rIns="234341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smtClean="0"/>
                <a:t>TRATAMENTO DAS </a:t>
              </a:r>
              <a:r>
                <a:rPr lang="pt-BR" sz="1600" smtClean="0"/>
                <a:t>MANIFESTAÇÕES</a:t>
              </a:r>
              <a:endParaRPr lang="pt-BR" sz="1600" kern="1200" dirty="0" smtClean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95536" y="3356992"/>
            <a:ext cx="8460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mtClean="0"/>
              <a:t>Questões úteis, identificadas nas análises dos casos: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Critérios mínimos para aceitação da manifestação previamente estabelecidos e comunicados de forma clara ao manifestante.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Sistema de classificação aprimorado, para correto encaminhamento aos setores necessários.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Uso dos prazos pré-definidos na Lei de Acesso à Informação.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  <a:p>
            <a:r>
              <a:rPr lang="pt-BR" sz="1600" smtClean="0"/>
              <a:t>Questão ausente: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smtClean="0"/>
              <a:t>Sinalização de garantias extras ao denunciante de boa-fé no caso de denúncias graves.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2162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1493</Words>
  <Application>Microsoft Office PowerPoint</Application>
  <PresentationFormat>Apresentação na tela (4:3)</PresentationFormat>
  <Paragraphs>122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Paulo Andre Caminha Guimaraes Filho</cp:lastModifiedBy>
  <cp:revision>20</cp:revision>
  <dcterms:created xsi:type="dcterms:W3CDTF">2014-10-30T17:47:30Z</dcterms:created>
  <dcterms:modified xsi:type="dcterms:W3CDTF">2014-11-12T12:35:40Z</dcterms:modified>
</cp:coreProperties>
</file>