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7" r:id="rId17"/>
    <p:sldId id="271" r:id="rId18"/>
    <p:sldId id="274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72" y="28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gl\AppData\Local\Microsoft\Windows\Temporary%20Internet%20Files\Content.IE5\ZBJO8F3X\QUANTITATIVO%20DE%202011-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cosgl\Desktop\CGOUV\CGOU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Pas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gl\Desktop\CGOUV\CGOU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CGCid\Den&#250;ncias\estatisticas%20mensais%20de%20jan-2010%20a%20set-2014%20-%20denunci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CGCid\Den&#250;ncias\C&#243;pia%20de%20OGU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solidFill>
                  <a:schemeClr val="accent2"/>
                </a:solidFill>
              </a:defRPr>
            </a:pPr>
            <a:r>
              <a:rPr lang="en-US" sz="1600" b="0" dirty="0" smtClean="0">
                <a:solidFill>
                  <a:schemeClr val="accent2"/>
                </a:solidFill>
              </a:rPr>
              <a:t>EVOLUÇÃO DA FORÇA DE TRABALHO N</a:t>
            </a:r>
            <a:r>
              <a:rPr lang="en-US" sz="1600" b="0" baseline="0" dirty="0" smtClean="0">
                <a:solidFill>
                  <a:schemeClr val="accent2"/>
                </a:solidFill>
              </a:rPr>
              <a:t>A OGU</a:t>
            </a:r>
            <a:endParaRPr lang="en-US" sz="1600" b="0" dirty="0">
              <a:solidFill>
                <a:schemeClr val="accent2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'[QUANTITATIVO DE 2011-2014.xlsx]Plan1'!$A$10</c:f>
              <c:strCache>
                <c:ptCount val="1"/>
                <c:pt idx="0">
                  <c:v>em servidores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'[QUANTITATIVO DE 2011-2014.xlsx]Plan1'!$B$3:$AV$3</c:f>
              <c:numCache>
                <c:formatCode>mmm\-yy</c:formatCode>
                <c:ptCount val="4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</c:numCache>
            </c:numRef>
          </c:cat>
          <c:val>
            <c:numRef>
              <c:f>'[QUANTITATIVO DE 2011-2014.xlsx]Plan1'!$B$10:$AV$10</c:f>
              <c:numCache>
                <c:formatCode>General</c:formatCode>
                <c:ptCount val="47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16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34</c:v>
                </c:pt>
                <c:pt idx="21">
                  <c:v>34</c:v>
                </c:pt>
                <c:pt idx="22">
                  <c:v>35</c:v>
                </c:pt>
                <c:pt idx="23">
                  <c:v>44</c:v>
                </c:pt>
                <c:pt idx="24">
                  <c:v>44</c:v>
                </c:pt>
                <c:pt idx="25">
                  <c:v>44</c:v>
                </c:pt>
                <c:pt idx="26">
                  <c:v>44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53</c:v>
                </c:pt>
                <c:pt idx="36">
                  <c:v>59</c:v>
                </c:pt>
                <c:pt idx="37">
                  <c:v>59</c:v>
                </c:pt>
                <c:pt idx="38">
                  <c:v>59</c:v>
                </c:pt>
                <c:pt idx="39">
                  <c:v>69</c:v>
                </c:pt>
                <c:pt idx="40">
                  <c:v>69</c:v>
                </c:pt>
                <c:pt idx="41">
                  <c:v>69</c:v>
                </c:pt>
                <c:pt idx="42">
                  <c:v>69</c:v>
                </c:pt>
                <c:pt idx="43">
                  <c:v>69</c:v>
                </c:pt>
                <c:pt idx="44">
                  <c:v>69</c:v>
                </c:pt>
                <c:pt idx="45">
                  <c:v>72</c:v>
                </c:pt>
                <c:pt idx="46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577216"/>
        <c:axId val="73578752"/>
        <c:axId val="0"/>
      </c:bar3DChart>
      <c:dateAx>
        <c:axId val="73577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3578752"/>
        <c:crosses val="autoZero"/>
        <c:auto val="1"/>
        <c:lblOffset val="100"/>
        <c:baseTimeUnit val="months"/>
      </c:dateAx>
      <c:valAx>
        <c:axId val="7357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7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chemeClr val="accent2">
                    <a:lumMod val="50000"/>
                  </a:schemeClr>
                </a:solidFill>
              </a:defRPr>
            </a:pPr>
            <a:r>
              <a:rPr lang="pt-BR" sz="1400" b="0" dirty="0" smtClean="0">
                <a:solidFill>
                  <a:schemeClr val="accent2">
                    <a:lumMod val="50000"/>
                  </a:schemeClr>
                </a:solidFill>
              </a:rPr>
              <a:t>CRIAÇÃO DAS OUVIDORIAS DO PODER EXECUTIVO FEDERAL</a:t>
            </a:r>
            <a:endParaRPr lang="pt-BR" sz="1400" b="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87976225091816E-2"/>
          <c:y val="0.12578286969997685"/>
          <c:w val="0.92563786636655165"/>
          <c:h val="0.64324199020621642"/>
        </c:manualLayout>
      </c:layout>
      <c:lineChart>
        <c:grouping val="standard"/>
        <c:varyColors val="0"/>
        <c:ser>
          <c:idx val="0"/>
          <c:order val="0"/>
          <c:tx>
            <c:strRef>
              <c:f>Plan1!$D$61</c:f>
              <c:strCache>
                <c:ptCount val="1"/>
                <c:pt idx="0">
                  <c:v>número de ouvidorias do Poder Executivo Federal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Plan1!$C$62:$C$74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Plan1!$D$62:$D$74</c:f>
              <c:numCache>
                <c:formatCode>General</c:formatCode>
                <c:ptCount val="13"/>
                <c:pt idx="0">
                  <c:v>40</c:v>
                </c:pt>
                <c:pt idx="1">
                  <c:v>85</c:v>
                </c:pt>
                <c:pt idx="2">
                  <c:v>114</c:v>
                </c:pt>
                <c:pt idx="3">
                  <c:v>124</c:v>
                </c:pt>
                <c:pt idx="4">
                  <c:v>133</c:v>
                </c:pt>
                <c:pt idx="5">
                  <c:v>138</c:v>
                </c:pt>
                <c:pt idx="6">
                  <c:v>138</c:v>
                </c:pt>
                <c:pt idx="7">
                  <c:v>138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271</c:v>
                </c:pt>
                <c:pt idx="12">
                  <c:v>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01728"/>
        <c:axId val="74203520"/>
      </c:lineChart>
      <c:catAx>
        <c:axId val="742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203520"/>
        <c:crosses val="autoZero"/>
        <c:auto val="1"/>
        <c:lblAlgn val="ctr"/>
        <c:lblOffset val="100"/>
        <c:noMultiLvlLbl val="0"/>
      </c:catAx>
      <c:valAx>
        <c:axId val="742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20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DEMANDAS CIDADÃS RECEBIDAS</a:t>
            </a:r>
            <a:endParaRPr lang="en-US" sz="1400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53692707943400464"/>
          <c:y val="2.5757226980999481E-2"/>
        </c:manualLayout>
      </c:layout>
      <c:overlay val="0"/>
    </c:title>
    <c:autoTitleDeleted val="0"/>
    <c:view3D>
      <c:rotX val="15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757355693643785E-2"/>
          <c:y val="0.24888264093534695"/>
          <c:w val="0.8760953058321479"/>
          <c:h val="0.67045958077657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Plan1!$C$8</c:f>
              <c:strCache>
                <c:ptCount val="1"/>
                <c:pt idx="0">
                  <c:v>Demandas cidadãs recebidas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Plan1!$B$9:$B$13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Plan1!$C$9:$C$13</c:f>
              <c:numCache>
                <c:formatCode>General</c:formatCode>
                <c:ptCount val="5"/>
                <c:pt idx="0">
                  <c:v>600</c:v>
                </c:pt>
                <c:pt idx="1">
                  <c:v>9497</c:v>
                </c:pt>
                <c:pt idx="2">
                  <c:v>10588</c:v>
                </c:pt>
                <c:pt idx="3">
                  <c:v>12750</c:v>
                </c:pt>
                <c:pt idx="4">
                  <c:v>13070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242688"/>
        <c:axId val="74248576"/>
        <c:axId val="0"/>
      </c:bar3DChart>
      <c:catAx>
        <c:axId val="7424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248576"/>
        <c:crosses val="autoZero"/>
        <c:auto val="1"/>
        <c:lblAlgn val="ctr"/>
        <c:lblOffset val="100"/>
        <c:noMultiLvlLbl val="0"/>
      </c:catAx>
      <c:valAx>
        <c:axId val="7424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24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Plan1!$B$3</c:f>
              <c:strCache>
                <c:ptCount val="1"/>
                <c:pt idx="0">
                  <c:v>Turmas presenciais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Plan1!$C$1:$F$1</c:f>
              <c:strCache>
                <c:ptCount val="4"/>
                <c:pt idx="0">
                  <c:v>2013/01</c:v>
                </c:pt>
                <c:pt idx="1">
                  <c:v>2013/02</c:v>
                </c:pt>
                <c:pt idx="2">
                  <c:v>2014/01</c:v>
                </c:pt>
                <c:pt idx="3">
                  <c:v>2014/02</c:v>
                </c:pt>
              </c:strCache>
            </c:strRef>
          </c:cat>
          <c:val>
            <c:numRef>
              <c:f>Plan1!$C$3:$F$3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Turmas à distância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12700" algn="ctr" rotWithShape="0">
                <a:srgbClr val="000000">
                  <a:alpha val="93000"/>
                </a:srgbClr>
              </a:outerShdw>
            </a:effectLst>
          </c:spPr>
          <c:invertIfNegative val="0"/>
          <c:cat>
            <c:strRef>
              <c:f>Plan1!$C$1:$F$1</c:f>
              <c:strCache>
                <c:ptCount val="4"/>
                <c:pt idx="0">
                  <c:v>2013/01</c:v>
                </c:pt>
                <c:pt idx="1">
                  <c:v>2013/02</c:v>
                </c:pt>
                <c:pt idx="2">
                  <c:v>2014/01</c:v>
                </c:pt>
                <c:pt idx="3">
                  <c:v>2014/02</c:v>
                </c:pt>
              </c:strCache>
            </c:strRef>
          </c:cat>
          <c:val>
            <c:numRef>
              <c:f>Plan1!$C$4:$F$4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71232"/>
        <c:axId val="74672768"/>
      </c:barChart>
      <c:lineChart>
        <c:grouping val="standard"/>
        <c:varyColors val="0"/>
        <c:ser>
          <c:idx val="0"/>
          <c:order val="0"/>
          <c:tx>
            <c:strRef>
              <c:f>Plan1!$B$2</c:f>
              <c:strCache>
                <c:ptCount val="1"/>
                <c:pt idx="0">
                  <c:v>Inscritos na PROFOCO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Plan1!$C$1:$F$1</c:f>
              <c:strCache>
                <c:ptCount val="4"/>
                <c:pt idx="0">
                  <c:v>2013/01</c:v>
                </c:pt>
                <c:pt idx="1">
                  <c:v>2013/02</c:v>
                </c:pt>
                <c:pt idx="2">
                  <c:v>2014/01</c:v>
                </c:pt>
                <c:pt idx="3">
                  <c:v>2014/02</c:v>
                </c:pt>
              </c:strCache>
            </c:strRef>
          </c:cat>
          <c:val>
            <c:numRef>
              <c:f>Plan1!$C$2:$F$2</c:f>
              <c:numCache>
                <c:formatCode>General</c:formatCode>
                <c:ptCount val="4"/>
                <c:pt idx="0">
                  <c:v>750</c:v>
                </c:pt>
                <c:pt idx="1">
                  <c:v>1050</c:v>
                </c:pt>
                <c:pt idx="2">
                  <c:v>1279</c:v>
                </c:pt>
                <c:pt idx="3">
                  <c:v>3120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88384"/>
        <c:axId val="74686848"/>
      </c:lineChart>
      <c:catAx>
        <c:axId val="7467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74672768"/>
        <c:crosses val="autoZero"/>
        <c:auto val="1"/>
        <c:lblAlgn val="ctr"/>
        <c:lblOffset val="100"/>
        <c:noMultiLvlLbl val="0"/>
      </c:catAx>
      <c:valAx>
        <c:axId val="7467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671232"/>
        <c:crosses val="autoZero"/>
        <c:crossBetween val="between"/>
      </c:valAx>
      <c:valAx>
        <c:axId val="74686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pt-BR"/>
          </a:p>
        </c:txPr>
        <c:crossAx val="74688384"/>
        <c:crosses val="max"/>
        <c:crossBetween val="between"/>
      </c:valAx>
      <c:catAx>
        <c:axId val="7468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746868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2975047689736605"/>
          <c:y val="0.63867322822716666"/>
          <c:w val="0.22334279642687455"/>
          <c:h val="0.32230888487137793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Plan1!$C$27:$C$53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Plan1!$H$27:$H$53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0</c:v>
                </c:pt>
                <c:pt idx="17">
                  <c:v>6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839744"/>
        <c:axId val="75841536"/>
        <c:axId val="0"/>
      </c:bar3DChart>
      <c:catAx>
        <c:axId val="75839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t-BR"/>
          </a:p>
        </c:txPr>
        <c:crossAx val="75841536"/>
        <c:crosses val="autoZero"/>
        <c:auto val="1"/>
        <c:lblAlgn val="ctr"/>
        <c:lblOffset val="100"/>
        <c:noMultiLvlLbl val="0"/>
      </c:catAx>
      <c:valAx>
        <c:axId val="75841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583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</a:rPr>
              <a:t>DESTINO</a:t>
            </a: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</a:rPr>
              <a:t> DAS DENÚNCIAS HABILITADAS</a:t>
            </a:r>
          </a:p>
          <a:p>
            <a:pPr>
              <a:defRPr sz="1200" b="0"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</a:rPr>
              <a:t>(2011-2014)</a:t>
            </a:r>
            <a:endParaRPr lang="en-US" sz="1200" b="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631855719734844"/>
          <c:y val="8.763033220078809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1220512535645"/>
          <c:y val="0.23170518533763587"/>
          <c:w val="0.77393744445061663"/>
          <c:h val="0.60102899696275358"/>
        </c:manualLayout>
      </c:layout>
      <c:pieChart>
        <c:varyColors val="1"/>
        <c:ser>
          <c:idx val="0"/>
          <c:order val="0"/>
          <c:tx>
            <c:strRef>
              <c:f>'estatisticas mensais de jan-201'!$E$70</c:f>
              <c:strCache>
                <c:ptCount val="1"/>
                <c:pt idx="0">
                  <c:v>TOTAIS (a partir de jan/2011)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11443010961744991"/>
                  <c:y val="9.4328716562357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922729234969795E-3"/>
                  <c:y val="-0.138025324160350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70893974743546"/>
                  <c:y val="9.43463072004345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0%" sourceLinked="0"/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'estatisticas mensais de jan-201'!$F$69:$H$69</c:f>
              <c:strCache>
                <c:ptCount val="3"/>
                <c:pt idx="0">
                  <c:v>CRG</c:v>
                </c:pt>
                <c:pt idx="1">
                  <c:v>SFC</c:v>
                </c:pt>
                <c:pt idx="2">
                  <c:v>STPC</c:v>
                </c:pt>
              </c:strCache>
            </c:strRef>
          </c:cat>
          <c:val>
            <c:numRef>
              <c:f>'estatisticas mensais de jan-201'!$F$70:$H$70</c:f>
              <c:numCache>
                <c:formatCode>0.00%</c:formatCode>
                <c:ptCount val="3"/>
                <c:pt idx="0">
                  <c:v>6.6974252120851315E-3</c:v>
                </c:pt>
                <c:pt idx="1">
                  <c:v>0.98734930793272813</c:v>
                </c:pt>
                <c:pt idx="2">
                  <c:v>5.9532668551867838E-3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22711394335814539"/>
          <c:y val="0.8741077330476581"/>
          <c:w val="0.61366040347368811"/>
          <c:h val="6.0770777453298841E-2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</a:rPr>
              <a:t>SFC - SITUAÇÃO DAS OS GERADAS PARA APURAÇÃO DE DENÚNCIAS (2011-2014)</a:t>
            </a:r>
            <a:endParaRPr lang="en-US" sz="1200" b="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011110312768357"/>
          <c:y val="2.4155496730686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893415389619886"/>
          <c:y val="0.35211034877589165"/>
          <c:w val="0.53279043972487827"/>
          <c:h val="0.5482860296114056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1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explosion val="8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explosion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900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'Situação OS'!$D$2:$D$11</c:f>
              <c:strCache>
                <c:ptCount val="10"/>
                <c:pt idx="0">
                  <c:v>CANCELADA</c:v>
                </c:pt>
                <c:pt idx="1">
                  <c:v>CONCLUÍDA</c:v>
                </c:pt>
                <c:pt idx="2">
                  <c:v>HOMOLOGADA</c:v>
                </c:pt>
                <c:pt idx="3">
                  <c:v>NAO ACEITA</c:v>
                </c:pt>
                <c:pt idx="4">
                  <c:v>NAO RECEBIDA</c:v>
                </c:pt>
                <c:pt idx="5">
                  <c:v>PLANEJADA</c:v>
                </c:pt>
                <c:pt idx="6">
                  <c:v>REALIZANDO</c:v>
                </c:pt>
                <c:pt idx="7">
                  <c:v>RECEBIDA</c:v>
                </c:pt>
                <c:pt idx="8">
                  <c:v>REVISADA</c:v>
                </c:pt>
                <c:pt idx="9">
                  <c:v>SUSPENSA</c:v>
                </c:pt>
              </c:strCache>
            </c:strRef>
          </c:cat>
          <c:val>
            <c:numRef>
              <c:f>'Situação OS'!$E$2:$E$11</c:f>
              <c:numCache>
                <c:formatCode>General</c:formatCode>
                <c:ptCount val="10"/>
                <c:pt idx="0">
                  <c:v>145</c:v>
                </c:pt>
                <c:pt idx="1">
                  <c:v>34</c:v>
                </c:pt>
                <c:pt idx="2">
                  <c:v>610</c:v>
                </c:pt>
                <c:pt idx="3">
                  <c:v>10</c:v>
                </c:pt>
                <c:pt idx="4">
                  <c:v>13</c:v>
                </c:pt>
                <c:pt idx="5">
                  <c:v>9</c:v>
                </c:pt>
                <c:pt idx="6">
                  <c:v>114</c:v>
                </c:pt>
                <c:pt idx="7">
                  <c:v>90</c:v>
                </c:pt>
                <c:pt idx="8">
                  <c:v>6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5690370975812"/>
          <c:y val="0.21586460200074384"/>
          <c:w val="0.63132126883974504"/>
          <c:h val="0.6986307076991445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Conatatações de auditorias resultantes de denúncias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explosion val="2"/>
          </c:dPt>
          <c:dPt>
            <c:idx val="2"/>
            <c:bubble3D val="0"/>
            <c:explosion val="5"/>
            <c:spPr>
              <a:solidFill>
                <a:srgbClr val="C00000"/>
              </a:solidFill>
            </c:spPr>
          </c:dPt>
          <c:dPt>
            <c:idx val="3"/>
            <c:bubble3D val="0"/>
            <c:explosion val="4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/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Plan1!$A$2:$A$6</c:f>
              <c:strCache>
                <c:ptCount val="5"/>
                <c:pt idx="0">
                  <c:v>Falhas formais</c:v>
                </c:pt>
                <c:pt idx="1">
                  <c:v>Falhas graves</c:v>
                </c:pt>
                <c:pt idx="2">
                  <c:v>Falhas médias</c:v>
                </c:pt>
                <c:pt idx="3">
                  <c:v>Informações</c:v>
                </c:pt>
                <c:pt idx="4">
                  <c:v>Outros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202</c:v>
                </c:pt>
                <c:pt idx="1">
                  <c:v>634</c:v>
                </c:pt>
                <c:pt idx="2">
                  <c:v>1216</c:v>
                </c:pt>
                <c:pt idx="3">
                  <c:v>563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0.15646</cdr:x>
      <cdr:y>0.09233</cdr:y>
    </cdr:from>
    <cdr:to>
      <cdr:x>0.15646</cdr:x>
      <cdr:y>0.95954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1121914" y="432161"/>
          <a:ext cx="0" cy="405899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2FB7-B1BE-48A6-969B-BD73157BADF0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B651-CC3B-4EF4-B483-F7D573033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7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B651-CC3B-4EF4-B483-F7D5730334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microsoft.com/office/2007/relationships/hdphoto" Target="../media/hdphoto4.wdp"/><Relationship Id="rId4" Type="http://schemas.openxmlformats.org/officeDocument/2006/relationships/chart" Target="../charts/chart3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8"/>
          <a:stretch/>
        </p:blipFill>
        <p:spPr>
          <a:xfrm>
            <a:off x="4883763" y="1983687"/>
            <a:ext cx="2480996" cy="2669449"/>
          </a:xfrm>
          <a:prstGeom prst="rect">
            <a:avLst/>
          </a:prstGeom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147459" y="2672081"/>
            <a:ext cx="2736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parajita" pitchFamily="34" charset="0"/>
              </a:rPr>
              <a:t>OUVIDORIAS</a:t>
            </a:r>
            <a:endParaRPr lang="pt-BR" altLang="pt-BR" sz="2000" b="1" i="1" dirty="0" smtClean="0">
              <a:solidFill>
                <a:srgbClr val="000000"/>
              </a:solidFill>
              <a:latin typeface="+mj-lt"/>
              <a:cs typeface="Aparajit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3618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 smtClean="0">
                <a:solidFill>
                  <a:srgbClr val="494949"/>
                </a:solidFill>
                <a:latin typeface="Calibri" pitchFamily="34" charset="0"/>
              </a:rPr>
              <a:t>José Eduardo Romão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srgbClr val="696969"/>
                </a:solidFill>
                <a:latin typeface="Calibri" pitchFamily="34" charset="0"/>
              </a:rPr>
              <a:t>Ouvidor-Geral da União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srgbClr val="696969"/>
                </a:solidFill>
                <a:latin typeface="Calibri" pitchFamily="34" charset="0"/>
              </a:rPr>
              <a:t>Controladoria-Geral da União</a:t>
            </a:r>
            <a:endParaRPr lang="pt-BR" altLang="pt-BR" sz="1200" dirty="0">
              <a:solidFill>
                <a:srgbClr val="696969"/>
              </a:solidFill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29296" y="3237703"/>
            <a:ext cx="3237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i="1" dirty="0">
                <a:solidFill>
                  <a:srgbClr val="696969"/>
                </a:solidFill>
                <a:latin typeface="Calibri" pitchFamily="34" charset="0"/>
              </a:rPr>
              <a:t>Entre controle, gestão 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95536" y="2340364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093418" y="3344839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b="1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TRANSPARÊNCIA, CONTROLE E PARTICIPAÇÃO SOCIAL</a:t>
            </a:r>
            <a:endParaRPr lang="es-AR" sz="1600" b="1" dirty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72932" y="3344839"/>
            <a:ext cx="191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AUDITORIA, MONITORAMENTO, CORREIÇÃO E APOIO À GESTÃO</a:t>
            </a:r>
            <a:endParaRPr lang="es-AR" sz="1600" b="1" dirty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5893617" y="3697971"/>
            <a:ext cx="576063" cy="370955"/>
          </a:xfrm>
          <a:prstGeom prst="leftRightArrow">
            <a:avLst/>
          </a:prstGeom>
          <a:solidFill>
            <a:srgbClr val="777777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Conector reto 17"/>
          <p:cNvCxnSpPr/>
          <p:nvPr/>
        </p:nvCxnSpPr>
        <p:spPr>
          <a:xfrm>
            <a:off x="4093418" y="3125697"/>
            <a:ext cx="4248471" cy="0"/>
          </a:xfrm>
          <a:prstGeom prst="line">
            <a:avLst/>
          </a:prstGeom>
          <a:ln>
            <a:solidFill>
              <a:srgbClr val="1C5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093417" y="4662428"/>
            <a:ext cx="4248471" cy="0"/>
          </a:xfrm>
          <a:prstGeom prst="line">
            <a:avLst/>
          </a:prstGeom>
          <a:ln>
            <a:solidFill>
              <a:srgbClr val="1C5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486497" y="2564904"/>
            <a:ext cx="353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CONTROLADORIA-GERAL DA UNIÃO</a:t>
            </a:r>
            <a:endParaRPr lang="es-AR" dirty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253009" y="4734436"/>
            <a:ext cx="156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OUVIDORIA-GERAL DA UNIÃO</a:t>
            </a:r>
          </a:p>
          <a:p>
            <a:pPr algn="r"/>
            <a:endParaRPr lang="es-AR" sz="1400" dirty="0" smtClean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AR" sz="1400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SECRETARIA DE TRANSPARÊNCIA E PREVENÇÃO À CORRUPÇÃO</a:t>
            </a:r>
            <a:endParaRPr lang="es-AR" sz="1400" dirty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629273" y="4734436"/>
            <a:ext cx="156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CORREGEDORIA-GERAL DA UNIÃO</a:t>
            </a:r>
          </a:p>
          <a:p>
            <a:endParaRPr lang="es-AR" sz="1400" dirty="0" smtClean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AR" sz="1400" dirty="0" smtClean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SECRETARIA FEDERAL DE CONTROLE INTERNO</a:t>
            </a:r>
            <a:endParaRPr lang="es-AR" sz="1400" dirty="0">
              <a:solidFill>
                <a:srgbClr val="77777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44983" y="2755918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494949"/>
                </a:solidFill>
              </a:rPr>
              <a:t>Integrante da estrutura do órgão de controle interno do Poder Executivo Federal, a OGU atua de forma integrada com as áreas de Correição, Auditoria, Transparência e Combate à Corrupção ao construir pontes entre a sociedade civil e estas áreas e ampliando o espaço do controle e da participação social no ciclo da gestão. </a:t>
            </a:r>
            <a:endParaRPr lang="pt-BR" sz="16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50" name="Conector reto 49"/>
          <p:cNvCxnSpPr/>
          <p:nvPr/>
        </p:nvCxnSpPr>
        <p:spPr>
          <a:xfrm>
            <a:off x="545547" y="5848550"/>
            <a:ext cx="8113677" cy="0"/>
          </a:xfrm>
          <a:prstGeom prst="line">
            <a:avLst/>
          </a:prstGeom>
          <a:ln w="38100">
            <a:prstDash val="sys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545547" y="548851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2129723" y="549705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713899" y="550049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5298075" y="550049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890439" y="3942016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>
            <a:stCxn id="55" idx="6"/>
          </p:cNvCxnSpPr>
          <p:nvPr/>
        </p:nvCxnSpPr>
        <p:spPr>
          <a:xfrm>
            <a:off x="1322487" y="4158040"/>
            <a:ext cx="2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1536191" y="4158040"/>
            <a:ext cx="0" cy="58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/>
          <p:cNvSpPr/>
          <p:nvPr/>
        </p:nvSpPr>
        <p:spPr>
          <a:xfrm>
            <a:off x="1320167" y="4671450"/>
            <a:ext cx="432048" cy="43204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1536191" y="4158040"/>
            <a:ext cx="4353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28279" y="351932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2328279" y="4887474"/>
            <a:ext cx="3561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328279" y="351932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2812226" y="3303298"/>
            <a:ext cx="432048" cy="43204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812226" y="4671450"/>
            <a:ext cx="432048" cy="43204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5802131" y="3942016"/>
            <a:ext cx="432048" cy="43204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5813998" y="4692980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1063306" y="591891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808080"/>
                </a:solidFill>
              </a:rPr>
              <a:t>2010</a:t>
            </a:r>
            <a:endParaRPr lang="pt-BR" sz="1400" dirty="0">
              <a:solidFill>
                <a:srgbClr val="808080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596202" y="590935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808080"/>
                </a:solidFill>
              </a:rPr>
              <a:t>2011</a:t>
            </a:r>
            <a:endParaRPr lang="pt-BR" sz="1400" dirty="0">
              <a:solidFill>
                <a:srgbClr val="808080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4229338" y="591891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808080"/>
                </a:solidFill>
              </a:rPr>
              <a:t>2012</a:t>
            </a:r>
            <a:endParaRPr lang="pt-BR" sz="1400" dirty="0">
              <a:solidFill>
                <a:srgbClr val="808080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5802131" y="592980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808080"/>
                </a:solidFill>
              </a:rPr>
              <a:t>2013</a:t>
            </a:r>
            <a:endParaRPr lang="pt-BR" sz="1400" dirty="0">
              <a:solidFill>
                <a:srgbClr val="80808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297858" y="3352566"/>
            <a:ext cx="1055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>
                <a:solidFill>
                  <a:srgbClr val="494949"/>
                </a:solidFill>
              </a:rPr>
              <a:t>Ouvidor-Geral da União</a:t>
            </a:r>
            <a:endParaRPr lang="pt-BR" sz="1100" dirty="0">
              <a:solidFill>
                <a:srgbClr val="494949"/>
              </a:solidFill>
            </a:endParaRPr>
          </a:p>
        </p:txBody>
      </p:sp>
      <p:cxnSp>
        <p:nvCxnSpPr>
          <p:cNvPr id="72" name="Conector reto 71"/>
          <p:cNvCxnSpPr/>
          <p:nvPr/>
        </p:nvCxnSpPr>
        <p:spPr>
          <a:xfrm>
            <a:off x="1429339" y="3020199"/>
            <a:ext cx="4588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ipse 72"/>
          <p:cNvSpPr/>
          <p:nvPr/>
        </p:nvSpPr>
        <p:spPr>
          <a:xfrm>
            <a:off x="5802131" y="2804175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890439" y="5108431"/>
            <a:ext cx="132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494949"/>
                </a:solidFill>
              </a:rPr>
              <a:t>Gabinete</a:t>
            </a:r>
            <a:endParaRPr lang="pt-BR" sz="1200" dirty="0">
              <a:solidFill>
                <a:srgbClr val="494949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2706336" y="3751312"/>
            <a:ext cx="132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solidFill>
                  <a:srgbClr val="494949"/>
                </a:solidFill>
              </a:rPr>
              <a:t>CGouv</a:t>
            </a:r>
            <a:endParaRPr lang="pt-BR" sz="1100" dirty="0">
              <a:solidFill>
                <a:srgbClr val="494949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2737577" y="5119464"/>
            <a:ext cx="132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solidFill>
                  <a:srgbClr val="494949"/>
                </a:solidFill>
              </a:rPr>
              <a:t>CGCid</a:t>
            </a:r>
            <a:endParaRPr lang="pt-BR" sz="1100" dirty="0">
              <a:solidFill>
                <a:srgbClr val="494949"/>
              </a:solidFill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5366329" y="3304459"/>
            <a:ext cx="1327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494949"/>
                </a:solidFill>
              </a:rPr>
              <a:t>Ouvidor-Geral Adjunto</a:t>
            </a:r>
            <a:endParaRPr lang="pt-BR" sz="1100" dirty="0">
              <a:solidFill>
                <a:srgbClr val="494949"/>
              </a:solidFill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5366329" y="4409840"/>
            <a:ext cx="132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494949"/>
                </a:solidFill>
              </a:rPr>
              <a:t>CGRAI</a:t>
            </a:r>
            <a:endParaRPr lang="pt-BR" sz="1100" dirty="0">
              <a:solidFill>
                <a:srgbClr val="494949"/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5366329" y="5221084"/>
            <a:ext cx="132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494949"/>
                </a:solidFill>
              </a:rPr>
              <a:t>SIC</a:t>
            </a:r>
            <a:endParaRPr lang="pt-BR" sz="1100" dirty="0">
              <a:solidFill>
                <a:srgbClr val="494949"/>
              </a:solidFill>
            </a:endParaRPr>
          </a:p>
        </p:txBody>
      </p:sp>
      <p:cxnSp>
        <p:nvCxnSpPr>
          <p:cNvPr id="37" name="Conector reto 36"/>
          <p:cNvCxnSpPr/>
          <p:nvPr/>
        </p:nvCxnSpPr>
        <p:spPr>
          <a:xfrm>
            <a:off x="6931032" y="550049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7507096" y="592980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808080"/>
                </a:solidFill>
              </a:rPr>
              <a:t>2014</a:t>
            </a:r>
            <a:endParaRPr lang="pt-BR" sz="1400" dirty="0">
              <a:solidFill>
                <a:srgbClr val="808080"/>
              </a:solidFill>
            </a:endParaRPr>
          </a:p>
        </p:txBody>
      </p:sp>
      <p:pic>
        <p:nvPicPr>
          <p:cNvPr id="1026" name="Picture 2" descr="http://galeazimetais.com.br/images/mapa_brasil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51" y="3376468"/>
            <a:ext cx="2364637" cy="20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ipse 41"/>
          <p:cNvSpPr/>
          <p:nvPr/>
        </p:nvSpPr>
        <p:spPr>
          <a:xfrm>
            <a:off x="7298237" y="3645024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355988" y="3501008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7240040" y="3926833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7480093" y="3953836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8030244" y="4015596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7992533" y="379593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8286267" y="3780351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8371192" y="426857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8652057" y="4298793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8529896" y="4419069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endCxn id="41" idx="4"/>
          </p:cNvCxnSpPr>
          <p:nvPr/>
        </p:nvCxnSpPr>
        <p:spPr>
          <a:xfrm flipV="1">
            <a:off x="6643000" y="3856678"/>
            <a:ext cx="99011" cy="151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6679004" y="3677894"/>
            <a:ext cx="615042" cy="32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6693714" y="3555014"/>
            <a:ext cx="651110" cy="44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endCxn id="44" idx="3"/>
          </p:cNvCxnSpPr>
          <p:nvPr/>
        </p:nvCxnSpPr>
        <p:spPr>
          <a:xfrm flipV="1">
            <a:off x="6693714" y="3520102"/>
            <a:ext cx="1181331" cy="477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46" idx="2"/>
          </p:cNvCxnSpPr>
          <p:nvPr/>
        </p:nvCxnSpPr>
        <p:spPr>
          <a:xfrm flipV="1">
            <a:off x="6643000" y="3953836"/>
            <a:ext cx="597040" cy="54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endCxn id="45" idx="2"/>
          </p:cNvCxnSpPr>
          <p:nvPr/>
        </p:nvCxnSpPr>
        <p:spPr>
          <a:xfrm flipV="1">
            <a:off x="6715008" y="3670538"/>
            <a:ext cx="1125125" cy="32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47" idx="2"/>
          </p:cNvCxnSpPr>
          <p:nvPr/>
        </p:nvCxnSpPr>
        <p:spPr>
          <a:xfrm flipV="1">
            <a:off x="6643000" y="3980839"/>
            <a:ext cx="837093" cy="27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80" idx="2"/>
          </p:cNvCxnSpPr>
          <p:nvPr/>
        </p:nvCxnSpPr>
        <p:spPr>
          <a:xfrm flipV="1">
            <a:off x="6643000" y="3822938"/>
            <a:ext cx="1349533" cy="18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48" idx="2"/>
          </p:cNvCxnSpPr>
          <p:nvPr/>
        </p:nvCxnSpPr>
        <p:spPr>
          <a:xfrm flipV="1">
            <a:off x="6693714" y="3650890"/>
            <a:ext cx="1533462" cy="356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endCxn id="83" idx="2"/>
          </p:cNvCxnSpPr>
          <p:nvPr/>
        </p:nvCxnSpPr>
        <p:spPr>
          <a:xfrm flipV="1">
            <a:off x="6643000" y="3670538"/>
            <a:ext cx="1853698" cy="33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82" idx="2"/>
          </p:cNvCxnSpPr>
          <p:nvPr/>
        </p:nvCxnSpPr>
        <p:spPr>
          <a:xfrm flipV="1">
            <a:off x="6643000" y="3807354"/>
            <a:ext cx="1643267" cy="190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84" idx="2"/>
          </p:cNvCxnSpPr>
          <p:nvPr/>
        </p:nvCxnSpPr>
        <p:spPr>
          <a:xfrm flipV="1">
            <a:off x="6715008" y="3696519"/>
            <a:ext cx="1991055" cy="30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86" idx="2"/>
          </p:cNvCxnSpPr>
          <p:nvPr/>
        </p:nvCxnSpPr>
        <p:spPr>
          <a:xfrm flipV="1">
            <a:off x="6643000" y="3803508"/>
            <a:ext cx="2036060" cy="210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85" idx="2"/>
          </p:cNvCxnSpPr>
          <p:nvPr/>
        </p:nvCxnSpPr>
        <p:spPr>
          <a:xfrm flipV="1">
            <a:off x="6679004" y="3756450"/>
            <a:ext cx="2078723" cy="257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>
            <a:endCxn id="87" idx="2"/>
          </p:cNvCxnSpPr>
          <p:nvPr/>
        </p:nvCxnSpPr>
        <p:spPr>
          <a:xfrm flipV="1">
            <a:off x="6693714" y="3855918"/>
            <a:ext cx="2091016" cy="15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endCxn id="88" idx="2"/>
          </p:cNvCxnSpPr>
          <p:nvPr/>
        </p:nvCxnSpPr>
        <p:spPr>
          <a:xfrm flipV="1">
            <a:off x="6693714" y="3900595"/>
            <a:ext cx="2012349" cy="1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endCxn id="89" idx="2"/>
          </p:cNvCxnSpPr>
          <p:nvPr/>
        </p:nvCxnSpPr>
        <p:spPr>
          <a:xfrm>
            <a:off x="6643000" y="4008607"/>
            <a:ext cx="1908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endCxn id="81" idx="1"/>
          </p:cNvCxnSpPr>
          <p:nvPr/>
        </p:nvCxnSpPr>
        <p:spPr>
          <a:xfrm>
            <a:off x="6643000" y="4007842"/>
            <a:ext cx="1120075" cy="265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endCxn id="49" idx="2"/>
          </p:cNvCxnSpPr>
          <p:nvPr/>
        </p:nvCxnSpPr>
        <p:spPr>
          <a:xfrm>
            <a:off x="6693714" y="4007842"/>
            <a:ext cx="1336530" cy="34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6643000" y="4007842"/>
            <a:ext cx="1697273" cy="28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>
            <a:endCxn id="91" idx="1"/>
          </p:cNvCxnSpPr>
          <p:nvPr/>
        </p:nvCxnSpPr>
        <p:spPr>
          <a:xfrm>
            <a:off x="6643000" y="4008607"/>
            <a:ext cx="2016966" cy="298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>
            <a:endCxn id="92" idx="1"/>
          </p:cNvCxnSpPr>
          <p:nvPr/>
        </p:nvCxnSpPr>
        <p:spPr>
          <a:xfrm>
            <a:off x="6643000" y="4007842"/>
            <a:ext cx="1894805" cy="41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endCxn id="93" idx="2"/>
          </p:cNvCxnSpPr>
          <p:nvPr/>
        </p:nvCxnSpPr>
        <p:spPr>
          <a:xfrm>
            <a:off x="6679004" y="4007842"/>
            <a:ext cx="1492932" cy="47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>
            <a:endCxn id="94" idx="2"/>
          </p:cNvCxnSpPr>
          <p:nvPr/>
        </p:nvCxnSpPr>
        <p:spPr>
          <a:xfrm>
            <a:off x="6679004" y="4007842"/>
            <a:ext cx="1259523" cy="577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>
            <a:endCxn id="95" idx="2"/>
          </p:cNvCxnSpPr>
          <p:nvPr/>
        </p:nvCxnSpPr>
        <p:spPr>
          <a:xfrm>
            <a:off x="6679004" y="4007842"/>
            <a:ext cx="1402380" cy="75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/>
          <p:cNvCxnSpPr>
            <a:endCxn id="96" idx="1"/>
          </p:cNvCxnSpPr>
          <p:nvPr/>
        </p:nvCxnSpPr>
        <p:spPr>
          <a:xfrm>
            <a:off x="6679004" y="4015596"/>
            <a:ext cx="1294435" cy="91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ipse 95"/>
          <p:cNvSpPr/>
          <p:nvPr/>
        </p:nvSpPr>
        <p:spPr>
          <a:xfrm>
            <a:off x="7965530" y="4927006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8081384" y="473798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8171936" y="445484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7938527" y="4557887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7755166" y="4265360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8551814" y="3981604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/>
          <p:cNvSpPr/>
          <p:nvPr/>
        </p:nvSpPr>
        <p:spPr>
          <a:xfrm>
            <a:off x="8706063" y="3873592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8784730" y="382891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Elipse 85"/>
          <p:cNvSpPr/>
          <p:nvPr/>
        </p:nvSpPr>
        <p:spPr>
          <a:xfrm>
            <a:off x="8679060" y="377650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>
            <a:off x="8757727" y="3729447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/>
          <p:cNvSpPr/>
          <p:nvPr/>
        </p:nvSpPr>
        <p:spPr>
          <a:xfrm>
            <a:off x="8706063" y="3669516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>
            <a:off x="8496698" y="364353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8227176" y="3623887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7840133" y="364353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7867136" y="3474005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6715008" y="3802672"/>
            <a:ext cx="54006" cy="5400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5" name="Chave direita 1054"/>
          <p:cNvSpPr/>
          <p:nvPr/>
        </p:nvSpPr>
        <p:spPr>
          <a:xfrm>
            <a:off x="6352282" y="2564904"/>
            <a:ext cx="326722" cy="2888178"/>
          </a:xfrm>
          <a:prstGeom prst="rightBrace">
            <a:avLst>
              <a:gd name="adj1" fmla="val 994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CaixaDeTexto 159"/>
          <p:cNvSpPr txBox="1"/>
          <p:nvPr/>
        </p:nvSpPr>
        <p:spPr>
          <a:xfrm>
            <a:off x="7014379" y="2889394"/>
            <a:ext cx="1511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494949"/>
                </a:solidFill>
              </a:rPr>
              <a:t>CGU - Regionais</a:t>
            </a:r>
            <a:endParaRPr lang="pt-BR" sz="1100" dirty="0">
              <a:solidFill>
                <a:srgbClr val="494949"/>
              </a:solidFill>
            </a:endParaRPr>
          </a:p>
        </p:txBody>
      </p:sp>
      <p:cxnSp>
        <p:nvCxnSpPr>
          <p:cNvPr id="100" name="Conector reto 99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429133" y="3027751"/>
            <a:ext cx="0" cy="1129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 animBg="1"/>
      <p:bldP spid="49" grpId="0" animBg="1"/>
      <p:bldP spid="80" grpId="0" animBg="1"/>
      <p:bldP spid="82" grpId="0" animBg="1"/>
      <p:bldP spid="90" grpId="0" animBg="1"/>
      <p:bldP spid="91" grpId="0" animBg="1"/>
      <p:bldP spid="92" grpId="0" animBg="1"/>
      <p:bldP spid="96" grpId="0" animBg="1"/>
      <p:bldP spid="95" grpId="0" animBg="1"/>
      <p:bldP spid="93" grpId="0" animBg="1"/>
      <p:bldP spid="94" grpId="0" animBg="1"/>
      <p:bldP spid="81" grpId="0" animBg="1"/>
      <p:bldP spid="89" grpId="0" animBg="1"/>
      <p:bldP spid="88" grpId="0" animBg="1"/>
      <p:bldP spid="87" grpId="0" animBg="1"/>
      <p:bldP spid="86" grpId="0" animBg="1"/>
      <p:bldP spid="85" grpId="0" animBg="1"/>
      <p:bldP spid="84" grpId="0" animBg="1"/>
      <p:bldP spid="83" grpId="0" animBg="1"/>
      <p:bldP spid="48" grpId="0" animBg="1"/>
      <p:bldP spid="45" grpId="0" animBg="1"/>
      <p:bldP spid="44" grpId="0" animBg="1"/>
      <p:bldP spid="41" grpId="0" animBg="1"/>
      <p:bldP spid="1055" grpId="0" animBg="1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558918"/>
              </p:ext>
            </p:extLst>
          </p:nvPr>
        </p:nvGraphicFramePr>
        <p:xfrm>
          <a:off x="442920" y="2589187"/>
          <a:ext cx="8081962" cy="412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" name="Imagem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titanui.com/wp-content/uploads/2013/10/03/Set-Of-Vector-Clean-Map-Marker-and-Flag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47" b="28758" l="53456" r="6347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88" t="3171" r="35847" b="70031"/>
          <a:stretch/>
        </p:blipFill>
        <p:spPr bwMode="auto">
          <a:xfrm>
            <a:off x="1811227" y="4365104"/>
            <a:ext cx="456517" cy="6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titanui.com/wp-content/uploads/2013/10/03/Set-Of-Vector-Clean-Map-Marker-and-Flag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47" b="28758" l="53456" r="6347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88" t="3171" r="35847" b="70031"/>
          <a:stretch/>
        </p:blipFill>
        <p:spPr bwMode="auto">
          <a:xfrm>
            <a:off x="7208116" y="3049513"/>
            <a:ext cx="456517" cy="6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1875017" y="450316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endParaRPr lang="pt-BR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271906" y="319352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>
                    <a:lumMod val="50000"/>
                  </a:schemeClr>
                </a:solidFill>
              </a:rPr>
              <a:t>72</a:t>
            </a:r>
            <a:endParaRPr lang="pt-BR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7664633" y="3383272"/>
            <a:ext cx="1091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866365" y="3121662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494949"/>
                </a:solidFill>
              </a:rPr>
              <a:t>57 servidores</a:t>
            </a:r>
            <a:endParaRPr lang="pt-BR" sz="1100" dirty="0">
              <a:solidFill>
                <a:srgbClr val="494949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H="1">
            <a:off x="587091" y="490878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533680" y="4647176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494949"/>
                </a:solidFill>
              </a:rPr>
              <a:t>4 servidores</a:t>
            </a:r>
            <a:endParaRPr lang="pt-BR" sz="11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715638"/>
              </p:ext>
            </p:extLst>
          </p:nvPr>
        </p:nvGraphicFramePr>
        <p:xfrm>
          <a:off x="1187625" y="2492896"/>
          <a:ext cx="6768752" cy="423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Conector de seta reta 9"/>
          <p:cNvCxnSpPr/>
          <p:nvPr/>
        </p:nvCxnSpPr>
        <p:spPr>
          <a:xfrm>
            <a:off x="2387184" y="6093296"/>
            <a:ext cx="5497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387184" y="6246612"/>
            <a:ext cx="3030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Início da coordenação técnica da OGU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89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787" y1="9813" x2="55787" y2="9813"/>
                        <a14:foregroundMark x1="12963" y1="39252" x2="12963" y2="39252"/>
                        <a14:foregroundMark x1="94907" y1="28271" x2="94907" y2="28271"/>
                        <a14:foregroundMark x1="57870" y1="92991" x2="57870" y2="929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5657"/>
            <a:ext cx="2957658" cy="2930272"/>
          </a:xfrm>
          <a:prstGeom prst="rect">
            <a:avLst/>
          </a:prstGeom>
          <a:effectLst/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16281"/>
              </p:ext>
            </p:extLst>
          </p:nvPr>
        </p:nvGraphicFramePr>
        <p:xfrm>
          <a:off x="611560" y="2564904"/>
          <a:ext cx="5342800" cy="414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titanui.com/wp-content/uploads/2013/10/03/Set-Of-Vector-Clean-Map-Marker-and-Flag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47" b="28758" l="53456" r="6347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88" t="3171" r="35847" b="70031"/>
          <a:stretch/>
        </p:blipFill>
        <p:spPr bwMode="auto">
          <a:xfrm>
            <a:off x="1728539" y="4738355"/>
            <a:ext cx="676263" cy="9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866134" y="5004693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>
                    <a:lumMod val="50000"/>
                  </a:schemeClr>
                </a:solidFill>
              </a:rPr>
              <a:t>600</a:t>
            </a:r>
            <a:endParaRPr lang="pt-BR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4" descr="http://www.titanui.com/wp-content/uploads/2013/10/03/Set-Of-Vector-Clean-Map-Marker-and-Flag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47" b="28758" l="53456" r="6347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88" t="3171" r="35847" b="70031"/>
          <a:stretch/>
        </p:blipFill>
        <p:spPr bwMode="auto">
          <a:xfrm>
            <a:off x="4624769" y="3000005"/>
            <a:ext cx="676263" cy="9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709468" y="3255793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>
                    <a:lumMod val="50000"/>
                  </a:schemeClr>
                </a:solidFill>
              </a:rPr>
              <a:t>13070</a:t>
            </a:r>
            <a:endParaRPr lang="pt-BR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www.ibc.gov.br/media/common/ai-top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89503" l="4922" r="47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59792" y="3684949"/>
            <a:ext cx="648072" cy="6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pic>
        <p:nvPicPr>
          <p:cNvPr id="12290" name="Picture 2" descr="image00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492">
            <a:off x="6240037" y="2621799"/>
            <a:ext cx="2522386" cy="25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413250"/>
              </p:ext>
            </p:extLst>
          </p:nvPr>
        </p:nvGraphicFramePr>
        <p:xfrm>
          <a:off x="1475656" y="3117160"/>
          <a:ext cx="7007033" cy="339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19672" y="2378497"/>
            <a:ext cx="4824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TURMAS OFERECIDAS E QUANTIDADE DE INSCRITOS NA POLÍTICA DE FORMAÇÃO CONTINUADA EM OUVIDORIAS - PROFOCO</a:t>
            </a:r>
            <a:endParaRPr lang="pt-B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01084"/>
              </p:ext>
            </p:extLst>
          </p:nvPr>
        </p:nvGraphicFramePr>
        <p:xfrm>
          <a:off x="1310814" y="3717032"/>
          <a:ext cx="5616624" cy="270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007603" y="284930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DISTRIBUIÇÃO GEOGRÁFICA DOS EVENTOS E CAPACITAÇÕES EXECUTADOS EM 2013 E 2014 PELA CGOUV</a:t>
            </a:r>
            <a:endParaRPr lang="pt-B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72524"/>
            <a:ext cx="2833672" cy="280743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88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6415"/>
              </p:ext>
            </p:extLst>
          </p:nvPr>
        </p:nvGraphicFramePr>
        <p:xfrm>
          <a:off x="-396552" y="2453525"/>
          <a:ext cx="3456384" cy="445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53127"/>
              </p:ext>
            </p:extLst>
          </p:nvPr>
        </p:nvGraphicFramePr>
        <p:xfrm>
          <a:off x="2483768" y="2391270"/>
          <a:ext cx="4328411" cy="420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66341374"/>
              </p:ext>
            </p:extLst>
          </p:nvPr>
        </p:nvGraphicFramePr>
        <p:xfrm>
          <a:off x="5817327" y="2996952"/>
          <a:ext cx="366552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302325" y="2463279"/>
            <a:ext cx="269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2">
                    <a:lumMod val="50000"/>
                  </a:schemeClr>
                </a:solidFill>
              </a:rPr>
              <a:t>CONSTATAÇÕES FEITAS COMO RESULTADO DE DENÚNCIAS</a:t>
            </a:r>
            <a:endParaRPr lang="pt-B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3528" y="2564904"/>
            <a:ext cx="4645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GRANDES PROJETOS ESTRUTURANTES</a:t>
            </a:r>
          </a:p>
          <a:p>
            <a:r>
              <a:rPr lang="pt-BR" sz="1600" dirty="0" smtClean="0"/>
              <a:t>Integração das Ouvidorias do Poder Executivo Federal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56974" y="3429000"/>
            <a:ext cx="41125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Elaboração participativa do decreto de criação do </a:t>
            </a:r>
            <a:r>
              <a:rPr lang="pt-BR" sz="1400" b="1" dirty="0" smtClean="0">
                <a:solidFill>
                  <a:srgbClr val="C00000"/>
                </a:solidFill>
              </a:rPr>
              <a:t>Sistema Federal de Ouvidorias;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Construção e operacionalização do </a:t>
            </a:r>
            <a:r>
              <a:rPr lang="pt-BR" sz="1400" b="1" dirty="0" smtClean="0">
                <a:solidFill>
                  <a:srgbClr val="C00000"/>
                </a:solidFill>
              </a:rPr>
              <a:t>OUVIDORIAS.GOV;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Construção e operacionalização do </a:t>
            </a:r>
            <a:r>
              <a:rPr lang="pt-BR" sz="1400" b="1" dirty="0" smtClean="0">
                <a:solidFill>
                  <a:srgbClr val="C00000"/>
                </a:solidFill>
              </a:rPr>
              <a:t>Sistema de Ouvidorias do Poder Executivo Federal;</a:t>
            </a:r>
            <a:endParaRPr lang="pt-BR" sz="1400" b="1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Construção e operacionalização do </a:t>
            </a:r>
            <a:r>
              <a:rPr lang="pt-BR" sz="1400" b="1" dirty="0" smtClean="0">
                <a:solidFill>
                  <a:srgbClr val="C00000"/>
                </a:solidFill>
              </a:rPr>
              <a:t>Banco de Denúncias da CGU.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047">
            <a:off x="5089495" y="3031660"/>
            <a:ext cx="3680156" cy="197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789">
            <a:off x="5033012" y="4292744"/>
            <a:ext cx="3659048" cy="196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528" y="2564904"/>
            <a:ext cx="37360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GRANDES PROJETOS ESTRUTURANTES</a:t>
            </a:r>
          </a:p>
          <a:p>
            <a:r>
              <a:rPr lang="pt-BR" sz="1600" dirty="0" smtClean="0"/>
              <a:t>Normatização das atividades de ouvidoria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6975" y="3429000"/>
            <a:ext cx="760345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Edição da </a:t>
            </a:r>
            <a:r>
              <a:rPr lang="pt-BR" sz="1400" b="1" dirty="0" smtClean="0">
                <a:solidFill>
                  <a:srgbClr val="C00000"/>
                </a:solidFill>
              </a:rPr>
              <a:t>Instrução Normativa OGU/CRG 01/2014</a:t>
            </a:r>
            <a:r>
              <a:rPr lang="pt-BR" sz="1400" dirty="0" smtClean="0">
                <a:solidFill>
                  <a:srgbClr val="494949"/>
                </a:solidFill>
              </a:rPr>
              <a:t>, sobre Proteção ao Denunciante;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494949"/>
                </a:solidFill>
              </a:rPr>
              <a:t>Edição da </a:t>
            </a:r>
            <a:r>
              <a:rPr lang="pt-BR" sz="1400" b="1" dirty="0" smtClean="0">
                <a:solidFill>
                  <a:srgbClr val="C00000"/>
                </a:solidFill>
              </a:rPr>
              <a:t>Instrução Normativa OGU 01/2014</a:t>
            </a:r>
            <a:r>
              <a:rPr lang="pt-BR" sz="1400" dirty="0" smtClean="0">
                <a:solidFill>
                  <a:srgbClr val="494949"/>
                </a:solidFill>
              </a:rPr>
              <a:t>, sobre procedimentos de tratamento de manifestações de ouvidoria.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1026" name="Picture 2" descr="http://www.cronologiadourbanismo.ufba.br/image.php/apresentacao-v1-f536-original.jpg?width=800&amp;height=800&amp;image=/verbete_arquivo/imagens/apresentacao-v1-f536-original.jpg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1" t="39352" b="28697"/>
          <a:stretch/>
        </p:blipFill>
        <p:spPr bwMode="auto">
          <a:xfrm rot="10800000">
            <a:off x="4211960" y="3068959"/>
            <a:ext cx="2948441" cy="21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ronologiadourbanismo.ufba.br/image.php/apresentacao-v1-f536-original.jpg?width=800&amp;height=800&amp;image=/verbete_arquivo/imagens/apresentacao-v1-f536-original.jpg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" t="59160" r="32175" b="-1645"/>
          <a:stretch/>
        </p:blipFill>
        <p:spPr bwMode="auto">
          <a:xfrm rot="10800000">
            <a:off x="3709460" y="2899792"/>
            <a:ext cx="3646712" cy="28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347864" y="2420888"/>
            <a:ext cx="4590256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5491606" y="338383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355976" y="4797152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634134" y="4797152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28184" y="3068959"/>
            <a:ext cx="932217" cy="21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491880" y="5445224"/>
            <a:ext cx="432048" cy="339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4716016" y="4905164"/>
            <a:ext cx="18002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4572000" y="3717032"/>
            <a:ext cx="792088" cy="9361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796136" y="3717032"/>
            <a:ext cx="837998" cy="9361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235915" y="2764061"/>
            <a:ext cx="760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696969"/>
                </a:solidFill>
                <a:latin typeface="+mj-lt"/>
                <a:ea typeface="Gulim" pitchFamily="34" charset="-127"/>
                <a:cs typeface="MoolBoran" pitchFamily="34" charset="0"/>
              </a:rPr>
              <a:t>GESTÃO</a:t>
            </a:r>
            <a:endParaRPr lang="pt-BR" sz="1400" dirty="0">
              <a:solidFill>
                <a:srgbClr val="696969"/>
              </a:solidFill>
              <a:latin typeface="+mj-lt"/>
              <a:ea typeface="Gulim" pitchFamily="34" charset="-127"/>
              <a:cs typeface="MoolBoran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020272" y="4751275"/>
            <a:ext cx="123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696969"/>
                </a:solidFill>
                <a:latin typeface="+mj-lt"/>
                <a:ea typeface="Gulim" pitchFamily="34" charset="-127"/>
                <a:cs typeface="MoolBoran" pitchFamily="34" charset="0"/>
              </a:rPr>
              <a:t>PARTICIPAÇÃO</a:t>
            </a:r>
            <a:endParaRPr lang="pt-BR" sz="1400" dirty="0">
              <a:solidFill>
                <a:srgbClr val="696969"/>
              </a:solidFill>
              <a:latin typeface="+mj-lt"/>
              <a:ea typeface="Gulim" pitchFamily="34" charset="-127"/>
              <a:cs typeface="MoolBoran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146985" y="4750564"/>
            <a:ext cx="979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696969"/>
                </a:solidFill>
                <a:latin typeface="+mj-lt"/>
                <a:ea typeface="Gulim" pitchFamily="34" charset="-127"/>
                <a:cs typeface="MoolBoran" pitchFamily="34" charset="0"/>
              </a:rPr>
              <a:t>CONTROLE</a:t>
            </a:r>
            <a:endParaRPr lang="pt-BR" sz="1400" dirty="0">
              <a:solidFill>
                <a:srgbClr val="696969"/>
              </a:solidFill>
              <a:latin typeface="+mj-lt"/>
              <a:ea typeface="Gulim" pitchFamily="34" charset="-127"/>
              <a:cs typeface="MoolBoran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169518" y="4211215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696969"/>
                </a:solidFill>
                <a:latin typeface="+mj-lt"/>
                <a:ea typeface="Gulim" pitchFamily="34" charset="-127"/>
                <a:cs typeface="MoolBoran" pitchFamily="34" charset="0"/>
              </a:rPr>
              <a:t>OUVIDOR</a:t>
            </a:r>
            <a:endParaRPr lang="pt-BR" sz="1400" dirty="0">
              <a:solidFill>
                <a:srgbClr val="696969"/>
              </a:solidFill>
              <a:latin typeface="+mj-lt"/>
              <a:ea typeface="Gulim" pitchFamily="34" charset="-127"/>
              <a:cs typeface="MoolBoran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577315" y="3052636"/>
            <a:ext cx="213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696969"/>
                </a:solidFill>
              </a:rPr>
              <a:t>[gestores e dirigentes políticos]</a:t>
            </a:r>
            <a:endParaRPr lang="pt-BR" sz="1200" dirty="0">
              <a:solidFill>
                <a:srgbClr val="696969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267744" y="5060607"/>
            <a:ext cx="185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rgbClr val="696969"/>
                </a:solidFill>
              </a:rPr>
              <a:t>[auditores, corregedores, analistas, </a:t>
            </a:r>
            <a:r>
              <a:rPr lang="pt-BR" sz="1200" dirty="0" err="1" smtClean="0">
                <a:solidFill>
                  <a:srgbClr val="696969"/>
                </a:solidFill>
              </a:rPr>
              <a:t>etc</a:t>
            </a:r>
            <a:r>
              <a:rPr lang="pt-BR" sz="1200" dirty="0" smtClean="0">
                <a:solidFill>
                  <a:srgbClr val="696969"/>
                </a:solidFill>
              </a:rPr>
              <a:t>]</a:t>
            </a:r>
            <a:endParaRPr lang="pt-BR" sz="1200" dirty="0">
              <a:solidFill>
                <a:srgbClr val="696969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020272" y="5023994"/>
            <a:ext cx="185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696969"/>
                </a:solidFill>
              </a:rPr>
              <a:t>[conselheiros, cidadãos, </a:t>
            </a:r>
            <a:r>
              <a:rPr lang="pt-BR" sz="1200" dirty="0" err="1" smtClean="0">
                <a:solidFill>
                  <a:srgbClr val="696969"/>
                </a:solidFill>
              </a:rPr>
              <a:t>OSCs</a:t>
            </a:r>
            <a:r>
              <a:rPr lang="pt-BR" sz="1200" dirty="0" smtClean="0">
                <a:solidFill>
                  <a:srgbClr val="696969"/>
                </a:solidFill>
              </a:rPr>
              <a:t>]</a:t>
            </a:r>
            <a:endParaRPr lang="pt-BR" sz="1200" dirty="0">
              <a:solidFill>
                <a:srgbClr val="696969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1352" y="2105908"/>
            <a:ext cx="325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determinação do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plano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 das Ouvidorias Públicas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01351" y="2906941"/>
            <a:ext cx="2448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94949"/>
                </a:solidFill>
              </a:rPr>
              <a:t>Na geometria, aprendemos que um plano é determinado por três pontos não coincidentes e não colineares.</a:t>
            </a:r>
            <a:endParaRPr lang="pt-BR" sz="1400" dirty="0">
              <a:solidFill>
                <a:srgbClr val="494949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H="1">
            <a:off x="601351" y="2105908"/>
            <a:ext cx="1" cy="166908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1" grpId="0"/>
      <p:bldP spid="32" grpId="0"/>
      <p:bldP spid="33" grpId="0"/>
      <p:bldP spid="30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reeform 3"/>
          <p:cNvSpPr>
            <a:spLocks/>
          </p:cNvSpPr>
          <p:nvPr/>
        </p:nvSpPr>
        <p:spPr bwMode="auto">
          <a:xfrm>
            <a:off x="6228325" y="4527952"/>
            <a:ext cx="639114" cy="519027"/>
          </a:xfrm>
          <a:custGeom>
            <a:avLst/>
            <a:gdLst>
              <a:gd name="T0" fmla="*/ 0 w 845"/>
              <a:gd name="T1" fmla="*/ 2147483647 h 665"/>
              <a:gd name="T2" fmla="*/ 2147483647 w 845"/>
              <a:gd name="T3" fmla="*/ 2147483647 h 665"/>
              <a:gd name="T4" fmla="*/ 2147483647 w 845"/>
              <a:gd name="T5" fmla="*/ 2147483647 h 665"/>
              <a:gd name="T6" fmla="*/ 2147483647 w 845"/>
              <a:gd name="T7" fmla="*/ 2147483647 h 665"/>
              <a:gd name="T8" fmla="*/ 2147483647 w 845"/>
              <a:gd name="T9" fmla="*/ 0 h 665"/>
              <a:gd name="T10" fmla="*/ 2147483647 w 845"/>
              <a:gd name="T11" fmla="*/ 0 h 665"/>
              <a:gd name="T12" fmla="*/ 2147483647 w 845"/>
              <a:gd name="T13" fmla="*/ 2147483647 h 665"/>
              <a:gd name="T14" fmla="*/ 0 w 845"/>
              <a:gd name="T15" fmla="*/ 2147483647 h 665"/>
              <a:gd name="T16" fmla="*/ 0 w 845"/>
              <a:gd name="T17" fmla="*/ 2147483647 h 6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5" h="665">
                <a:moveTo>
                  <a:pt x="0" y="665"/>
                </a:moveTo>
                <a:lnTo>
                  <a:pt x="845" y="665"/>
                </a:lnTo>
                <a:lnTo>
                  <a:pt x="845" y="622"/>
                </a:lnTo>
                <a:lnTo>
                  <a:pt x="551" y="152"/>
                </a:lnTo>
                <a:lnTo>
                  <a:pt x="554" y="0"/>
                </a:lnTo>
                <a:lnTo>
                  <a:pt x="260" y="0"/>
                </a:lnTo>
                <a:lnTo>
                  <a:pt x="258" y="152"/>
                </a:lnTo>
                <a:lnTo>
                  <a:pt x="0" y="622"/>
                </a:lnTo>
                <a:lnTo>
                  <a:pt x="0" y="665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2517214" y="4516655"/>
            <a:ext cx="685251" cy="508100"/>
          </a:xfrm>
          <a:custGeom>
            <a:avLst/>
            <a:gdLst>
              <a:gd name="T0" fmla="*/ 2147483647 w 906"/>
              <a:gd name="T1" fmla="*/ 2147483647 h 651"/>
              <a:gd name="T2" fmla="*/ 2147483647 w 906"/>
              <a:gd name="T3" fmla="*/ 2147483647 h 651"/>
              <a:gd name="T4" fmla="*/ 2147483647 w 906"/>
              <a:gd name="T5" fmla="*/ 2147483647 h 651"/>
              <a:gd name="T6" fmla="*/ 2147483647 w 906"/>
              <a:gd name="T7" fmla="*/ 2147483647 h 651"/>
              <a:gd name="T8" fmla="*/ 2147483647 w 906"/>
              <a:gd name="T9" fmla="*/ 2147483647 h 651"/>
              <a:gd name="T10" fmla="*/ 2147483647 w 906"/>
              <a:gd name="T11" fmla="*/ 2147483647 h 651"/>
              <a:gd name="T12" fmla="*/ 2147483647 w 906"/>
              <a:gd name="T13" fmla="*/ 0 h 651"/>
              <a:gd name="T14" fmla="*/ 0 w 906"/>
              <a:gd name="T15" fmla="*/ 0 h 651"/>
              <a:gd name="T16" fmla="*/ 2147483647 w 906"/>
              <a:gd name="T17" fmla="*/ 2147483647 h 651"/>
              <a:gd name="T18" fmla="*/ 2147483647 w 906"/>
              <a:gd name="T19" fmla="*/ 2147483647 h 651"/>
              <a:gd name="T20" fmla="*/ 2147483647 w 906"/>
              <a:gd name="T21" fmla="*/ 2147483647 h 651"/>
              <a:gd name="T22" fmla="*/ 2147483647 w 906"/>
              <a:gd name="T23" fmla="*/ 2147483647 h 651"/>
              <a:gd name="T24" fmla="*/ 2147483647 w 906"/>
              <a:gd name="T25" fmla="*/ 2147483647 h 6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6" h="651">
                <a:moveTo>
                  <a:pt x="392" y="651"/>
                </a:moveTo>
                <a:lnTo>
                  <a:pt x="527" y="651"/>
                </a:lnTo>
                <a:cubicBezTo>
                  <a:pt x="573" y="638"/>
                  <a:pt x="628" y="606"/>
                  <a:pt x="669" y="574"/>
                </a:cubicBezTo>
                <a:cubicBezTo>
                  <a:pt x="711" y="542"/>
                  <a:pt x="742" y="511"/>
                  <a:pt x="776" y="459"/>
                </a:cubicBezTo>
                <a:cubicBezTo>
                  <a:pt x="809" y="406"/>
                  <a:pt x="848" y="327"/>
                  <a:pt x="870" y="260"/>
                </a:cubicBezTo>
                <a:cubicBezTo>
                  <a:pt x="890" y="192"/>
                  <a:pt x="896" y="97"/>
                  <a:pt x="902" y="54"/>
                </a:cubicBezTo>
                <a:lnTo>
                  <a:pt x="906" y="0"/>
                </a:lnTo>
                <a:lnTo>
                  <a:pt x="0" y="0"/>
                </a:lnTo>
                <a:lnTo>
                  <a:pt x="1" y="54"/>
                </a:lnTo>
                <a:cubicBezTo>
                  <a:pt x="9" y="104"/>
                  <a:pt x="27" y="235"/>
                  <a:pt x="46" y="301"/>
                </a:cubicBezTo>
                <a:cubicBezTo>
                  <a:pt x="65" y="367"/>
                  <a:pt x="88" y="405"/>
                  <a:pt x="119" y="452"/>
                </a:cubicBezTo>
                <a:cubicBezTo>
                  <a:pt x="150" y="499"/>
                  <a:pt x="188" y="547"/>
                  <a:pt x="233" y="580"/>
                </a:cubicBezTo>
                <a:cubicBezTo>
                  <a:pt x="279" y="614"/>
                  <a:pt x="392" y="651"/>
                  <a:pt x="392" y="651"/>
                </a:cubicBez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28903" y="4512681"/>
            <a:ext cx="322204" cy="510441"/>
          </a:xfrm>
          <a:custGeom>
            <a:avLst/>
            <a:gdLst>
              <a:gd name="T0" fmla="*/ 0 w 426"/>
              <a:gd name="T1" fmla="*/ 0 h 654"/>
              <a:gd name="T2" fmla="*/ 2147483647 w 426"/>
              <a:gd name="T3" fmla="*/ 2147483647 h 654"/>
              <a:gd name="T4" fmla="*/ 2147483647 w 426"/>
              <a:gd name="T5" fmla="*/ 2147483647 h 654"/>
              <a:gd name="T6" fmla="*/ 2147483647 w 426"/>
              <a:gd name="T7" fmla="*/ 2147483647 h 654"/>
              <a:gd name="T8" fmla="*/ 2147483647 w 426"/>
              <a:gd name="T9" fmla="*/ 2147483647 h 654"/>
              <a:gd name="T10" fmla="*/ 2147483647 w 426"/>
              <a:gd name="T11" fmla="*/ 2147483647 h 654"/>
              <a:gd name="T12" fmla="*/ 2147483647 w 426"/>
              <a:gd name="T13" fmla="*/ 0 h 654"/>
              <a:gd name="T14" fmla="*/ 0 w 426"/>
              <a:gd name="T15" fmla="*/ 0 h 6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6" h="654">
                <a:moveTo>
                  <a:pt x="0" y="0"/>
                </a:moveTo>
                <a:lnTo>
                  <a:pt x="6" y="517"/>
                </a:lnTo>
                <a:cubicBezTo>
                  <a:pt x="19" y="621"/>
                  <a:pt x="44" y="601"/>
                  <a:pt x="77" y="624"/>
                </a:cubicBezTo>
                <a:cubicBezTo>
                  <a:pt x="110" y="647"/>
                  <a:pt x="158" y="654"/>
                  <a:pt x="205" y="654"/>
                </a:cubicBezTo>
                <a:cubicBezTo>
                  <a:pt x="252" y="654"/>
                  <a:pt x="321" y="646"/>
                  <a:pt x="357" y="624"/>
                </a:cubicBezTo>
                <a:cubicBezTo>
                  <a:pt x="393" y="602"/>
                  <a:pt x="409" y="626"/>
                  <a:pt x="421" y="522"/>
                </a:cubicBezTo>
                <a:lnTo>
                  <a:pt x="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729807" y="4522277"/>
            <a:ext cx="601296" cy="512002"/>
          </a:xfrm>
          <a:custGeom>
            <a:avLst/>
            <a:gdLst>
              <a:gd name="T0" fmla="*/ 0 w 795"/>
              <a:gd name="T1" fmla="*/ 2147483647 h 1294"/>
              <a:gd name="T2" fmla="*/ 0 w 795"/>
              <a:gd name="T3" fmla="*/ 0 h 1294"/>
              <a:gd name="T4" fmla="*/ 2147483647 w 795"/>
              <a:gd name="T5" fmla="*/ 0 h 1294"/>
              <a:gd name="T6" fmla="*/ 2147483647 w 795"/>
              <a:gd name="T7" fmla="*/ 2147483647 h 1294"/>
              <a:gd name="T8" fmla="*/ 0 w 795"/>
              <a:gd name="T9" fmla="*/ 2147483647 h 1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5" h="1294">
                <a:moveTo>
                  <a:pt x="0" y="1294"/>
                </a:moveTo>
                <a:lnTo>
                  <a:pt x="0" y="0"/>
                </a:lnTo>
                <a:lnTo>
                  <a:pt x="795" y="0"/>
                </a:lnTo>
                <a:lnTo>
                  <a:pt x="795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7771646" y="4274399"/>
            <a:ext cx="446245" cy="788455"/>
          </a:xfrm>
          <a:custGeom>
            <a:avLst/>
            <a:gdLst>
              <a:gd name="T0" fmla="*/ 2147483647 w 474"/>
              <a:gd name="T1" fmla="*/ 2147483647 h 1356"/>
              <a:gd name="T2" fmla="*/ 2147483647 w 474"/>
              <a:gd name="T3" fmla="*/ 2147483647 h 1356"/>
              <a:gd name="T4" fmla="*/ 2147483647 w 474"/>
              <a:gd name="T5" fmla="*/ 2147483647 h 1356"/>
              <a:gd name="T6" fmla="*/ 2147483647 w 474"/>
              <a:gd name="T7" fmla="*/ 2147483647 h 1356"/>
              <a:gd name="T8" fmla="*/ 2147483647 w 474"/>
              <a:gd name="T9" fmla="*/ 2147483647 h 1356"/>
              <a:gd name="T10" fmla="*/ 2147483647 w 474"/>
              <a:gd name="T11" fmla="*/ 0 h 1356"/>
              <a:gd name="T12" fmla="*/ 0 w 474"/>
              <a:gd name="T13" fmla="*/ 0 h 1356"/>
              <a:gd name="T14" fmla="*/ 2147483647 w 474"/>
              <a:gd name="T15" fmla="*/ 2147483647 h 13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4" h="1356">
                <a:moveTo>
                  <a:pt x="72" y="70"/>
                </a:moveTo>
                <a:lnTo>
                  <a:pt x="72" y="1142"/>
                </a:lnTo>
                <a:cubicBezTo>
                  <a:pt x="99" y="1352"/>
                  <a:pt x="176" y="1327"/>
                  <a:pt x="232" y="1328"/>
                </a:cubicBezTo>
                <a:cubicBezTo>
                  <a:pt x="288" y="1329"/>
                  <a:pt x="377" y="1356"/>
                  <a:pt x="406" y="1148"/>
                </a:cubicBezTo>
                <a:lnTo>
                  <a:pt x="404" y="78"/>
                </a:lnTo>
                <a:lnTo>
                  <a:pt x="474" y="0"/>
                </a:lnTo>
                <a:lnTo>
                  <a:pt x="0" y="0"/>
                </a:lnTo>
                <a:lnTo>
                  <a:pt x="72" y="70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228325" y="4652938"/>
            <a:ext cx="639114" cy="400392"/>
          </a:xfrm>
          <a:custGeom>
            <a:avLst/>
            <a:gdLst>
              <a:gd name="T0" fmla="*/ 0 w 845"/>
              <a:gd name="T1" fmla="*/ 2147483647 h 513"/>
              <a:gd name="T2" fmla="*/ 2147483647 w 845"/>
              <a:gd name="T3" fmla="*/ 2147483647 h 513"/>
              <a:gd name="T4" fmla="*/ 2147483647 w 845"/>
              <a:gd name="T5" fmla="*/ 2147483647 h 513"/>
              <a:gd name="T6" fmla="*/ 2147483647 w 845"/>
              <a:gd name="T7" fmla="*/ 0 h 513"/>
              <a:gd name="T8" fmla="*/ 2147483647 w 845"/>
              <a:gd name="T9" fmla="*/ 0 h 513"/>
              <a:gd name="T10" fmla="*/ 0 w 845"/>
              <a:gd name="T11" fmla="*/ 2147483647 h 513"/>
              <a:gd name="T12" fmla="*/ 0 w 845"/>
              <a:gd name="T13" fmla="*/ 2147483647 h 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5" h="513">
                <a:moveTo>
                  <a:pt x="0" y="513"/>
                </a:moveTo>
                <a:lnTo>
                  <a:pt x="845" y="513"/>
                </a:lnTo>
                <a:lnTo>
                  <a:pt x="845" y="470"/>
                </a:lnTo>
                <a:lnTo>
                  <a:pt x="551" y="0"/>
                </a:lnTo>
                <a:lnTo>
                  <a:pt x="258" y="0"/>
                </a:lnTo>
                <a:lnTo>
                  <a:pt x="0" y="470"/>
                </a:lnTo>
                <a:lnTo>
                  <a:pt x="0" y="513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4378293" y="4535864"/>
            <a:ext cx="686007" cy="517466"/>
          </a:xfrm>
          <a:custGeom>
            <a:avLst/>
            <a:gdLst>
              <a:gd name="T0" fmla="*/ 2147483647 w 907"/>
              <a:gd name="T1" fmla="*/ 2147483647 h 663"/>
              <a:gd name="T2" fmla="*/ 2147483647 w 907"/>
              <a:gd name="T3" fmla="*/ 2147483647 h 663"/>
              <a:gd name="T4" fmla="*/ 2147483647 w 907"/>
              <a:gd name="T5" fmla="*/ 2147483647 h 663"/>
              <a:gd name="T6" fmla="*/ 2147483647 w 907"/>
              <a:gd name="T7" fmla="*/ 2147483647 h 663"/>
              <a:gd name="T8" fmla="*/ 2147483647 w 907"/>
              <a:gd name="T9" fmla="*/ 0 h 663"/>
              <a:gd name="T10" fmla="*/ 2147483647 w 907"/>
              <a:gd name="T11" fmla="*/ 0 h 663"/>
              <a:gd name="T12" fmla="*/ 2147483647 w 907"/>
              <a:gd name="T13" fmla="*/ 2147483647 h 663"/>
              <a:gd name="T14" fmla="*/ 2147483647 w 907"/>
              <a:gd name="T15" fmla="*/ 2147483647 h 663"/>
              <a:gd name="T16" fmla="*/ 2147483647 w 907"/>
              <a:gd name="T17" fmla="*/ 2147483647 h 663"/>
              <a:gd name="T18" fmla="*/ 2147483647 w 907"/>
              <a:gd name="T19" fmla="*/ 2147483647 h 6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7" h="663">
                <a:moveTo>
                  <a:pt x="466" y="660"/>
                </a:moveTo>
                <a:cubicBezTo>
                  <a:pt x="575" y="659"/>
                  <a:pt x="710" y="656"/>
                  <a:pt x="782" y="599"/>
                </a:cubicBezTo>
                <a:cubicBezTo>
                  <a:pt x="854" y="543"/>
                  <a:pt x="896" y="402"/>
                  <a:pt x="902" y="322"/>
                </a:cubicBezTo>
                <a:cubicBezTo>
                  <a:pt x="907" y="242"/>
                  <a:pt x="868" y="171"/>
                  <a:pt x="818" y="117"/>
                </a:cubicBezTo>
                <a:lnTo>
                  <a:pt x="604" y="0"/>
                </a:lnTo>
                <a:lnTo>
                  <a:pt x="298" y="0"/>
                </a:lnTo>
                <a:lnTo>
                  <a:pt x="99" y="117"/>
                </a:lnTo>
                <a:cubicBezTo>
                  <a:pt x="50" y="169"/>
                  <a:pt x="0" y="229"/>
                  <a:pt x="5" y="311"/>
                </a:cubicBezTo>
                <a:cubicBezTo>
                  <a:pt x="11" y="392"/>
                  <a:pt x="52" y="547"/>
                  <a:pt x="128" y="605"/>
                </a:cubicBezTo>
                <a:cubicBezTo>
                  <a:pt x="204" y="663"/>
                  <a:pt x="358" y="661"/>
                  <a:pt x="466" y="660"/>
                </a:cubicBez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2541676" y="4773808"/>
            <a:ext cx="599783" cy="273172"/>
          </a:xfrm>
          <a:custGeom>
            <a:avLst/>
            <a:gdLst>
              <a:gd name="T0" fmla="*/ 2147483647 w 793"/>
              <a:gd name="T1" fmla="*/ 2147483647 h 350"/>
              <a:gd name="T2" fmla="*/ 2147483647 w 793"/>
              <a:gd name="T3" fmla="*/ 2147483647 h 350"/>
              <a:gd name="T4" fmla="*/ 2147483647 w 793"/>
              <a:gd name="T5" fmla="*/ 2147483647 h 350"/>
              <a:gd name="T6" fmla="*/ 2147483647 w 793"/>
              <a:gd name="T7" fmla="*/ 2147483647 h 350"/>
              <a:gd name="T8" fmla="*/ 2147483647 w 793"/>
              <a:gd name="T9" fmla="*/ 2147483647 h 350"/>
              <a:gd name="T10" fmla="*/ 0 w 793"/>
              <a:gd name="T11" fmla="*/ 0 h 350"/>
              <a:gd name="T12" fmla="*/ 2147483647 w 793"/>
              <a:gd name="T13" fmla="*/ 2147483647 h 350"/>
              <a:gd name="T14" fmla="*/ 2147483647 w 793"/>
              <a:gd name="T15" fmla="*/ 2147483647 h 350"/>
              <a:gd name="T16" fmla="*/ 2147483647 w 793"/>
              <a:gd name="T17" fmla="*/ 2147483647 h 3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3" h="350">
                <a:moveTo>
                  <a:pt x="346" y="350"/>
                </a:moveTo>
                <a:lnTo>
                  <a:pt x="481" y="350"/>
                </a:lnTo>
                <a:cubicBezTo>
                  <a:pt x="527" y="337"/>
                  <a:pt x="582" y="305"/>
                  <a:pt x="623" y="273"/>
                </a:cubicBezTo>
                <a:cubicBezTo>
                  <a:pt x="665" y="241"/>
                  <a:pt x="702" y="203"/>
                  <a:pt x="730" y="158"/>
                </a:cubicBezTo>
                <a:lnTo>
                  <a:pt x="793" y="3"/>
                </a:lnTo>
                <a:lnTo>
                  <a:pt x="0" y="0"/>
                </a:lnTo>
                <a:lnTo>
                  <a:pt x="73" y="151"/>
                </a:lnTo>
                <a:cubicBezTo>
                  <a:pt x="104" y="198"/>
                  <a:pt x="142" y="246"/>
                  <a:pt x="187" y="279"/>
                </a:cubicBezTo>
                <a:cubicBezTo>
                  <a:pt x="233" y="313"/>
                  <a:pt x="346" y="350"/>
                  <a:pt x="346" y="350"/>
                </a:cubicBez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23457" y="4680398"/>
            <a:ext cx="601296" cy="334831"/>
          </a:xfrm>
          <a:custGeom>
            <a:avLst/>
            <a:gdLst>
              <a:gd name="T0" fmla="*/ 0 w 795"/>
              <a:gd name="T1" fmla="*/ 2147483647 h 1294"/>
              <a:gd name="T2" fmla="*/ 0 w 795"/>
              <a:gd name="T3" fmla="*/ 0 h 1294"/>
              <a:gd name="T4" fmla="*/ 2147483647 w 795"/>
              <a:gd name="T5" fmla="*/ 0 h 1294"/>
              <a:gd name="T6" fmla="*/ 2147483647 w 795"/>
              <a:gd name="T7" fmla="*/ 2147483647 h 1294"/>
              <a:gd name="T8" fmla="*/ 0 w 795"/>
              <a:gd name="T9" fmla="*/ 2147483647 h 1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5" h="1294">
                <a:moveTo>
                  <a:pt x="0" y="1294"/>
                </a:moveTo>
                <a:lnTo>
                  <a:pt x="0" y="0"/>
                </a:lnTo>
                <a:lnTo>
                  <a:pt x="795" y="0"/>
                </a:lnTo>
                <a:lnTo>
                  <a:pt x="795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99CCFF"/>
          </a:solidFill>
          <a:ln w="3175" cmpd="sng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5" name="Freeform 26"/>
          <p:cNvSpPr>
            <a:spLocks/>
          </p:cNvSpPr>
          <p:nvPr/>
        </p:nvSpPr>
        <p:spPr bwMode="auto">
          <a:xfrm>
            <a:off x="651781" y="3837786"/>
            <a:ext cx="771474" cy="1196493"/>
          </a:xfrm>
          <a:custGeom>
            <a:avLst/>
            <a:gdLst>
              <a:gd name="T0" fmla="*/ 2147483647 w 1020"/>
              <a:gd name="T1" fmla="*/ 2147483647 h 1533"/>
              <a:gd name="T2" fmla="*/ 2147483647 w 1020"/>
              <a:gd name="T3" fmla="*/ 2147483647 h 1533"/>
              <a:gd name="T4" fmla="*/ 0 w 1020"/>
              <a:gd name="T5" fmla="*/ 0 h 1533"/>
              <a:gd name="T6" fmla="*/ 2147483647 w 1020"/>
              <a:gd name="T7" fmla="*/ 0 h 1533"/>
              <a:gd name="T8" fmla="*/ 2147483647 w 1020"/>
              <a:gd name="T9" fmla="*/ 2147483647 h 1533"/>
              <a:gd name="T10" fmla="*/ 2147483647 w 1020"/>
              <a:gd name="T11" fmla="*/ 2147483647 h 1533"/>
              <a:gd name="T12" fmla="*/ 2147483647 w 1020"/>
              <a:gd name="T13" fmla="*/ 2147483647 h 1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20" h="1533">
                <a:moveTo>
                  <a:pt x="116" y="1533"/>
                </a:moveTo>
                <a:lnTo>
                  <a:pt x="116" y="239"/>
                </a:lnTo>
                <a:lnTo>
                  <a:pt x="0" y="0"/>
                </a:lnTo>
                <a:lnTo>
                  <a:pt x="1020" y="0"/>
                </a:lnTo>
                <a:lnTo>
                  <a:pt x="911" y="239"/>
                </a:lnTo>
                <a:lnTo>
                  <a:pt x="911" y="1533"/>
                </a:lnTo>
                <a:lnTo>
                  <a:pt x="116" y="1533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26" name="Group 27"/>
          <p:cNvGrpSpPr>
            <a:grpSpLocks/>
          </p:cNvGrpSpPr>
          <p:nvPr/>
        </p:nvGrpSpPr>
        <p:grpSpPr bwMode="auto">
          <a:xfrm>
            <a:off x="846171" y="4198551"/>
            <a:ext cx="102864" cy="425368"/>
            <a:chOff x="2200" y="3203"/>
            <a:chExt cx="136" cy="545"/>
          </a:xfrm>
        </p:grpSpPr>
        <p:sp>
          <p:nvSpPr>
            <p:cNvPr id="17514" name="Line 28"/>
            <p:cNvSpPr>
              <a:spLocks noChangeShapeType="1"/>
            </p:cNvSpPr>
            <p:nvPr/>
          </p:nvSpPr>
          <p:spPr bwMode="auto">
            <a:xfrm>
              <a:off x="2200" y="374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5" name="Line 29"/>
            <p:cNvSpPr>
              <a:spLocks noChangeShapeType="1"/>
            </p:cNvSpPr>
            <p:nvPr/>
          </p:nvSpPr>
          <p:spPr bwMode="auto">
            <a:xfrm>
              <a:off x="2200" y="370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6" name="Line 30"/>
            <p:cNvSpPr>
              <a:spLocks noChangeShapeType="1"/>
            </p:cNvSpPr>
            <p:nvPr/>
          </p:nvSpPr>
          <p:spPr bwMode="auto">
            <a:xfrm>
              <a:off x="2200" y="365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7" name="Line 31"/>
            <p:cNvSpPr>
              <a:spLocks noChangeShapeType="1"/>
            </p:cNvSpPr>
            <p:nvPr/>
          </p:nvSpPr>
          <p:spPr bwMode="auto">
            <a:xfrm>
              <a:off x="2200" y="361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8" name="Line 32"/>
            <p:cNvSpPr>
              <a:spLocks noChangeShapeType="1"/>
            </p:cNvSpPr>
            <p:nvPr/>
          </p:nvSpPr>
          <p:spPr bwMode="auto">
            <a:xfrm>
              <a:off x="2200" y="356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9" name="Line 33"/>
            <p:cNvSpPr>
              <a:spLocks noChangeShapeType="1"/>
            </p:cNvSpPr>
            <p:nvPr/>
          </p:nvSpPr>
          <p:spPr bwMode="auto">
            <a:xfrm>
              <a:off x="2200" y="3521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0" name="Line 34"/>
            <p:cNvSpPr>
              <a:spLocks noChangeShapeType="1"/>
            </p:cNvSpPr>
            <p:nvPr/>
          </p:nvSpPr>
          <p:spPr bwMode="auto">
            <a:xfrm>
              <a:off x="2200" y="347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1" name="Line 35"/>
            <p:cNvSpPr>
              <a:spLocks noChangeShapeType="1"/>
            </p:cNvSpPr>
            <p:nvPr/>
          </p:nvSpPr>
          <p:spPr bwMode="auto">
            <a:xfrm>
              <a:off x="2200" y="343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2" name="Line 36"/>
            <p:cNvSpPr>
              <a:spLocks noChangeShapeType="1"/>
            </p:cNvSpPr>
            <p:nvPr/>
          </p:nvSpPr>
          <p:spPr bwMode="auto">
            <a:xfrm>
              <a:off x="2200" y="338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3" name="Line 37"/>
            <p:cNvSpPr>
              <a:spLocks noChangeShapeType="1"/>
            </p:cNvSpPr>
            <p:nvPr/>
          </p:nvSpPr>
          <p:spPr bwMode="auto">
            <a:xfrm>
              <a:off x="2200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4" name="Line 38"/>
            <p:cNvSpPr>
              <a:spLocks noChangeShapeType="1"/>
            </p:cNvSpPr>
            <p:nvPr/>
          </p:nvSpPr>
          <p:spPr bwMode="auto">
            <a:xfrm>
              <a:off x="2200" y="32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5" name="Line 39"/>
            <p:cNvSpPr>
              <a:spLocks noChangeShapeType="1"/>
            </p:cNvSpPr>
            <p:nvPr/>
          </p:nvSpPr>
          <p:spPr bwMode="auto">
            <a:xfrm>
              <a:off x="2200" y="324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26" name="Line 40"/>
            <p:cNvSpPr>
              <a:spLocks noChangeShapeType="1"/>
            </p:cNvSpPr>
            <p:nvPr/>
          </p:nvSpPr>
          <p:spPr bwMode="auto">
            <a:xfrm>
              <a:off x="2200" y="320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27" name="Freeform 42"/>
          <p:cNvSpPr>
            <a:spLocks/>
          </p:cNvSpPr>
          <p:nvPr/>
        </p:nvSpPr>
        <p:spPr bwMode="auto">
          <a:xfrm>
            <a:off x="7766883" y="4283925"/>
            <a:ext cx="446245" cy="778930"/>
          </a:xfrm>
          <a:custGeom>
            <a:avLst/>
            <a:gdLst>
              <a:gd name="T0" fmla="*/ 2147483647 w 474"/>
              <a:gd name="T1" fmla="*/ 2147483647 h 1356"/>
              <a:gd name="T2" fmla="*/ 2147483647 w 474"/>
              <a:gd name="T3" fmla="*/ 2147483647 h 1356"/>
              <a:gd name="T4" fmla="*/ 2147483647 w 474"/>
              <a:gd name="T5" fmla="*/ 2147483647 h 1356"/>
              <a:gd name="T6" fmla="*/ 2147483647 w 474"/>
              <a:gd name="T7" fmla="*/ 2147483647 h 1356"/>
              <a:gd name="T8" fmla="*/ 2147483647 w 474"/>
              <a:gd name="T9" fmla="*/ 2147483647 h 1356"/>
              <a:gd name="T10" fmla="*/ 2147483647 w 474"/>
              <a:gd name="T11" fmla="*/ 0 h 1356"/>
              <a:gd name="T12" fmla="*/ 0 w 474"/>
              <a:gd name="T13" fmla="*/ 0 h 1356"/>
              <a:gd name="T14" fmla="*/ 2147483647 w 474"/>
              <a:gd name="T15" fmla="*/ 2147483647 h 13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4" h="1356">
                <a:moveTo>
                  <a:pt x="72" y="70"/>
                </a:moveTo>
                <a:lnTo>
                  <a:pt x="72" y="1142"/>
                </a:lnTo>
                <a:cubicBezTo>
                  <a:pt x="99" y="1352"/>
                  <a:pt x="176" y="1327"/>
                  <a:pt x="232" y="1328"/>
                </a:cubicBezTo>
                <a:cubicBezTo>
                  <a:pt x="288" y="1329"/>
                  <a:pt x="377" y="1356"/>
                  <a:pt x="406" y="1148"/>
                </a:cubicBezTo>
                <a:lnTo>
                  <a:pt x="404" y="78"/>
                </a:lnTo>
                <a:lnTo>
                  <a:pt x="474" y="0"/>
                </a:lnTo>
                <a:lnTo>
                  <a:pt x="0" y="0"/>
                </a:lnTo>
                <a:lnTo>
                  <a:pt x="72" y="7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28" name="Group 43"/>
          <p:cNvGrpSpPr>
            <a:grpSpLocks/>
          </p:cNvGrpSpPr>
          <p:nvPr/>
        </p:nvGrpSpPr>
        <p:grpSpPr bwMode="auto">
          <a:xfrm>
            <a:off x="7898093" y="4375963"/>
            <a:ext cx="102864" cy="425368"/>
            <a:chOff x="2200" y="3203"/>
            <a:chExt cx="136" cy="545"/>
          </a:xfrm>
        </p:grpSpPr>
        <p:sp>
          <p:nvSpPr>
            <p:cNvPr id="17501" name="Line 44"/>
            <p:cNvSpPr>
              <a:spLocks noChangeShapeType="1"/>
            </p:cNvSpPr>
            <p:nvPr/>
          </p:nvSpPr>
          <p:spPr bwMode="auto">
            <a:xfrm>
              <a:off x="2200" y="374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2" name="Line 45"/>
            <p:cNvSpPr>
              <a:spLocks noChangeShapeType="1"/>
            </p:cNvSpPr>
            <p:nvPr/>
          </p:nvSpPr>
          <p:spPr bwMode="auto">
            <a:xfrm>
              <a:off x="2200" y="370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3" name="Line 46"/>
            <p:cNvSpPr>
              <a:spLocks noChangeShapeType="1"/>
            </p:cNvSpPr>
            <p:nvPr/>
          </p:nvSpPr>
          <p:spPr bwMode="auto">
            <a:xfrm>
              <a:off x="2200" y="365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4" name="Line 47"/>
            <p:cNvSpPr>
              <a:spLocks noChangeShapeType="1"/>
            </p:cNvSpPr>
            <p:nvPr/>
          </p:nvSpPr>
          <p:spPr bwMode="auto">
            <a:xfrm>
              <a:off x="2200" y="361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5" name="Line 48"/>
            <p:cNvSpPr>
              <a:spLocks noChangeShapeType="1"/>
            </p:cNvSpPr>
            <p:nvPr/>
          </p:nvSpPr>
          <p:spPr bwMode="auto">
            <a:xfrm>
              <a:off x="2200" y="356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6" name="Line 49"/>
            <p:cNvSpPr>
              <a:spLocks noChangeShapeType="1"/>
            </p:cNvSpPr>
            <p:nvPr/>
          </p:nvSpPr>
          <p:spPr bwMode="auto">
            <a:xfrm>
              <a:off x="2200" y="3521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7" name="Line 50"/>
            <p:cNvSpPr>
              <a:spLocks noChangeShapeType="1"/>
            </p:cNvSpPr>
            <p:nvPr/>
          </p:nvSpPr>
          <p:spPr bwMode="auto">
            <a:xfrm>
              <a:off x="2200" y="347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8" name="Line 51"/>
            <p:cNvSpPr>
              <a:spLocks noChangeShapeType="1"/>
            </p:cNvSpPr>
            <p:nvPr/>
          </p:nvSpPr>
          <p:spPr bwMode="auto">
            <a:xfrm>
              <a:off x="2200" y="343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9" name="Line 52"/>
            <p:cNvSpPr>
              <a:spLocks noChangeShapeType="1"/>
            </p:cNvSpPr>
            <p:nvPr/>
          </p:nvSpPr>
          <p:spPr bwMode="auto">
            <a:xfrm>
              <a:off x="2200" y="338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0" name="Line 53"/>
            <p:cNvSpPr>
              <a:spLocks noChangeShapeType="1"/>
            </p:cNvSpPr>
            <p:nvPr/>
          </p:nvSpPr>
          <p:spPr bwMode="auto">
            <a:xfrm>
              <a:off x="2200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1" name="Line 54"/>
            <p:cNvSpPr>
              <a:spLocks noChangeShapeType="1"/>
            </p:cNvSpPr>
            <p:nvPr/>
          </p:nvSpPr>
          <p:spPr bwMode="auto">
            <a:xfrm>
              <a:off x="2200" y="32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2" name="Line 55"/>
            <p:cNvSpPr>
              <a:spLocks noChangeShapeType="1"/>
            </p:cNvSpPr>
            <p:nvPr/>
          </p:nvSpPr>
          <p:spPr bwMode="auto">
            <a:xfrm>
              <a:off x="2200" y="324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3" name="Line 56"/>
            <p:cNvSpPr>
              <a:spLocks noChangeShapeType="1"/>
            </p:cNvSpPr>
            <p:nvPr/>
          </p:nvSpPr>
          <p:spPr bwMode="auto">
            <a:xfrm>
              <a:off x="2200" y="320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29" name="Freeform 58"/>
          <p:cNvSpPr>
            <a:spLocks/>
          </p:cNvSpPr>
          <p:nvPr/>
        </p:nvSpPr>
        <p:spPr bwMode="auto">
          <a:xfrm>
            <a:off x="2506630" y="3935321"/>
            <a:ext cx="686007" cy="1097371"/>
          </a:xfrm>
          <a:custGeom>
            <a:avLst/>
            <a:gdLst>
              <a:gd name="T0" fmla="*/ 2147483647 w 907"/>
              <a:gd name="T1" fmla="*/ 2147483647 h 1406"/>
              <a:gd name="T2" fmla="*/ 2147483647 w 907"/>
              <a:gd name="T3" fmla="*/ 2147483647 h 1406"/>
              <a:gd name="T4" fmla="*/ 2147483647 w 907"/>
              <a:gd name="T5" fmla="*/ 2147483647 h 1406"/>
              <a:gd name="T6" fmla="*/ 2147483647 w 907"/>
              <a:gd name="T7" fmla="*/ 2147483647 h 1406"/>
              <a:gd name="T8" fmla="*/ 2147483647 w 907"/>
              <a:gd name="T9" fmla="*/ 2147483647 h 1406"/>
              <a:gd name="T10" fmla="*/ 2147483647 w 907"/>
              <a:gd name="T11" fmla="*/ 2147483647 h 1406"/>
              <a:gd name="T12" fmla="*/ 2147483647 w 907"/>
              <a:gd name="T13" fmla="*/ 2147483647 h 1406"/>
              <a:gd name="T14" fmla="*/ 2147483647 w 907"/>
              <a:gd name="T15" fmla="*/ 2147483647 h 1406"/>
              <a:gd name="T16" fmla="*/ 2147483647 w 907"/>
              <a:gd name="T17" fmla="*/ 2147483647 h 1406"/>
              <a:gd name="T18" fmla="*/ 2147483647 w 907"/>
              <a:gd name="T19" fmla="*/ 2147483647 h 1406"/>
              <a:gd name="T20" fmla="*/ 2147483647 w 907"/>
              <a:gd name="T21" fmla="*/ 0 h 1406"/>
              <a:gd name="T22" fmla="*/ 2147483647 w 907"/>
              <a:gd name="T23" fmla="*/ 0 h 1406"/>
              <a:gd name="T24" fmla="*/ 2147483647 w 907"/>
              <a:gd name="T25" fmla="*/ 2147483647 h 1406"/>
              <a:gd name="T26" fmla="*/ 2147483647 w 907"/>
              <a:gd name="T27" fmla="*/ 2147483647 h 1406"/>
              <a:gd name="T28" fmla="*/ 2147483647 w 907"/>
              <a:gd name="T29" fmla="*/ 2147483647 h 1406"/>
              <a:gd name="T30" fmla="*/ 2147483647 w 907"/>
              <a:gd name="T31" fmla="*/ 2147483647 h 1406"/>
              <a:gd name="T32" fmla="*/ 2147483647 w 907"/>
              <a:gd name="T33" fmla="*/ 2147483647 h 1406"/>
              <a:gd name="T34" fmla="*/ 2147483647 w 907"/>
              <a:gd name="T35" fmla="*/ 2147483647 h 1406"/>
              <a:gd name="T36" fmla="*/ 2147483647 w 907"/>
              <a:gd name="T37" fmla="*/ 2147483647 h 1406"/>
              <a:gd name="T38" fmla="*/ 2147483647 w 907"/>
              <a:gd name="T39" fmla="*/ 2147483647 h 1406"/>
              <a:gd name="T40" fmla="*/ 2147483647 w 907"/>
              <a:gd name="T41" fmla="*/ 2147483647 h 14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7" h="1406">
                <a:moveTo>
                  <a:pt x="395" y="1406"/>
                </a:moveTo>
                <a:lnTo>
                  <a:pt x="530" y="1406"/>
                </a:lnTo>
                <a:cubicBezTo>
                  <a:pt x="576" y="1393"/>
                  <a:pt x="631" y="1361"/>
                  <a:pt x="672" y="1329"/>
                </a:cubicBezTo>
                <a:cubicBezTo>
                  <a:pt x="714" y="1297"/>
                  <a:pt x="745" y="1266"/>
                  <a:pt x="779" y="1214"/>
                </a:cubicBezTo>
                <a:cubicBezTo>
                  <a:pt x="812" y="1161"/>
                  <a:pt x="851" y="1082"/>
                  <a:pt x="873" y="1015"/>
                </a:cubicBezTo>
                <a:cubicBezTo>
                  <a:pt x="893" y="947"/>
                  <a:pt x="903" y="886"/>
                  <a:pt x="905" y="809"/>
                </a:cubicBezTo>
                <a:cubicBezTo>
                  <a:pt x="907" y="732"/>
                  <a:pt x="905" y="639"/>
                  <a:pt x="885" y="553"/>
                </a:cubicBezTo>
                <a:cubicBezTo>
                  <a:pt x="864" y="466"/>
                  <a:pt x="817" y="359"/>
                  <a:pt x="779" y="290"/>
                </a:cubicBezTo>
                <a:cubicBezTo>
                  <a:pt x="740" y="220"/>
                  <a:pt x="684" y="172"/>
                  <a:pt x="652" y="136"/>
                </a:cubicBezTo>
                <a:cubicBezTo>
                  <a:pt x="620" y="100"/>
                  <a:pt x="579" y="95"/>
                  <a:pt x="585" y="72"/>
                </a:cubicBezTo>
                <a:lnTo>
                  <a:pt x="688" y="0"/>
                </a:lnTo>
                <a:lnTo>
                  <a:pt x="246" y="0"/>
                </a:lnTo>
                <a:lnTo>
                  <a:pt x="339" y="84"/>
                </a:lnTo>
                <a:cubicBezTo>
                  <a:pt x="343" y="105"/>
                  <a:pt x="302" y="98"/>
                  <a:pt x="269" y="129"/>
                </a:cubicBezTo>
                <a:cubicBezTo>
                  <a:pt x="236" y="160"/>
                  <a:pt x="179" y="200"/>
                  <a:pt x="139" y="270"/>
                </a:cubicBezTo>
                <a:cubicBezTo>
                  <a:pt x="98" y="341"/>
                  <a:pt x="46" y="463"/>
                  <a:pt x="24" y="553"/>
                </a:cubicBezTo>
                <a:cubicBezTo>
                  <a:pt x="2" y="643"/>
                  <a:pt x="0" y="725"/>
                  <a:pt x="4" y="809"/>
                </a:cubicBezTo>
                <a:cubicBezTo>
                  <a:pt x="8" y="893"/>
                  <a:pt x="30" y="990"/>
                  <a:pt x="49" y="1056"/>
                </a:cubicBezTo>
                <a:cubicBezTo>
                  <a:pt x="68" y="1122"/>
                  <a:pt x="91" y="1160"/>
                  <a:pt x="122" y="1207"/>
                </a:cubicBezTo>
                <a:cubicBezTo>
                  <a:pt x="153" y="1254"/>
                  <a:pt x="191" y="1302"/>
                  <a:pt x="236" y="1335"/>
                </a:cubicBezTo>
                <a:cubicBezTo>
                  <a:pt x="282" y="1369"/>
                  <a:pt x="395" y="1406"/>
                  <a:pt x="395" y="1406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30" name="Group 59"/>
          <p:cNvGrpSpPr>
            <a:grpSpLocks/>
          </p:cNvGrpSpPr>
          <p:nvPr/>
        </p:nvGrpSpPr>
        <p:grpSpPr bwMode="auto">
          <a:xfrm>
            <a:off x="2656213" y="4238497"/>
            <a:ext cx="102864" cy="425368"/>
            <a:chOff x="2200" y="3203"/>
            <a:chExt cx="136" cy="545"/>
          </a:xfrm>
        </p:grpSpPr>
        <p:sp>
          <p:nvSpPr>
            <p:cNvPr id="17488" name="Line 60"/>
            <p:cNvSpPr>
              <a:spLocks noChangeShapeType="1"/>
            </p:cNvSpPr>
            <p:nvPr/>
          </p:nvSpPr>
          <p:spPr bwMode="auto">
            <a:xfrm>
              <a:off x="2200" y="374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9" name="Line 61"/>
            <p:cNvSpPr>
              <a:spLocks noChangeShapeType="1"/>
            </p:cNvSpPr>
            <p:nvPr/>
          </p:nvSpPr>
          <p:spPr bwMode="auto">
            <a:xfrm>
              <a:off x="2200" y="370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0" name="Line 62"/>
            <p:cNvSpPr>
              <a:spLocks noChangeShapeType="1"/>
            </p:cNvSpPr>
            <p:nvPr/>
          </p:nvSpPr>
          <p:spPr bwMode="auto">
            <a:xfrm>
              <a:off x="2200" y="365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1" name="Line 63"/>
            <p:cNvSpPr>
              <a:spLocks noChangeShapeType="1"/>
            </p:cNvSpPr>
            <p:nvPr/>
          </p:nvSpPr>
          <p:spPr bwMode="auto">
            <a:xfrm>
              <a:off x="2200" y="361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2" name="Line 64"/>
            <p:cNvSpPr>
              <a:spLocks noChangeShapeType="1"/>
            </p:cNvSpPr>
            <p:nvPr/>
          </p:nvSpPr>
          <p:spPr bwMode="auto">
            <a:xfrm>
              <a:off x="2200" y="356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3" name="Line 65"/>
            <p:cNvSpPr>
              <a:spLocks noChangeShapeType="1"/>
            </p:cNvSpPr>
            <p:nvPr/>
          </p:nvSpPr>
          <p:spPr bwMode="auto">
            <a:xfrm>
              <a:off x="2200" y="3521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4" name="Line 66"/>
            <p:cNvSpPr>
              <a:spLocks noChangeShapeType="1"/>
            </p:cNvSpPr>
            <p:nvPr/>
          </p:nvSpPr>
          <p:spPr bwMode="auto">
            <a:xfrm>
              <a:off x="2200" y="347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5" name="Line 67"/>
            <p:cNvSpPr>
              <a:spLocks noChangeShapeType="1"/>
            </p:cNvSpPr>
            <p:nvPr/>
          </p:nvSpPr>
          <p:spPr bwMode="auto">
            <a:xfrm>
              <a:off x="2200" y="343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6" name="Line 68"/>
            <p:cNvSpPr>
              <a:spLocks noChangeShapeType="1"/>
            </p:cNvSpPr>
            <p:nvPr/>
          </p:nvSpPr>
          <p:spPr bwMode="auto">
            <a:xfrm>
              <a:off x="2200" y="338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7" name="Line 69"/>
            <p:cNvSpPr>
              <a:spLocks noChangeShapeType="1"/>
            </p:cNvSpPr>
            <p:nvPr/>
          </p:nvSpPr>
          <p:spPr bwMode="auto">
            <a:xfrm>
              <a:off x="2200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8" name="Line 70"/>
            <p:cNvSpPr>
              <a:spLocks noChangeShapeType="1"/>
            </p:cNvSpPr>
            <p:nvPr/>
          </p:nvSpPr>
          <p:spPr bwMode="auto">
            <a:xfrm>
              <a:off x="2200" y="32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99" name="Line 71"/>
            <p:cNvSpPr>
              <a:spLocks noChangeShapeType="1"/>
            </p:cNvSpPr>
            <p:nvPr/>
          </p:nvSpPr>
          <p:spPr bwMode="auto">
            <a:xfrm>
              <a:off x="2200" y="324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00" name="Line 72"/>
            <p:cNvSpPr>
              <a:spLocks noChangeShapeType="1"/>
            </p:cNvSpPr>
            <p:nvPr/>
          </p:nvSpPr>
          <p:spPr bwMode="auto">
            <a:xfrm>
              <a:off x="2200" y="320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31" name="Freeform 74"/>
          <p:cNvSpPr>
            <a:spLocks/>
          </p:cNvSpPr>
          <p:nvPr/>
        </p:nvSpPr>
        <p:spPr bwMode="auto">
          <a:xfrm>
            <a:off x="4362418" y="4052581"/>
            <a:ext cx="686007" cy="991224"/>
          </a:xfrm>
          <a:custGeom>
            <a:avLst/>
            <a:gdLst>
              <a:gd name="T0" fmla="*/ 2147483647 w 844"/>
              <a:gd name="T1" fmla="*/ 2147483647 h 1374"/>
              <a:gd name="T2" fmla="*/ 2147483647 w 844"/>
              <a:gd name="T3" fmla="*/ 2147483647 h 1374"/>
              <a:gd name="T4" fmla="*/ 2147483647 w 844"/>
              <a:gd name="T5" fmla="*/ 2147483647 h 1374"/>
              <a:gd name="T6" fmla="*/ 2147483647 w 844"/>
              <a:gd name="T7" fmla="*/ 2147483647 h 1374"/>
              <a:gd name="T8" fmla="*/ 2147483647 w 844"/>
              <a:gd name="T9" fmla="*/ 2147483647 h 1374"/>
              <a:gd name="T10" fmla="*/ 2147483647 w 844"/>
              <a:gd name="T11" fmla="*/ 2147483647 h 1374"/>
              <a:gd name="T12" fmla="*/ 2147483647 w 844"/>
              <a:gd name="T13" fmla="*/ 0 h 1374"/>
              <a:gd name="T14" fmla="*/ 2147483647 w 844"/>
              <a:gd name="T15" fmla="*/ 2147483647 h 1374"/>
              <a:gd name="T16" fmla="*/ 2147483647 w 844"/>
              <a:gd name="T17" fmla="*/ 2147483647 h 1374"/>
              <a:gd name="T18" fmla="*/ 2147483647 w 844"/>
              <a:gd name="T19" fmla="*/ 2147483647 h 1374"/>
              <a:gd name="T20" fmla="*/ 2147483647 w 844"/>
              <a:gd name="T21" fmla="*/ 2147483647 h 1374"/>
              <a:gd name="T22" fmla="*/ 2147483647 w 844"/>
              <a:gd name="T23" fmla="*/ 2147483647 h 1374"/>
              <a:gd name="T24" fmla="*/ 2147483647 w 844"/>
              <a:gd name="T25" fmla="*/ 2147483647 h 1374"/>
              <a:gd name="T26" fmla="*/ 2147483647 w 844"/>
              <a:gd name="T27" fmla="*/ 2147483647 h 13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4" h="1374">
                <a:moveTo>
                  <a:pt x="434" y="1371"/>
                </a:moveTo>
                <a:cubicBezTo>
                  <a:pt x="535" y="1370"/>
                  <a:pt x="661" y="1366"/>
                  <a:pt x="728" y="1305"/>
                </a:cubicBezTo>
                <a:cubicBezTo>
                  <a:pt x="795" y="1244"/>
                  <a:pt x="834" y="1092"/>
                  <a:pt x="839" y="1005"/>
                </a:cubicBezTo>
                <a:cubicBezTo>
                  <a:pt x="844" y="918"/>
                  <a:pt x="807" y="847"/>
                  <a:pt x="761" y="783"/>
                </a:cubicBezTo>
                <a:cubicBezTo>
                  <a:pt x="715" y="719"/>
                  <a:pt x="593" y="729"/>
                  <a:pt x="560" y="621"/>
                </a:cubicBezTo>
                <a:lnTo>
                  <a:pt x="560" y="132"/>
                </a:lnTo>
                <a:lnTo>
                  <a:pt x="683" y="0"/>
                </a:lnTo>
                <a:lnTo>
                  <a:pt x="158" y="3"/>
                </a:lnTo>
                <a:lnTo>
                  <a:pt x="281" y="126"/>
                </a:lnTo>
                <a:lnTo>
                  <a:pt x="281" y="630"/>
                </a:lnTo>
                <a:cubicBezTo>
                  <a:pt x="250" y="739"/>
                  <a:pt x="138" y="723"/>
                  <a:pt x="92" y="783"/>
                </a:cubicBezTo>
                <a:cubicBezTo>
                  <a:pt x="46" y="843"/>
                  <a:pt x="0" y="905"/>
                  <a:pt x="5" y="993"/>
                </a:cubicBezTo>
                <a:cubicBezTo>
                  <a:pt x="10" y="1081"/>
                  <a:pt x="48" y="1248"/>
                  <a:pt x="119" y="1311"/>
                </a:cubicBezTo>
                <a:cubicBezTo>
                  <a:pt x="190" y="1374"/>
                  <a:pt x="333" y="1372"/>
                  <a:pt x="434" y="1371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32" name="Group 75"/>
          <p:cNvGrpSpPr>
            <a:grpSpLocks/>
          </p:cNvGrpSpPr>
          <p:nvPr/>
        </p:nvGrpSpPr>
        <p:grpSpPr bwMode="auto">
          <a:xfrm>
            <a:off x="4641341" y="4335509"/>
            <a:ext cx="102864" cy="425368"/>
            <a:chOff x="2200" y="3203"/>
            <a:chExt cx="136" cy="545"/>
          </a:xfrm>
        </p:grpSpPr>
        <p:sp>
          <p:nvSpPr>
            <p:cNvPr id="17475" name="Line 76"/>
            <p:cNvSpPr>
              <a:spLocks noChangeShapeType="1"/>
            </p:cNvSpPr>
            <p:nvPr/>
          </p:nvSpPr>
          <p:spPr bwMode="auto">
            <a:xfrm>
              <a:off x="2200" y="374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6" name="Line 77"/>
            <p:cNvSpPr>
              <a:spLocks noChangeShapeType="1"/>
            </p:cNvSpPr>
            <p:nvPr/>
          </p:nvSpPr>
          <p:spPr bwMode="auto">
            <a:xfrm>
              <a:off x="2200" y="370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7" name="Line 78"/>
            <p:cNvSpPr>
              <a:spLocks noChangeShapeType="1"/>
            </p:cNvSpPr>
            <p:nvPr/>
          </p:nvSpPr>
          <p:spPr bwMode="auto">
            <a:xfrm>
              <a:off x="2200" y="365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8" name="Line 79"/>
            <p:cNvSpPr>
              <a:spLocks noChangeShapeType="1"/>
            </p:cNvSpPr>
            <p:nvPr/>
          </p:nvSpPr>
          <p:spPr bwMode="auto">
            <a:xfrm>
              <a:off x="2200" y="361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9" name="Line 80"/>
            <p:cNvSpPr>
              <a:spLocks noChangeShapeType="1"/>
            </p:cNvSpPr>
            <p:nvPr/>
          </p:nvSpPr>
          <p:spPr bwMode="auto">
            <a:xfrm>
              <a:off x="2200" y="356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0" name="Line 81"/>
            <p:cNvSpPr>
              <a:spLocks noChangeShapeType="1"/>
            </p:cNvSpPr>
            <p:nvPr/>
          </p:nvSpPr>
          <p:spPr bwMode="auto">
            <a:xfrm>
              <a:off x="2200" y="3521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1" name="Line 82"/>
            <p:cNvSpPr>
              <a:spLocks noChangeShapeType="1"/>
            </p:cNvSpPr>
            <p:nvPr/>
          </p:nvSpPr>
          <p:spPr bwMode="auto">
            <a:xfrm>
              <a:off x="2200" y="347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2" name="Line 83"/>
            <p:cNvSpPr>
              <a:spLocks noChangeShapeType="1"/>
            </p:cNvSpPr>
            <p:nvPr/>
          </p:nvSpPr>
          <p:spPr bwMode="auto">
            <a:xfrm>
              <a:off x="2200" y="343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3" name="Line 84"/>
            <p:cNvSpPr>
              <a:spLocks noChangeShapeType="1"/>
            </p:cNvSpPr>
            <p:nvPr/>
          </p:nvSpPr>
          <p:spPr bwMode="auto">
            <a:xfrm>
              <a:off x="2200" y="338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4" name="Line 85"/>
            <p:cNvSpPr>
              <a:spLocks noChangeShapeType="1"/>
            </p:cNvSpPr>
            <p:nvPr/>
          </p:nvSpPr>
          <p:spPr bwMode="auto">
            <a:xfrm>
              <a:off x="2200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5" name="Line 86"/>
            <p:cNvSpPr>
              <a:spLocks noChangeShapeType="1"/>
            </p:cNvSpPr>
            <p:nvPr/>
          </p:nvSpPr>
          <p:spPr bwMode="auto">
            <a:xfrm>
              <a:off x="2200" y="32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6" name="Line 87"/>
            <p:cNvSpPr>
              <a:spLocks noChangeShapeType="1"/>
            </p:cNvSpPr>
            <p:nvPr/>
          </p:nvSpPr>
          <p:spPr bwMode="auto">
            <a:xfrm>
              <a:off x="2200" y="324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7" name="Line 88"/>
            <p:cNvSpPr>
              <a:spLocks noChangeShapeType="1"/>
            </p:cNvSpPr>
            <p:nvPr/>
          </p:nvSpPr>
          <p:spPr bwMode="auto">
            <a:xfrm>
              <a:off x="2200" y="320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33" name="Freeform 90"/>
          <p:cNvSpPr>
            <a:spLocks/>
          </p:cNvSpPr>
          <p:nvPr/>
        </p:nvSpPr>
        <p:spPr bwMode="auto">
          <a:xfrm>
            <a:off x="6220388" y="4149203"/>
            <a:ext cx="639113" cy="885077"/>
          </a:xfrm>
          <a:custGeom>
            <a:avLst/>
            <a:gdLst>
              <a:gd name="T0" fmla="*/ 0 w 861"/>
              <a:gd name="T1" fmla="*/ 2147483647 h 1217"/>
              <a:gd name="T2" fmla="*/ 2147483647 w 861"/>
              <a:gd name="T3" fmla="*/ 2147483647 h 1217"/>
              <a:gd name="T4" fmla="*/ 2147483647 w 861"/>
              <a:gd name="T5" fmla="*/ 2147483647 h 1217"/>
              <a:gd name="T6" fmla="*/ 2147483647 w 861"/>
              <a:gd name="T7" fmla="*/ 2147483647 h 1217"/>
              <a:gd name="T8" fmla="*/ 2147483647 w 861"/>
              <a:gd name="T9" fmla="*/ 2147483647 h 1217"/>
              <a:gd name="T10" fmla="*/ 2147483647 w 861"/>
              <a:gd name="T11" fmla="*/ 0 h 1217"/>
              <a:gd name="T12" fmla="*/ 2147483647 w 861"/>
              <a:gd name="T13" fmla="*/ 0 h 1217"/>
              <a:gd name="T14" fmla="*/ 2147483647 w 861"/>
              <a:gd name="T15" fmla="*/ 2147483647 h 1217"/>
              <a:gd name="T16" fmla="*/ 2147483647 w 861"/>
              <a:gd name="T17" fmla="*/ 2147483647 h 1217"/>
              <a:gd name="T18" fmla="*/ 0 w 861"/>
              <a:gd name="T19" fmla="*/ 2147483647 h 1217"/>
              <a:gd name="T20" fmla="*/ 0 w 861"/>
              <a:gd name="T21" fmla="*/ 2147483647 h 12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61" h="1217">
                <a:moveTo>
                  <a:pt x="0" y="1217"/>
                </a:moveTo>
                <a:lnTo>
                  <a:pt x="861" y="1217"/>
                </a:lnTo>
                <a:lnTo>
                  <a:pt x="861" y="1171"/>
                </a:lnTo>
                <a:lnTo>
                  <a:pt x="561" y="666"/>
                </a:lnTo>
                <a:lnTo>
                  <a:pt x="563" y="126"/>
                </a:lnTo>
                <a:lnTo>
                  <a:pt x="603" y="0"/>
                </a:lnTo>
                <a:lnTo>
                  <a:pt x="215" y="0"/>
                </a:lnTo>
                <a:lnTo>
                  <a:pt x="272" y="128"/>
                </a:lnTo>
                <a:lnTo>
                  <a:pt x="272" y="672"/>
                </a:lnTo>
                <a:lnTo>
                  <a:pt x="0" y="1171"/>
                </a:lnTo>
                <a:lnTo>
                  <a:pt x="0" y="1217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34" name="Group 91"/>
          <p:cNvGrpSpPr>
            <a:grpSpLocks/>
          </p:cNvGrpSpPr>
          <p:nvPr/>
        </p:nvGrpSpPr>
        <p:grpSpPr bwMode="auto">
          <a:xfrm>
            <a:off x="6480238" y="4335119"/>
            <a:ext cx="102864" cy="425368"/>
            <a:chOff x="2200" y="3203"/>
            <a:chExt cx="136" cy="545"/>
          </a:xfrm>
        </p:grpSpPr>
        <p:sp>
          <p:nvSpPr>
            <p:cNvPr id="17462" name="Line 92"/>
            <p:cNvSpPr>
              <a:spLocks noChangeShapeType="1"/>
            </p:cNvSpPr>
            <p:nvPr/>
          </p:nvSpPr>
          <p:spPr bwMode="auto">
            <a:xfrm>
              <a:off x="2200" y="374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3" name="Line 93"/>
            <p:cNvSpPr>
              <a:spLocks noChangeShapeType="1"/>
            </p:cNvSpPr>
            <p:nvPr/>
          </p:nvSpPr>
          <p:spPr bwMode="auto">
            <a:xfrm>
              <a:off x="2200" y="370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4" name="Line 94"/>
            <p:cNvSpPr>
              <a:spLocks noChangeShapeType="1"/>
            </p:cNvSpPr>
            <p:nvPr/>
          </p:nvSpPr>
          <p:spPr bwMode="auto">
            <a:xfrm>
              <a:off x="2200" y="365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5" name="Line 95"/>
            <p:cNvSpPr>
              <a:spLocks noChangeShapeType="1"/>
            </p:cNvSpPr>
            <p:nvPr/>
          </p:nvSpPr>
          <p:spPr bwMode="auto">
            <a:xfrm>
              <a:off x="2200" y="361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6" name="Line 96"/>
            <p:cNvSpPr>
              <a:spLocks noChangeShapeType="1"/>
            </p:cNvSpPr>
            <p:nvPr/>
          </p:nvSpPr>
          <p:spPr bwMode="auto">
            <a:xfrm>
              <a:off x="2200" y="356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7" name="Line 97"/>
            <p:cNvSpPr>
              <a:spLocks noChangeShapeType="1"/>
            </p:cNvSpPr>
            <p:nvPr/>
          </p:nvSpPr>
          <p:spPr bwMode="auto">
            <a:xfrm>
              <a:off x="2200" y="3521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8" name="Line 98"/>
            <p:cNvSpPr>
              <a:spLocks noChangeShapeType="1"/>
            </p:cNvSpPr>
            <p:nvPr/>
          </p:nvSpPr>
          <p:spPr bwMode="auto">
            <a:xfrm>
              <a:off x="2200" y="347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9" name="Line 99"/>
            <p:cNvSpPr>
              <a:spLocks noChangeShapeType="1"/>
            </p:cNvSpPr>
            <p:nvPr/>
          </p:nvSpPr>
          <p:spPr bwMode="auto">
            <a:xfrm>
              <a:off x="2200" y="343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0" name="Line 100"/>
            <p:cNvSpPr>
              <a:spLocks noChangeShapeType="1"/>
            </p:cNvSpPr>
            <p:nvPr/>
          </p:nvSpPr>
          <p:spPr bwMode="auto">
            <a:xfrm>
              <a:off x="2200" y="338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1" name="Line 101"/>
            <p:cNvSpPr>
              <a:spLocks noChangeShapeType="1"/>
            </p:cNvSpPr>
            <p:nvPr/>
          </p:nvSpPr>
          <p:spPr bwMode="auto">
            <a:xfrm>
              <a:off x="2200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2" name="Line 102"/>
            <p:cNvSpPr>
              <a:spLocks noChangeShapeType="1"/>
            </p:cNvSpPr>
            <p:nvPr/>
          </p:nvSpPr>
          <p:spPr bwMode="auto">
            <a:xfrm>
              <a:off x="2200" y="32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3" name="Line 103"/>
            <p:cNvSpPr>
              <a:spLocks noChangeShapeType="1"/>
            </p:cNvSpPr>
            <p:nvPr/>
          </p:nvSpPr>
          <p:spPr bwMode="auto">
            <a:xfrm>
              <a:off x="2200" y="324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4" name="Line 104"/>
            <p:cNvSpPr>
              <a:spLocks noChangeShapeType="1"/>
            </p:cNvSpPr>
            <p:nvPr/>
          </p:nvSpPr>
          <p:spPr bwMode="auto">
            <a:xfrm>
              <a:off x="2200" y="320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899" name="AutoShape 131"/>
          <p:cNvSpPr>
            <a:spLocks noChangeArrowheads="1"/>
          </p:cNvSpPr>
          <p:nvPr/>
        </p:nvSpPr>
        <p:spPr bwMode="auto">
          <a:xfrm>
            <a:off x="846171" y="5140936"/>
            <a:ext cx="7304936" cy="78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ahoma" pitchFamily="34" charset="0"/>
            </a:endParaRPr>
          </a:p>
        </p:txBody>
      </p:sp>
      <p:grpSp>
        <p:nvGrpSpPr>
          <p:cNvPr id="32900" name="Group 132"/>
          <p:cNvGrpSpPr>
            <a:grpSpLocks/>
          </p:cNvGrpSpPr>
          <p:nvPr/>
        </p:nvGrpSpPr>
        <p:grpSpPr bwMode="auto">
          <a:xfrm>
            <a:off x="7959514" y="5016117"/>
            <a:ext cx="86224" cy="177172"/>
            <a:chOff x="4979" y="2154"/>
            <a:chExt cx="114" cy="227"/>
          </a:xfrm>
        </p:grpSpPr>
        <p:sp>
          <p:nvSpPr>
            <p:cNvPr id="17459" name="Rectangle 133"/>
            <p:cNvSpPr>
              <a:spLocks noChangeArrowheads="1"/>
            </p:cNvSpPr>
            <p:nvPr/>
          </p:nvSpPr>
          <p:spPr bwMode="auto">
            <a:xfrm>
              <a:off x="4994" y="2154"/>
              <a:ext cx="91" cy="2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>
                <a:latin typeface="Tahoma" pitchFamily="34" charset="0"/>
              </a:endParaRPr>
            </a:p>
          </p:txBody>
        </p:sp>
        <p:sp>
          <p:nvSpPr>
            <p:cNvPr id="17460" name="Line 134"/>
            <p:cNvSpPr>
              <a:spLocks noChangeShapeType="1"/>
            </p:cNvSpPr>
            <p:nvPr/>
          </p:nvSpPr>
          <p:spPr bwMode="auto">
            <a:xfrm flipV="1">
              <a:off x="4979" y="2181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61" name="Line 135"/>
            <p:cNvSpPr>
              <a:spLocks noChangeShapeType="1"/>
            </p:cNvSpPr>
            <p:nvPr/>
          </p:nvSpPr>
          <p:spPr bwMode="auto">
            <a:xfrm flipV="1">
              <a:off x="5093" y="2184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904" name="Group 136"/>
          <p:cNvGrpSpPr>
            <a:grpSpLocks/>
          </p:cNvGrpSpPr>
          <p:nvPr/>
        </p:nvGrpSpPr>
        <p:grpSpPr bwMode="auto">
          <a:xfrm>
            <a:off x="6488558" y="4997715"/>
            <a:ext cx="86224" cy="177172"/>
            <a:chOff x="4979" y="2154"/>
            <a:chExt cx="114" cy="227"/>
          </a:xfrm>
        </p:grpSpPr>
        <p:sp>
          <p:nvSpPr>
            <p:cNvPr id="17456" name="Rectangle 137"/>
            <p:cNvSpPr>
              <a:spLocks noChangeArrowheads="1"/>
            </p:cNvSpPr>
            <p:nvPr/>
          </p:nvSpPr>
          <p:spPr bwMode="auto">
            <a:xfrm>
              <a:off x="4994" y="2154"/>
              <a:ext cx="91" cy="2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>
                <a:latin typeface="Tahoma" pitchFamily="34" charset="0"/>
              </a:endParaRPr>
            </a:p>
          </p:txBody>
        </p:sp>
        <p:sp>
          <p:nvSpPr>
            <p:cNvPr id="17457" name="Line 138"/>
            <p:cNvSpPr>
              <a:spLocks noChangeShapeType="1"/>
            </p:cNvSpPr>
            <p:nvPr/>
          </p:nvSpPr>
          <p:spPr bwMode="auto">
            <a:xfrm flipV="1">
              <a:off x="4979" y="2181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58" name="Line 139"/>
            <p:cNvSpPr>
              <a:spLocks noChangeShapeType="1"/>
            </p:cNvSpPr>
            <p:nvPr/>
          </p:nvSpPr>
          <p:spPr bwMode="auto">
            <a:xfrm flipV="1">
              <a:off x="5093" y="2184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908" name="Group 140"/>
          <p:cNvGrpSpPr>
            <a:grpSpLocks/>
          </p:cNvGrpSpPr>
          <p:nvPr/>
        </p:nvGrpSpPr>
        <p:grpSpPr bwMode="auto">
          <a:xfrm>
            <a:off x="4649661" y="5003179"/>
            <a:ext cx="86224" cy="177172"/>
            <a:chOff x="4979" y="2154"/>
            <a:chExt cx="114" cy="227"/>
          </a:xfrm>
        </p:grpSpPr>
        <p:sp>
          <p:nvSpPr>
            <p:cNvPr id="17453" name="Rectangle 141"/>
            <p:cNvSpPr>
              <a:spLocks noChangeArrowheads="1"/>
            </p:cNvSpPr>
            <p:nvPr/>
          </p:nvSpPr>
          <p:spPr bwMode="auto">
            <a:xfrm>
              <a:off x="4994" y="2154"/>
              <a:ext cx="91" cy="2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>
                <a:latin typeface="Tahoma" pitchFamily="34" charset="0"/>
              </a:endParaRPr>
            </a:p>
          </p:txBody>
        </p:sp>
        <p:sp>
          <p:nvSpPr>
            <p:cNvPr id="17454" name="Line 142"/>
            <p:cNvSpPr>
              <a:spLocks noChangeShapeType="1"/>
            </p:cNvSpPr>
            <p:nvPr/>
          </p:nvSpPr>
          <p:spPr bwMode="auto">
            <a:xfrm flipV="1">
              <a:off x="4979" y="2181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55" name="Line 143"/>
            <p:cNvSpPr>
              <a:spLocks noChangeShapeType="1"/>
            </p:cNvSpPr>
            <p:nvPr/>
          </p:nvSpPr>
          <p:spPr bwMode="auto">
            <a:xfrm flipV="1">
              <a:off x="5093" y="2184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912" name="Group 144"/>
          <p:cNvGrpSpPr>
            <a:grpSpLocks/>
          </p:cNvGrpSpPr>
          <p:nvPr/>
        </p:nvGrpSpPr>
        <p:grpSpPr bwMode="auto">
          <a:xfrm>
            <a:off x="2799542" y="5003179"/>
            <a:ext cx="86224" cy="177172"/>
            <a:chOff x="4979" y="2154"/>
            <a:chExt cx="114" cy="227"/>
          </a:xfrm>
        </p:grpSpPr>
        <p:sp>
          <p:nvSpPr>
            <p:cNvPr id="17450" name="Rectangle 145"/>
            <p:cNvSpPr>
              <a:spLocks noChangeArrowheads="1"/>
            </p:cNvSpPr>
            <p:nvPr/>
          </p:nvSpPr>
          <p:spPr bwMode="auto">
            <a:xfrm>
              <a:off x="4994" y="2154"/>
              <a:ext cx="91" cy="2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>
                <a:latin typeface="Tahoma" pitchFamily="34" charset="0"/>
              </a:endParaRPr>
            </a:p>
          </p:txBody>
        </p:sp>
        <p:sp>
          <p:nvSpPr>
            <p:cNvPr id="17451" name="Line 146"/>
            <p:cNvSpPr>
              <a:spLocks noChangeShapeType="1"/>
            </p:cNvSpPr>
            <p:nvPr/>
          </p:nvSpPr>
          <p:spPr bwMode="auto">
            <a:xfrm flipV="1">
              <a:off x="4979" y="2181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52" name="Line 147"/>
            <p:cNvSpPr>
              <a:spLocks noChangeShapeType="1"/>
            </p:cNvSpPr>
            <p:nvPr/>
          </p:nvSpPr>
          <p:spPr bwMode="auto">
            <a:xfrm flipV="1">
              <a:off x="5093" y="2184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916" name="Group 148"/>
          <p:cNvGrpSpPr>
            <a:grpSpLocks/>
          </p:cNvGrpSpPr>
          <p:nvPr/>
        </p:nvGrpSpPr>
        <p:grpSpPr bwMode="auto">
          <a:xfrm>
            <a:off x="974942" y="5003179"/>
            <a:ext cx="86224" cy="177172"/>
            <a:chOff x="4979" y="2154"/>
            <a:chExt cx="114" cy="227"/>
          </a:xfrm>
        </p:grpSpPr>
        <p:sp>
          <p:nvSpPr>
            <p:cNvPr id="17447" name="Rectangle 149"/>
            <p:cNvSpPr>
              <a:spLocks noChangeArrowheads="1"/>
            </p:cNvSpPr>
            <p:nvPr/>
          </p:nvSpPr>
          <p:spPr bwMode="auto">
            <a:xfrm>
              <a:off x="4994" y="2154"/>
              <a:ext cx="91" cy="2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>
                <a:latin typeface="Tahoma" pitchFamily="34" charset="0"/>
              </a:endParaRPr>
            </a:p>
          </p:txBody>
        </p:sp>
        <p:sp>
          <p:nvSpPr>
            <p:cNvPr id="17448" name="Line 150"/>
            <p:cNvSpPr>
              <a:spLocks noChangeShapeType="1"/>
            </p:cNvSpPr>
            <p:nvPr/>
          </p:nvSpPr>
          <p:spPr bwMode="auto">
            <a:xfrm flipV="1">
              <a:off x="4979" y="2181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49" name="Line 151"/>
            <p:cNvSpPr>
              <a:spLocks noChangeShapeType="1"/>
            </p:cNvSpPr>
            <p:nvPr/>
          </p:nvSpPr>
          <p:spPr bwMode="auto">
            <a:xfrm flipV="1">
              <a:off x="5093" y="2184"/>
              <a:ext cx="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17038" y="3228792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CONSELHOS</a:t>
            </a:r>
            <a:endParaRPr lang="pt-B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0" name="CaixaDeTexto 119"/>
          <p:cNvSpPr txBox="1"/>
          <p:nvPr/>
        </p:nvSpPr>
        <p:spPr>
          <a:xfrm>
            <a:off x="1779718" y="2780928"/>
            <a:ext cx="216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CANAIS ADMINISTRATIVOS ESPECÍFICOS</a:t>
            </a:r>
            <a:endParaRPr lang="pt-B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1" name="CaixaDeTexto 120"/>
          <p:cNvSpPr txBox="1"/>
          <p:nvPr/>
        </p:nvSpPr>
        <p:spPr>
          <a:xfrm>
            <a:off x="4228164" y="3074904"/>
            <a:ext cx="975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ÓRGÃOS </a:t>
            </a:r>
          </a:p>
          <a:p>
            <a:pPr algn="ctr"/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DE DEFESA</a:t>
            </a:r>
            <a:endParaRPr lang="pt-B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" name="CaixaDeTexto 121"/>
          <p:cNvSpPr txBox="1"/>
          <p:nvPr/>
        </p:nvSpPr>
        <p:spPr>
          <a:xfrm>
            <a:off x="5997136" y="3244180"/>
            <a:ext cx="100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AUDITORIA</a:t>
            </a:r>
            <a:endParaRPr lang="pt-B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3" name="CaixaDeTexto 122"/>
          <p:cNvSpPr txBox="1"/>
          <p:nvPr/>
        </p:nvSpPr>
        <p:spPr>
          <a:xfrm>
            <a:off x="7387515" y="3228792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OUVIDORIAS</a:t>
            </a:r>
            <a:endParaRPr lang="pt-B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125" name="Imagem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126" name="CaixaDeTexto 125"/>
          <p:cNvSpPr txBox="1"/>
          <p:nvPr/>
        </p:nvSpPr>
        <p:spPr>
          <a:xfrm>
            <a:off x="323528" y="19168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 Ouvidoria-Geral da União : </a:t>
            </a:r>
            <a:r>
              <a:rPr lang="pt-BR" sz="1400" dirty="0" smtClean="0">
                <a:solidFill>
                  <a:srgbClr val="494949"/>
                </a:solidFill>
                <a:latin typeface="+mj-lt"/>
                <a:ea typeface="Gulim" pitchFamily="34" charset="-127"/>
                <a:cs typeface="Aparajita" pitchFamily="34" charset="0"/>
              </a:rPr>
              <a:t>A história recente da OGU</a:t>
            </a:r>
            <a:endParaRPr lang="pt-BR" sz="1400" dirty="0">
              <a:solidFill>
                <a:srgbClr val="494949"/>
              </a:solidFill>
              <a:latin typeface="+mj-lt"/>
              <a:ea typeface="Gulim" pitchFamily="34" charset="-127"/>
              <a:cs typeface="Aparajita" pitchFamily="34" charset="0"/>
            </a:endParaRPr>
          </a:p>
        </p:txBody>
      </p:sp>
      <p:cxnSp>
        <p:nvCxnSpPr>
          <p:cNvPr id="127" name="Conector reto 126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420606" y="5589240"/>
            <a:ext cx="6304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1400" dirty="0">
                <a:solidFill>
                  <a:srgbClr val="494949"/>
                </a:solidFill>
              </a:rPr>
              <a:t>Sobre o “plano </a:t>
            </a:r>
            <a:r>
              <a:rPr lang="pt-BR" altLang="pt-BR" sz="1400" dirty="0">
                <a:solidFill>
                  <a:srgbClr val="494949"/>
                </a:solidFill>
                <a:cs typeface="Arial" charset="0"/>
              </a:rPr>
              <a:t>constitucional” de atuação das ouvidorias públicas</a:t>
            </a:r>
          </a:p>
          <a:p>
            <a:pPr algn="ctr"/>
            <a:r>
              <a:rPr lang="pt-BR" altLang="pt-BR" sz="1400" dirty="0" smtClean="0">
                <a:solidFill>
                  <a:srgbClr val="494949"/>
                </a:solidFill>
                <a:cs typeface="Arial" charset="0"/>
              </a:rPr>
              <a:t> </a:t>
            </a:r>
            <a:r>
              <a:rPr lang="pt-BR" altLang="pt-BR" sz="1400" dirty="0">
                <a:solidFill>
                  <a:srgbClr val="494949"/>
                </a:solidFill>
                <a:cs typeface="Arial" charset="0"/>
              </a:rPr>
              <a:t>-- para atender às necessidades/expectativas da população – </a:t>
            </a:r>
          </a:p>
          <a:p>
            <a:pPr algn="ctr"/>
            <a:r>
              <a:rPr lang="pt-BR" altLang="pt-BR" sz="1400" dirty="0" smtClean="0">
                <a:solidFill>
                  <a:srgbClr val="494949"/>
                </a:solidFill>
                <a:cs typeface="Arial" charset="0"/>
              </a:rPr>
              <a:t>estrutura-se </a:t>
            </a:r>
            <a:r>
              <a:rPr lang="pt-BR" altLang="pt-BR" sz="1400" dirty="0">
                <a:solidFill>
                  <a:srgbClr val="494949"/>
                </a:solidFill>
                <a:cs typeface="Arial" charset="0"/>
              </a:rPr>
              <a:t>um sistema de “vasos comunicantes” para garantia de direitos</a:t>
            </a:r>
          </a:p>
          <a:p>
            <a:endParaRPr lang="pt-BR" sz="14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 animBg="1"/>
      <p:bldP spid="32775" grpId="0" animBg="1"/>
      <p:bldP spid="32777" grpId="0" animBg="1"/>
      <p:bldP spid="32778" grpId="0" animBg="1"/>
      <p:bldP spid="32778" grpId="1" animBg="1"/>
      <p:bldP spid="32779" grpId="0" animBg="1"/>
      <p:bldP spid="32779" grpId="1" animBg="1"/>
      <p:bldP spid="32781" grpId="0" animBg="1"/>
      <p:bldP spid="32781" grpId="1" animBg="1"/>
      <p:bldP spid="32782" grpId="0" animBg="1"/>
      <p:bldP spid="32782" grpId="1" animBg="1"/>
      <p:bldP spid="32783" grpId="0" animBg="1"/>
      <p:bldP spid="32783" grpId="1" animBg="1"/>
      <p:bldP spid="328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92163" y="3212976"/>
            <a:ext cx="77406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José Eduardo Elias Romão</a:t>
            </a:r>
          </a:p>
          <a:p>
            <a:pPr algn="ctr" eaLnBrk="1" hangingPunct="1"/>
            <a:r>
              <a:rPr lang="pt-BR" altLang="pt-BR" sz="1400" b="1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Ouvidor-Geral  da União</a:t>
            </a:r>
          </a:p>
          <a:p>
            <a:pPr algn="ctr" eaLnBrk="1" hangingPunct="1"/>
            <a:endParaRPr lang="pt-BR" altLang="pt-BR" sz="1400" dirty="0">
              <a:solidFill>
                <a:srgbClr val="494949"/>
              </a:solidFill>
              <a:ea typeface="Microsoft YaHei" pitchFamily="34" charset="-122"/>
              <a:cs typeface="Arial" charset="0"/>
            </a:endParaRPr>
          </a:p>
          <a:p>
            <a:pPr algn="ctr" eaLnBrk="1" hangingPunct="1"/>
            <a:r>
              <a:rPr lang="pt-BR" altLang="pt-BR" sz="14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jose.romao@cgu.gov.br </a:t>
            </a:r>
          </a:p>
          <a:p>
            <a:pPr algn="ctr" eaLnBrk="1" hangingPunct="1"/>
            <a:endParaRPr lang="pt-BR" altLang="pt-BR" sz="1400" dirty="0">
              <a:solidFill>
                <a:srgbClr val="494949"/>
              </a:solidFill>
              <a:ea typeface="Microsoft YaHei" pitchFamily="34" charset="-122"/>
              <a:cs typeface="Arial" charset="0"/>
            </a:endParaRP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PRESIDÊNCIA DA REPÚBLICA 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Controladoria-Geral da União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 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Setor de Autarquias Sul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Quadra 01, Bloco A, 9° andar sala 908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Edifício Darcy Ribeiro</a:t>
            </a:r>
          </a:p>
          <a:p>
            <a:pPr algn="ctr" eaLnBrk="1" hangingPunct="1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CEP 70070-905 - Brasília-DF</a:t>
            </a:r>
          </a:p>
          <a:p>
            <a:pPr algn="ctr"/>
            <a:r>
              <a:rPr lang="pt-BR" altLang="pt-BR" sz="1100" dirty="0">
                <a:solidFill>
                  <a:srgbClr val="494949"/>
                </a:solidFill>
                <a:ea typeface="Microsoft YaHei" pitchFamily="34" charset="-122"/>
                <a:cs typeface="Arial" charset="0"/>
              </a:rPr>
              <a:t>Fone: (+55 61) 2020 7259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55870" y="2847607"/>
            <a:ext cx="221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MUITO OBRIGADO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7824" y="283707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8" b="50000"/>
          <a:stretch/>
        </p:blipFill>
        <p:spPr>
          <a:xfrm>
            <a:off x="3403510" y="1494093"/>
            <a:ext cx="2480996" cy="13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2045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O que é uma Ouvidoria Pública Federal?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2782122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94949"/>
                </a:solidFill>
              </a:rPr>
              <a:t>As ouvidorias públicas são unidades de controle e participação social, responsáveis pelo tratamento das reclamações, solicitações, denúncias, sugestões e elogios relativos às políticas e aos serviços públicos, prestados sob qualquer forma ou regime, com vistas ao aprimoramento da gestão pública (art. 2º, V, Decreto 8.243/14)</a:t>
            </a:r>
            <a:endParaRPr lang="pt-BR" altLang="pt-BR" sz="1600" dirty="0">
              <a:solidFill>
                <a:srgbClr val="494949"/>
              </a:solidFill>
            </a:endParaRPr>
          </a:p>
          <a:p>
            <a:endParaRPr lang="pt-BR" sz="200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776686" y="2334071"/>
            <a:ext cx="0" cy="181500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340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Fundamentos Constitucionais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293515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Art. 1º </a:t>
            </a:r>
          </a:p>
          <a:p>
            <a:r>
              <a:rPr lang="pt-BR" sz="1600" dirty="0" smtClean="0">
                <a:solidFill>
                  <a:srgbClr val="494949"/>
                </a:solidFill>
              </a:rPr>
              <a:t>[...]</a:t>
            </a:r>
            <a:endParaRPr lang="pt-BR" altLang="pt-BR" sz="1600" dirty="0">
              <a:solidFill>
                <a:srgbClr val="494949"/>
              </a:solidFill>
            </a:endParaRPr>
          </a:p>
          <a:p>
            <a:r>
              <a:rPr lang="pt-BR" sz="1600" dirty="0">
                <a:solidFill>
                  <a:srgbClr val="494949"/>
                </a:solidFill>
              </a:rPr>
              <a:t>Parágrafo único. Todo o poder emana do povo, que o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exerce por meio de representantes eleitos ou diretamente</a:t>
            </a:r>
            <a:r>
              <a:rPr lang="pt-BR" sz="1600" dirty="0">
                <a:solidFill>
                  <a:srgbClr val="494949"/>
                </a:solidFill>
              </a:rPr>
              <a:t>, nos termos desta Constituição</a:t>
            </a:r>
            <a:r>
              <a:rPr lang="pt-BR" sz="1600" dirty="0" smtClean="0">
                <a:solidFill>
                  <a:srgbClr val="494949"/>
                </a:solidFill>
              </a:rPr>
              <a:t>.</a:t>
            </a:r>
          </a:p>
          <a:p>
            <a:endParaRPr lang="pt-BR" altLang="pt-BR" sz="1600" dirty="0">
              <a:solidFill>
                <a:srgbClr val="494949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776686" y="2334071"/>
            <a:ext cx="0" cy="159898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340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Fundamentos Constitucionais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2935158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600" dirty="0" smtClean="0">
                <a:solidFill>
                  <a:schemeClr val="accent2">
                    <a:lumMod val="75000"/>
                  </a:schemeClr>
                </a:solidFill>
              </a:rPr>
              <a:t>Art. </a:t>
            </a:r>
            <a:r>
              <a:rPr lang="pt-BR" altLang="pt-BR" sz="1600" dirty="0">
                <a:solidFill>
                  <a:schemeClr val="accent2">
                    <a:lumMod val="75000"/>
                  </a:schemeClr>
                </a:solidFill>
              </a:rPr>
              <a:t>37 </a:t>
            </a:r>
          </a:p>
          <a:p>
            <a:r>
              <a:rPr lang="pt-BR" altLang="pt-BR" sz="1600" dirty="0">
                <a:solidFill>
                  <a:srgbClr val="494949"/>
                </a:solidFill>
              </a:rPr>
              <a:t>[...] </a:t>
            </a:r>
            <a:r>
              <a:rPr lang="pt-BR" sz="1600" dirty="0">
                <a:solidFill>
                  <a:srgbClr val="494949"/>
                </a:solidFill>
              </a:rPr>
              <a:t>§ 3º A lei disciplinará as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formas de participação </a:t>
            </a:r>
            <a:r>
              <a:rPr lang="pt-BR" sz="1600" dirty="0">
                <a:solidFill>
                  <a:srgbClr val="494949"/>
                </a:solidFill>
              </a:rPr>
              <a:t>do usuário na administração pública direta e indireta, regulando especialmente</a:t>
            </a:r>
            <a:r>
              <a:rPr lang="pt-BR" sz="1600" dirty="0" smtClean="0">
                <a:solidFill>
                  <a:srgbClr val="494949"/>
                </a:solidFill>
              </a:rPr>
              <a:t>:</a:t>
            </a:r>
          </a:p>
          <a:p>
            <a:endParaRPr lang="pt-BR" sz="1600" dirty="0" smtClean="0">
              <a:solidFill>
                <a:srgbClr val="494949"/>
              </a:solidFill>
            </a:endParaRPr>
          </a:p>
          <a:p>
            <a:r>
              <a:rPr lang="pt-BR" sz="1600" dirty="0">
                <a:solidFill>
                  <a:srgbClr val="494949"/>
                </a:solidFill>
              </a:rPr>
              <a:t>I - as reclamações relativas à prestação dos serviços públicos em geral, asseguradas a manutenção de serviços de atendimento ao usuário e a avaliação periódica, externa e interna, da qualidade dos serviços; </a:t>
            </a:r>
            <a:endParaRPr lang="pt-BR" sz="1600" dirty="0" smtClean="0">
              <a:solidFill>
                <a:srgbClr val="494949"/>
              </a:solidFill>
            </a:endParaRPr>
          </a:p>
          <a:p>
            <a:endParaRPr lang="pt-BR" sz="1600" dirty="0" smtClean="0">
              <a:solidFill>
                <a:srgbClr val="494949"/>
              </a:solidFill>
            </a:endParaRPr>
          </a:p>
          <a:p>
            <a:r>
              <a:rPr lang="pt-BR" sz="1600" dirty="0" smtClean="0">
                <a:solidFill>
                  <a:srgbClr val="494949"/>
                </a:solidFill>
              </a:rPr>
              <a:t>II </a:t>
            </a:r>
            <a:r>
              <a:rPr lang="pt-BR" sz="1600" dirty="0">
                <a:solidFill>
                  <a:srgbClr val="494949"/>
                </a:solidFill>
              </a:rPr>
              <a:t>- o acesso dos usuários a registros administrativos e a informações sobre atos de governo, observado o disposto no art. 5º, X e XXXIII; </a:t>
            </a:r>
            <a:endParaRPr lang="pt-BR" sz="1600" dirty="0" smtClean="0">
              <a:solidFill>
                <a:srgbClr val="494949"/>
              </a:solidFill>
            </a:endParaRPr>
          </a:p>
          <a:p>
            <a:endParaRPr lang="pt-BR" sz="1600" dirty="0">
              <a:solidFill>
                <a:srgbClr val="494949"/>
              </a:solidFill>
            </a:endParaRPr>
          </a:p>
          <a:p>
            <a:r>
              <a:rPr lang="pt-BR" sz="1600" dirty="0">
                <a:solidFill>
                  <a:srgbClr val="494949"/>
                </a:solidFill>
              </a:rPr>
              <a:t>III - a disciplina da representação contra o exercício negligente ou abusivo de cargo, emprego ou função na administração pública. </a:t>
            </a:r>
            <a:endParaRPr lang="pt-BR" altLang="pt-BR" sz="1600" dirty="0">
              <a:solidFill>
                <a:srgbClr val="494949"/>
              </a:solidFill>
            </a:endParaRPr>
          </a:p>
          <a:p>
            <a:endParaRPr lang="pt-BR" sz="20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776686" y="2334071"/>
            <a:ext cx="0" cy="390324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340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Fundamentos Constitucionais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293515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600" dirty="0">
                <a:solidFill>
                  <a:schemeClr val="accent2">
                    <a:lumMod val="75000"/>
                  </a:schemeClr>
                </a:solidFill>
              </a:rPr>
              <a:t>Art. 70</a:t>
            </a:r>
            <a:r>
              <a:rPr lang="pt-BR" altLang="pt-BR" sz="1600" dirty="0">
                <a:solidFill>
                  <a:srgbClr val="494949"/>
                </a:solidFill>
              </a:rPr>
              <a:t>. A fiscalização contábil, financeira, orçamentária, operacional e patrimonial da União e das entidades da administração direta e indireta, quanto à legalidade, 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legitimidade</a:t>
            </a:r>
            <a:r>
              <a:rPr lang="pt-BR" altLang="pt-BR" sz="1600" dirty="0">
                <a:solidFill>
                  <a:srgbClr val="494949"/>
                </a:solidFill>
              </a:rPr>
              <a:t>, economicidade, aplicação das subvenções e renúncia de receitas, será exercida pelo Congresso Nacional, mediante controle externo, e pelo sistema de controle interno de cada Poder</a:t>
            </a:r>
          </a:p>
          <a:p>
            <a:endParaRPr lang="pt-BR" sz="20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776686" y="2334071"/>
            <a:ext cx="0" cy="188701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3407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Ações desempenhadas no plano das Ouvidorias nos termos do Sistema de Ouvidorias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3237944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1600" dirty="0" smtClean="0">
                <a:solidFill>
                  <a:srgbClr val="494949"/>
                </a:solidFill>
              </a:rPr>
              <a:t>Elaboração de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Plano de Trabalho</a:t>
            </a:r>
            <a:r>
              <a:rPr lang="pt-BR" altLang="pt-BR" sz="1600" dirty="0" smtClean="0">
                <a:solidFill>
                  <a:srgbClr val="494949"/>
                </a:solidFill>
              </a:rPr>
              <a:t>: definição de objetivos, de ações e projetos, de metas e de resultados;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1600" dirty="0" smtClean="0">
                <a:solidFill>
                  <a:srgbClr val="494949"/>
                </a:solidFill>
              </a:rPr>
              <a:t>Recebimento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de reclamações, solicitações, denúncias, sugestões e elogios </a:t>
            </a:r>
            <a:r>
              <a:rPr lang="pt-BR" altLang="pt-BR" sz="1600" dirty="0" smtClean="0">
                <a:solidFill>
                  <a:srgbClr val="494949"/>
                </a:solidFill>
              </a:rPr>
              <a:t>relacionados às políticas e aos serviços públicos;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1600" dirty="0" smtClean="0">
                <a:solidFill>
                  <a:srgbClr val="494949"/>
                </a:solidFill>
              </a:rPr>
              <a:t>Realização de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mediação</a:t>
            </a:r>
            <a:r>
              <a:rPr lang="pt-BR" altLang="pt-B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altLang="pt-BR" sz="1600" dirty="0" smtClean="0">
                <a:solidFill>
                  <a:srgbClr val="494949"/>
                </a:solidFill>
              </a:rPr>
              <a:t>junto às demais unidades e áreas para a efetiva conclusão das manifestações apresentadas;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1600" dirty="0" smtClean="0">
                <a:solidFill>
                  <a:srgbClr val="494949"/>
                </a:solidFill>
              </a:rPr>
              <a:t>Promoção de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métodos participativos</a:t>
            </a:r>
            <a:r>
              <a:rPr lang="pt-BR" altLang="pt-BR" sz="1600" dirty="0" smtClean="0">
                <a:solidFill>
                  <a:srgbClr val="494949"/>
                </a:solidFill>
              </a:rPr>
              <a:t>, em especial para a resolução de problemas de repercussão geral e para a elaboração de atos regulamentares (transparência na tomada de decisão)</a:t>
            </a:r>
          </a:p>
          <a:p>
            <a:endParaRPr lang="pt-BR" sz="20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776686" y="2334071"/>
            <a:ext cx="0" cy="347119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233407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Ações desempenhadas no plano das Ouvidorias nos termos do Sistema de Ouvidorias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3247607"/>
            <a:ext cx="784887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1600" dirty="0">
                <a:solidFill>
                  <a:srgbClr val="494949"/>
                </a:solidFill>
              </a:rPr>
              <a:t>Tratamento e encaminhamento aos órgãos ou setores competentes das 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manifestações</a:t>
            </a:r>
            <a:r>
              <a:rPr lang="pt-BR" altLang="pt-BR" sz="1600" dirty="0">
                <a:solidFill>
                  <a:srgbClr val="494949"/>
                </a:solidFill>
              </a:rPr>
              <a:t> a fim de que tenham, em trinta dias, resposta conclusiva (ou, no mínimo, resposta intermediária quanto aos prazos e procedimentos estabelecidos para atendimento à demanda);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1600" dirty="0">
                <a:solidFill>
                  <a:srgbClr val="494949"/>
                </a:solidFill>
              </a:rPr>
              <a:t>Apoio a 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avaliação das políticas e dos serviços públicos </a:t>
            </a:r>
            <a:r>
              <a:rPr lang="pt-BR" altLang="pt-BR" sz="1600" dirty="0">
                <a:solidFill>
                  <a:srgbClr val="494949"/>
                </a:solidFill>
              </a:rPr>
              <a:t>a partir das informações obtidas com a análise das manifestações e, de forma proativa, com a escuta da sociedade por meio de pesquisas de satisfação, do levantamento de expectativas e necessidades, entre outros instrumentos de controle e participação social</a:t>
            </a:r>
            <a:r>
              <a:rPr lang="pt-BR" altLang="pt-BR" sz="1600" dirty="0" smtClean="0">
                <a:solidFill>
                  <a:srgbClr val="494949"/>
                </a:solidFill>
              </a:rPr>
              <a:t>;</a:t>
            </a:r>
            <a:endParaRPr lang="pt-BR" altLang="pt-BR" sz="1600" dirty="0">
              <a:solidFill>
                <a:srgbClr val="494949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776686" y="2334071"/>
            <a:ext cx="0" cy="296713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233407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Ações desempenhadas no plano das Ouvidorias nos termos do Sistema de Ouvidorias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ea typeface="Gulim" pitchFamily="34" charset="-127"/>
              <a:cs typeface="Aparajit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3247607"/>
            <a:ext cx="78488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Avaliação periódica </a:t>
            </a:r>
            <a:r>
              <a:rPr lang="pt-BR" altLang="pt-BR" sz="1600" dirty="0">
                <a:solidFill>
                  <a:srgbClr val="494949"/>
                </a:solidFill>
              </a:rPr>
              <a:t>da realização dos compromissos e padrões de qualidade de atendimento ao público estabelecidos na Carta de Serviços ao Cidadão; 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1600" dirty="0">
                <a:solidFill>
                  <a:srgbClr val="494949"/>
                </a:solidFill>
              </a:rPr>
              <a:t>Elaboração de 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relatório periódico </a:t>
            </a:r>
            <a:r>
              <a:rPr lang="pt-BR" altLang="pt-BR" sz="1600" dirty="0">
                <a:solidFill>
                  <a:srgbClr val="494949"/>
                </a:solidFill>
              </a:rPr>
              <a:t>sobre as atividades realizadas destinado ao dirigente máximo e ao Conselho da instituição.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776686" y="2334071"/>
            <a:ext cx="0" cy="347119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76686" y="4581128"/>
            <a:ext cx="7827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94949"/>
                </a:solidFill>
              </a:rPr>
              <a:t>Além das ações relativas a competências que podem ser desempenhadas</a:t>
            </a:r>
            <a:r>
              <a:rPr lang="pt-BR" sz="1600" dirty="0" smtClean="0">
                <a:solidFill>
                  <a:srgbClr val="494949"/>
                </a:solidFill>
              </a:rPr>
              <a:t>:</a:t>
            </a:r>
          </a:p>
          <a:p>
            <a:endParaRPr lang="pt-BR" sz="1600" dirty="0">
              <a:solidFill>
                <a:srgbClr val="494949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altLang="pt-BR" sz="1600" dirty="0" smtClean="0">
                <a:solidFill>
                  <a:srgbClr val="494949"/>
                </a:solidFill>
              </a:rPr>
              <a:t>Tratamento </a:t>
            </a:r>
            <a:r>
              <a:rPr lang="pt-BR" altLang="pt-BR" sz="1600" dirty="0">
                <a:solidFill>
                  <a:srgbClr val="494949"/>
                </a:solidFill>
              </a:rPr>
              <a:t>dos pedidos e dos recursos da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 Lei nº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12.527/11</a:t>
            </a:r>
            <a:r>
              <a:rPr lang="pt-BR" altLang="pt-BR" sz="1600" dirty="0" smtClean="0">
                <a:solidFill>
                  <a:srgbClr val="494949"/>
                </a:solidFill>
              </a:rPr>
              <a:t>;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altLang="pt-BR" sz="1600" dirty="0" smtClean="0">
                <a:solidFill>
                  <a:srgbClr val="494949"/>
                </a:solidFill>
              </a:rPr>
              <a:t>Tratamento </a:t>
            </a:r>
            <a:r>
              <a:rPr lang="pt-BR" altLang="pt-BR" sz="1600" dirty="0">
                <a:solidFill>
                  <a:srgbClr val="494949"/>
                </a:solidFill>
              </a:rPr>
              <a:t>das demandas relacionadas à </a:t>
            </a:r>
            <a:r>
              <a:rPr lang="pt-BR" altLang="pt-BR" sz="1600" b="1" dirty="0">
                <a:solidFill>
                  <a:schemeClr val="accent2">
                    <a:lumMod val="75000"/>
                  </a:schemeClr>
                </a:solidFill>
              </a:rPr>
              <a:t>Lei nº </a:t>
            </a:r>
            <a:r>
              <a:rPr lang="pt-BR" altLang="pt-BR" sz="1600" b="1" dirty="0" smtClean="0">
                <a:solidFill>
                  <a:schemeClr val="accent2">
                    <a:lumMod val="75000"/>
                  </a:schemeClr>
                </a:solidFill>
              </a:rPr>
              <a:t>13.019/14</a:t>
            </a:r>
            <a:r>
              <a:rPr lang="pt-BR" altLang="pt-BR" sz="1600" dirty="0">
                <a:solidFill>
                  <a:srgbClr val="494949"/>
                </a:solidFill>
              </a:rPr>
              <a:t>.</a:t>
            </a:r>
            <a:endParaRPr lang="pt-BR" sz="1600" dirty="0">
              <a:solidFill>
                <a:srgbClr val="494949"/>
              </a:solidFill>
            </a:endParaRPr>
          </a:p>
          <a:p>
            <a:endParaRPr lang="pt-BR" sz="16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1051</Words>
  <Application>Microsoft Office PowerPoint</Application>
  <PresentationFormat>Apresentação na tela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Vailde Rosa Figueiredo</cp:lastModifiedBy>
  <cp:revision>49</cp:revision>
  <dcterms:created xsi:type="dcterms:W3CDTF">2014-10-30T17:47:30Z</dcterms:created>
  <dcterms:modified xsi:type="dcterms:W3CDTF">2014-11-07T11:45:03Z</dcterms:modified>
</cp:coreProperties>
</file>