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9" r:id="rId4"/>
    <p:sldId id="259" r:id="rId5"/>
    <p:sldId id="260" r:id="rId6"/>
    <p:sldId id="283" r:id="rId7"/>
    <p:sldId id="261" r:id="rId8"/>
    <p:sldId id="278" r:id="rId9"/>
    <p:sldId id="262" r:id="rId10"/>
    <p:sldId id="263" r:id="rId11"/>
    <p:sldId id="281" r:id="rId12"/>
    <p:sldId id="282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6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9474-3130-4299-ABF0-03FEEB5A60B5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19C54-89A7-4CE3-9EA9-00AB12341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4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961" y="4343692"/>
            <a:ext cx="5486080" cy="41153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961" y="4343692"/>
            <a:ext cx="5486080" cy="41153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16013" y="2320128"/>
            <a:ext cx="7416800" cy="22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SzPct val="45000"/>
              <a:buFontTx/>
              <a:buNone/>
            </a:pPr>
            <a:endParaRPr lang="en-GB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3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 eaLnBrk="1" hangingPunct="1">
              <a:buClrTx/>
              <a:buFontTx/>
              <a:buNone/>
            </a:pPr>
            <a:r>
              <a:rPr lang="pt-BR" sz="3500" b="1" dirty="0" smtClean="0">
                <a:solidFill>
                  <a:srgbClr val="000000"/>
                </a:solidFill>
              </a:rPr>
              <a:t>Instruções Normativas da </a:t>
            </a:r>
            <a:r>
              <a:rPr lang="pt-BR" sz="3500" b="1" dirty="0" err="1" smtClean="0">
                <a:solidFill>
                  <a:srgbClr val="000000"/>
                </a:solidFill>
              </a:rPr>
              <a:t>Ouvidoria-Geral</a:t>
            </a:r>
            <a:r>
              <a:rPr lang="pt-BR" sz="3500" b="1" dirty="0" smtClean="0">
                <a:solidFill>
                  <a:srgbClr val="000000"/>
                </a:solidFill>
              </a:rPr>
              <a:t> da União</a:t>
            </a:r>
          </a:p>
          <a:p>
            <a:pPr algn="ctr" eaLnBrk="1" hangingPunct="1">
              <a:buClrTx/>
              <a:buFontTx/>
              <a:buNone/>
            </a:pPr>
            <a:endParaRPr lang="pt-BR" sz="35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  <a:buClrTx/>
              <a:buSzPct val="45000"/>
              <a:buFontTx/>
              <a:buNone/>
            </a:pPr>
            <a:endParaRPr lang="en-GB" sz="2400" b="1" i="1" dirty="0">
              <a:solidFill>
                <a:srgbClr val="000000"/>
              </a:solidFill>
              <a:latin typeface="Humnst777 Blk BT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3000"/>
              </a:lnSpc>
              <a:buClrTx/>
              <a:buSzPct val="45000"/>
              <a:buFontTx/>
              <a:buNone/>
            </a:pPr>
            <a:endParaRPr lang="en-GB" sz="2400" b="1" i="1" dirty="0" smtClean="0">
              <a:solidFill>
                <a:srgbClr val="000000"/>
              </a:solidFill>
              <a:latin typeface="Humnst777 Blk BT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3000"/>
              </a:lnSpc>
              <a:buClrTx/>
              <a:buSzPct val="45000"/>
              <a:buFontTx/>
              <a:buNone/>
            </a:pPr>
            <a:endParaRPr lang="en-GB" sz="1400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buClrTx/>
              <a:buSzPct val="45000"/>
              <a:buFontTx/>
              <a:buNone/>
            </a:pPr>
            <a:endParaRPr lang="en-GB" sz="14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buClrTx/>
              <a:buSzPct val="45000"/>
              <a:buFontTx/>
              <a:buNone/>
            </a:pPr>
            <a:endParaRPr lang="en-GB" sz="1400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656" y="458112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PRESIDÊNCIA DA REPÚBLICA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Controladoria-Geral da União</a:t>
            </a:r>
          </a:p>
          <a:p>
            <a:pPr algn="ctr"/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Ouvidoria-Geral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União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3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2464346"/>
            <a:ext cx="7920879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Solução da CGU: informações referentes à identidade do denunciante são informações pessoais sensíveis, devendo permanecer restritas por 100 anos (art. 31 da LAI)</a:t>
            </a:r>
          </a:p>
          <a:p>
            <a:pPr indent="-342900" algn="just">
              <a:lnSpc>
                <a:spcPct val="90000"/>
              </a:lnSpc>
              <a:buFontTx/>
              <a:buChar char="-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reserva de identidade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5616" y="2124139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 </a:t>
            </a:r>
            <a:r>
              <a:rPr lang="pt-BR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Consejo</a:t>
            </a:r>
            <a:r>
              <a:rPr lang="pt-BR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la </a:t>
            </a:r>
            <a:r>
              <a:rPr lang="pt-BR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Transparencia</a:t>
            </a:r>
            <a:r>
              <a:rPr lang="pt-BR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 decidiu que o conteúdo de denúncias é público. No entanto, as informações referentes aos nomes dos denunciantes são dados pessoais, dos quais elas eram titulares, ademais de um atributo de sua personalidade. 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reserva de identidade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2124139"/>
            <a:ext cx="7272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- Ademais,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Consejo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reconheceu que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“a divulgação ou entrega dos nomes de todos os denunciantes (...) poderia inibir futuras denúncias ou reclamações frente à Subsecretaria de Polícia, especialmente em matérias sensíveis, como é o caso em tela”.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-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Consejo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decidiu ademais que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“quando se solicitem documentos que contenham informações que possam afetar direitos de terceiros, o órgão requerido deve comunicá-los, para que estes possam exercer o direito de se opor ao pedido de acesso à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informação. </a:t>
            </a:r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reserva de identidade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reserva de identidade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314755"/>
            <a:ext cx="831692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Art. 3º. Sempre que solicitado, a ouvidoria deve garantir acesso restrito à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requerente e às demais informações pessoais constantes das manifestações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recebidas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§ 1º A ouvidoria, de ofício ou mediante solicitação de reserva de identidade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deverá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encaminhar a manifestação aos órgãos de apuração sem o nome do demandante,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hipótese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que o tratamento da denúncia será o previsto no art. 2º deste normativo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576" y="1700808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- §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2º Caso indispensável à apuração dos fatos, o nome do denunciante será encaminhado ao órgão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apuratório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que ficará responsável a restringir acesso à identidade do manifestante à terceiros.</a:t>
            </a: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- 3º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 restrição de acesso estabelecida no caput deste dispositivo não se aplica caso se configure denunciação caluniosa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(Código Penal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) ou flagrante má-fé por parte do manifestante.</a:t>
            </a: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- §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4º A restrição de acesso estabelecida no caput deste dispositivo encontra fundamento no art. 31 da Lei n. 12.527/11, devendo perdurar pelo prazo de 100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anos1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463439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reserva de identidade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 OGU n. 01/2014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1320584"/>
            <a:ext cx="763284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Instrução Normativa Conjunta OGU n. 01/14: objetivos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2334359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Estabelecer padrões mínimos para as atividades das Ouvidorias do Poder Executivo Federal, contribuindo para sua maior efetividade e para a ampliação da capacidade comunicativa do Estado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536027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 n. 01/14: princípios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233900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Presteza e imparcialidade;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e horizontalidade entre ouvidorias e entre estas e os cidadãos;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do diálogo, da participação social e da desburocratização;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Zelo pela autonomia;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efetividade das políticas e dos serviços públicos 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392592"/>
            <a:ext cx="763284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 n. 01/14: competências das ouvidorias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2371521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plano de trabalho anual;</a:t>
            </a:r>
          </a:p>
          <a:p>
            <a:pPr marL="457200" indent="-4572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Receber e tratar manifestações;</a:t>
            </a:r>
          </a:p>
          <a:p>
            <a:pPr marL="457200" indent="-4572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o cumprimento de prazos e a qualidade das respostas e soluções;</a:t>
            </a:r>
          </a:p>
          <a:p>
            <a:pPr marL="457200" indent="-4572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 mediação, quando conveniente;</a:t>
            </a:r>
          </a:p>
          <a:p>
            <a:pPr marL="457200" indent="-4572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Processar as informações obtidas a partir das manifestações, com a finalidade de avaliar políticas e serviços públicos;</a:t>
            </a:r>
          </a:p>
          <a:p>
            <a:pPr marL="457200" indent="-4572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relatório das atividades realizadas e enviá-lo à CGU, salvo em caso de adesão ao sistema informatizado. 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7" y="1627440"/>
            <a:ext cx="75875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7" y="2337982"/>
            <a:ext cx="7704857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sugestão: proposição de ideia ou formulação de proposta de aprimoramento de políticas e serviços prestados pela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Pública federal; 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- elogio: demonstração ou reconhecimento ou satisfação sobre o serviço oferecido ou atendimento recebido; 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III - solicitação diversa: requerimento de adoção de providência por parte da Administração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1536027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 n. 01/14: tipos de manifestação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9" y="1371686"/>
            <a:ext cx="741682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Normativas</a:t>
            </a:r>
            <a:endParaRPr lang="pt-B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2375847"/>
            <a:ext cx="7920879" cy="242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Instrução Normativa Conjunta OGU/CRG n. 01/2014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Instrução Normativa OGU n. 01/2014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608035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 n. 01/14: tipos de manifestação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7" y="2404186"/>
            <a:ext cx="7704857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reclamação: demonstração de insatisfação relativa a  serviço público; e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 - denúncia: comunicação de prática de ato ilícito cuja solução dependa da atuação de órgão de controle interno ou externo.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536027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 n. 01/14: procedimentos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7" y="2407668"/>
            <a:ext cx="7704857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de resposta conclusiva em 20 dias, prorrogáveis por mais 10.</a:t>
            </a:r>
          </a:p>
          <a:p>
            <a:pPr marL="457200" indent="-457200">
              <a:buFontTx/>
              <a:buChar char="-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impossibilidade de apresentar resposta conclusiva, a Ouvidoria deve apresentar quantas respostas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intemediárias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forem necessárias, sempre dentro do prazo de 20 dias + 10.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536027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OGU n. 01/14: procedimentos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988840"/>
            <a:ext cx="7704857" cy="56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smtClean="0"/>
              <a:t>Resposta conclusiva: conceito varia de acordo com o tipo de manifestação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Nas sugestões, a Ouvidoria tem que realizar análise prévia de sua viabilidade, encaminhando-a ao gestor recomendando a adoção de providências e sugerindo prazos para implementação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Na denúncia, a resposta conclusiva se limita ao devido encaminhamento da manifestação.</a:t>
            </a:r>
            <a:endParaRPr lang="pt-BR" sz="2800" dirty="0"/>
          </a:p>
          <a:p>
            <a:pPr marL="457200" indent="-457200">
              <a:buFontTx/>
              <a:buChar char="-"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536027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 n. 01/14: procedimentos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2332178"/>
            <a:ext cx="7704857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Caberá representação à OGU nos casos de descumprimento dos prazos ou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proce-dimentos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previstos nesta Instrução Normativa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16 e 17 do Decreto n. 6.932/09)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Obrigado!!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99592" y="1281509"/>
            <a:ext cx="774065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GILBERTO  WALLER JÚNIOR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Ouvidor-Adjunto</a:t>
            </a:r>
          </a:p>
          <a:p>
            <a:pPr algn="ctr" eaLnBrk="1" hangingPunct="1">
              <a:buClrTx/>
              <a:buFontTx/>
              <a:buNone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MARCIO CAMARGO CUNHA FILHO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Finanças e Controle </a:t>
            </a:r>
          </a:p>
          <a:p>
            <a:pPr algn="ctr" eaLnBrk="1" hangingPunct="1">
              <a:buClrTx/>
              <a:buFontTx/>
              <a:buNone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PRESIDÊNCIA DA REPÚBLICA 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Controladoria-Geral da União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Ouvidoria-Geral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União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de Autarquias Sul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 01, Bloco A, 9° andar sala 904 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Edifício Darcy Ribeiro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 70070-905 - Brasília-DF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Fone: (61) 2020-7259/ 6782</a:t>
            </a:r>
          </a:p>
          <a:p>
            <a:pPr algn="ctr" eaLnBrk="1" hangingPunct="1">
              <a:buClrTx/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(61) 2020-7249</a:t>
            </a:r>
          </a:p>
          <a:p>
            <a:pPr algn="ctr" eaLnBrk="1" hangingPunct="1">
              <a:buClrTx/>
              <a:buFontTx/>
              <a:buNone/>
            </a:pP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http://www.cgu.gov.br/Ouvidoria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buClrTx/>
              <a:buFontTx/>
              <a:buNone/>
            </a:pP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16013" y="909539"/>
            <a:ext cx="72009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4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1536027"/>
            <a:ext cx="763284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226583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Art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116, V, a, Lei n.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8.112/90;</a:t>
            </a:r>
          </a:p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18-20, Lei n.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10.683/03;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30 e 31 do Decreto-lei n.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200/67;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16 e 17 do Decreto n.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6932/09;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Art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14, I, Anexo I ao Decreto n.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8.109/13;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 do Decreto n. 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8.243/14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Instrução Normativa Conjunta OGU/CRG n. 01/2014</a:t>
            </a:r>
            <a:b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denúncia anônima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2408829"/>
            <a:ext cx="7920879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CF/88 veda o anonimato (art. 5º, IV)</a:t>
            </a:r>
          </a:p>
          <a:p>
            <a:pPr marL="457200" indent="-457200"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STF relativizou esta proibição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Inq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1.957-PR)</a:t>
            </a:r>
          </a:p>
          <a:p>
            <a:pPr marL="457200" indent="-457200"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- “As autoridades públicas não podem iniciar qualquer medida de persecução (penal ou disciplinar), apoiando-se, unicamente, para tal fim, em peças apócrifas ou em escritos anônimos”.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denúncia anônima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244236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Nada </a:t>
            </a:r>
            <a:r>
              <a:rPr lang="pt-B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impede, contudo, que o Poder Público, provocado por delação anônima (“disque-denúncia”, p. ex.), adote medidas informais destinadas a apurar, previamente, em averiguação sumária, “com prudência e discrição”, a possível ocorrência de eventual situação de ilicitude penal, desde que o faça com o objetivo de conferir a verossimilhança dos fatos nela denunciados, em ordem a promover, então, em caso positivo, a formal instauração da “</a:t>
            </a:r>
            <a:r>
              <a:rPr lang="pt-B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persecutio</a:t>
            </a:r>
            <a:r>
              <a:rPr lang="pt-B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criminis”, mantendo-se, assim, completa desvinculação desse procedimento estatal em relação às peças apócrifas.</a:t>
            </a:r>
          </a:p>
        </p:txBody>
      </p:sp>
    </p:spTree>
    <p:extLst>
      <p:ext uri="{BB962C8B-B14F-4D97-AF65-F5344CB8AC3E}">
        <p14:creationId xmlns:p14="http://schemas.microsoft.com/office/powerpoint/2010/main" val="214246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denúncia anônima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2214871"/>
            <a:ext cx="7920879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- Art. 2º. Apresentada denúncia anônima frente a ouvidoria do Poder Executivo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esta a receberá e a tratará, devendo encaminhá-la aos órgãos responsáveis pela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apuração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desde que haja elementos suficientes à verificação dos fatos descritos. </a:t>
            </a:r>
          </a:p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§1º Recebida a denúncia anônima, os órgãos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apuratórios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a arquivarão e,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houver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elementos suficientes, procederão, por iniciativa própria, à instauração de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procedimento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investigatório preliminar.</a:t>
            </a:r>
          </a:p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§ 2º O procedimento investigatório preliminar mencionado no parágrafo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não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poderá ter caráter punitivo.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2214871"/>
            <a:ext cx="7920879" cy="32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Enunciado CGU n.º 03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(05/05/2011)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Delação anônima. Instauração. 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delação anônima é apta a deflagrar apuração preliminar no âmbito da Administração Pública, devendo ser colhidos outros elementos que a comprovem.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denúncia anônima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2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3" y="2486412"/>
            <a:ext cx="7920879" cy="37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Questão adquiriu complexidade a partir da entrada em vigência da Lei n. 12.527/11.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Cidadão denunciado formula pedido de acesso à informação para conhecer a identidade daquele que o denunciou: como deve-se proceder?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Por um lado, conhecer o denunciante é importante para o exercício da ampla defesa; por outro, a não revelação de sua identidade pode ser fundamental para a preservação de sua integridade física.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36027"/>
            <a:ext cx="741682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OGU/CRG: reserva de identidade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1255</Words>
  <Application>Microsoft Office PowerPoint</Application>
  <PresentationFormat>Apresentação na tela (4:3)</PresentationFormat>
  <Paragraphs>115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Instrução Normativa Conjunta OGU/CRG n. 01/2014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 OGU n. 01/2014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Obrigado!!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Marcio Camargo Cunha Filho</cp:lastModifiedBy>
  <cp:revision>11</cp:revision>
  <dcterms:created xsi:type="dcterms:W3CDTF">2014-10-30T17:47:30Z</dcterms:created>
  <dcterms:modified xsi:type="dcterms:W3CDTF">2014-11-06T09:54:58Z</dcterms:modified>
</cp:coreProperties>
</file>