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308" r:id="rId3"/>
    <p:sldId id="312" r:id="rId4"/>
    <p:sldId id="315" r:id="rId5"/>
    <p:sldId id="300" r:id="rId6"/>
    <p:sldId id="309" r:id="rId7"/>
    <p:sldId id="304" r:id="rId8"/>
    <p:sldId id="310" r:id="rId9"/>
    <p:sldId id="306" r:id="rId10"/>
    <p:sldId id="316" r:id="rId11"/>
    <p:sldId id="307" r:id="rId12"/>
    <p:sldId id="314" r:id="rId13"/>
    <p:sldId id="274" r:id="rId14"/>
    <p:sldId id="282" r:id="rId15"/>
    <p:sldId id="31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28" autoAdjust="0"/>
    <p:restoredTop sz="96092" autoAdjust="0"/>
  </p:normalViewPr>
  <p:slideViewPr>
    <p:cSldViewPr>
      <p:cViewPr>
        <p:scale>
          <a:sx n="90" d="100"/>
          <a:sy n="90" d="100"/>
        </p:scale>
        <p:origin x="-9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003A8-BF7E-4307-AC47-54FCE53DC6A3}" type="datetimeFigureOut">
              <a:rPr lang="es-ES" smtClean="0"/>
              <a:pPr/>
              <a:t>06/11/2014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09EF-207C-43FE-9DAA-D4BF36C16B1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3A951D-16AC-401F-A2B3-700EB966D556}" type="slidenum">
              <a:rPr lang="es-ES" sz="1200">
                <a:latin typeface="Calibri" pitchFamily="34" charset="0"/>
              </a:rPr>
              <a:pPr algn="r"/>
              <a:t>1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92638-CC80-4268-9D44-86633094D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F955C-89EA-4659-BDB0-55428CB44A3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6C1E-7CFC-4C61-8500-12A36E0361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P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9C9A-EC78-4982-925C-6AA2D8EADB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CDA4E-D591-45AE-B879-5BA1ABBC23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D2F7-6008-4539-A902-5AE5232B31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98FB-A07A-440A-8BCA-ADB55B2821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E6CB-1150-4A0D-8F84-D934FE8E89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B6073-7C39-4B6E-ADF6-FFD8D95A8B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7F2F3-A392-4C0C-BA96-27C57024B1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A8846-2642-4546-A089-85217D3C7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D5047-64B5-458B-A68E-770E9E4CE8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9763817E-E6C9-4C43-BCA8-F7E0640B9F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fensoria.gob.p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s-ES" sz="3200" b="1" smtClean="0"/>
              <a:t/>
            </a:r>
            <a:br>
              <a:rPr lang="es-ES" sz="3200" b="1" smtClean="0"/>
            </a:br>
            <a:r>
              <a:rPr lang="es-ES" sz="2800" smtClean="0"/>
              <a:t/>
            </a:r>
            <a:br>
              <a:rPr lang="es-ES" sz="2800" smtClean="0"/>
            </a:br>
            <a:r>
              <a:rPr lang="es-ES" sz="2800" smtClean="0"/>
              <a:t/>
            </a:r>
            <a:br>
              <a:rPr lang="es-ES" sz="2800" smtClean="0"/>
            </a:br>
            <a:endParaRPr lang="es-ES" sz="240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00113" y="2714647"/>
            <a:ext cx="7993062" cy="378618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s-ES" sz="4000" b="1" i="1" dirty="0" smtClean="0">
                <a:latin typeface="Aharoni" pitchFamily="2" charset="-79"/>
                <a:cs typeface="Aharoni" pitchFamily="2" charset="-79"/>
              </a:rPr>
              <a:t>LA DEFENSORÍA DEL PUEBLO: UNA INSTITUCIÓN AL SERVICIO DE LAS PERSONAS </a:t>
            </a:r>
            <a:endParaRPr lang="es-ES" sz="4000" b="1" i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s-ES" sz="1800" b="1" dirty="0" smtClean="0">
              <a:latin typeface="Aharoni" pitchFamily="2" charset="-79"/>
              <a:cs typeface="Aharoni" pitchFamily="2" charset="-79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es-ES" sz="1800" b="1" dirty="0" smtClean="0">
              <a:latin typeface="Aharoni" pitchFamily="2" charset="-79"/>
              <a:cs typeface="Aharoni" pitchFamily="2" charset="-79"/>
            </a:endParaRPr>
          </a:p>
          <a:p>
            <a:pPr algn="r" eaLnBrk="1" hangingPunct="1">
              <a:buNone/>
              <a:tabLst>
                <a:tab pos="7181850" algn="l"/>
              </a:tabLst>
              <a:defRPr/>
            </a:pPr>
            <a:r>
              <a:rPr lang="es-ES" sz="1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Fernando Castañeda Portocarrero </a:t>
            </a:r>
          </a:p>
          <a:p>
            <a:pPr algn="r" eaLnBrk="1" hangingPunct="1">
              <a:buNone/>
              <a:tabLst>
                <a:tab pos="7181850" algn="l"/>
              </a:tabLst>
              <a:defRPr/>
            </a:pPr>
            <a:r>
              <a:rPr lang="es-ES" sz="1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Adjunto para Asuntos Constitucionales </a:t>
            </a:r>
          </a:p>
          <a:p>
            <a:pPr algn="r" eaLnBrk="1" hangingPunct="1">
              <a:buNone/>
              <a:tabLst>
                <a:tab pos="7181850" algn="l"/>
              </a:tabLst>
              <a:defRPr/>
            </a:pPr>
            <a:r>
              <a:rPr lang="es-ES" sz="1800" b="1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6 de noviembre de 2014, Brasilia</a:t>
            </a:r>
          </a:p>
          <a:p>
            <a:pPr algn="r" eaLnBrk="1" hangingPunct="1">
              <a:buNone/>
              <a:tabLst>
                <a:tab pos="7181850" algn="l"/>
              </a:tabLst>
              <a:defRPr/>
            </a:pPr>
            <a:endParaRPr lang="es-ES" sz="1800" b="1" dirty="0" smtClean="0">
              <a:latin typeface="Calibri" pitchFamily="34" charset="0"/>
            </a:endParaRPr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3635375" y="908050"/>
          <a:ext cx="2286000" cy="1587500"/>
        </p:xfrm>
        <a:graphic>
          <a:graphicData uri="http://schemas.openxmlformats.org/presentationml/2006/ole">
            <p:oleObj spid="_x0000_s2050" name="Imagen" r:id="rId4" imgW="3276600" imgH="2276475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428612"/>
            <a:ext cx="8229600" cy="1143000"/>
          </a:xfrm>
        </p:spPr>
        <p:txBody>
          <a:bodyPr/>
          <a:lstStyle/>
          <a:p>
            <a:r>
              <a:rPr lang="es-ES" sz="2800" b="1" dirty="0" smtClean="0">
                <a:latin typeface="Calibri" pitchFamily="34" charset="0"/>
              </a:rPr>
              <a:t>Anteproyecto de Ley para crear la Autoridad Nacional para la Transparencia y el Acceso a la Información Pública</a:t>
            </a:r>
            <a:endParaRPr lang="es-ES" sz="2800" b="1" dirty="0">
              <a:latin typeface="Calibri" pitchFamily="34" charset="0"/>
            </a:endParaRPr>
          </a:p>
        </p:txBody>
      </p:sp>
      <p:pic>
        <p:nvPicPr>
          <p:cNvPr id="5" name="Picture 2" descr="C:\Documents and Settings\dromani\Escritorio\DibujoRR.JPG"/>
          <p:cNvPicPr>
            <a:picLocks noChangeAspect="1" noChangeArrowheads="1"/>
          </p:cNvPicPr>
          <p:nvPr/>
        </p:nvPicPr>
        <p:blipFill>
          <a:blip r:embed="rId2" cstate="print"/>
          <a:srcRect l="2435" t="440" r="10270"/>
          <a:stretch>
            <a:fillRect/>
          </a:stretch>
        </p:blipFill>
        <p:spPr bwMode="auto">
          <a:xfrm>
            <a:off x="4857752" y="1714488"/>
            <a:ext cx="4071966" cy="5143512"/>
          </a:xfrm>
          <a:prstGeom prst="rect">
            <a:avLst/>
          </a:prstGeom>
          <a:noFill/>
        </p:spPr>
      </p:pic>
      <p:pic>
        <p:nvPicPr>
          <p:cNvPr id="6" name="Picture 3" descr="C:\Documents and Settings\dromani\Escritorio\Copia de FR.JPG"/>
          <p:cNvPicPr>
            <a:picLocks noChangeAspect="1" noChangeArrowheads="1"/>
          </p:cNvPicPr>
          <p:nvPr/>
        </p:nvPicPr>
        <p:blipFill>
          <a:blip r:embed="rId3" cstate="print"/>
          <a:srcRect l="6452" r="4839"/>
          <a:stretch>
            <a:fillRect/>
          </a:stretch>
        </p:blipFill>
        <p:spPr bwMode="auto">
          <a:xfrm>
            <a:off x="428596" y="1571612"/>
            <a:ext cx="4357718" cy="5242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100" y="1142984"/>
            <a:ext cx="7500990" cy="1500198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DAMOS A CONOCER A LAS PERSONAS SUS DERECHOS </a:t>
            </a:r>
          </a:p>
        </p:txBody>
      </p:sp>
      <p:pic>
        <p:nvPicPr>
          <p:cNvPr id="5" name="Picture 4" descr="C:\Documents and Settings\dromani\Escritorio\30-05-2012foto-25-05-12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997" y="3121505"/>
            <a:ext cx="4914771" cy="3022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14" y="785794"/>
            <a:ext cx="6572296" cy="1143008"/>
          </a:xfrm>
        </p:spPr>
        <p:txBody>
          <a:bodyPr/>
          <a:lstStyle/>
          <a:p>
            <a:r>
              <a:rPr lang="es-PE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CAPACITAMOS A FUNCIONARIOS PÚBLICOS </a:t>
            </a:r>
            <a:endParaRPr lang="es-ES" sz="36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7 Imagen" descr="C:\Documents and Settings\jdavila\Mis documentos\Mis imágenes\28-03-2012foto-26-03-12-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39290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C:\Documents and Settings\dromani\Escritorio\P1630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4929189" y="2357430"/>
            <a:ext cx="392909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000108"/>
            <a:ext cx="8158162" cy="2071702"/>
          </a:xfrm>
        </p:spPr>
        <p:txBody>
          <a:bodyPr/>
          <a:lstStyle/>
          <a:p>
            <a:pPr algn="just"/>
            <a:r>
              <a:rPr lang="es-PE" sz="2500" b="1" dirty="0" smtClean="0">
                <a:latin typeface="Aharoni" pitchFamily="2" charset="-79"/>
                <a:cs typeface="Aharoni" pitchFamily="2" charset="-79"/>
              </a:rPr>
              <a:t>Órgano constitucional autónomo </a:t>
            </a:r>
          </a:p>
          <a:p>
            <a:pPr algn="just"/>
            <a:r>
              <a:rPr lang="es-PE" sz="2500" dirty="0" smtClean="0">
                <a:latin typeface="Aharoni" pitchFamily="2" charset="-79"/>
                <a:cs typeface="Aharoni" pitchFamily="2" charset="-79"/>
              </a:rPr>
              <a:t>Creado por la Constitución Política del Perú de 1993.</a:t>
            </a:r>
          </a:p>
          <a:p>
            <a:pPr algn="just"/>
            <a:r>
              <a:rPr lang="es-PE" sz="2500" dirty="0" smtClean="0">
                <a:latin typeface="Aharoni" pitchFamily="2" charset="-79"/>
                <a:cs typeface="Aharoni" pitchFamily="2" charset="-79"/>
              </a:rPr>
              <a:t>Organización y atribuciones previstas en su Ley Orgánica, </a:t>
            </a:r>
            <a:r>
              <a:rPr lang="es-ES" sz="2500" b="1" dirty="0" smtClean="0">
                <a:latin typeface="Aharoni" pitchFamily="2" charset="-79"/>
                <a:cs typeface="Aharoni" pitchFamily="2" charset="-79"/>
              </a:rPr>
              <a:t>Ley Nº 26520</a:t>
            </a:r>
            <a:r>
              <a:rPr lang="es-ES" sz="2500" dirty="0" smtClean="0">
                <a:latin typeface="Aharoni" pitchFamily="2" charset="-79"/>
                <a:cs typeface="Aharoni" pitchFamily="2" charset="-79"/>
              </a:rPr>
              <a:t>.</a:t>
            </a:r>
          </a:p>
          <a:p>
            <a:pPr algn="just"/>
            <a:r>
              <a:rPr lang="es-ES" sz="2500" dirty="0" smtClean="0">
                <a:latin typeface="Aharoni" pitchFamily="2" charset="-79"/>
                <a:cs typeface="Aharoni" pitchFamily="2" charset="-79"/>
              </a:rPr>
              <a:t>Inicio de funciones: </a:t>
            </a:r>
            <a:r>
              <a:rPr lang="es-ES" sz="2500" b="1" dirty="0" smtClean="0">
                <a:latin typeface="Aharoni" pitchFamily="2" charset="-79"/>
                <a:cs typeface="Aharoni" pitchFamily="2" charset="-79"/>
              </a:rPr>
              <a:t>11 de setiembre de 1996</a:t>
            </a:r>
            <a:r>
              <a:rPr lang="es-ES" sz="2500" dirty="0" smtClean="0">
                <a:latin typeface="Aharoni" pitchFamily="2" charset="-79"/>
                <a:cs typeface="Aharoni" pitchFamily="2" charset="-79"/>
              </a:rPr>
              <a:t>.</a:t>
            </a:r>
            <a:endParaRPr lang="es-ES" sz="25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14348" y="214290"/>
            <a:ext cx="8072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3800" b="1" dirty="0" smtClean="0">
                <a:latin typeface="Aharoni" pitchFamily="2" charset="-79"/>
                <a:cs typeface="Aharoni" pitchFamily="2" charset="-79"/>
              </a:rPr>
              <a:t>NUESTRA INSTITUCIÓN </a:t>
            </a:r>
            <a:endParaRPr lang="es-ES" sz="3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 descr="C:\Documents and Settings\dromani\Escritorio\foto-defenso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286124"/>
            <a:ext cx="692948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836712"/>
            <a:ext cx="8501058" cy="5097467"/>
          </a:xfrm>
        </p:spPr>
        <p:txBody>
          <a:bodyPr/>
          <a:lstStyle/>
          <a:p>
            <a:pPr marL="0" indent="0" algn="just">
              <a:buNone/>
            </a:pP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El </a:t>
            </a: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Defensor del Pueblo: </a:t>
            </a:r>
          </a:p>
          <a:p>
            <a:pPr marL="0" indent="0" algn="just">
              <a:buFontTx/>
              <a:buChar char="-"/>
            </a:pP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Designado por el Congreso con el voto de los dos tercios de su número legal. </a:t>
            </a:r>
          </a:p>
          <a:p>
            <a:pPr marL="0" indent="0" algn="just">
              <a:buFontTx/>
              <a:buChar char="-"/>
            </a:pP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Elegido por 5 años, y podrá ser reelegido sólo una vez por igual período. </a:t>
            </a:r>
          </a:p>
          <a:p>
            <a:pPr marL="0" indent="0" algn="just">
              <a:buNone/>
            </a:pP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- </a:t>
            </a: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Ciudadano no menor de 35 años </a:t>
            </a:r>
            <a:r>
              <a:rPr lang="es-ES" sz="2200" dirty="0" err="1" smtClean="0">
                <a:latin typeface="Aharoni" pitchFamily="2" charset="-79"/>
                <a:cs typeface="Aharoni" pitchFamily="2" charset="-79"/>
              </a:rPr>
              <a:t>años</a:t>
            </a: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 de edad, abogado, y que goce de conocida reputación de integridad e independencia.</a:t>
            </a:r>
          </a:p>
          <a:p>
            <a:pPr marL="0" indent="0" algn="just">
              <a:buNone/>
            </a:pPr>
            <a:endParaRPr lang="es-ES" sz="1100" dirty="0" smtClean="0"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La Defensoría del Pueblo cuenta con: </a:t>
            </a:r>
          </a:p>
          <a:p>
            <a:pPr marL="0" indent="0" algn="just">
              <a:buNone/>
            </a:pPr>
            <a:endParaRPr lang="es-ES" sz="1100" dirty="0" smtClean="0">
              <a:latin typeface="Aharoni" pitchFamily="2" charset="-79"/>
              <a:cs typeface="Aharoni" pitchFamily="2" charset="-79"/>
            </a:endParaRPr>
          </a:p>
          <a:p>
            <a:pPr marL="400050" lvl="1" indent="0" algn="just"/>
            <a:r>
              <a:rPr lang="es-ES" sz="2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8 Adjuntías especializadas </a:t>
            </a: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con sus respectivos programas.</a:t>
            </a:r>
          </a:p>
          <a:p>
            <a:pPr marL="400050" lvl="1" indent="0" algn="just"/>
            <a:r>
              <a:rPr lang="es-ES" sz="2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38 Oficinas descentralizadas </a:t>
            </a:r>
          </a:p>
          <a:p>
            <a:pPr>
              <a:buNone/>
            </a:pPr>
            <a:endParaRPr lang="es-ES" sz="1200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Integran la institución: </a:t>
            </a: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794</a:t>
            </a:r>
            <a:r>
              <a:rPr lang="es-ES" sz="2200" dirty="0" smtClean="0">
                <a:latin typeface="Aharoni" pitchFamily="2" charset="-79"/>
                <a:cs typeface="Aharoni" pitchFamily="2" charset="-79"/>
              </a:rPr>
              <a:t> personas</a:t>
            </a:r>
          </a:p>
          <a:p>
            <a:pPr marL="0" indent="0" algn="just">
              <a:buNone/>
            </a:pPr>
            <a:endParaRPr lang="es-ES" sz="20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14290"/>
            <a:ext cx="8072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3800" b="1" dirty="0" smtClean="0">
                <a:latin typeface="Aharoni" pitchFamily="2" charset="-79"/>
                <a:cs typeface="Aharoni" pitchFamily="2" charset="-79"/>
              </a:rPr>
              <a:t>¿CÓMO NOS ORGANIZAMOS?</a:t>
            </a:r>
            <a:endParaRPr lang="es-ES" sz="3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908720"/>
            <a:ext cx="8501058" cy="5097467"/>
          </a:xfrm>
        </p:spPr>
        <p:txBody>
          <a:bodyPr/>
          <a:lstStyle/>
          <a:p>
            <a:pPr marL="0" indent="0" algn="ctr">
              <a:buNone/>
            </a:pPr>
            <a:endParaRPr lang="es-ES" b="1" dirty="0" smtClean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AUTONOMÍA e INDEPENDENCIA 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INTEGRIDAD </a:t>
            </a:r>
            <a:endParaRPr lang="es-ES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RIGOR </a:t>
            </a: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TÉCNICO </a:t>
            </a: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VOCACIÓN </a:t>
            </a: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 SERVICIO A LAS PERSONAS</a:t>
            </a:r>
          </a:p>
          <a:p>
            <a:pPr marL="0" indent="0" algn="ctr">
              <a:buNone/>
            </a:pPr>
            <a:endParaRPr lang="es-ES" b="1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  <a:hlinkClick r:id="rId2"/>
            </a:endParaRPr>
          </a:p>
          <a:p>
            <a:pPr marL="0" indent="0" algn="ctr">
              <a:buNone/>
            </a:pPr>
            <a:r>
              <a:rPr lang="es-ES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  <a:hlinkClick r:id="rId2"/>
              </a:rPr>
              <a:t>www.defensoria.gob.pe</a:t>
            </a:r>
            <a:endParaRPr lang="es-ES" b="1" dirty="0" smtClean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ctr">
              <a:buNone/>
            </a:pPr>
            <a:endParaRPr lang="es-ES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r">
              <a:buNone/>
            </a:pP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			</a:t>
            </a:r>
            <a:r>
              <a:rPr lang="es-E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endParaRPr lang="es-ES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marL="0" indent="0" algn="just">
              <a:buNone/>
            </a:pP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marL="0" indent="0" algn="just">
              <a:buNone/>
            </a:pPr>
            <a:endParaRPr lang="es-ES" sz="2000" dirty="0" smtClean="0">
              <a:latin typeface="Calibri" pitchFamily="34" charset="0"/>
            </a:endParaRPr>
          </a:p>
          <a:p>
            <a:pPr marL="0" indent="0" algn="just">
              <a:buNone/>
            </a:pPr>
            <a:endParaRPr lang="es-ES" sz="2000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71472" y="214290"/>
            <a:ext cx="80724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ES" sz="3800" b="1" dirty="0" smtClean="0">
                <a:latin typeface="Aharoni" pitchFamily="2" charset="-79"/>
                <a:cs typeface="Aharoni" pitchFamily="2" charset="-79"/>
              </a:rPr>
              <a:t>Aspectos irrenunciables   </a:t>
            </a:r>
            <a:endParaRPr lang="es-ES" sz="3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238" y="142852"/>
            <a:ext cx="8029604" cy="1428759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¿Qué es </a:t>
            </a:r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 DEFENSORÍA </a:t>
            </a:r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DEL </a:t>
            </a:r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PUEBLO (OMBUDSMAN)? </a:t>
            </a:r>
            <a:endParaRPr lang="es-ES" sz="3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1571612"/>
            <a:ext cx="82868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/>
            <a:r>
              <a:rPr lang="es-ES" sz="2200" b="1" dirty="0" smtClean="0">
                <a:latin typeface="Calibri" pitchFamily="34" charset="0"/>
              </a:rPr>
              <a:t>	</a:t>
            </a:r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INSTITUCIÓN QUE </a:t>
            </a:r>
            <a:r>
              <a:rPr lang="es-ES" sz="3100" b="1" u="sng" dirty="0" smtClean="0">
                <a:latin typeface="Aharoni" pitchFamily="2" charset="-79"/>
                <a:cs typeface="Aharoni" pitchFamily="2" charset="-79"/>
              </a:rPr>
              <a:t>PROTEGE </a:t>
            </a:r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A LAS PERSONAS  </a:t>
            </a:r>
          </a:p>
          <a:p>
            <a:pPr marL="171450" indent="-171450" algn="just"/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	</a:t>
            </a:r>
          </a:p>
          <a:p>
            <a:pPr marL="171450" indent="-171450" algn="just"/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	CONTRA LOS </a:t>
            </a:r>
            <a:r>
              <a:rPr lang="es-ES" sz="3100" b="1" u="sng" dirty="0" smtClean="0">
                <a:latin typeface="Aharoni" pitchFamily="2" charset="-79"/>
                <a:cs typeface="Aharoni" pitchFamily="2" charset="-79"/>
              </a:rPr>
              <a:t>ABUSOS Y ACTOS ARBITRARIOS</a:t>
            </a:r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 DE LA ADMINISTRACIÓN PUBLICA </a:t>
            </a:r>
          </a:p>
          <a:p>
            <a:pPr marL="171450" indent="-171450" algn="just"/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	</a:t>
            </a:r>
          </a:p>
          <a:p>
            <a:pPr marL="171450" indent="-171450" algn="just"/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	QUE AMENAZAN O AFECTAN LOS </a:t>
            </a:r>
            <a:r>
              <a:rPr lang="es-ES" sz="3100" b="1" u="sng" dirty="0" smtClean="0">
                <a:latin typeface="Aharoni" pitchFamily="2" charset="-79"/>
                <a:cs typeface="Aharoni" pitchFamily="2" charset="-79"/>
              </a:rPr>
              <a:t>DERECHOS FUNDAMENTALES</a:t>
            </a:r>
            <a:r>
              <a:rPr lang="es-ES" sz="3100" b="1" dirty="0" smtClean="0">
                <a:latin typeface="Aharoni" pitchFamily="2" charset="-79"/>
                <a:cs typeface="Aharoni" pitchFamily="2" charset="-79"/>
              </a:rPr>
              <a:t> DE LA PERSONA Y LA COMUNIDAD   </a:t>
            </a:r>
            <a:r>
              <a:rPr lang="es-ES" sz="3100" dirty="0" smtClean="0">
                <a:latin typeface="Aharoni" pitchFamily="2" charset="-79"/>
                <a:cs typeface="Aharoni" pitchFamily="2" charset="-79"/>
              </a:rPr>
              <a:t>  </a:t>
            </a:r>
            <a:endParaRPr lang="es-ES" sz="31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238" y="142852"/>
            <a:ext cx="8029604" cy="1428759"/>
          </a:xfrm>
        </p:spPr>
        <p:txBody>
          <a:bodyPr/>
          <a:lstStyle/>
          <a:p>
            <a:r>
              <a:rPr lang="es-ES" sz="40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SERVICIO MILITAR OBLIGATORIO</a:t>
            </a:r>
            <a:endParaRPr lang="es-ES" sz="4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42910" y="1571612"/>
            <a:ext cx="828680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/>
            <a:r>
              <a:rPr lang="es-ES" sz="2200" dirty="0" smtClean="0">
                <a:latin typeface="Calibri" pitchFamily="34" charset="0"/>
              </a:rPr>
              <a:t>	</a:t>
            </a: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11 de diciembre 2012 se publicó en el diario oficial El Peruano el Decreto Legislativo Nº 1146, que modificó el artículo 50º de la Ley Nº 29248, Ley del Servicio Militar. </a:t>
            </a:r>
          </a:p>
          <a:p>
            <a:pPr marL="171450" indent="-171450" algn="just"/>
            <a:endParaRPr lang="es-ES" sz="2200" b="1" dirty="0" smtClean="0">
              <a:latin typeface="Aharoni" pitchFamily="2" charset="-79"/>
              <a:cs typeface="Aharoni" pitchFamily="2" charset="-79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Procedimiento de sorteo público en el supuesto de que no se haya alcanzado el número de voluntarios suficientes 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Sanciones para las personas sorteadas que no se presenten al servicio (1850 soles, 630 dólares) 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ES" sz="2200" b="1" dirty="0" smtClean="0">
              <a:latin typeface="Aharoni" pitchFamily="2" charset="-79"/>
              <a:cs typeface="Aharoni" pitchFamily="2" charset="-79"/>
            </a:endParaRPr>
          </a:p>
          <a:p>
            <a:pPr marL="171450" indent="-171450" algn="just"/>
            <a:r>
              <a:rPr lang="es-ES" sz="2200" b="1" dirty="0" smtClean="0">
                <a:latin typeface="Aharoni" pitchFamily="2" charset="-79"/>
                <a:cs typeface="Aharoni" pitchFamily="2" charset="-79"/>
              </a:rPr>
              <a:t>	El 4 de junio de 2013 la Oficina de Prensa del Ministerio de Defensa comunicó la convocatoria a sorteo público para que 12,500 personas presten servicio militar. La realización de dicho sorteo se programó para el 19 de junio de 2013.</a:t>
            </a:r>
            <a:endParaRPr lang="es-ES" sz="22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238" y="-99392"/>
            <a:ext cx="8029604" cy="1428759"/>
          </a:xfrm>
        </p:spPr>
        <p:txBody>
          <a:bodyPr/>
          <a:lstStyle/>
          <a:p>
            <a:r>
              <a:rPr lang="es-ES" sz="32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SERVICIO MILITAR OBLIGATORIO</a:t>
            </a:r>
            <a:endParaRPr lang="es-ES" sz="32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5786" y="1052736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/>
            <a:r>
              <a:rPr lang="es-ES" sz="2800" dirty="0" smtClean="0">
                <a:latin typeface="Calibri" pitchFamily="34" charset="0"/>
              </a:rPr>
              <a:t>	</a:t>
            </a:r>
            <a:r>
              <a:rPr lang="es-ES" sz="2800" dirty="0" smtClean="0">
                <a:latin typeface="Aharoni" pitchFamily="2" charset="-79"/>
                <a:cs typeface="Aharoni" pitchFamily="2" charset="-79"/>
              </a:rPr>
              <a:t>Frente a esta situación, el 14 de junio de 2013 nuestra institución presentó una demanda de AMPARO y una MEDIDA CAUTELAR </a:t>
            </a:r>
          </a:p>
          <a:p>
            <a:pPr marL="171450" indent="-171450" algn="just"/>
            <a:endParaRPr lang="es-ES" sz="2800" dirty="0" smtClean="0">
              <a:latin typeface="Aharoni" pitchFamily="2" charset="-79"/>
              <a:cs typeface="Aharoni" pitchFamily="2" charset="-79"/>
            </a:endParaRPr>
          </a:p>
          <a:p>
            <a:pPr marL="171450" indent="-171450" algn="just"/>
            <a:r>
              <a:rPr lang="es-ES" sz="2800" dirty="0" smtClean="0">
                <a:latin typeface="Aharoni" pitchFamily="2" charset="-79"/>
                <a:cs typeface="Aharoni" pitchFamily="2" charset="-79"/>
              </a:rPr>
              <a:t>	Para que el Poder Judicial deje sin efecto la realización del sorteo público </a:t>
            </a:r>
          </a:p>
          <a:p>
            <a:pPr marL="171450" indent="-171450" algn="just"/>
            <a:endParaRPr lang="es-ES" sz="2800" dirty="0" smtClean="0">
              <a:latin typeface="Aharoni" pitchFamily="2" charset="-79"/>
              <a:cs typeface="Aharoni" pitchFamily="2" charset="-79"/>
            </a:endParaRPr>
          </a:p>
          <a:p>
            <a:pPr marL="171450" indent="-171450" algn="just"/>
            <a:r>
              <a:rPr lang="es-ES" sz="2800" dirty="0" smtClean="0">
                <a:latin typeface="Aharoni" pitchFamily="2" charset="-79"/>
                <a:cs typeface="Aharoni" pitchFamily="2" charset="-79"/>
              </a:rPr>
              <a:t>	Y garantice los derechos al libre desarrollo de la personalidad, a la no discriminación de las personas sorteadas. </a:t>
            </a:r>
            <a:endParaRPr lang="es-E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238" y="142852"/>
            <a:ext cx="8029604" cy="1428759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DEMANDA DE AMPARO</a:t>
            </a:r>
            <a:endParaRPr lang="es-ES" sz="36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9458" name="Picture 2" descr="C:\Documents and Settings\dromani\Escritorio\DibujoD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1357298"/>
            <a:ext cx="5929353" cy="538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es-ES" sz="3000" b="1" dirty="0" smtClean="0">
                <a:latin typeface="Aharoni" pitchFamily="2" charset="-79"/>
                <a:cs typeface="Aharoni" pitchFamily="2" charset="-79"/>
              </a:rPr>
              <a:t>Secretismo injustificado en la defensa y seguridad nacional </a:t>
            </a:r>
            <a:endParaRPr lang="es-ES" sz="3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C:\Documents and Settings\dromani\Escritorio\DibujoGH.JPG"/>
          <p:cNvPicPr>
            <a:picLocks noChangeAspect="1" noChangeArrowheads="1"/>
          </p:cNvPicPr>
          <p:nvPr/>
        </p:nvPicPr>
        <p:blipFill>
          <a:blip r:embed="rId2" cstate="print"/>
          <a:srcRect t="3947"/>
          <a:stretch>
            <a:fillRect/>
          </a:stretch>
        </p:blipFill>
        <p:spPr bwMode="auto">
          <a:xfrm>
            <a:off x="1000100" y="1285860"/>
            <a:ext cx="721523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57224" y="857232"/>
            <a:ext cx="7772400" cy="2071702"/>
          </a:xfrm>
        </p:spPr>
        <p:txBody>
          <a:bodyPr/>
          <a:lstStyle/>
          <a:p>
            <a:endParaRPr lang="es-ES" dirty="0" smtClean="0"/>
          </a:p>
        </p:txBody>
      </p:sp>
      <p:pic>
        <p:nvPicPr>
          <p:cNvPr id="18435" name="Picture 3" descr="C:\Documents and Settings\dromani\Escritorio\imagen-pconstitucion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622" y="2204864"/>
            <a:ext cx="5081690" cy="3152776"/>
          </a:xfrm>
          <a:prstGeom prst="rect">
            <a:avLst/>
          </a:prstGeom>
          <a:noFill/>
        </p:spPr>
      </p:pic>
      <p:pic>
        <p:nvPicPr>
          <p:cNvPr id="4" name="Picture 3" descr="C:\Documents and Settings\dromani\Escritorio\imagen-pconstitucion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5081690" cy="315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00100" y="857232"/>
            <a:ext cx="8072494" cy="3000396"/>
          </a:xfrm>
        </p:spPr>
        <p:txBody>
          <a:bodyPr/>
          <a:lstStyle/>
          <a:p>
            <a:pPr marL="914400" indent="-914400" algn="l">
              <a:tabLst>
                <a:tab pos="1787525" algn="l"/>
                <a:tab pos="1882775" algn="l"/>
                <a:tab pos="2335213" algn="l"/>
              </a:tabLst>
            </a:pPr>
            <a: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ATENDEMOS CASOS: </a:t>
            </a:r>
            <a:b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a) ORIENTAMOS </a:t>
            </a:r>
            <a:b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b) MEDIAMOS </a:t>
            </a:r>
            <a:b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s-PE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c) RECOMENDAMOS</a:t>
            </a:r>
            <a:endParaRPr lang="es-ES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 descr="C:\Documents and Settings\dromani\Escritorio\video-institucio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929066"/>
            <a:ext cx="3720271" cy="2714644"/>
          </a:xfrm>
          <a:prstGeom prst="rect">
            <a:avLst/>
          </a:prstGeom>
          <a:noFill/>
        </p:spPr>
      </p:pic>
      <p:pic>
        <p:nvPicPr>
          <p:cNvPr id="17412" name="Picture 4" descr="C:\Documents and Settings\dromani\Escritorio\imagen-conflic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944978"/>
            <a:ext cx="3929090" cy="2698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4348" y="928670"/>
            <a:ext cx="8174067" cy="1428760"/>
          </a:xfrm>
        </p:spPr>
        <p:txBody>
          <a:bodyPr/>
          <a:lstStyle/>
          <a:p>
            <a:r>
              <a:rPr lang="es-PE" sz="45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SUPERVISAMOS A LA ADMINISTRACIÓN PÚBLICA </a:t>
            </a:r>
            <a:endParaRPr lang="es-ES" sz="45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1506" name="Picture 2" descr="C:\Documents and Settings\dromani\Escritorio\imagen-seguridad-ciudad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357694"/>
            <a:ext cx="3458865" cy="2286016"/>
          </a:xfrm>
          <a:prstGeom prst="rect">
            <a:avLst/>
          </a:prstGeom>
          <a:noFill/>
        </p:spPr>
      </p:pic>
      <p:pic>
        <p:nvPicPr>
          <p:cNvPr id="21507" name="Picture 3" descr="C:\Documents and Settings\dromani\Escritorio\u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428868"/>
            <a:ext cx="3500462" cy="1928826"/>
          </a:xfrm>
          <a:prstGeom prst="rect">
            <a:avLst/>
          </a:prstGeom>
          <a:noFill/>
        </p:spPr>
      </p:pic>
      <p:pic>
        <p:nvPicPr>
          <p:cNvPr id="5" name="Picture 2" descr="C:\Documents and Settings\dromani\Escritorio\Dibuj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9022" y="2428868"/>
            <a:ext cx="333063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237</Words>
  <Application>Microsoft Office PowerPoint</Application>
  <PresentationFormat>Presentación en pantalla (4:3)</PresentationFormat>
  <Paragraphs>62</Paragraphs>
  <Slides>15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Diseño predeterminado</vt:lpstr>
      <vt:lpstr>Imagen</vt:lpstr>
      <vt:lpstr>   </vt:lpstr>
      <vt:lpstr>¿Qué es la DEFENSORÍA DEL PUEBLO (OMBUDSMAN)? </vt:lpstr>
      <vt:lpstr>SERVICIO MILITAR OBLIGATORIO</vt:lpstr>
      <vt:lpstr>SERVICIO MILITAR OBLIGATORIO</vt:lpstr>
      <vt:lpstr>DEMANDA DE AMPARO</vt:lpstr>
      <vt:lpstr>Secretismo injustificado en la defensa y seguridad nacional </vt:lpstr>
      <vt:lpstr>Diapositiva 7</vt:lpstr>
      <vt:lpstr>ATENDEMOS CASOS:  a) ORIENTAMOS  b) MEDIAMOS  c) RECOMENDAMOS</vt:lpstr>
      <vt:lpstr>SUPERVISAMOS A LA ADMINISTRACIÓN PÚBLICA </vt:lpstr>
      <vt:lpstr>Anteproyecto de Ley para crear la Autoridad Nacional para la Transparencia y el Acceso a la Información Pública</vt:lpstr>
      <vt:lpstr>DAMOS A CONOCER A LAS PERSONAS SUS DERECHOS </vt:lpstr>
      <vt:lpstr>CAPACITAMOS A FUNCIONARIOS PÚBLICOS </vt:lpstr>
      <vt:lpstr>Diapositiva 13</vt:lpstr>
      <vt:lpstr>Diapositiva 14</vt:lpstr>
      <vt:lpstr>Diapositiva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jmaganr</dc:creator>
  <cp:lastModifiedBy>FERNANDO</cp:lastModifiedBy>
  <cp:revision>85</cp:revision>
  <dcterms:created xsi:type="dcterms:W3CDTF">2014-08-14T22:02:34Z</dcterms:created>
  <dcterms:modified xsi:type="dcterms:W3CDTF">2014-11-06T09:32:12Z</dcterms:modified>
</cp:coreProperties>
</file>