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7" r:id="rId3"/>
    <p:sldId id="346" r:id="rId4"/>
    <p:sldId id="349" r:id="rId5"/>
    <p:sldId id="348" r:id="rId6"/>
    <p:sldId id="289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32A"/>
    <a:srgbClr val="23C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 userDrawn="1"/>
        </p:nvSpPr>
        <p:spPr>
          <a:xfrm rot="10800000" flipH="1">
            <a:off x="0" y="0"/>
            <a:ext cx="4860032" cy="2780928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0800000" flipH="1">
            <a:off x="0" y="0"/>
            <a:ext cx="3635896" cy="2902846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8" name="Triângulo retângulo 7"/>
          <p:cNvSpPr/>
          <p:nvPr userDrawn="1"/>
        </p:nvSpPr>
        <p:spPr>
          <a:xfrm rot="10800000" flipH="1">
            <a:off x="0" y="0"/>
            <a:ext cx="2880320" cy="3096344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Brasão da Repúblic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224136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grpSp>
        <p:nvGrpSpPr>
          <p:cNvPr id="10" name="Grupo 9"/>
          <p:cNvGrpSpPr/>
          <p:nvPr userDrawn="1"/>
        </p:nvGrpSpPr>
        <p:grpSpPr>
          <a:xfrm flipH="1" flipV="1">
            <a:off x="4067944" y="5589240"/>
            <a:ext cx="5076056" cy="1268760"/>
            <a:chOff x="0" y="0"/>
            <a:chExt cx="4860032" cy="3096344"/>
          </a:xfrm>
        </p:grpSpPr>
        <p:sp>
          <p:nvSpPr>
            <p:cNvPr id="7" name="Triângulo retângulo 6"/>
            <p:cNvSpPr/>
            <p:nvPr userDrawn="1"/>
          </p:nvSpPr>
          <p:spPr>
            <a:xfrm rot="10800000" flipH="1">
              <a:off x="0" y="0"/>
              <a:ext cx="4860032" cy="2780928"/>
            </a:xfrm>
            <a:prstGeom prst="rtTriangle">
              <a:avLst/>
            </a:prstGeom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Triângulo retângulo 7"/>
            <p:cNvSpPr/>
            <p:nvPr userDrawn="1"/>
          </p:nvSpPr>
          <p:spPr>
            <a:xfrm rot="10800000" flipH="1">
              <a:off x="0" y="0"/>
              <a:ext cx="3635896" cy="2902846"/>
            </a:xfrm>
            <a:prstGeom prst="rt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Triângulo retângulo 8"/>
            <p:cNvSpPr/>
            <p:nvPr userDrawn="1"/>
          </p:nvSpPr>
          <p:spPr>
            <a:xfrm rot="10800000" flipH="1">
              <a:off x="0" y="0"/>
              <a:ext cx="2880320" cy="3096344"/>
            </a:xfrm>
            <a:prstGeom prst="rt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2" name="Imagem 11" descr="Banner IDE-T v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6165304"/>
            <a:ext cx="1434316" cy="5722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BC2C-08D2-4312-9F1F-979EECB72AA5}" type="datetimeFigureOut">
              <a:rPr lang="pt-BR" smtClean="0"/>
              <a:t>29/03/2017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282F1-DB63-4668-AA71-832966436AF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sil.gov.br/consultas-publica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655544" y="4797152"/>
            <a:ext cx="798564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t-BR" sz="2200" b="1" dirty="0" smtClean="0"/>
              <a:t>Marcelo </a:t>
            </a:r>
            <a:r>
              <a:rPr lang="pt-BR" sz="2200" b="1" dirty="0" err="1" smtClean="0"/>
              <a:t>Guaranys</a:t>
            </a:r>
            <a:endParaRPr lang="pt-BR" sz="2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800" dirty="0" smtClean="0">
                <a:latin typeface="+mj-lt"/>
                <a:ea typeface="+mj-ea"/>
                <a:cs typeface="+mj-cs"/>
              </a:rPr>
              <a:t>Subchefe </a:t>
            </a:r>
            <a:r>
              <a:rPr lang="pt-BR" altLang="pt-BR" sz="1800" dirty="0">
                <a:latin typeface="+mj-lt"/>
                <a:ea typeface="+mj-ea"/>
                <a:cs typeface="+mj-cs"/>
              </a:rPr>
              <a:t>de Análise e Acompanhamento de Políticas </a:t>
            </a:r>
            <a:r>
              <a:rPr lang="pt-BR" altLang="pt-BR" sz="1800" dirty="0" smtClean="0">
                <a:latin typeface="+mj-lt"/>
                <a:ea typeface="+mj-ea"/>
                <a:cs typeface="+mj-cs"/>
              </a:rPr>
              <a:t>Governamentais</a:t>
            </a:r>
            <a:endParaRPr lang="pt-BR" altLang="pt-BR" sz="18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220072" y="164797"/>
            <a:ext cx="3421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Presidência da República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Casa </a:t>
            </a:r>
            <a:r>
              <a:rPr lang="pt-BR" altLang="pt-BR" sz="2400" dirty="0"/>
              <a:t>Civil </a:t>
            </a:r>
          </a:p>
        </p:txBody>
      </p:sp>
      <p:sp>
        <p:nvSpPr>
          <p:cNvPr id="4" name="Retângulo 3"/>
          <p:cNvSpPr/>
          <p:nvPr/>
        </p:nvSpPr>
        <p:spPr>
          <a:xfrm>
            <a:off x="3745822" y="5903438"/>
            <a:ext cx="1474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Março/2017</a:t>
            </a:r>
            <a:endParaRPr lang="pt-BR" sz="2000" dirty="0"/>
          </a:p>
        </p:txBody>
      </p:sp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685800" y="2541301"/>
            <a:ext cx="795539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sz="3800" b="1" dirty="0" smtClean="0"/>
              <a:t>PRÓXIMOS PASSOS</a:t>
            </a: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2339752" y="1425723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Workshop Internacional sobre Análise de Impacto Regulatório (AIR): Desafios e Oportunidades para Implementação Efetiva no Brasil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CRONOGRAMA DE PRAZOS E AÇÕES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445224"/>
          </a:xfrm>
        </p:spPr>
        <p:txBody>
          <a:bodyPr>
            <a:normAutofit fontScale="25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7200" b="1" dirty="0" smtClean="0">
                <a:solidFill>
                  <a:prstClr val="black"/>
                </a:solidFill>
                <a:latin typeface="+mj-lt"/>
                <a:cs typeface="Arial" charset="0"/>
              </a:rPr>
              <a:t>REGULAMENTAÇÃO DA AIR: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600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16/05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: Apresentação de minuta de decreto e de minuta de Guia de Analise de AIR pela SAG para debate no Grupo AIR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Guia  será documento orientativo e não será anexo do decreto;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17/06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: Discussão sobre a minuta de decreto e minuta de Guia no Grupo AIR;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De 19/06 a 02/08 (45 dias): 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consulta pública ampla sobre a minuta de decreto e minuta de Guia, com disponibilização de material/relatório sobre o estudo 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prévio´(Estado da Arte AIR), 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e com possibilidade de realização de Audiência Pública;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02 a 31/08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: processamento das manifestações e novas discussões para fechamento da minuta;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1/09/2017 </a:t>
            </a:r>
            <a:r>
              <a:rPr lang="pt-BR" altLang="pt-BR" sz="6400" dirty="0" smtClean="0">
                <a:solidFill>
                  <a:prstClr val="black"/>
                </a:solidFill>
                <a:latin typeface="+mj-lt"/>
                <a:cs typeface="Arial" charset="0"/>
              </a:rPr>
              <a:t>–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MINUTA DE DECRETO AIR PRONTO </a:t>
            </a:r>
            <a:r>
              <a:rPr lang="pt-BR" altLang="pt-BR" sz="6400" b="1" dirty="0" smtClean="0">
                <a:solidFill>
                  <a:prstClr val="black"/>
                </a:solidFill>
                <a:cs typeface="Arial" charset="0"/>
              </a:rPr>
              <a:t>PARA TRAMITAÇÃO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+ GUIA PRONTO;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Proposta de </a:t>
            </a:r>
            <a:r>
              <a:rPr lang="pt-BR" altLang="pt-BR" sz="6400" b="1" i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vacatio</a:t>
            </a:r>
            <a:r>
              <a:rPr lang="pt-BR" altLang="pt-BR" sz="6400" b="1" i="1" dirty="0" smtClean="0">
                <a:solidFill>
                  <a:prstClr val="black"/>
                </a:solidFill>
                <a:latin typeface="+mj-lt"/>
                <a:cs typeface="Arial" charset="0"/>
              </a:rPr>
              <a:t> Legis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de 180 dias para entrada em vigor do decreto;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64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Proposta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de </a:t>
            </a:r>
            <a:r>
              <a:rPr lang="pt-BR" altLang="pt-BR" sz="6400" b="1" i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sunset</a:t>
            </a:r>
            <a:r>
              <a:rPr lang="pt-BR" altLang="pt-BR" sz="6400" b="1" i="1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altLang="pt-BR" sz="6400" b="1" i="1" dirty="0" err="1" smtClean="0">
                <a:solidFill>
                  <a:prstClr val="black"/>
                </a:solidFill>
                <a:latin typeface="+mj-lt"/>
                <a:cs typeface="Arial" charset="0"/>
              </a:rPr>
              <a:t>clause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: em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5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anos decreto deve ser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necessariamente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revisado.</a:t>
            </a:r>
            <a:endParaRPr lang="pt-BR" altLang="pt-BR" sz="64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6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6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6400" b="1" dirty="0">
                <a:solidFill>
                  <a:prstClr val="black"/>
                </a:solidFill>
                <a:latin typeface="+mj-lt"/>
                <a:cs typeface="Arial" charset="0"/>
              </a:rPr>
              <a:t>AIR FEDERAL ENTRARIA EM VIGOR EM </a:t>
            </a:r>
            <a:r>
              <a:rPr lang="pt-BR" altLang="pt-BR" sz="6400" b="1" dirty="0" smtClean="0">
                <a:solidFill>
                  <a:prstClr val="black"/>
                </a:solidFill>
                <a:latin typeface="+mj-lt"/>
                <a:cs typeface="Arial" charset="0"/>
              </a:rPr>
              <a:t>MARÇO/2018.</a:t>
            </a:r>
            <a:endParaRPr lang="pt-BR" altLang="pt-BR" sz="6400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2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5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5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35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7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CRONOGRAMA DE PRAZOS E AÇÕES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200" b="1" dirty="0" smtClean="0">
                <a:solidFill>
                  <a:prstClr val="black"/>
                </a:solidFill>
                <a:latin typeface="+mj-lt"/>
                <a:cs typeface="Arial" charset="0"/>
              </a:rPr>
              <a:t>PONTOS DE ATENÇÃO PARA A EFETIVA IMPLEMENTAÇÃO DA AIR: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b="1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16/05</a:t>
            </a: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: Apresentação pela SAG de proposta de Plano de Capacitação estruturado e focado em AIR abrangendo: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Capacitação em nível geral sobre importância e elementos de AIR e ferramentas para a qualidade da regulação (palestras de sensibilização seriam mais efetivas?);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Problematização e AIR nível básico – com casos práticos;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AIR nível avançado – com casos práticos;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02/08</a:t>
            </a: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: Rodada de reuniões da SAG com a Diretoria Colegiada ou Conselho Diretor de todas as Agências Reguladoras Federais;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1900" b="1" dirty="0" smtClean="0">
                <a:solidFill>
                  <a:prstClr val="black"/>
                </a:solidFill>
                <a:latin typeface="+mj-lt"/>
                <a:cs typeface="Arial" charset="0"/>
              </a:rPr>
              <a:t>Até 31/08</a:t>
            </a: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: Conversa incluindo ENAP, organismos internacionais e outros parceiros nacionais e internacionais sobre cooperação e atuação conjunta para a implementação efetiva da </a:t>
            </a:r>
            <a:r>
              <a:rPr lang="pt-BR" altLang="pt-BR" sz="1900" dirty="0" smtClean="0">
                <a:solidFill>
                  <a:prstClr val="black"/>
                </a:solidFill>
                <a:latin typeface="+mj-lt"/>
                <a:cs typeface="Arial" charset="0"/>
              </a:rPr>
              <a:t>AIR.</a:t>
            </a: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PONTOS ADICIONAIS RELEVANTES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48780"/>
            <a:ext cx="8229600" cy="5364596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endParaRPr lang="pt-BR" altLang="pt-BR" sz="19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98552" y="1700808"/>
            <a:ext cx="799288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400" b="1" dirty="0" smtClean="0">
                <a:solidFill>
                  <a:prstClr val="black"/>
                </a:solidFill>
                <a:cs typeface="Arial" charset="0"/>
              </a:rPr>
              <a:t>Pontos relevantes que não estão relacionados  apenas à AIR mas que podem  contar com o apoio da SAG: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b="1" dirty="0" smtClean="0">
              <a:solidFill>
                <a:prstClr val="black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000" b="1" dirty="0" smtClean="0">
              <a:solidFill>
                <a:prstClr val="black"/>
              </a:solidFill>
              <a:cs typeface="Arial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solidFill>
                  <a:prstClr val="black"/>
                </a:solidFill>
                <a:cs typeface="Arial" charset="0"/>
              </a:rPr>
              <a:t>Atualização do site único de consultas públicas </a:t>
            </a:r>
            <a:r>
              <a:rPr lang="pt-BR" sz="2000" dirty="0">
                <a:hlinkClick r:id="rId2"/>
              </a:rPr>
              <a:t>http://</a:t>
            </a:r>
            <a:r>
              <a:rPr lang="pt-BR" sz="2000" dirty="0" smtClean="0">
                <a:hlinkClick r:id="rId2"/>
              </a:rPr>
              <a:t>www.brasil.gov.br/consultas-publicas</a:t>
            </a:r>
            <a:endParaRPr lang="pt-BR" sz="2000" dirty="0" smtClean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000" dirty="0" smtClean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r>
              <a:rPr lang="pt-BR" sz="2000" dirty="0" smtClean="0"/>
              <a:t>Diálogo com órgãos públicos a respeito do compartilhamento de dados.</a:t>
            </a:r>
            <a:endParaRPr lang="pt-BR" sz="2000" dirty="0"/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0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8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600" b="1" dirty="0" smtClean="0"/>
              <a:t>SITE ÚNICO CONSULTAS PÚBLICAS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48780"/>
            <a:ext cx="8229600" cy="5364596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1900" b="1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19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2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altLang="pt-BR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51" y="1538790"/>
            <a:ext cx="8451985" cy="518457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8579" y="1248988"/>
            <a:ext cx="4426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http://www.brasil.gov.br/consultas-publicas</a:t>
            </a:r>
          </a:p>
        </p:txBody>
      </p:sp>
    </p:spTree>
    <p:extLst>
      <p:ext uri="{BB962C8B-B14F-4D97-AF65-F5344CB8AC3E}">
        <p14:creationId xmlns:p14="http://schemas.microsoft.com/office/powerpoint/2010/main" val="19881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6659" y="9669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2005" y="4863662"/>
            <a:ext cx="7789837" cy="1224136"/>
          </a:xfrm>
        </p:spPr>
        <p:txBody>
          <a:bodyPr>
            <a:normAutofit fontScale="92500" lnSpcReduction="20000"/>
          </a:bodyPr>
          <a:lstStyle/>
          <a:p>
            <a:endParaRPr lang="pt-BR" sz="26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pt-BR" sz="2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Marcelo Guaranys</a:t>
            </a:r>
          </a:p>
          <a:p>
            <a:r>
              <a:rPr lang="pt-BR" sz="2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sagcasacivil@presidencia.gov.br</a:t>
            </a:r>
            <a:endParaRPr lang="pt-BR" sz="26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3203848" y="3827174"/>
            <a:ext cx="25661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chemeClr val="tx2"/>
                </a:solidFill>
              </a:rPr>
              <a:t>Obrigado! 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Picture 4" descr="Resultado de imagen para brazilian 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317474"/>
            <a:ext cx="25908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46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14606</TotalTime>
  <Words>391</Words>
  <Application>Microsoft Office PowerPoint</Application>
  <PresentationFormat>Apresentação na tela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       PRÓXIMOS PASSOS      </vt:lpstr>
      <vt:lpstr>CRONOGRAMA DE PRAZOS E AÇÕES</vt:lpstr>
      <vt:lpstr>CRONOGRAMA DE PRAZOS E AÇÕES</vt:lpstr>
      <vt:lpstr>PONTOS ADICIONAIS RELEVANTES</vt:lpstr>
      <vt:lpstr>SITE ÚNICO CONSULTAS PÚBLICAS</vt:lpstr>
      <vt:lpstr>   </vt:lpstr>
    </vt:vector>
  </TitlesOfParts>
  <Company>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fernando.fusaro</dc:creator>
  <cp:lastModifiedBy>Kelvia Frota de Albuquerque</cp:lastModifiedBy>
  <cp:revision>191</cp:revision>
  <dcterms:created xsi:type="dcterms:W3CDTF">2016-06-27T21:04:47Z</dcterms:created>
  <dcterms:modified xsi:type="dcterms:W3CDTF">2017-03-29T11:44:49Z</dcterms:modified>
</cp:coreProperties>
</file>