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0" r:id="rId4"/>
    <p:sldId id="258" r:id="rId5"/>
    <p:sldId id="262" r:id="rId6"/>
    <p:sldId id="260" r:id="rId7"/>
    <p:sldId id="261" r:id="rId8"/>
    <p:sldId id="263" r:id="rId9"/>
    <p:sldId id="268" r:id="rId10"/>
    <p:sldId id="269" r:id="rId11"/>
    <p:sldId id="265" r:id="rId12"/>
    <p:sldId id="266" r:id="rId13"/>
    <p:sldId id="267" r:id="rId14"/>
    <p:sldId id="271" r:id="rId15"/>
    <p:sldId id="272" r:id="rId16"/>
    <p:sldId id="273" r:id="rId17"/>
    <p:sldId id="281" r:id="rId18"/>
    <p:sldId id="275" r:id="rId19"/>
    <p:sldId id="276" r:id="rId20"/>
    <p:sldId id="277" r:id="rId21"/>
    <p:sldId id="278" r:id="rId22"/>
    <p:sldId id="279" r:id="rId23"/>
    <p:sldId id="280" r:id="rId24"/>
    <p:sldId id="290" r:id="rId25"/>
    <p:sldId id="282" r:id="rId26"/>
    <p:sldId id="283" r:id="rId27"/>
    <p:sldId id="284" r:id="rId28"/>
    <p:sldId id="291" r:id="rId29"/>
    <p:sldId id="292" r:id="rId30"/>
    <p:sldId id="287" r:id="rId31"/>
    <p:sldId id="293" r:id="rId32"/>
    <p:sldId id="288" r:id="rId33"/>
    <p:sldId id="289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66" autoAdjust="0"/>
  </p:normalViewPr>
  <p:slideViewPr>
    <p:cSldViewPr snapToGrid="0">
      <p:cViewPr varScale="1">
        <p:scale>
          <a:sx n="48" d="100"/>
          <a:sy n="48" d="100"/>
        </p:scale>
        <p:origin x="-163" y="-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612C6-2C95-4F64-AA9E-F8E71BF676A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CC1A9-8096-4962-B09C-B54315FEB1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C1A9-8096-4962-B09C-B54315FEB1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C1A9-8096-4962-B09C-B54315FEB1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Salario mínimo leva a</a:t>
            </a:r>
            <a:r>
              <a:rPr lang="pt-BR" baseline="0" dirty="0"/>
              <a:t> desemprego?</a:t>
            </a:r>
          </a:p>
          <a:p>
            <a:r>
              <a:rPr lang="pt-BR" baseline="0" dirty="0"/>
              <a:t>Pena de morte reduz crime?</a:t>
            </a:r>
          </a:p>
          <a:p>
            <a:r>
              <a:rPr lang="pt-BR" baseline="0" dirty="0"/>
              <a:t>Bolsa família </a:t>
            </a:r>
            <a:r>
              <a:rPr lang="pt-BR" baseline="0" dirty="0" err="1"/>
              <a:t>desincentiva</a:t>
            </a:r>
            <a:r>
              <a:rPr lang="pt-BR" baseline="0" dirty="0"/>
              <a:t> trabalho?</a:t>
            </a:r>
          </a:p>
          <a:p>
            <a:r>
              <a:rPr lang="pt-BR" baseline="0" dirty="0"/>
              <a:t>Royalties de petróleo são uma benção ou uma maldição?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C1A9-8096-4962-B09C-B54315FEB1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298680"/>
            <a:ext cx="8361229" cy="2098226"/>
          </a:xfrm>
        </p:spPr>
        <p:txBody>
          <a:bodyPr/>
          <a:lstStyle/>
          <a:p>
            <a:r>
              <a:rPr lang="pt-BR" sz="3200" b="1" dirty="0"/>
              <a:t>Desafios e Oportunidades para a Implementação Efetiva da Análise de Impacto Regulatório no Brasil: Perspectiva da Academia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3551266"/>
            <a:ext cx="6831673" cy="1086237"/>
          </a:xfrm>
        </p:spPr>
        <p:txBody>
          <a:bodyPr>
            <a:noAutofit/>
          </a:bodyPr>
          <a:lstStyle/>
          <a:p>
            <a:endParaRPr lang="en-US" sz="2000" b="1" dirty="0"/>
          </a:p>
          <a:p>
            <a:r>
              <a:rPr lang="en-US" sz="2000" b="1" dirty="0"/>
              <a:t>Bernardo Mueller</a:t>
            </a:r>
          </a:p>
          <a:p>
            <a:r>
              <a:rPr lang="pt-BR" sz="2000" dirty="0"/>
              <a:t>CERME - UnB</a:t>
            </a:r>
            <a:endParaRPr lang="en-US" sz="2000" dirty="0"/>
          </a:p>
          <a:p>
            <a:r>
              <a:rPr lang="pt-BR" sz="2000" dirty="0"/>
              <a:t>Centro de Estudos de Regulação de Mercado</a:t>
            </a:r>
          </a:p>
          <a:p>
            <a:r>
              <a:rPr lang="pt-BR" sz="2000" dirty="0"/>
              <a:t>Departamento de. Economia</a:t>
            </a:r>
          </a:p>
          <a:p>
            <a:r>
              <a:rPr lang="pt-BR" sz="2000" dirty="0"/>
              <a:t>Universidade de </a:t>
            </a:r>
            <a:r>
              <a:rPr lang="en-US" sz="2000" dirty="0"/>
              <a:t>Bras</a:t>
            </a:r>
            <a:r>
              <a:rPr lang="pt-BR" sz="2000" dirty="0"/>
              <a:t>í</a:t>
            </a:r>
            <a:r>
              <a:rPr lang="en-US" sz="2000" dirty="0" err="1"/>
              <a:t>lia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80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39 propostas por especialistas</a:t>
            </a:r>
            <a:br>
              <a:rPr lang="pt-BR" dirty="0"/>
            </a:br>
            <a:r>
              <a:rPr lang="pt-BR" dirty="0"/>
              <a:t>14 revisões das propostas</a:t>
            </a:r>
            <a:br>
              <a:rPr lang="pt-BR" dirty="0"/>
            </a:br>
            <a:r>
              <a:rPr lang="pt-BR" dirty="0"/>
              <a:t>5 membros do painel julgador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1 lista ranqueando as propostas através de análise custo-benefício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0" y="2507207"/>
            <a:ext cx="6960538" cy="24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81" y="0"/>
            <a:ext cx="716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49" y="514723"/>
            <a:ext cx="10028120" cy="58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Exemplo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236" y="1111398"/>
            <a:ext cx="7920880" cy="48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75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968" y="1241574"/>
            <a:ext cx="8280920" cy="505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75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668" y="1213123"/>
            <a:ext cx="8424936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29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488" y="1100539"/>
            <a:ext cx="8208912" cy="504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73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Exemplo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0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34032" y="417737"/>
            <a:ext cx="7200800" cy="576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tx1"/>
                </a:solidFill>
              </a:rPr>
              <a:t>Proposta: converter cruzamento em balões para reduzir acidentes (Noruega)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1698556" y="1512606"/>
            <a:ext cx="864096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Há 120 cruzamentos candidatos a conversão.</a:t>
            </a:r>
          </a:p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Cada um tem tráfico diário médio de 12.000 carros.</a:t>
            </a:r>
          </a:p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0,091 número de acidentes por cada 1 milhão de veículos passando pelo cruzamento. (prob. de acidente = 0,091x10</a:t>
            </a:r>
            <a:r>
              <a:rPr lang="pt-BR" sz="2400" kern="0" baseline="30000" dirty="0">
                <a:latin typeface="+mn-lt"/>
              </a:rPr>
              <a:t>-6</a:t>
            </a:r>
            <a:r>
              <a:rPr lang="pt-BR" sz="2400" kern="0" dirty="0">
                <a:latin typeface="+mn-lt"/>
              </a:rPr>
              <a:t>)</a:t>
            </a:r>
          </a:p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1,8% de todos acidentes gera uma morte.</a:t>
            </a:r>
          </a:p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49% dos acidentes são evitados por balões.</a:t>
            </a:r>
          </a:p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Número de mortes evitadas por ano =</a:t>
            </a:r>
          </a:p>
          <a:p>
            <a:pPr marL="533400" indent="-533400" algn="just">
              <a:spcBef>
                <a:spcPts val="1200"/>
              </a:spcBef>
              <a:spcAft>
                <a:spcPts val="600"/>
              </a:spcAft>
              <a:buFont typeface="Verdana" pitchFamily="34" charset="0"/>
              <a:buNone/>
              <a:defRPr/>
            </a:pPr>
            <a:r>
              <a:rPr lang="pt-BR" sz="2400" kern="0" dirty="0">
                <a:latin typeface="+mn-lt"/>
              </a:rPr>
              <a:t>120 x 12.000 x 365 x 0,000000091 x 0,018 x 0,49 = 0,42</a:t>
            </a:r>
          </a:p>
        </p:txBody>
      </p:sp>
      <p:sp>
        <p:nvSpPr>
          <p:cNvPr id="4" name="Right Brace 3"/>
          <p:cNvSpPr/>
          <p:nvPr/>
        </p:nvSpPr>
        <p:spPr>
          <a:xfrm>
            <a:off x="9616440" y="5318760"/>
            <a:ext cx="350520" cy="6324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79811" y="5304889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Benefício</a:t>
            </a:r>
          </a:p>
          <a:p>
            <a:r>
              <a:rPr lang="pt-BR" dirty="0"/>
              <a:t>esperado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9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 O que você espera de AIR?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419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733" y="116632"/>
            <a:ext cx="7488832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5"/>
          <p:cNvSpPr txBox="1"/>
          <p:nvPr/>
        </p:nvSpPr>
        <p:spPr>
          <a:xfrm>
            <a:off x="1882140" y="6357938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/>
              <a:t>Fonte: </a:t>
            </a:r>
            <a:r>
              <a:rPr lang="en-US" sz="1400" b="1" dirty="0"/>
              <a:t>European Road Safety Observatory (2006) Cost-benefit analysis, retrieved January 18, 2008 from www.erso.eu 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450506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image00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291" y="111406"/>
            <a:ext cx="8158505" cy="52277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ixaDeTexto 5"/>
          <p:cNvSpPr txBox="1"/>
          <p:nvPr/>
        </p:nvSpPr>
        <p:spPr>
          <a:xfrm>
            <a:off x="2153091" y="5504675"/>
            <a:ext cx="85625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/>
              <a:t>Official monetary valuation of a road accident fatality in selected countries. Euro in 2002-prices</a:t>
            </a:r>
            <a:endParaRPr lang="pt-BR" sz="1600" b="1" dirty="0"/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1973580" y="5996900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/>
              <a:t>Fonte: </a:t>
            </a:r>
            <a:r>
              <a:rPr lang="en-US" sz="1400" b="1" dirty="0"/>
              <a:t>European Road Safety Observatory (2006) Cost-benefit analysis, retrieved January 18, 2008 from www.erso.eu 	</a:t>
            </a:r>
          </a:p>
        </p:txBody>
      </p:sp>
    </p:spTree>
    <p:extLst>
      <p:ext uri="{BB962C8B-B14F-4D97-AF65-F5344CB8AC3E}">
        <p14:creationId xmlns:p14="http://schemas.microsoft.com/office/powerpoint/2010/main" val="1107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965960"/>
            <a:ext cx="9601200" cy="1485900"/>
          </a:xfrm>
        </p:spPr>
        <p:txBody>
          <a:bodyPr>
            <a:normAutofit/>
          </a:bodyPr>
          <a:lstStyle/>
          <a:p>
            <a:r>
              <a:rPr lang="pt-BR" sz="3200" kern="0" dirty="0">
                <a:latin typeface="Calibri" pitchFamily="34" charset="0"/>
              </a:rPr>
              <a:t>Valor de 0,42 morte evitada a cada ano com desconto temporal:  0,42 x 26,5 x 14,828 = 165 milhões de NOK  </a:t>
            </a:r>
            <a:br>
              <a:rPr lang="pt-BR" sz="3200" kern="0" dirty="0">
                <a:latin typeface="Calibri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910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Exemplo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01" y="2046256"/>
            <a:ext cx="7456837" cy="17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49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616" y="1092906"/>
            <a:ext cx="6992019" cy="46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7121"/>
          </a:xfrm>
        </p:spPr>
        <p:txBody>
          <a:bodyPr/>
          <a:lstStyle/>
          <a:p>
            <a:r>
              <a:rPr lang="pt-BR" dirty="0"/>
              <a:t>Análise dos Custos e dos </a:t>
            </a:r>
            <a:r>
              <a:rPr lang="pt-BR" dirty="0" err="1"/>
              <a:t>Benfícios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40205"/>
            <a:ext cx="4443984" cy="823912"/>
          </a:xfrm>
        </p:spPr>
        <p:txBody>
          <a:bodyPr/>
          <a:lstStyle/>
          <a:p>
            <a:pPr algn="ctr"/>
            <a:r>
              <a:rPr lang="pt-BR" dirty="0"/>
              <a:t>Custos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304548"/>
            <a:ext cx="4443984" cy="2562193"/>
          </a:xfrm>
        </p:spPr>
        <p:txBody>
          <a:bodyPr/>
          <a:lstStyle/>
          <a:p>
            <a:r>
              <a:rPr lang="pt-BR" dirty="0"/>
              <a:t>Latrinas e fossas / pessoa, 15 anos</a:t>
            </a:r>
          </a:p>
          <a:p>
            <a:pPr lvl="1"/>
            <a:r>
              <a:rPr lang="pt-BR" dirty="0"/>
              <a:t>$43,9</a:t>
            </a:r>
          </a:p>
          <a:p>
            <a:r>
              <a:rPr lang="pt-BR" dirty="0"/>
              <a:t>Esvaziar latrinas e fossas, 4,5 anos</a:t>
            </a:r>
          </a:p>
          <a:p>
            <a:pPr lvl="1"/>
            <a:r>
              <a:rPr lang="pt-BR" dirty="0"/>
              <a:t>$33</a:t>
            </a:r>
          </a:p>
          <a:p>
            <a:r>
              <a:rPr lang="pt-BR" dirty="0"/>
              <a:t>Custo anualizado (</a:t>
            </a:r>
            <a:r>
              <a:rPr lang="pt-BR" dirty="0" err="1"/>
              <a:t>tx</a:t>
            </a:r>
            <a:r>
              <a:rPr lang="pt-BR" dirty="0"/>
              <a:t>. Desc. 5%)</a:t>
            </a:r>
          </a:p>
          <a:p>
            <a:pPr lvl="1"/>
            <a:r>
              <a:rPr lang="pt-BR" dirty="0"/>
              <a:t>$8,93 por pessoa por ano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340205"/>
            <a:ext cx="4443984" cy="823912"/>
          </a:xfrm>
        </p:spPr>
        <p:txBody>
          <a:bodyPr/>
          <a:lstStyle/>
          <a:p>
            <a:pPr algn="ctr"/>
            <a:r>
              <a:rPr lang="pt-BR" dirty="0"/>
              <a:t>Benefícios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304548"/>
            <a:ext cx="4443984" cy="256219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Menos diarreia</a:t>
            </a:r>
          </a:p>
          <a:p>
            <a:r>
              <a:rPr lang="pt-BR" dirty="0"/>
              <a:t>254 menos mortes por ano = menos 9 horas de vida por pessoa = $2,58</a:t>
            </a:r>
          </a:p>
          <a:p>
            <a:r>
              <a:rPr lang="pt-BR" dirty="0"/>
              <a:t>Outros: menos tempo no banheiro, economiza gastos do sistema de saúde, ganhos de produtividade no trabalho, ganhos ambientais, mais tempo de educação, fertilizantes</a:t>
            </a:r>
          </a:p>
          <a:p>
            <a:r>
              <a:rPr lang="pt-BR" dirty="0"/>
              <a:t>Total = $6,87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58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90" y="1103475"/>
            <a:ext cx="8341558" cy="46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8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865" y="185468"/>
            <a:ext cx="9601200" cy="1485900"/>
          </a:xfrm>
        </p:spPr>
        <p:txBody>
          <a:bodyPr>
            <a:normAutofit/>
          </a:bodyPr>
          <a:lstStyle/>
          <a:p>
            <a:r>
              <a:rPr lang="pt-BR" sz="2800" dirty="0"/>
              <a:t>Conclusão: Análise custo-benefício indicaria que ela não receberia água e saneamento ...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90" y="1103475"/>
            <a:ext cx="8341558" cy="4651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3616" y="5763882"/>
            <a:ext cx="10337319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... mas ela receberia melhor nutrição, melhor escolas, nascimentos mais seguros, maior renda, menos violência, mais energia.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47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AIR pode fazer tudo isto, quais as desvantagens?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Exemplo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4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Críticas</a:t>
            </a:r>
            <a:endParaRPr lang="en-US" dirty="0"/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 bwMode="auto">
          <a:xfrm>
            <a:off x="1371600" y="2009968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20000"/>
          </a:bodyPr>
          <a:lstStyle/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b="1" kern="0" dirty="0">
                <a:latin typeface="+mj-lt"/>
              </a:rPr>
              <a:t>Politização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i="0" kern="0" dirty="0">
                <a:latin typeface="+mj-lt"/>
              </a:rPr>
              <a:t>Embora ACB seja propagada como racional, objetiva e separadora de fatos e valores, na prática não elimina ou mesmo reduz a politização.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b="1" kern="0" dirty="0">
                <a:latin typeface="+mj-lt"/>
              </a:rPr>
              <a:t>Precisão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i="0" kern="0" dirty="0">
                <a:latin typeface="+mj-lt"/>
              </a:rPr>
              <a:t>Muitos dos dados necessários são imprecisos ou simplesmente inexistentes. Métodos para valorar bens e serviços que não têm mercados são insatisfatórios.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b="1" kern="0" dirty="0">
                <a:latin typeface="+mj-lt"/>
              </a:rPr>
              <a:t>Viés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  <a:defRPr/>
            </a:pPr>
            <a:r>
              <a:rPr lang="pt-BR" sz="2400" i="0" kern="0" dirty="0">
                <a:latin typeface="+mj-lt"/>
              </a:rPr>
              <a:t>ACB é transcientífico. Escolhas de parâmetros, métodos, taxas de desconto etc. não são neutras.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  <a:defRPr/>
            </a:pPr>
            <a:endParaRPr lang="pt-B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850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Críticas</a:t>
            </a:r>
            <a:endParaRPr lang="en-US" dirty="0"/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 bwMode="auto">
          <a:xfrm>
            <a:off x="1371600" y="1699408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20000"/>
          </a:bodyPr>
          <a:lstStyle/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/>
              <a:t>ACB não é apropriado para guiar decisões de políticas públicas pois são decisões morais.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/>
              <a:t>Algumas ações em que os custos são maiores do que os benefícios são moralmente corretas.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/>
              <a:t>É moralmente errado e repugnante monetizar a vida humana e outros bens, como meio ambiente, liberdade, patriotismo.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/>
              <a:t>ACB é autoritária e não democrática.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/>
              <a:t>Eficiência econômica não é o único critério válido. Outros: justiça social, sustentabilidade ambiental, patriotismo etc.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  <a:defRPr/>
            </a:pPr>
            <a:endParaRPr lang="pt-BR" sz="24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99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55360" y="454154"/>
            <a:ext cx="8242300" cy="6979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latin typeface="Calibri" pitchFamily="34" charset="0"/>
              </a:rPr>
              <a:t>Defesa de AIR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1941407" y="1030218"/>
            <a:ext cx="847020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800" kern="0" dirty="0">
                <a:latin typeface="+mn-lt"/>
              </a:rPr>
              <a:t>Não há alternativa superior.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800" kern="0" dirty="0">
                <a:latin typeface="+mn-lt"/>
              </a:rPr>
              <a:t>Apesar da falta de precisão, ACB é útil para acender uma luz vermelha diante de regras particularmente ineficientes.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800" kern="0" dirty="0">
                <a:latin typeface="+mn-lt"/>
              </a:rPr>
              <a:t>Mesmo sendo imperfeita, ACB traz informações úteis e relevantes ao processo de decisão. 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800" kern="0" dirty="0">
                <a:latin typeface="+mn-lt"/>
              </a:rPr>
              <a:t>Ao não valorar a vida humana, pode-se estar deixando de salvar mais vidas ao mesmo custo ou o mesmo número de vidas a um custo menor.</a:t>
            </a:r>
          </a:p>
        </p:txBody>
      </p:sp>
    </p:spTree>
    <p:extLst>
      <p:ext uri="{BB962C8B-B14F-4D97-AF65-F5344CB8AC3E}">
        <p14:creationId xmlns:p14="http://schemas.microsoft.com/office/powerpoint/2010/main" val="4183765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11009" y="298514"/>
            <a:ext cx="9803329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tx1"/>
                </a:solidFill>
                <a:latin typeface="Calibri" pitchFamily="34" charset="0"/>
              </a:rPr>
              <a:t>Como tem sido a experiência como o uso de AIR baseado em ACB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1657621" y="1196752"/>
            <a:ext cx="864096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Calibri" pitchFamily="34" charset="0"/>
              </a:rPr>
              <a:t>O uso de análise econômica tem tido um impacto em casos específicos, mas há pouca evidência de um impacto geral de grande magnitude.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Calibri" pitchFamily="34" charset="0"/>
              </a:rPr>
              <a:t>A qualidade da ACB realizada pelo governo tem sido baixa, não implementando os requerimentos analíticos recomendados.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Calibri" pitchFamily="34" charset="0"/>
              </a:rPr>
              <a:t>A qualidade da ACB nos EUA não tem melhorado ao longo do tempo.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Calibri" pitchFamily="34" charset="0"/>
              </a:rPr>
              <a:t>Comparações de análises </a:t>
            </a:r>
            <a:r>
              <a:rPr lang="pt-BR" sz="2400" i="1" kern="0" dirty="0">
                <a:latin typeface="Calibri" pitchFamily="34" charset="0"/>
              </a:rPr>
              <a:t>ex ante </a:t>
            </a:r>
            <a:r>
              <a:rPr lang="pt-BR" sz="2400" kern="0" dirty="0">
                <a:latin typeface="Calibri" pitchFamily="34" charset="0"/>
              </a:rPr>
              <a:t>e </a:t>
            </a:r>
            <a:r>
              <a:rPr lang="pt-BR" sz="2400" i="1" kern="0" dirty="0">
                <a:latin typeface="Calibri" pitchFamily="34" charset="0"/>
              </a:rPr>
              <a:t>ex post </a:t>
            </a:r>
            <a:r>
              <a:rPr lang="pt-BR" sz="2400" kern="0" dirty="0">
                <a:latin typeface="Calibri" pitchFamily="34" charset="0"/>
              </a:rPr>
              <a:t>não têm revelado vieses sistemáticos no uso de ACB.</a:t>
            </a:r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1513605" y="5490823"/>
            <a:ext cx="87849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latin typeface="Calibri" pitchFamily="34" charset="0"/>
              </a:rPr>
              <a:t>Fonte</a:t>
            </a:r>
            <a:r>
              <a:rPr lang="pt-BR" sz="1300" b="1" dirty="0">
                <a:latin typeface="Calibri" pitchFamily="34" charset="0"/>
              </a:rPr>
              <a:t>: </a:t>
            </a:r>
            <a:r>
              <a:rPr lang="en-US" sz="1300" b="1" dirty="0">
                <a:latin typeface="Calibri" pitchFamily="34" charset="0"/>
              </a:rPr>
              <a:t>Robert W. Hahn &amp; Paul C. Tetlock, 2008. "Has Economic Analysis Improved Regulatory Decisions?,“  Journal of Economic Perspectives, American Economic Association, vol. 22(1), pages 67-84, Winter.</a:t>
            </a:r>
            <a:r>
              <a:rPr lang="pt-BR" sz="1300" b="1" dirty="0">
                <a:latin typeface="Calibri" pitchFamily="34" charset="0"/>
              </a:rPr>
              <a:t>. </a:t>
            </a:r>
            <a:endParaRPr lang="en-US" sz="1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79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271556" y="652562"/>
            <a:ext cx="8242300" cy="720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>
                <a:solidFill>
                  <a:schemeClr val="tx1"/>
                </a:solidFill>
                <a:latin typeface="Calibri" pitchFamily="34" charset="0"/>
              </a:rPr>
              <a:t>Por que estes resultados desanimadores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2230389" y="1516658"/>
            <a:ext cx="833503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Política – grupos de interesse, </a:t>
            </a:r>
            <a:r>
              <a:rPr lang="pt-BR" sz="2400" i="1" kern="0" dirty="0">
                <a:latin typeface="+mn-lt"/>
              </a:rPr>
              <a:t>lobby</a:t>
            </a:r>
            <a:r>
              <a:rPr lang="pt-BR" sz="2400" kern="0" dirty="0">
                <a:latin typeface="+mn-lt"/>
              </a:rPr>
              <a:t>, burocracia.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ACB é difícil de fazer.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Falta de pessoal treinado.</a:t>
            </a:r>
          </a:p>
          <a:p>
            <a:pPr marL="533400" indent="-533400" algn="just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400" kern="0" dirty="0">
                <a:latin typeface="+mn-lt"/>
              </a:rPr>
              <a:t>Leva tempo para ideias e instrumentos serem assimilados e aceitos.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1919263" y="5299104"/>
            <a:ext cx="8640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alibri" pitchFamily="34" charset="0"/>
              </a:rPr>
              <a:t>Fonte</a:t>
            </a:r>
            <a:r>
              <a:rPr lang="pt-BR" sz="1400" b="1" dirty="0">
                <a:latin typeface="Calibri" pitchFamily="34" charset="0"/>
              </a:rPr>
              <a:t>: </a:t>
            </a:r>
            <a:r>
              <a:rPr lang="en-US" sz="1400" b="1" dirty="0">
                <a:latin typeface="Calibri" pitchFamily="34" charset="0"/>
              </a:rPr>
              <a:t>Robert W. Hahn &amp; Paul C. Tetlock, 2008. "Has Economic Analysis Improved Regulatory Decisions?,“  Journal of Economic Perspectives, American Economic Association, vol. 22(1), pages 67-84, Winter.</a:t>
            </a:r>
            <a:r>
              <a:rPr lang="pt-BR" sz="1400" b="1" dirty="0">
                <a:latin typeface="Calibri" pitchFamily="34" charset="0"/>
              </a:rPr>
              <a:t>. </a:t>
            </a:r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2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370763" y="620688"/>
            <a:ext cx="8242300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>
                <a:solidFill>
                  <a:schemeClr val="tx1"/>
                </a:solidFill>
                <a:latin typeface="Calibri" pitchFamily="34" charset="0"/>
              </a:rPr>
              <a:t>Então por que insistir</a:t>
            </a:r>
            <a:r>
              <a:rPr lang="en-US" sz="360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2239001" y="1340768"/>
            <a:ext cx="835850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533400" indent="-533400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r>
              <a:rPr lang="pt-BR" sz="2200" kern="0" dirty="0">
                <a:latin typeface="Calibri" pitchFamily="34" charset="0"/>
              </a:rPr>
              <a:t>O que diria uma ACB do uso de ACB?</a:t>
            </a:r>
          </a:p>
          <a:p>
            <a:pPr marL="514350" indent="-514350">
              <a:spcBef>
                <a:spcPct val="5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t-BR" sz="2200" kern="0" dirty="0">
                <a:latin typeface="Calibri" pitchFamily="34" charset="0"/>
              </a:rPr>
              <a:t>Medir o impacto do uso de ACB é difícil, logo a falta de evidência de impacto não deveria causar alarme.</a:t>
            </a:r>
          </a:p>
          <a:p>
            <a:pPr marL="514350" indent="-514350">
              <a:spcBef>
                <a:spcPct val="5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t-BR" sz="2200" kern="0" dirty="0">
                <a:latin typeface="Calibri" pitchFamily="34" charset="0"/>
              </a:rPr>
              <a:t>A experiência mostra que o impacto de ACB está nas margens. Apesar disto, podem ter impactos de bilhões de reais.</a:t>
            </a:r>
          </a:p>
          <a:p>
            <a:pPr marL="514350" indent="-514350">
              <a:spcBef>
                <a:spcPct val="50000"/>
              </a:spcBef>
              <a:spcAft>
                <a:spcPct val="20000"/>
              </a:spcAft>
              <a:buFont typeface="+mj-lt"/>
              <a:buAutoNum type="arabicPeriod"/>
              <a:defRPr/>
            </a:pPr>
            <a:r>
              <a:rPr lang="pt-BR" sz="2200" kern="0" dirty="0">
                <a:latin typeface="Calibri" pitchFamily="34" charset="0"/>
              </a:rPr>
              <a:t>Os custos de ACB parecem pequenos diante dos benefícios. </a:t>
            </a:r>
          </a:p>
          <a:p>
            <a:pPr marL="761238" lvl="1" indent="-514350">
              <a:spcBef>
                <a:spcPct val="20000"/>
              </a:spcBef>
              <a:buFontTx/>
              <a:buChar char="–"/>
              <a:defRPr/>
            </a:pPr>
            <a:r>
              <a:rPr lang="pt-BR" sz="2200" kern="0" dirty="0">
                <a:latin typeface="Calibri" pitchFamily="34" charset="0"/>
              </a:rPr>
              <a:t>Custo: US$100 milhões/ano nos EUA. 100 regulamentações de grande impacto por ano.</a:t>
            </a:r>
          </a:p>
          <a:p>
            <a:pPr marL="761238" lvl="1" indent="-514350">
              <a:spcBef>
                <a:spcPct val="20000"/>
              </a:spcBef>
              <a:buFontTx/>
              <a:buChar char="–"/>
              <a:defRPr/>
            </a:pPr>
            <a:r>
              <a:rPr lang="pt-BR" sz="2200" kern="0" dirty="0">
                <a:latin typeface="Calibri" pitchFamily="34" charset="0"/>
              </a:rPr>
              <a:t>Benefício: não há estimativa, mas só eliminar as propostas com benefício líquido negativo superaria o custo.</a:t>
            </a:r>
          </a:p>
          <a:p>
            <a:pPr marL="533400" indent="-533400">
              <a:spcBef>
                <a:spcPct val="50000"/>
              </a:spcBef>
              <a:spcAft>
                <a:spcPct val="20000"/>
              </a:spcAft>
              <a:buFont typeface="Verdana" pitchFamily="34" charset="0"/>
              <a:buChar char="•"/>
              <a:defRPr/>
            </a:pPr>
            <a:endParaRPr lang="pt-BR" sz="2200" kern="0" dirty="0">
              <a:latin typeface="Calibri" pitchFamily="34" charset="0"/>
            </a:endParaRPr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2644011" y="5733256"/>
            <a:ext cx="77374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dirty="0">
                <a:latin typeface="Calibri" pitchFamily="34" charset="0"/>
              </a:rPr>
              <a:t>Fonte</a:t>
            </a:r>
            <a:r>
              <a:rPr lang="pt-BR" sz="1300" b="1" dirty="0">
                <a:latin typeface="Calibri" pitchFamily="34" charset="0"/>
              </a:rPr>
              <a:t>: </a:t>
            </a:r>
            <a:r>
              <a:rPr lang="en-US" sz="1300" b="1" dirty="0">
                <a:latin typeface="Calibri" pitchFamily="34" charset="0"/>
              </a:rPr>
              <a:t>Robert W. Hahn &amp; Paul C. Tetlock, 2008. "Has Economic Analysis Improved Regulatory Decisions?,“  Journal of Economic Perspectives, American Economic Association, vol. 22(1), pages 67-84, Winter.</a:t>
            </a:r>
            <a:r>
              <a:rPr lang="pt-BR" sz="1300" b="1" dirty="0">
                <a:latin typeface="Calibri" pitchFamily="34" charset="0"/>
              </a:rPr>
              <a:t>. </a:t>
            </a:r>
            <a:endParaRPr lang="en-US" sz="1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10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40" y="367594"/>
            <a:ext cx="5932477" cy="3947291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314278" y="3027872"/>
            <a:ext cx="9601200" cy="358140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400" dirty="0"/>
              <a:t>Quais tem sido os resultados práticos de AIR?</a:t>
            </a:r>
          </a:p>
          <a:p>
            <a:r>
              <a:rPr lang="pt-BR" sz="2400" dirty="0"/>
              <a:t>Governos devem continuar a investir recursos escassos em AIR?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85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40" y="367594"/>
            <a:ext cx="5932477" cy="3947291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314278" y="3027872"/>
            <a:ext cx="9601200" cy="358140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400" dirty="0"/>
              <a:t>Quais tem sido os resultados práticos de AIR? Evidência escassa.</a:t>
            </a:r>
          </a:p>
          <a:p>
            <a:r>
              <a:rPr lang="pt-BR" sz="2400" dirty="0"/>
              <a:t>Governos devem continuar a investir recursos escassos em AIR? Votação entre os especialista: Sim, mas de maneira mais inteligente.</a:t>
            </a:r>
          </a:p>
        </p:txBody>
      </p:sp>
    </p:spTree>
    <p:extLst>
      <p:ext uri="{BB962C8B-B14F-4D97-AF65-F5344CB8AC3E}">
        <p14:creationId xmlns:p14="http://schemas.microsoft.com/office/powerpoint/2010/main" val="2564310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Academia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Expertise</a:t>
            </a:r>
          </a:p>
          <a:p>
            <a:r>
              <a:rPr lang="pt-BR" dirty="0"/>
              <a:t>Conhecimento</a:t>
            </a:r>
          </a:p>
          <a:p>
            <a:r>
              <a:rPr lang="pt-BR" dirty="0"/>
              <a:t>Treinamento </a:t>
            </a:r>
          </a:p>
          <a:p>
            <a:r>
              <a:rPr lang="pt-BR" dirty="0"/>
              <a:t>Capital humano</a:t>
            </a:r>
          </a:p>
          <a:p>
            <a:r>
              <a:rPr lang="pt-BR" dirty="0"/>
              <a:t>Cultura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6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203" y="153722"/>
            <a:ext cx="842493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63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088" y="144450"/>
            <a:ext cx="849694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5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03" y="152400"/>
            <a:ext cx="871296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Exemplo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1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80" y="1614465"/>
            <a:ext cx="8164487" cy="36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1600" y="3122328"/>
            <a:ext cx="4443984" cy="2562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Conflitos Armados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Doenças Crônicas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Educação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Doenças Infecciosas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Crescimento Populacional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1600" y="2087260"/>
            <a:ext cx="4443984" cy="823912"/>
          </a:xfrm>
        </p:spPr>
        <p:txBody>
          <a:bodyPr/>
          <a:lstStyle/>
          <a:p>
            <a:r>
              <a:rPr lang="pt-BR" dirty="0"/>
              <a:t>Desafios: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3696" y="3122328"/>
            <a:ext cx="4443984" cy="2562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Biodiversidade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Mudança Climática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Fome e Subnutrição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Desastres Naturais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Água e Saneamento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32500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Qual a melhor forma de avançar o bem-estar mundial, e em particular dos países em desenvolvimento, se houver US$ 75 bilhões adicionais em quatro anos?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74000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253</TotalTime>
  <Words>1092</Words>
  <Application>Microsoft Office PowerPoint</Application>
  <PresentationFormat>Personalizar</PresentationFormat>
  <Paragraphs>119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Crop</vt:lpstr>
      <vt:lpstr>Desafios e Oportunidades para a Implementação Efetiva da Análise de Impacto Regulatório no Brasil: Perspectiva da Academia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a melhor forma de avançar o bem-estar mundial, e em particular dos países em desenvolvimento, se houver US$ 75 bilhões adicionais em quatro anos?</vt:lpstr>
      <vt:lpstr>39 propostas por especialistas 14 revisões das propostas 5 membros do painel julgador      1 lista ranqueando as propostas através de análise custo-benefício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Valor de 0,42 morte evitada a cada ano com desconto temporal:  0,42 x 26,5 x 14,828 = 165 milhões de NOK   </vt:lpstr>
      <vt:lpstr>Apresentação do PowerPoint</vt:lpstr>
      <vt:lpstr>Apresentação do PowerPoint</vt:lpstr>
      <vt:lpstr>Apresentação do PowerPoint</vt:lpstr>
      <vt:lpstr>Análise dos Custos e dos Benfícios</vt:lpstr>
      <vt:lpstr>Apresentação do PowerPoint</vt:lpstr>
      <vt:lpstr>Conclusão: Análise custo-benefício indicaria que ela não receberia água e saneamento ...</vt:lpstr>
      <vt:lpstr>Se AIR pode fazer tudo isto, quais as desvantagens?</vt:lpstr>
      <vt:lpstr>Críticas</vt:lpstr>
      <vt:lpstr>Críticas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Papel da Academia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as Search: Beliefs Across Brazilian History</dc:title>
  <dc:creator>Bernardo Mueller</dc:creator>
  <cp:lastModifiedBy>PRADMIN</cp:lastModifiedBy>
  <cp:revision>31</cp:revision>
  <dcterms:created xsi:type="dcterms:W3CDTF">2016-10-13T20:09:36Z</dcterms:created>
  <dcterms:modified xsi:type="dcterms:W3CDTF">2017-03-29T15:17:59Z</dcterms:modified>
</cp:coreProperties>
</file>