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4436" r:id="rId2"/>
  </p:sldMasterIdLst>
  <p:notesMasterIdLst>
    <p:notesMasterId r:id="rId44"/>
  </p:notesMasterIdLst>
  <p:handoutMasterIdLst>
    <p:handoutMasterId r:id="rId45"/>
  </p:handoutMasterIdLst>
  <p:sldIdLst>
    <p:sldId id="261" r:id="rId3"/>
    <p:sldId id="504" r:id="rId4"/>
    <p:sldId id="505" r:id="rId5"/>
    <p:sldId id="518" r:id="rId6"/>
    <p:sldId id="519" r:id="rId7"/>
    <p:sldId id="517" r:id="rId8"/>
    <p:sldId id="450" r:id="rId9"/>
    <p:sldId id="524" r:id="rId10"/>
    <p:sldId id="546" r:id="rId11"/>
    <p:sldId id="547" r:id="rId12"/>
    <p:sldId id="550" r:id="rId13"/>
    <p:sldId id="551" r:id="rId14"/>
    <p:sldId id="548" r:id="rId15"/>
    <p:sldId id="526" r:id="rId16"/>
    <p:sldId id="521" r:id="rId17"/>
    <p:sldId id="522" r:id="rId18"/>
    <p:sldId id="523" r:id="rId19"/>
    <p:sldId id="527" r:id="rId20"/>
    <p:sldId id="528" r:id="rId21"/>
    <p:sldId id="529" r:id="rId22"/>
    <p:sldId id="530" r:id="rId23"/>
    <p:sldId id="537" r:id="rId24"/>
    <p:sldId id="538" r:id="rId25"/>
    <p:sldId id="539" r:id="rId26"/>
    <p:sldId id="540" r:id="rId27"/>
    <p:sldId id="541" r:id="rId28"/>
    <p:sldId id="531" r:id="rId29"/>
    <p:sldId id="532" r:id="rId30"/>
    <p:sldId id="533" r:id="rId31"/>
    <p:sldId id="534" r:id="rId32"/>
    <p:sldId id="543" r:id="rId33"/>
    <p:sldId id="544" r:id="rId34"/>
    <p:sldId id="542" r:id="rId35"/>
    <p:sldId id="535" r:id="rId36"/>
    <p:sldId id="536" r:id="rId37"/>
    <p:sldId id="364" r:id="rId38"/>
    <p:sldId id="319" r:id="rId39"/>
    <p:sldId id="552" r:id="rId40"/>
    <p:sldId id="520" r:id="rId41"/>
    <p:sldId id="516" r:id="rId42"/>
    <p:sldId id="553" r:id="rId43"/>
  </p:sldIdLst>
  <p:sldSz cx="9144000" cy="6858000" type="screen4x3"/>
  <p:notesSz cx="6889750" cy="100203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8" autoAdjust="0"/>
    <p:restoredTop sz="94660"/>
  </p:normalViewPr>
  <p:slideViewPr>
    <p:cSldViewPr snapToGrid="0">
      <p:cViewPr varScale="1">
        <p:scale>
          <a:sx n="50" d="100"/>
          <a:sy n="50" d="100"/>
        </p:scale>
        <p:origin x="-691" y="-77"/>
      </p:cViewPr>
      <p:guideLst>
        <p:guide orient="horz" pos="2160"/>
        <p:guide pos="2880"/>
      </p:guideLst>
    </p:cSldViewPr>
  </p:slideViewPr>
  <p:outlineViewPr>
    <p:cViewPr>
      <p:scale>
        <a:sx n="33" d="100"/>
        <a:sy n="33" d="100"/>
      </p:scale>
      <p:origin x="0" y="4752"/>
    </p:cViewPr>
  </p:outlineViewPr>
  <p:notesTextViewPr>
    <p:cViewPr>
      <p:scale>
        <a:sx n="1" d="1"/>
        <a:sy n="1" d="1"/>
      </p:scale>
      <p:origin x="0" y="0"/>
    </p:cViewPr>
  </p:notesTextViewPr>
  <p:sorterViewPr>
    <p:cViewPr>
      <p:scale>
        <a:sx n="100" d="100"/>
        <a:sy n="100" d="100"/>
      </p:scale>
      <p:origin x="0" y="7272"/>
    </p:cViewPr>
  </p:sorterViewPr>
  <p:notesViewPr>
    <p:cSldViewPr snapToGrid="0">
      <p:cViewPr>
        <p:scale>
          <a:sx n="100" d="100"/>
          <a:sy n="100" d="100"/>
        </p:scale>
        <p:origin x="-1548" y="334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FC3CF-1DF7-4BEB-BE26-B799013AA10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6DC91672-0AE4-4DCC-AE73-07CF4174C43C}">
      <dgm:prSet phldrT="[Text]"/>
      <dgm:spPr>
        <a:solidFill>
          <a:schemeClr val="accent1">
            <a:lumMod val="20000"/>
            <a:lumOff val="80000"/>
            <a:alpha val="90000"/>
          </a:schemeClr>
        </a:solidFill>
      </dgm:spPr>
      <dgm:t>
        <a:bodyPr/>
        <a:lstStyle/>
        <a:p>
          <a:r>
            <a:rPr lang="en-GB" dirty="0"/>
            <a:t>Benefits</a:t>
          </a:r>
        </a:p>
      </dgm:t>
    </dgm:pt>
    <dgm:pt modelId="{B3C90745-437F-4B7F-865F-0937D01518A5}" type="parTrans" cxnId="{C69168ED-B8F2-404F-81B4-181B5E31B889}">
      <dgm:prSet/>
      <dgm:spPr/>
      <dgm:t>
        <a:bodyPr/>
        <a:lstStyle/>
        <a:p>
          <a:endParaRPr lang="en-GB"/>
        </a:p>
      </dgm:t>
    </dgm:pt>
    <dgm:pt modelId="{8828C643-49E3-4D64-860D-2CBD9BEA214E}" type="sibTrans" cxnId="{C69168ED-B8F2-404F-81B4-181B5E31B889}">
      <dgm:prSet/>
      <dgm:spPr/>
      <dgm:t>
        <a:bodyPr/>
        <a:lstStyle/>
        <a:p>
          <a:endParaRPr lang="en-GB"/>
        </a:p>
      </dgm:t>
    </dgm:pt>
    <dgm:pt modelId="{C32A2F5F-E7BA-472E-8163-D80F5477414B}">
      <dgm:prSet phldrT="[Text]" custT="1"/>
      <dgm:spPr>
        <a:solidFill>
          <a:srgbClr val="5B9BD5"/>
        </a:solidFill>
      </dgm:spPr>
      <dgm:t>
        <a:bodyPr/>
        <a:lstStyle/>
        <a:p>
          <a:r>
            <a:rPr lang="en-GB" sz="1400" dirty="0"/>
            <a:t>Reduced crime</a:t>
          </a:r>
        </a:p>
      </dgm:t>
    </dgm:pt>
    <dgm:pt modelId="{BDBAB4E3-499D-4B52-B6C2-FD2564EFA06D}" type="parTrans" cxnId="{489DB240-F253-4F4B-838C-EA5D143AACB9}">
      <dgm:prSet/>
      <dgm:spPr/>
      <dgm:t>
        <a:bodyPr/>
        <a:lstStyle/>
        <a:p>
          <a:endParaRPr lang="en-GB"/>
        </a:p>
      </dgm:t>
    </dgm:pt>
    <dgm:pt modelId="{C7D9D324-FB06-481B-A770-ECABA74AC68F}" type="sibTrans" cxnId="{489DB240-F253-4F4B-838C-EA5D143AACB9}">
      <dgm:prSet/>
      <dgm:spPr/>
      <dgm:t>
        <a:bodyPr/>
        <a:lstStyle/>
        <a:p>
          <a:endParaRPr lang="en-GB"/>
        </a:p>
      </dgm:t>
    </dgm:pt>
    <dgm:pt modelId="{395B900D-7BCC-4B31-B7CA-0A76C1A4D7C4}">
      <dgm:prSet phldrT="[Text]" custT="1"/>
      <dgm:spPr>
        <a:solidFill>
          <a:srgbClr val="5B9BD5"/>
        </a:solidFill>
      </dgm:spPr>
      <dgm:t>
        <a:bodyPr/>
        <a:lstStyle/>
        <a:p>
          <a:r>
            <a:rPr lang="en-GB" sz="1400" dirty="0"/>
            <a:t>Improved Health</a:t>
          </a:r>
        </a:p>
      </dgm:t>
    </dgm:pt>
    <dgm:pt modelId="{A3AB3270-A2BA-46F3-8E31-EFDC62A5100D}" type="parTrans" cxnId="{A5533344-0B2A-4AC2-BFF7-27C5C313951B}">
      <dgm:prSet/>
      <dgm:spPr/>
      <dgm:t>
        <a:bodyPr/>
        <a:lstStyle/>
        <a:p>
          <a:endParaRPr lang="en-GB"/>
        </a:p>
      </dgm:t>
    </dgm:pt>
    <dgm:pt modelId="{4A0FDD1A-7D3B-43DC-8546-2B977090434F}" type="sibTrans" cxnId="{A5533344-0B2A-4AC2-BFF7-27C5C313951B}">
      <dgm:prSet/>
      <dgm:spPr/>
      <dgm:t>
        <a:bodyPr/>
        <a:lstStyle/>
        <a:p>
          <a:endParaRPr lang="en-GB"/>
        </a:p>
      </dgm:t>
    </dgm:pt>
    <dgm:pt modelId="{8554CE1E-C8FB-4E66-A93D-391411755C25}">
      <dgm:prSet phldrT="[Text]"/>
      <dgm:spPr/>
      <dgm:t>
        <a:bodyPr/>
        <a:lstStyle/>
        <a:p>
          <a:r>
            <a:rPr lang="en-GB" dirty="0"/>
            <a:t>Costs</a:t>
          </a:r>
        </a:p>
      </dgm:t>
    </dgm:pt>
    <dgm:pt modelId="{388385CE-0CD8-4B22-B64F-438AD379DA8D}" type="parTrans" cxnId="{A6D99E74-3FC3-4E99-89C3-FB18FDB857DD}">
      <dgm:prSet/>
      <dgm:spPr/>
      <dgm:t>
        <a:bodyPr/>
        <a:lstStyle/>
        <a:p>
          <a:endParaRPr lang="en-GB"/>
        </a:p>
      </dgm:t>
    </dgm:pt>
    <dgm:pt modelId="{BCED0028-4B9E-42EA-9A8F-679D340A2160}" type="sibTrans" cxnId="{A6D99E74-3FC3-4E99-89C3-FB18FDB857DD}">
      <dgm:prSet/>
      <dgm:spPr/>
      <dgm:t>
        <a:bodyPr/>
        <a:lstStyle/>
        <a:p>
          <a:endParaRPr lang="en-GB"/>
        </a:p>
      </dgm:t>
    </dgm:pt>
    <dgm:pt modelId="{294391D7-003A-4AC1-9363-C0E40EE8F19E}">
      <dgm:prSet phldrT="[Text]" custT="1"/>
      <dgm:spPr>
        <a:solidFill>
          <a:srgbClr val="5B9BD5"/>
        </a:solidFill>
      </dgm:spPr>
      <dgm:t>
        <a:bodyPr/>
        <a:lstStyle/>
        <a:p>
          <a:r>
            <a:rPr lang="en-GB" sz="1400" dirty="0"/>
            <a:t>Operation &amp; Maintenance</a:t>
          </a:r>
        </a:p>
      </dgm:t>
    </dgm:pt>
    <dgm:pt modelId="{C95232BD-7C32-463F-B776-29BCD2FF4145}" type="parTrans" cxnId="{68258D97-F3F1-466E-8545-283ED7C76093}">
      <dgm:prSet/>
      <dgm:spPr/>
      <dgm:t>
        <a:bodyPr/>
        <a:lstStyle/>
        <a:p>
          <a:endParaRPr lang="en-GB"/>
        </a:p>
      </dgm:t>
    </dgm:pt>
    <dgm:pt modelId="{B69AC83F-0F60-46F6-B3F5-3B90A4824F90}" type="sibTrans" cxnId="{68258D97-F3F1-466E-8545-283ED7C76093}">
      <dgm:prSet/>
      <dgm:spPr/>
      <dgm:t>
        <a:bodyPr/>
        <a:lstStyle/>
        <a:p>
          <a:endParaRPr lang="en-GB"/>
        </a:p>
      </dgm:t>
    </dgm:pt>
    <dgm:pt modelId="{272F1948-E232-4146-B71B-5B32A07679BE}">
      <dgm:prSet phldrT="[Text]" custT="1"/>
      <dgm:spPr>
        <a:solidFill>
          <a:srgbClr val="5B9BD5"/>
        </a:solidFill>
      </dgm:spPr>
      <dgm:t>
        <a:bodyPr/>
        <a:lstStyle/>
        <a:p>
          <a:r>
            <a:rPr lang="en-GB" sz="1400" dirty="0"/>
            <a:t>Construction materials</a:t>
          </a:r>
        </a:p>
      </dgm:t>
    </dgm:pt>
    <dgm:pt modelId="{4886E7A3-1C15-4BB1-968C-DF99AAAA4134}" type="parTrans" cxnId="{EE5F5014-5855-40D1-9077-0B6D8124E191}">
      <dgm:prSet/>
      <dgm:spPr/>
      <dgm:t>
        <a:bodyPr/>
        <a:lstStyle/>
        <a:p>
          <a:endParaRPr lang="en-GB"/>
        </a:p>
      </dgm:t>
    </dgm:pt>
    <dgm:pt modelId="{0E743C9A-5421-4B8C-8ECC-87214DA1C1B7}" type="sibTrans" cxnId="{EE5F5014-5855-40D1-9077-0B6D8124E191}">
      <dgm:prSet/>
      <dgm:spPr/>
      <dgm:t>
        <a:bodyPr/>
        <a:lstStyle/>
        <a:p>
          <a:endParaRPr lang="en-GB"/>
        </a:p>
      </dgm:t>
    </dgm:pt>
    <dgm:pt modelId="{7E1F82F9-C9DB-4928-A688-1EEF6A5FA362}">
      <dgm:prSet phldrT="[Text]" custT="1"/>
      <dgm:spPr>
        <a:solidFill>
          <a:srgbClr val="5B9BD5"/>
        </a:solidFill>
      </dgm:spPr>
      <dgm:t>
        <a:bodyPr/>
        <a:lstStyle/>
        <a:p>
          <a:r>
            <a:rPr lang="en-GB" sz="1400" dirty="0"/>
            <a:t>Equipment</a:t>
          </a:r>
        </a:p>
      </dgm:t>
    </dgm:pt>
    <dgm:pt modelId="{E5B72ECF-0D9C-46AA-8B57-73D37F9C1EB7}" type="parTrans" cxnId="{641A65A1-5047-4C99-8161-75547E05C664}">
      <dgm:prSet/>
      <dgm:spPr/>
      <dgm:t>
        <a:bodyPr/>
        <a:lstStyle/>
        <a:p>
          <a:endParaRPr lang="en-GB"/>
        </a:p>
      </dgm:t>
    </dgm:pt>
    <dgm:pt modelId="{BA33E25F-2CCD-440C-A42E-EDF927EA1D84}" type="sibTrans" cxnId="{641A65A1-5047-4C99-8161-75547E05C664}">
      <dgm:prSet/>
      <dgm:spPr/>
      <dgm:t>
        <a:bodyPr/>
        <a:lstStyle/>
        <a:p>
          <a:endParaRPr lang="en-GB"/>
        </a:p>
      </dgm:t>
    </dgm:pt>
    <dgm:pt modelId="{7FB99261-0DBB-4C5D-BD24-79B966CDED75}">
      <dgm:prSet phldrT="[Text]" custT="1"/>
      <dgm:spPr>
        <a:solidFill>
          <a:schemeClr val="accent1"/>
        </a:solidFill>
      </dgm:spPr>
      <dgm:t>
        <a:bodyPr/>
        <a:lstStyle/>
        <a:p>
          <a:r>
            <a:rPr lang="en-GB" sz="1400" dirty="0"/>
            <a:t/>
          </a:r>
          <a:br>
            <a:rPr lang="en-GB" sz="1400" dirty="0"/>
          </a:br>
          <a:r>
            <a:rPr lang="en-GB" sz="1400" dirty="0"/>
            <a:t>Staff</a:t>
          </a:r>
        </a:p>
      </dgm:t>
    </dgm:pt>
    <dgm:pt modelId="{7A986E28-AFA9-4D12-9C9D-E277864D9A70}" type="parTrans" cxnId="{00270598-E6D9-4403-B0CF-D03C6FC54F37}">
      <dgm:prSet/>
      <dgm:spPr/>
      <dgm:t>
        <a:bodyPr/>
        <a:lstStyle/>
        <a:p>
          <a:endParaRPr lang="en-GB"/>
        </a:p>
      </dgm:t>
    </dgm:pt>
    <dgm:pt modelId="{9B238C86-D20C-4DA6-A089-456F26520AA0}" type="sibTrans" cxnId="{00270598-E6D9-4403-B0CF-D03C6FC54F37}">
      <dgm:prSet/>
      <dgm:spPr/>
      <dgm:t>
        <a:bodyPr/>
        <a:lstStyle/>
        <a:p>
          <a:endParaRPr lang="en-GB"/>
        </a:p>
      </dgm:t>
    </dgm:pt>
    <dgm:pt modelId="{B7BD2228-3321-4771-9E3E-5C3469FDAFF8}">
      <dgm:prSet phldrT="[Text]" custT="1"/>
      <dgm:spPr>
        <a:solidFill>
          <a:srgbClr val="5B9BD5"/>
        </a:solidFill>
      </dgm:spPr>
      <dgm:t>
        <a:bodyPr/>
        <a:lstStyle/>
        <a:p>
          <a:r>
            <a:rPr lang="en-GB" sz="1400" dirty="0"/>
            <a:t/>
          </a:r>
          <a:br>
            <a:rPr lang="en-GB" sz="1400" dirty="0"/>
          </a:br>
          <a:r>
            <a:rPr lang="en-GB" sz="1400" dirty="0"/>
            <a:t>Increased </a:t>
          </a:r>
        </a:p>
        <a:p>
          <a:r>
            <a:rPr lang="en-GB" sz="1400" dirty="0"/>
            <a:t>Productivity</a:t>
          </a:r>
        </a:p>
      </dgm:t>
    </dgm:pt>
    <dgm:pt modelId="{D7986F6F-2AA3-431D-A8C5-3C8B6BA8EE2F}" type="parTrans" cxnId="{B6E5C12B-87FC-4F15-A8F5-AFA9593CBC3A}">
      <dgm:prSet/>
      <dgm:spPr/>
      <dgm:t>
        <a:bodyPr/>
        <a:lstStyle/>
        <a:p>
          <a:endParaRPr lang="en-GB"/>
        </a:p>
      </dgm:t>
    </dgm:pt>
    <dgm:pt modelId="{1632EA76-5CD8-47C1-827E-A82ECF933938}" type="sibTrans" cxnId="{B6E5C12B-87FC-4F15-A8F5-AFA9593CBC3A}">
      <dgm:prSet/>
      <dgm:spPr/>
      <dgm:t>
        <a:bodyPr/>
        <a:lstStyle/>
        <a:p>
          <a:endParaRPr lang="en-GB"/>
        </a:p>
      </dgm:t>
    </dgm:pt>
    <dgm:pt modelId="{DB5A3F5B-964E-457B-975D-5964A3D91FCB}">
      <dgm:prSet phldrT="[Text]"/>
      <dgm:spPr/>
      <dgm:t>
        <a:bodyPr/>
        <a:lstStyle/>
        <a:p>
          <a:endParaRPr lang="en-GB"/>
        </a:p>
      </dgm:t>
    </dgm:pt>
    <dgm:pt modelId="{8C8FF9DA-1195-43DE-9358-F99CE8E095AA}" type="parTrans" cxnId="{37808F52-1861-439A-B3DB-17EEC9191015}">
      <dgm:prSet/>
      <dgm:spPr/>
      <dgm:t>
        <a:bodyPr/>
        <a:lstStyle/>
        <a:p>
          <a:endParaRPr lang="en-GB"/>
        </a:p>
      </dgm:t>
    </dgm:pt>
    <dgm:pt modelId="{4A5682E5-4418-46FF-9290-26FE6B42F2F1}" type="sibTrans" cxnId="{37808F52-1861-439A-B3DB-17EEC9191015}">
      <dgm:prSet/>
      <dgm:spPr/>
      <dgm:t>
        <a:bodyPr/>
        <a:lstStyle/>
        <a:p>
          <a:endParaRPr lang="en-GB"/>
        </a:p>
      </dgm:t>
    </dgm:pt>
    <dgm:pt modelId="{1CA3B1A0-2504-412E-9FF3-0B736C27F1DA}">
      <dgm:prSet phldrT="[Text]"/>
      <dgm:spPr/>
      <dgm:t>
        <a:bodyPr/>
        <a:lstStyle/>
        <a:p>
          <a:endParaRPr lang="en-GB"/>
        </a:p>
      </dgm:t>
    </dgm:pt>
    <dgm:pt modelId="{BCB82E3B-1D9A-40FD-8904-836B3055AFB3}" type="parTrans" cxnId="{FEE1472D-5A8A-4642-9A74-15A85FBAFEF2}">
      <dgm:prSet/>
      <dgm:spPr/>
      <dgm:t>
        <a:bodyPr/>
        <a:lstStyle/>
        <a:p>
          <a:endParaRPr lang="en-GB"/>
        </a:p>
      </dgm:t>
    </dgm:pt>
    <dgm:pt modelId="{B3149DA2-26BB-46A9-909A-B005806C1489}" type="sibTrans" cxnId="{FEE1472D-5A8A-4642-9A74-15A85FBAFEF2}">
      <dgm:prSet/>
      <dgm:spPr/>
      <dgm:t>
        <a:bodyPr/>
        <a:lstStyle/>
        <a:p>
          <a:endParaRPr lang="en-GB"/>
        </a:p>
      </dgm:t>
    </dgm:pt>
    <dgm:pt modelId="{539F5D94-4FF3-413D-BB34-48CCB336A4D9}">
      <dgm:prSet/>
      <dgm:spPr/>
      <dgm:t>
        <a:bodyPr/>
        <a:lstStyle/>
        <a:p>
          <a:endParaRPr lang="en-GB"/>
        </a:p>
      </dgm:t>
    </dgm:pt>
    <dgm:pt modelId="{F0BF9C2C-1E04-4B8F-87EF-FD6C41565AA1}" type="parTrans" cxnId="{5B6FB1D7-B1F6-402B-9B40-C9829E554FC6}">
      <dgm:prSet/>
      <dgm:spPr/>
      <dgm:t>
        <a:bodyPr/>
        <a:lstStyle/>
        <a:p>
          <a:endParaRPr lang="en-GB"/>
        </a:p>
      </dgm:t>
    </dgm:pt>
    <dgm:pt modelId="{D5CA7157-A452-49CD-AF4B-C9C125ACFD1D}" type="sibTrans" cxnId="{5B6FB1D7-B1F6-402B-9B40-C9829E554FC6}">
      <dgm:prSet/>
      <dgm:spPr/>
      <dgm:t>
        <a:bodyPr/>
        <a:lstStyle/>
        <a:p>
          <a:endParaRPr lang="en-GB"/>
        </a:p>
      </dgm:t>
    </dgm:pt>
    <dgm:pt modelId="{F98F5464-3850-4372-A43D-38DF0490672E}">
      <dgm:prSet/>
      <dgm:spPr/>
      <dgm:t>
        <a:bodyPr/>
        <a:lstStyle/>
        <a:p>
          <a:endParaRPr lang="en-GB"/>
        </a:p>
      </dgm:t>
    </dgm:pt>
    <dgm:pt modelId="{545591A4-3055-4700-AF24-8BA8D0A27BDD}" type="parTrans" cxnId="{4E34AF71-0BA8-48D2-959B-BC38864DD3C6}">
      <dgm:prSet/>
      <dgm:spPr/>
      <dgm:t>
        <a:bodyPr/>
        <a:lstStyle/>
        <a:p>
          <a:endParaRPr lang="en-GB"/>
        </a:p>
      </dgm:t>
    </dgm:pt>
    <dgm:pt modelId="{DBE8FEC1-8DF2-4CA1-A838-27A7058D8F9A}" type="sibTrans" cxnId="{4E34AF71-0BA8-48D2-959B-BC38864DD3C6}">
      <dgm:prSet/>
      <dgm:spPr/>
      <dgm:t>
        <a:bodyPr/>
        <a:lstStyle/>
        <a:p>
          <a:endParaRPr lang="en-GB"/>
        </a:p>
      </dgm:t>
    </dgm:pt>
    <dgm:pt modelId="{809F44DE-6092-4998-94E3-7692754D947A}" type="pres">
      <dgm:prSet presAssocID="{C27FC3CF-1DF7-4BEB-BE26-B799013AA108}" presName="outerComposite" presStyleCnt="0">
        <dgm:presLayoutVars>
          <dgm:chMax val="2"/>
          <dgm:animLvl val="lvl"/>
          <dgm:resizeHandles val="exact"/>
        </dgm:presLayoutVars>
      </dgm:prSet>
      <dgm:spPr/>
      <dgm:t>
        <a:bodyPr/>
        <a:lstStyle/>
        <a:p>
          <a:endParaRPr lang="pt-BR"/>
        </a:p>
      </dgm:t>
    </dgm:pt>
    <dgm:pt modelId="{72B40A1B-24AA-4FCB-A550-AA1EAAB2F562}" type="pres">
      <dgm:prSet presAssocID="{C27FC3CF-1DF7-4BEB-BE26-B799013AA108}" presName="dummyMaxCanvas" presStyleCnt="0"/>
      <dgm:spPr/>
    </dgm:pt>
    <dgm:pt modelId="{27A56A25-91A9-466A-BCA8-0151EF2A3672}" type="pres">
      <dgm:prSet presAssocID="{C27FC3CF-1DF7-4BEB-BE26-B799013AA108}" presName="parentComposite" presStyleCnt="0"/>
      <dgm:spPr/>
    </dgm:pt>
    <dgm:pt modelId="{372E106B-981E-4E33-A9A2-28EECDBD6E75}" type="pres">
      <dgm:prSet presAssocID="{C27FC3CF-1DF7-4BEB-BE26-B799013AA108}" presName="parent1" presStyleLbl="alignAccFollowNode1" presStyleIdx="0" presStyleCnt="4" custLinFactNeighborY="25000">
        <dgm:presLayoutVars>
          <dgm:chMax val="4"/>
        </dgm:presLayoutVars>
      </dgm:prSet>
      <dgm:spPr/>
      <dgm:t>
        <a:bodyPr/>
        <a:lstStyle/>
        <a:p>
          <a:endParaRPr lang="pt-BR"/>
        </a:p>
      </dgm:t>
    </dgm:pt>
    <dgm:pt modelId="{2692EC7E-43AA-4235-B443-731304A4433A}" type="pres">
      <dgm:prSet presAssocID="{C27FC3CF-1DF7-4BEB-BE26-B799013AA108}" presName="parent2" presStyleLbl="alignAccFollowNode1" presStyleIdx="1" presStyleCnt="4" custLinFactNeighborY="25000">
        <dgm:presLayoutVars>
          <dgm:chMax val="4"/>
        </dgm:presLayoutVars>
      </dgm:prSet>
      <dgm:spPr/>
      <dgm:t>
        <a:bodyPr/>
        <a:lstStyle/>
        <a:p>
          <a:endParaRPr lang="pt-BR"/>
        </a:p>
      </dgm:t>
    </dgm:pt>
    <dgm:pt modelId="{B255084E-6A20-4765-98DE-4A0749420DDD}" type="pres">
      <dgm:prSet presAssocID="{C27FC3CF-1DF7-4BEB-BE26-B799013AA108}" presName="childrenComposite" presStyleCnt="0"/>
      <dgm:spPr/>
    </dgm:pt>
    <dgm:pt modelId="{5E1A85C5-5868-4A36-8F2F-C2F11BC9E8A0}" type="pres">
      <dgm:prSet presAssocID="{C27FC3CF-1DF7-4BEB-BE26-B799013AA108}" presName="dummyMaxCanvas_ChildArea" presStyleCnt="0"/>
      <dgm:spPr/>
    </dgm:pt>
    <dgm:pt modelId="{383970D1-8F67-455B-BD0D-81E9CECDBF93}" type="pres">
      <dgm:prSet presAssocID="{C27FC3CF-1DF7-4BEB-BE26-B799013AA108}" presName="fulcrum" presStyleLbl="alignAccFollowNode1" presStyleIdx="2" presStyleCnt="4"/>
      <dgm:spPr/>
    </dgm:pt>
    <dgm:pt modelId="{F23BD082-8485-474F-B14B-46626AC74721}" type="pres">
      <dgm:prSet presAssocID="{C27FC3CF-1DF7-4BEB-BE26-B799013AA108}" presName="balance_34" presStyleLbl="alignAccFollowNode1" presStyleIdx="3" presStyleCnt="4">
        <dgm:presLayoutVars>
          <dgm:bulletEnabled val="1"/>
        </dgm:presLayoutVars>
      </dgm:prSet>
      <dgm:spPr/>
    </dgm:pt>
    <dgm:pt modelId="{EB26CFAB-B445-4FB1-95C7-E859DC31DD9B}" type="pres">
      <dgm:prSet presAssocID="{C27FC3CF-1DF7-4BEB-BE26-B799013AA108}" presName="right_34_1" presStyleLbl="node1" presStyleIdx="0" presStyleCnt="7">
        <dgm:presLayoutVars>
          <dgm:bulletEnabled val="1"/>
        </dgm:presLayoutVars>
      </dgm:prSet>
      <dgm:spPr/>
      <dgm:t>
        <a:bodyPr/>
        <a:lstStyle/>
        <a:p>
          <a:endParaRPr lang="pt-BR"/>
        </a:p>
      </dgm:t>
    </dgm:pt>
    <dgm:pt modelId="{BCB7B326-D37D-4E03-A3C4-05D856B68808}" type="pres">
      <dgm:prSet presAssocID="{C27FC3CF-1DF7-4BEB-BE26-B799013AA108}" presName="right_34_2" presStyleLbl="node1" presStyleIdx="1" presStyleCnt="7">
        <dgm:presLayoutVars>
          <dgm:bulletEnabled val="1"/>
        </dgm:presLayoutVars>
      </dgm:prSet>
      <dgm:spPr/>
      <dgm:t>
        <a:bodyPr/>
        <a:lstStyle/>
        <a:p>
          <a:endParaRPr lang="pt-BR"/>
        </a:p>
      </dgm:t>
    </dgm:pt>
    <dgm:pt modelId="{9A76812A-332B-4CE4-B7BA-7EEB03F47FD9}" type="pres">
      <dgm:prSet presAssocID="{C27FC3CF-1DF7-4BEB-BE26-B799013AA108}" presName="right_34_3" presStyleLbl="node1" presStyleIdx="2" presStyleCnt="7">
        <dgm:presLayoutVars>
          <dgm:bulletEnabled val="1"/>
        </dgm:presLayoutVars>
      </dgm:prSet>
      <dgm:spPr/>
      <dgm:t>
        <a:bodyPr/>
        <a:lstStyle/>
        <a:p>
          <a:endParaRPr lang="pt-BR"/>
        </a:p>
      </dgm:t>
    </dgm:pt>
    <dgm:pt modelId="{1B5F20E9-AC53-445F-B042-855CC9FB9AAA}" type="pres">
      <dgm:prSet presAssocID="{C27FC3CF-1DF7-4BEB-BE26-B799013AA108}" presName="right_34_4" presStyleLbl="node1" presStyleIdx="3" presStyleCnt="7">
        <dgm:presLayoutVars>
          <dgm:bulletEnabled val="1"/>
        </dgm:presLayoutVars>
      </dgm:prSet>
      <dgm:spPr/>
      <dgm:t>
        <a:bodyPr/>
        <a:lstStyle/>
        <a:p>
          <a:endParaRPr lang="pt-BR"/>
        </a:p>
      </dgm:t>
    </dgm:pt>
    <dgm:pt modelId="{F2259CCC-C2F2-4643-8D62-65278F75E84B}" type="pres">
      <dgm:prSet presAssocID="{C27FC3CF-1DF7-4BEB-BE26-B799013AA108}" presName="left_34_1" presStyleLbl="node1" presStyleIdx="4" presStyleCnt="7">
        <dgm:presLayoutVars>
          <dgm:bulletEnabled val="1"/>
        </dgm:presLayoutVars>
      </dgm:prSet>
      <dgm:spPr/>
      <dgm:t>
        <a:bodyPr/>
        <a:lstStyle/>
        <a:p>
          <a:endParaRPr lang="pt-BR"/>
        </a:p>
      </dgm:t>
    </dgm:pt>
    <dgm:pt modelId="{6E6069CE-C307-4AE6-8DC0-9882785BA497}" type="pres">
      <dgm:prSet presAssocID="{C27FC3CF-1DF7-4BEB-BE26-B799013AA108}" presName="left_34_2" presStyleLbl="node1" presStyleIdx="5" presStyleCnt="7">
        <dgm:presLayoutVars>
          <dgm:bulletEnabled val="1"/>
        </dgm:presLayoutVars>
      </dgm:prSet>
      <dgm:spPr/>
      <dgm:t>
        <a:bodyPr/>
        <a:lstStyle/>
        <a:p>
          <a:endParaRPr lang="pt-BR"/>
        </a:p>
      </dgm:t>
    </dgm:pt>
    <dgm:pt modelId="{4185D157-4D28-4B00-9937-DAD675BDAD52}" type="pres">
      <dgm:prSet presAssocID="{C27FC3CF-1DF7-4BEB-BE26-B799013AA108}" presName="left_34_3" presStyleLbl="node1" presStyleIdx="6" presStyleCnt="7">
        <dgm:presLayoutVars>
          <dgm:bulletEnabled val="1"/>
        </dgm:presLayoutVars>
      </dgm:prSet>
      <dgm:spPr/>
      <dgm:t>
        <a:bodyPr/>
        <a:lstStyle/>
        <a:p>
          <a:endParaRPr lang="pt-BR"/>
        </a:p>
      </dgm:t>
    </dgm:pt>
  </dgm:ptLst>
  <dgm:cxnLst>
    <dgm:cxn modelId="{68258D97-F3F1-466E-8545-283ED7C76093}" srcId="{8554CE1E-C8FB-4E66-A93D-391411755C25}" destId="{294391D7-003A-4AC1-9363-C0E40EE8F19E}" srcOrd="0" destOrd="0" parTransId="{C95232BD-7C32-463F-B776-29BCD2FF4145}" sibTransId="{B69AC83F-0F60-46F6-B3F5-3B90A4824F90}"/>
    <dgm:cxn modelId="{89B95590-E5FE-47B4-A09F-CBB197FA96AF}" type="presOf" srcId="{6DC91672-0AE4-4DCC-AE73-07CF4174C43C}" destId="{372E106B-981E-4E33-A9A2-28EECDBD6E75}" srcOrd="0" destOrd="0" presId="urn:microsoft.com/office/officeart/2005/8/layout/balance1"/>
    <dgm:cxn modelId="{5B6FB1D7-B1F6-402B-9B40-C9829E554FC6}" srcId="{C27FC3CF-1DF7-4BEB-BE26-B799013AA108}" destId="{539F5D94-4FF3-413D-BB34-48CCB336A4D9}" srcOrd="2" destOrd="0" parTransId="{F0BF9C2C-1E04-4B8F-87EF-FD6C41565AA1}" sibTransId="{D5CA7157-A452-49CD-AF4B-C9C125ACFD1D}"/>
    <dgm:cxn modelId="{A5533344-0B2A-4AC2-BFF7-27C5C313951B}" srcId="{6DC91672-0AE4-4DCC-AE73-07CF4174C43C}" destId="{395B900D-7BCC-4B31-B7CA-0A76C1A4D7C4}" srcOrd="1" destOrd="0" parTransId="{A3AB3270-A2BA-46F3-8E31-EFDC62A5100D}" sibTransId="{4A0FDD1A-7D3B-43DC-8546-2B977090434F}"/>
    <dgm:cxn modelId="{7E816592-4514-4DE7-9529-05CA4D820B4C}" type="presOf" srcId="{395B900D-7BCC-4B31-B7CA-0A76C1A4D7C4}" destId="{6E6069CE-C307-4AE6-8DC0-9882785BA497}" srcOrd="0" destOrd="0" presId="urn:microsoft.com/office/officeart/2005/8/layout/balance1"/>
    <dgm:cxn modelId="{6FE15C37-D444-4654-A6E9-9B2D8149E409}" type="presOf" srcId="{C32A2F5F-E7BA-472E-8163-D80F5477414B}" destId="{F2259CCC-C2F2-4643-8D62-65278F75E84B}" srcOrd="0" destOrd="0" presId="urn:microsoft.com/office/officeart/2005/8/layout/balance1"/>
    <dgm:cxn modelId="{EE5F5014-5855-40D1-9077-0B6D8124E191}" srcId="{8554CE1E-C8FB-4E66-A93D-391411755C25}" destId="{272F1948-E232-4146-B71B-5B32A07679BE}" srcOrd="1" destOrd="0" parTransId="{4886E7A3-1C15-4BB1-968C-DF99AAAA4134}" sibTransId="{0E743C9A-5421-4B8C-8ECC-87214DA1C1B7}"/>
    <dgm:cxn modelId="{C69168ED-B8F2-404F-81B4-181B5E31B889}" srcId="{C27FC3CF-1DF7-4BEB-BE26-B799013AA108}" destId="{6DC91672-0AE4-4DCC-AE73-07CF4174C43C}" srcOrd="0" destOrd="0" parTransId="{B3C90745-437F-4B7F-865F-0937D01518A5}" sibTransId="{8828C643-49E3-4D64-860D-2CBD9BEA214E}"/>
    <dgm:cxn modelId="{4C39F443-D6B4-4FE5-BF16-B1FCCDC90D64}" type="presOf" srcId="{7FB99261-0DBB-4C5D-BD24-79B966CDED75}" destId="{1B5F20E9-AC53-445F-B042-855CC9FB9AAA}" srcOrd="0" destOrd="0" presId="urn:microsoft.com/office/officeart/2005/8/layout/balance1"/>
    <dgm:cxn modelId="{FEE1472D-5A8A-4642-9A74-15A85FBAFEF2}" srcId="{8554CE1E-C8FB-4E66-A93D-391411755C25}" destId="{1CA3B1A0-2504-412E-9FF3-0B736C27F1DA}" srcOrd="4" destOrd="0" parTransId="{BCB82E3B-1D9A-40FD-8904-836B3055AFB3}" sibTransId="{B3149DA2-26BB-46A9-909A-B005806C1489}"/>
    <dgm:cxn modelId="{489DB240-F253-4F4B-838C-EA5D143AACB9}" srcId="{6DC91672-0AE4-4DCC-AE73-07CF4174C43C}" destId="{C32A2F5F-E7BA-472E-8163-D80F5477414B}" srcOrd="0" destOrd="0" parTransId="{BDBAB4E3-499D-4B52-B6C2-FD2564EFA06D}" sibTransId="{C7D9D324-FB06-481B-A770-ECABA74AC68F}"/>
    <dgm:cxn modelId="{123DBED5-22FA-42BE-B395-B7EA6C2C01EB}" type="presOf" srcId="{272F1948-E232-4146-B71B-5B32A07679BE}" destId="{BCB7B326-D37D-4E03-A3C4-05D856B68808}" srcOrd="0" destOrd="0" presId="urn:microsoft.com/office/officeart/2005/8/layout/balance1"/>
    <dgm:cxn modelId="{B6E5C12B-87FC-4F15-A8F5-AFA9593CBC3A}" srcId="{6DC91672-0AE4-4DCC-AE73-07CF4174C43C}" destId="{B7BD2228-3321-4771-9E3E-5C3469FDAFF8}" srcOrd="2" destOrd="0" parTransId="{D7986F6F-2AA3-431D-A8C5-3C8B6BA8EE2F}" sibTransId="{1632EA76-5CD8-47C1-827E-A82ECF933938}"/>
    <dgm:cxn modelId="{380C2DFC-42B4-4B14-9314-94EC9F80D820}" type="presOf" srcId="{7E1F82F9-C9DB-4928-A688-1EEF6A5FA362}" destId="{9A76812A-332B-4CE4-B7BA-7EEB03F47FD9}" srcOrd="0" destOrd="0" presId="urn:microsoft.com/office/officeart/2005/8/layout/balance1"/>
    <dgm:cxn modelId="{75D811AC-DB65-467C-80AE-1DDC50708A94}" type="presOf" srcId="{8554CE1E-C8FB-4E66-A93D-391411755C25}" destId="{2692EC7E-43AA-4235-B443-731304A4433A}" srcOrd="0" destOrd="0" presId="urn:microsoft.com/office/officeart/2005/8/layout/balance1"/>
    <dgm:cxn modelId="{9377E5C2-A109-460A-963C-9F43F7D17C55}" type="presOf" srcId="{294391D7-003A-4AC1-9363-C0E40EE8F19E}" destId="{EB26CFAB-B445-4FB1-95C7-E859DC31DD9B}" srcOrd="0" destOrd="0" presId="urn:microsoft.com/office/officeart/2005/8/layout/balance1"/>
    <dgm:cxn modelId="{A6D99E74-3FC3-4E99-89C3-FB18FDB857DD}" srcId="{C27FC3CF-1DF7-4BEB-BE26-B799013AA108}" destId="{8554CE1E-C8FB-4E66-A93D-391411755C25}" srcOrd="1" destOrd="0" parTransId="{388385CE-0CD8-4B22-B64F-438AD379DA8D}" sibTransId="{BCED0028-4B9E-42EA-9A8F-679D340A2160}"/>
    <dgm:cxn modelId="{4E34AF71-0BA8-48D2-959B-BC38864DD3C6}" srcId="{C27FC3CF-1DF7-4BEB-BE26-B799013AA108}" destId="{F98F5464-3850-4372-A43D-38DF0490672E}" srcOrd="3" destOrd="0" parTransId="{545591A4-3055-4700-AF24-8BA8D0A27BDD}" sibTransId="{DBE8FEC1-8DF2-4CA1-A838-27A7058D8F9A}"/>
    <dgm:cxn modelId="{6E82D7DF-91D2-4D18-B077-D720AF16EF45}" type="presOf" srcId="{C27FC3CF-1DF7-4BEB-BE26-B799013AA108}" destId="{809F44DE-6092-4998-94E3-7692754D947A}" srcOrd="0" destOrd="0" presId="urn:microsoft.com/office/officeart/2005/8/layout/balance1"/>
    <dgm:cxn modelId="{641A65A1-5047-4C99-8161-75547E05C664}" srcId="{8554CE1E-C8FB-4E66-A93D-391411755C25}" destId="{7E1F82F9-C9DB-4928-A688-1EEF6A5FA362}" srcOrd="2" destOrd="0" parTransId="{E5B72ECF-0D9C-46AA-8B57-73D37F9C1EB7}" sibTransId="{BA33E25F-2CCD-440C-A42E-EDF927EA1D84}"/>
    <dgm:cxn modelId="{00270598-E6D9-4403-B0CF-D03C6FC54F37}" srcId="{8554CE1E-C8FB-4E66-A93D-391411755C25}" destId="{7FB99261-0DBB-4C5D-BD24-79B966CDED75}" srcOrd="3" destOrd="0" parTransId="{7A986E28-AFA9-4D12-9C9D-E277864D9A70}" sibTransId="{9B238C86-D20C-4DA6-A089-456F26520AA0}"/>
    <dgm:cxn modelId="{DEB81FC4-F1A1-465B-A6B3-F1D3C436A4C4}" type="presOf" srcId="{B7BD2228-3321-4771-9E3E-5C3469FDAFF8}" destId="{4185D157-4D28-4B00-9937-DAD675BDAD52}" srcOrd="0" destOrd="0" presId="urn:microsoft.com/office/officeart/2005/8/layout/balance1"/>
    <dgm:cxn modelId="{37808F52-1861-439A-B3DB-17EEC9191015}" srcId="{8554CE1E-C8FB-4E66-A93D-391411755C25}" destId="{DB5A3F5B-964E-457B-975D-5964A3D91FCB}" srcOrd="5" destOrd="0" parTransId="{8C8FF9DA-1195-43DE-9358-F99CE8E095AA}" sibTransId="{4A5682E5-4418-46FF-9290-26FE6B42F2F1}"/>
    <dgm:cxn modelId="{329294C2-A2B0-4AFC-BE04-99A9FC08EF98}" type="presParOf" srcId="{809F44DE-6092-4998-94E3-7692754D947A}" destId="{72B40A1B-24AA-4FCB-A550-AA1EAAB2F562}" srcOrd="0" destOrd="0" presId="urn:microsoft.com/office/officeart/2005/8/layout/balance1"/>
    <dgm:cxn modelId="{D8C9D99F-862C-46D5-BF9B-C45962E08F92}" type="presParOf" srcId="{809F44DE-6092-4998-94E3-7692754D947A}" destId="{27A56A25-91A9-466A-BCA8-0151EF2A3672}" srcOrd="1" destOrd="0" presId="urn:microsoft.com/office/officeart/2005/8/layout/balance1"/>
    <dgm:cxn modelId="{8563DF75-16F7-492C-B4EC-D91C322ED7C4}" type="presParOf" srcId="{27A56A25-91A9-466A-BCA8-0151EF2A3672}" destId="{372E106B-981E-4E33-A9A2-28EECDBD6E75}" srcOrd="0" destOrd="0" presId="urn:microsoft.com/office/officeart/2005/8/layout/balance1"/>
    <dgm:cxn modelId="{94A01A7A-1EE2-407C-997E-A16F80C916B3}" type="presParOf" srcId="{27A56A25-91A9-466A-BCA8-0151EF2A3672}" destId="{2692EC7E-43AA-4235-B443-731304A4433A}" srcOrd="1" destOrd="0" presId="urn:microsoft.com/office/officeart/2005/8/layout/balance1"/>
    <dgm:cxn modelId="{2400AFA1-6DFB-4607-B430-44AF3198EE77}" type="presParOf" srcId="{809F44DE-6092-4998-94E3-7692754D947A}" destId="{B255084E-6A20-4765-98DE-4A0749420DDD}" srcOrd="2" destOrd="0" presId="urn:microsoft.com/office/officeart/2005/8/layout/balance1"/>
    <dgm:cxn modelId="{07117E1F-C0AD-48A0-AACF-EADC06DA0F3B}" type="presParOf" srcId="{B255084E-6A20-4765-98DE-4A0749420DDD}" destId="{5E1A85C5-5868-4A36-8F2F-C2F11BC9E8A0}" srcOrd="0" destOrd="0" presId="urn:microsoft.com/office/officeart/2005/8/layout/balance1"/>
    <dgm:cxn modelId="{5E186349-1E15-4489-A733-B143D3E75EAC}" type="presParOf" srcId="{B255084E-6A20-4765-98DE-4A0749420DDD}" destId="{383970D1-8F67-455B-BD0D-81E9CECDBF93}" srcOrd="1" destOrd="0" presId="urn:microsoft.com/office/officeart/2005/8/layout/balance1"/>
    <dgm:cxn modelId="{E2386EEB-D60B-4C28-A146-79B9F6D8EBEC}" type="presParOf" srcId="{B255084E-6A20-4765-98DE-4A0749420DDD}" destId="{F23BD082-8485-474F-B14B-46626AC74721}" srcOrd="2" destOrd="0" presId="urn:microsoft.com/office/officeart/2005/8/layout/balance1"/>
    <dgm:cxn modelId="{B94B6E3C-C5A1-4AEB-BDA4-57BEBB3BD70B}" type="presParOf" srcId="{B255084E-6A20-4765-98DE-4A0749420DDD}" destId="{EB26CFAB-B445-4FB1-95C7-E859DC31DD9B}" srcOrd="3" destOrd="0" presId="urn:microsoft.com/office/officeart/2005/8/layout/balance1"/>
    <dgm:cxn modelId="{F7D2EDE0-C690-4D7D-830D-98D01D9B2EAC}" type="presParOf" srcId="{B255084E-6A20-4765-98DE-4A0749420DDD}" destId="{BCB7B326-D37D-4E03-A3C4-05D856B68808}" srcOrd="4" destOrd="0" presId="urn:microsoft.com/office/officeart/2005/8/layout/balance1"/>
    <dgm:cxn modelId="{07603766-6997-47A1-9723-FF11073B346A}" type="presParOf" srcId="{B255084E-6A20-4765-98DE-4A0749420DDD}" destId="{9A76812A-332B-4CE4-B7BA-7EEB03F47FD9}" srcOrd="5" destOrd="0" presId="urn:microsoft.com/office/officeart/2005/8/layout/balance1"/>
    <dgm:cxn modelId="{90E0BA11-033E-479B-BC46-C0045C7279D2}" type="presParOf" srcId="{B255084E-6A20-4765-98DE-4A0749420DDD}" destId="{1B5F20E9-AC53-445F-B042-855CC9FB9AAA}" srcOrd="6" destOrd="0" presId="urn:microsoft.com/office/officeart/2005/8/layout/balance1"/>
    <dgm:cxn modelId="{82F19963-41BE-4C01-BA72-BCF900EE70BC}" type="presParOf" srcId="{B255084E-6A20-4765-98DE-4A0749420DDD}" destId="{F2259CCC-C2F2-4643-8D62-65278F75E84B}" srcOrd="7" destOrd="0" presId="urn:microsoft.com/office/officeart/2005/8/layout/balance1"/>
    <dgm:cxn modelId="{5F037B90-BE5B-4A4D-9412-E09CD8A8E819}" type="presParOf" srcId="{B255084E-6A20-4765-98DE-4A0749420DDD}" destId="{6E6069CE-C307-4AE6-8DC0-9882785BA497}" srcOrd="8" destOrd="0" presId="urn:microsoft.com/office/officeart/2005/8/layout/balance1"/>
    <dgm:cxn modelId="{20524F37-8C71-4831-AEAA-BC7F53FB0F79}" type="presParOf" srcId="{B255084E-6A20-4765-98DE-4A0749420DDD}" destId="{4185D157-4D28-4B00-9937-DAD675BDAD52}"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106B-981E-4E33-A9A2-28EECDBD6E75}">
      <dsp:nvSpPr>
        <dsp:cNvPr id="0" name=""/>
        <dsp:cNvSpPr/>
      </dsp:nvSpPr>
      <dsp:spPr>
        <a:xfrm>
          <a:off x="2292095" y="259080"/>
          <a:ext cx="1865376" cy="1036320"/>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Benefits</a:t>
          </a:r>
        </a:p>
      </dsp:txBody>
      <dsp:txXfrm>
        <a:off x="2322448" y="289433"/>
        <a:ext cx="1804670" cy="975614"/>
      </dsp:txXfrm>
    </dsp:sp>
    <dsp:sp modelId="{2692EC7E-43AA-4235-B443-731304A4433A}">
      <dsp:nvSpPr>
        <dsp:cNvPr id="0" name=""/>
        <dsp:cNvSpPr/>
      </dsp:nvSpPr>
      <dsp:spPr>
        <a:xfrm>
          <a:off x="4986528" y="259080"/>
          <a:ext cx="1865376" cy="103632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Costs</a:t>
          </a:r>
        </a:p>
      </dsp:txBody>
      <dsp:txXfrm>
        <a:off x="5016881" y="289433"/>
        <a:ext cx="1804670" cy="975614"/>
      </dsp:txXfrm>
    </dsp:sp>
    <dsp:sp modelId="{383970D1-8F67-455B-BD0D-81E9CECDBF93}">
      <dsp:nvSpPr>
        <dsp:cNvPr id="0" name=""/>
        <dsp:cNvSpPr/>
      </dsp:nvSpPr>
      <dsp:spPr>
        <a:xfrm>
          <a:off x="4183380" y="4404360"/>
          <a:ext cx="777240" cy="77724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BD082-8485-474F-B14B-46626AC74721}">
      <dsp:nvSpPr>
        <dsp:cNvPr id="0" name=""/>
        <dsp:cNvSpPr/>
      </dsp:nvSpPr>
      <dsp:spPr>
        <a:xfrm rot="240000">
          <a:off x="2239567" y="4071303"/>
          <a:ext cx="4664864" cy="326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26CFAB-B445-4FB1-95C7-E859DC31DD9B}">
      <dsp:nvSpPr>
        <dsp:cNvPr id="0" name=""/>
        <dsp:cNvSpPr/>
      </dsp:nvSpPr>
      <dsp:spPr>
        <a:xfrm rot="240000">
          <a:off x="5045432" y="3483643"/>
          <a:ext cx="1851198" cy="639301"/>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Operation &amp; Maintenance</a:t>
          </a:r>
        </a:p>
      </dsp:txBody>
      <dsp:txXfrm>
        <a:off x="5076640" y="3514851"/>
        <a:ext cx="1788782" cy="576885"/>
      </dsp:txXfrm>
    </dsp:sp>
    <dsp:sp modelId="{BCB7B326-D37D-4E03-A3C4-05D856B68808}">
      <dsp:nvSpPr>
        <dsp:cNvPr id="0" name=""/>
        <dsp:cNvSpPr/>
      </dsp:nvSpPr>
      <dsp:spPr>
        <a:xfrm rot="240000">
          <a:off x="5097248" y="2799672"/>
          <a:ext cx="1851198" cy="639301"/>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Construction materials</a:t>
          </a:r>
        </a:p>
      </dsp:txBody>
      <dsp:txXfrm>
        <a:off x="5128456" y="2830880"/>
        <a:ext cx="1788782" cy="576885"/>
      </dsp:txXfrm>
    </dsp:sp>
    <dsp:sp modelId="{9A76812A-332B-4CE4-B7BA-7EEB03F47FD9}">
      <dsp:nvSpPr>
        <dsp:cNvPr id="0" name=""/>
        <dsp:cNvSpPr/>
      </dsp:nvSpPr>
      <dsp:spPr>
        <a:xfrm rot="240000">
          <a:off x="5149064" y="2115701"/>
          <a:ext cx="1851198" cy="639301"/>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Equipment</a:t>
          </a:r>
        </a:p>
      </dsp:txBody>
      <dsp:txXfrm>
        <a:off x="5180272" y="2146909"/>
        <a:ext cx="1788782" cy="576885"/>
      </dsp:txXfrm>
    </dsp:sp>
    <dsp:sp modelId="{1B5F20E9-AC53-445F-B042-855CC9FB9AAA}">
      <dsp:nvSpPr>
        <dsp:cNvPr id="0" name=""/>
        <dsp:cNvSpPr/>
      </dsp:nvSpPr>
      <dsp:spPr>
        <a:xfrm rot="240000">
          <a:off x="5200880" y="1431730"/>
          <a:ext cx="1851198" cy="63930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
          </a:r>
          <a:br>
            <a:rPr lang="en-GB" sz="1400" kern="1200" dirty="0"/>
          </a:br>
          <a:r>
            <a:rPr lang="en-GB" sz="1400" kern="1200" dirty="0"/>
            <a:t>Staff</a:t>
          </a:r>
        </a:p>
      </dsp:txBody>
      <dsp:txXfrm>
        <a:off x="5232088" y="1462938"/>
        <a:ext cx="1788782" cy="576885"/>
      </dsp:txXfrm>
    </dsp:sp>
    <dsp:sp modelId="{F2259CCC-C2F2-4643-8D62-65278F75E84B}">
      <dsp:nvSpPr>
        <dsp:cNvPr id="0" name=""/>
        <dsp:cNvSpPr/>
      </dsp:nvSpPr>
      <dsp:spPr>
        <a:xfrm rot="240000">
          <a:off x="2351000" y="3297106"/>
          <a:ext cx="1851198" cy="639301"/>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Reduced crime</a:t>
          </a:r>
        </a:p>
      </dsp:txBody>
      <dsp:txXfrm>
        <a:off x="2382208" y="3328314"/>
        <a:ext cx="1788782" cy="576885"/>
      </dsp:txXfrm>
    </dsp:sp>
    <dsp:sp modelId="{6E6069CE-C307-4AE6-8DC0-9882785BA497}">
      <dsp:nvSpPr>
        <dsp:cNvPr id="0" name=""/>
        <dsp:cNvSpPr/>
      </dsp:nvSpPr>
      <dsp:spPr>
        <a:xfrm rot="240000">
          <a:off x="2402816" y="2613135"/>
          <a:ext cx="1851198" cy="639301"/>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Improved Health</a:t>
          </a:r>
        </a:p>
      </dsp:txBody>
      <dsp:txXfrm>
        <a:off x="2434024" y="2644343"/>
        <a:ext cx="1788782" cy="576885"/>
      </dsp:txXfrm>
    </dsp:sp>
    <dsp:sp modelId="{4185D157-4D28-4B00-9937-DAD675BDAD52}">
      <dsp:nvSpPr>
        <dsp:cNvPr id="0" name=""/>
        <dsp:cNvSpPr/>
      </dsp:nvSpPr>
      <dsp:spPr>
        <a:xfrm rot="240000">
          <a:off x="2454632" y="1929163"/>
          <a:ext cx="1851198" cy="639301"/>
        </a:xfrm>
        <a:prstGeom prst="roundRect">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
          </a:r>
          <a:br>
            <a:rPr lang="en-GB" sz="1400" kern="1200" dirty="0"/>
          </a:br>
          <a:r>
            <a:rPr lang="en-GB" sz="1400" kern="1200" dirty="0"/>
            <a:t>Increased </a:t>
          </a:r>
        </a:p>
        <a:p>
          <a:pPr lvl="0" algn="ctr" defTabSz="622300">
            <a:lnSpc>
              <a:spcPct val="90000"/>
            </a:lnSpc>
            <a:spcBef>
              <a:spcPct val="0"/>
            </a:spcBef>
            <a:spcAft>
              <a:spcPct val="35000"/>
            </a:spcAft>
          </a:pPr>
          <a:r>
            <a:rPr lang="en-GB" sz="1400" kern="1200" dirty="0"/>
            <a:t>Productivity</a:t>
          </a:r>
        </a:p>
      </dsp:txBody>
      <dsp:txXfrm>
        <a:off x="2485840" y="1960371"/>
        <a:ext cx="1788782" cy="57688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pPr>
              <a:defRPr/>
            </a:pPr>
            <a:fld id="{5D1335F4-EF12-4F51-9C18-836A408998DB}" type="datetimeFigureOut">
              <a:rPr lang="en-GB"/>
              <a:pPr>
                <a:defRPr/>
              </a:pPr>
              <a:t>29/03/2017</a:t>
            </a:fld>
            <a:endParaRPr lang="en-GB"/>
          </a:p>
        </p:txBody>
      </p:sp>
      <p:sp>
        <p:nvSpPr>
          <p:cNvPr id="4" name="Footer Placeholder 3"/>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902075" y="9517063"/>
            <a:ext cx="2986088" cy="5016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9F6C6B-D290-47E2-B9E9-165FCEA8F3EF}" type="slidenum">
              <a:rPr lang="en-GB" altLang="en-US"/>
              <a:pPr/>
              <a:t>‹nº›</a:t>
            </a:fld>
            <a:endParaRPr lang="en-GB" altLang="en-US"/>
          </a:p>
        </p:txBody>
      </p:sp>
    </p:spTree>
    <p:extLst>
      <p:ext uri="{BB962C8B-B14F-4D97-AF65-F5344CB8AC3E}">
        <p14:creationId xmlns:p14="http://schemas.microsoft.com/office/powerpoint/2010/main" val="2217719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3238"/>
          </a:xfrm>
          <a:prstGeom prst="rect">
            <a:avLst/>
          </a:prstGeom>
        </p:spPr>
        <p:txBody>
          <a:bodyPr vert="horz" wrap="square" lIns="96625" tIns="48312" rIns="96625" bIns="48312" numCol="1" anchor="t" anchorCtr="0" compatLnSpc="1">
            <a:prstTxWarp prst="textNoShape">
              <a:avLst/>
            </a:prstTxWarp>
          </a:bodyPr>
          <a:lstStyle>
            <a:lvl1pPr eaLnBrk="1" hangingPunct="1">
              <a:defRPr sz="1300">
                <a:latin typeface="Calibri" charset="0"/>
                <a:ea typeface="ＭＳ Ｐゴシック" charset="0"/>
                <a:cs typeface="ＭＳ Ｐゴシック" charset="0"/>
              </a:defRPr>
            </a:lvl1pPr>
          </a:lstStyle>
          <a:p>
            <a:pPr>
              <a:defRPr/>
            </a:pPr>
            <a:endParaRPr lang="en-GB"/>
          </a:p>
        </p:txBody>
      </p:sp>
      <p:sp>
        <p:nvSpPr>
          <p:cNvPr id="3" name="Date Placeholder 2"/>
          <p:cNvSpPr>
            <a:spLocks noGrp="1"/>
          </p:cNvSpPr>
          <p:nvPr>
            <p:ph type="dt" idx="1"/>
          </p:nvPr>
        </p:nvSpPr>
        <p:spPr>
          <a:xfrm>
            <a:off x="3902075" y="0"/>
            <a:ext cx="2986088" cy="503238"/>
          </a:xfrm>
          <a:prstGeom prst="rect">
            <a:avLst/>
          </a:prstGeom>
        </p:spPr>
        <p:txBody>
          <a:bodyPr vert="horz" wrap="square" lIns="96625" tIns="48312" rIns="96625" bIns="48312" numCol="1" anchor="t" anchorCtr="0" compatLnSpc="1">
            <a:prstTxWarp prst="textNoShape">
              <a:avLst/>
            </a:prstTxWarp>
          </a:bodyPr>
          <a:lstStyle>
            <a:lvl1pPr algn="r" eaLnBrk="1" hangingPunct="1">
              <a:defRPr sz="1300"/>
            </a:lvl1pPr>
          </a:lstStyle>
          <a:p>
            <a:pPr>
              <a:defRPr/>
            </a:pPr>
            <a:fld id="{1D311AB6-5F6D-496F-AD66-F4E37234F2E5}" type="datetimeFigureOut">
              <a:rPr lang="en-GB"/>
              <a:pPr>
                <a:defRPr/>
              </a:pPr>
              <a:t>29/03/2017</a:t>
            </a:fld>
            <a:endParaRPr lang="en-GB"/>
          </a:p>
        </p:txBody>
      </p:sp>
      <p:sp>
        <p:nvSpPr>
          <p:cNvPr id="4" name="Slide Image Placeholder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6625" tIns="48312" rIns="96625" bIns="48312" rtlCol="0" anchor="ctr"/>
          <a:lstStyle/>
          <a:p>
            <a:pPr lvl="0"/>
            <a:endParaRPr lang="en-GB" noProof="0"/>
          </a:p>
        </p:txBody>
      </p:sp>
      <p:sp>
        <p:nvSpPr>
          <p:cNvPr id="5" name="Notes Placeholder 4"/>
          <p:cNvSpPr>
            <a:spLocks noGrp="1"/>
          </p:cNvSpPr>
          <p:nvPr>
            <p:ph type="body" sz="quarter" idx="3"/>
          </p:nvPr>
        </p:nvSpPr>
        <p:spPr>
          <a:xfrm>
            <a:off x="688975" y="4822825"/>
            <a:ext cx="5511800" cy="3944938"/>
          </a:xfrm>
          <a:prstGeom prst="rect">
            <a:avLst/>
          </a:prstGeom>
        </p:spPr>
        <p:txBody>
          <a:bodyPr vert="horz" wrap="square" lIns="96625" tIns="48312" rIns="96625" bIns="483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6088" cy="503237"/>
          </a:xfrm>
          <a:prstGeom prst="rect">
            <a:avLst/>
          </a:prstGeom>
        </p:spPr>
        <p:txBody>
          <a:bodyPr vert="horz" wrap="square" lIns="96625" tIns="48312" rIns="96625" bIns="48312" numCol="1" anchor="b" anchorCtr="0" compatLnSpc="1">
            <a:prstTxWarp prst="textNoShape">
              <a:avLst/>
            </a:prstTxWarp>
          </a:bodyPr>
          <a:lstStyle>
            <a:lvl1pPr eaLnBrk="1" hangingPunct="1">
              <a:defRPr sz="1300">
                <a:latin typeface="Calibri"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5"/>
          </p:nvPr>
        </p:nvSpPr>
        <p:spPr>
          <a:xfrm>
            <a:off x="3902075" y="9517063"/>
            <a:ext cx="2986088" cy="503237"/>
          </a:xfrm>
          <a:prstGeom prst="rect">
            <a:avLst/>
          </a:prstGeom>
        </p:spPr>
        <p:txBody>
          <a:bodyPr vert="horz" wrap="square" lIns="96625" tIns="48312" rIns="96625" bIns="48312" numCol="1" anchor="b" anchorCtr="0" compatLnSpc="1">
            <a:prstTxWarp prst="textNoShape">
              <a:avLst/>
            </a:prstTxWarp>
          </a:bodyPr>
          <a:lstStyle>
            <a:lvl1pPr algn="r" eaLnBrk="1" hangingPunct="1">
              <a:defRPr sz="1300"/>
            </a:lvl1pPr>
          </a:lstStyle>
          <a:p>
            <a:fld id="{40E57D51-EED8-42CC-B0AF-230AA1CFB463}" type="slidenum">
              <a:rPr lang="en-GB" altLang="en-US"/>
              <a:pPr/>
              <a:t>‹nº›</a:t>
            </a:fld>
            <a:endParaRPr lang="en-GB" altLang="en-US"/>
          </a:p>
        </p:txBody>
      </p:sp>
    </p:spTree>
    <p:extLst>
      <p:ext uri="{BB962C8B-B14F-4D97-AF65-F5344CB8AC3E}">
        <p14:creationId xmlns:p14="http://schemas.microsoft.com/office/powerpoint/2010/main" val="2971299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BAD561D-ECEA-4BEE-BE56-8525C27F344C}"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dirty="0"/>
              <a:t>RPC – </a:t>
            </a:r>
            <a:r>
              <a:rPr lang="en-GB" dirty="0"/>
              <a:t>Set up in 2009 and in 2012 became an advisory non- departmental public body, sponsored by BEIS.   </a:t>
            </a:r>
          </a:p>
          <a:p>
            <a:pPr>
              <a:defRPr/>
            </a:pPr>
            <a:r>
              <a:rPr lang="en-GB" dirty="0"/>
              <a:t>Committee of 8 members, supported by a Secretariat (civil servants)   - committee </a:t>
            </a:r>
            <a:r>
              <a:rPr lang="en-GB" altLang="en-US" dirty="0"/>
              <a:t>Includes economists, business reps and a civil society rep.</a:t>
            </a:r>
            <a:endParaRPr lang="en-GB" dirty="0"/>
          </a:p>
          <a:p>
            <a:pPr>
              <a:defRPr/>
            </a:pPr>
            <a:r>
              <a:rPr lang="en-GB" dirty="0"/>
              <a:t>Scrutinises and validates departments’ estimates of costs and benefits to business.  </a:t>
            </a:r>
          </a:p>
          <a:p>
            <a:pPr eaLnBrk="1" hangingPunct="1">
              <a:spcBef>
                <a:spcPct val="0"/>
              </a:spcBef>
              <a:defRPr/>
            </a:pPr>
            <a:r>
              <a:rPr lang="en-GB" altLang="en-US" dirty="0"/>
              <a:t>Provides independent scrutiny of the quality of the analysis . Does not comment on public policy.  </a:t>
            </a:r>
          </a:p>
          <a:p>
            <a:pPr eaLnBrk="1" hangingPunct="1">
              <a:spcBef>
                <a:spcPct val="0"/>
              </a:spcBef>
              <a:defRPr/>
            </a:pPr>
            <a:r>
              <a:rPr lang="en-GB" altLang="en-US" dirty="0"/>
              <a:t>Aims to support departments improve the quality and consistency of </a:t>
            </a:r>
            <a:r>
              <a:rPr lang="en-GB" altLang="en-US" dirty="0" err="1"/>
              <a:t>apprasials</a:t>
            </a:r>
            <a:endParaRPr lang="en-GB" altLang="en-US" dirty="0"/>
          </a:p>
          <a:p>
            <a:pPr eaLnBrk="1" hangingPunct="1">
              <a:spcBef>
                <a:spcPct val="0"/>
              </a:spcBef>
              <a:defRPr/>
            </a:pPr>
            <a:r>
              <a:rPr lang="en-GB" altLang="en-US" dirty="0"/>
              <a:t>Ensure that there is a sound evidence base for regulatory change</a:t>
            </a:r>
          </a:p>
          <a:p>
            <a:pPr eaLnBrk="1" hangingPunct="1">
              <a:spcBef>
                <a:spcPct val="0"/>
              </a:spcBef>
              <a:defRPr/>
            </a:pPr>
            <a:r>
              <a:rPr lang="en-GB" altLang="en-US" dirty="0"/>
              <a:t>The RPC will issue an opinion within 30 days.</a:t>
            </a:r>
          </a:p>
          <a:p>
            <a:pPr eaLnBrk="1" hangingPunct="1">
              <a:spcBef>
                <a:spcPct val="0"/>
              </a:spcBef>
              <a:defRPr/>
            </a:pPr>
            <a:endParaRPr lang="en-GB" altLang="en-US" dirty="0"/>
          </a:p>
          <a:p>
            <a:pPr eaLnBrk="1" hangingPunct="1">
              <a:spcBef>
                <a:spcPct val="0"/>
              </a:spcBef>
              <a:defRPr/>
            </a:pPr>
            <a:r>
              <a:rPr lang="en-GB" altLang="en-US" dirty="0"/>
              <a:t>Has three ratings:  </a:t>
            </a:r>
          </a:p>
          <a:p>
            <a:pPr eaLnBrk="1" hangingPunct="1">
              <a:spcBef>
                <a:spcPct val="0"/>
              </a:spcBef>
              <a:defRPr/>
            </a:pPr>
            <a:r>
              <a:rPr lang="en-GB" altLang="en-US" dirty="0"/>
              <a:t>Red – IA not fit for purpose – major concerns over analysis which need to be addressed</a:t>
            </a:r>
          </a:p>
          <a:p>
            <a:pPr eaLnBrk="1" hangingPunct="1">
              <a:spcBef>
                <a:spcPct val="0"/>
              </a:spcBef>
              <a:defRPr/>
            </a:pPr>
            <a:r>
              <a:rPr lang="en-GB" altLang="en-US" dirty="0"/>
              <a:t>Amber – is fit for purpose – but there are some areas of concern that should be addressed before a final decision is made</a:t>
            </a:r>
          </a:p>
          <a:p>
            <a:pPr eaLnBrk="1" hangingPunct="1">
              <a:spcBef>
                <a:spcPct val="0"/>
              </a:spcBef>
              <a:defRPr/>
            </a:pPr>
            <a:r>
              <a:rPr lang="en-GB" altLang="en-US" dirty="0"/>
              <a:t>Green – fit for purpose – may be some areas that could be improved.  </a:t>
            </a:r>
          </a:p>
          <a:p>
            <a:pPr eaLnBrk="1" hangingPunct="1">
              <a:spcBef>
                <a:spcPct val="0"/>
              </a:spcBef>
              <a:defRPr/>
            </a:pPr>
            <a:endParaRPr lang="en-GB" altLang="en-US" dirty="0"/>
          </a:p>
          <a:p>
            <a:pPr eaLnBrk="1" hangingPunct="1">
              <a:spcBef>
                <a:spcPct val="0"/>
              </a:spcBef>
              <a:defRPr/>
            </a:pPr>
            <a:r>
              <a:rPr lang="en-GB" altLang="en-US" dirty="0"/>
              <a:t>Reducing Regulation Committee – cabinet committee – chaired by SOS for BEIS, Minister for Cabinet Office – deputy chair.   </a:t>
            </a:r>
          </a:p>
          <a:p>
            <a:pPr marL="171450" indent="-171450">
              <a:lnSpc>
                <a:spcPct val="80000"/>
              </a:lnSpc>
              <a:buFontTx/>
              <a:buChar char="•"/>
              <a:defRPr/>
            </a:pPr>
            <a:endParaRPr lang="en-US" alt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GB" altLang="en-US" smtClean="0"/>
              <a:t>.</a:t>
            </a:r>
          </a:p>
          <a:p>
            <a:endParaRPr lang="en-GB" altLang="en-US" smtClean="0"/>
          </a:p>
          <a:p>
            <a:endParaRPr lang="en-GB" altLang="en-US" smtClean="0"/>
          </a:p>
          <a:p>
            <a:endParaRPr lang="en-GB" altLang="en-US" smtClean="0"/>
          </a:p>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71575" y="1252538"/>
            <a:ext cx="4508500" cy="3381375"/>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r>
              <a:rPr lang="en-US" altLang="ja-JP" smtClean="0">
                <a:latin typeface="Arial" charset="0"/>
                <a:cs typeface="Arial" charset="0"/>
              </a:rPr>
              <a:t>A RIA starts by verifying the existence of a problem, identifying who is affected, estimating the problem's scale, analysing its causes and consequences, and assessing its likelihood to persist in the absence of Government intervention.</a:t>
            </a:r>
            <a:endParaRPr lang="en-GB" altLang="ja-JP" smtClean="0">
              <a:latin typeface="Arial" charset="0"/>
              <a:cs typeface="Arial" charset="0"/>
            </a:endParaRPr>
          </a:p>
          <a:p>
            <a:pPr>
              <a:spcBef>
                <a:spcPct val="0"/>
              </a:spcBef>
            </a:pPr>
            <a:r>
              <a:rPr lang="en-US" altLang="ja-JP" smtClean="0">
                <a:latin typeface="Arial" charset="0"/>
                <a:cs typeface="Arial" charset="0"/>
              </a:rPr>
              <a:t>The answer to this question should give policy-makers the information needed to decide whether there is a problem for which a policy response may be warranted.</a:t>
            </a:r>
          </a:p>
          <a:p>
            <a:pPr>
              <a:spcBef>
                <a:spcPct val="0"/>
              </a:spcBef>
            </a:pPr>
            <a:endParaRPr lang="en-US" altLang="ja-JP" smtClean="0">
              <a:latin typeface="Arial" charset="0"/>
              <a:cs typeface="Arial" charset="0"/>
            </a:endParaRPr>
          </a:p>
          <a:p>
            <a:pPr>
              <a:spcBef>
                <a:spcPct val="0"/>
              </a:spcBef>
            </a:pPr>
            <a:r>
              <a:rPr lang="en-US" altLang="ja-JP" smtClean="0">
                <a:latin typeface="Arial" charset="0"/>
                <a:cs typeface="Arial" charset="0"/>
              </a:rPr>
              <a:t>A clear definition of the problem is vital to ensure the subsequent steps of the RIA process will result in the best option being identified</a:t>
            </a:r>
            <a:endParaRPr lang="en-GB" altLang="en-US" smtClean="0">
              <a:latin typeface="Arial" charset="0"/>
              <a:cs typeface="Arial" charset="0"/>
            </a:endParaRPr>
          </a:p>
          <a:p>
            <a:endParaRPr lang="en-GB" altLang="en-US" smtClean="0"/>
          </a:p>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81100" y="1241425"/>
            <a:ext cx="4508500" cy="3382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You may not want to use this slide – it just provides a visual, so is not absolutely necessary?</a:t>
            </a:r>
            <a:endParaRPr lang="en-US" altLang="en-US" smtClean="0"/>
          </a:p>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0FBF4341-F6BB-4D3B-B591-A545F31E812D}" type="slidenum">
              <a:rPr lang="en-GB" altLang="en-US">
                <a:solidFill>
                  <a:srgbClr val="000000"/>
                </a:solidFill>
              </a:rPr>
              <a:pPr/>
              <a:t>16</a:t>
            </a:fld>
            <a:endParaRPr lang="en-GB"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tLang="en-US" smtClean="0"/>
              <a:t>Objectives link the analysis of the problem to the options for the policy response. They set the level of policy ambition, determine the criteria for how policy options can be compared and determine how the achievements of the policy can be monitored and evaluated. Objectives can be set at different levels and at different times.</a:t>
            </a:r>
          </a:p>
          <a:p>
            <a:endParaRPr lang="en-US" altLang="en-US" smtClean="0"/>
          </a:p>
          <a:p>
            <a:pPr>
              <a:spcBef>
                <a:spcPct val="0"/>
              </a:spcBef>
            </a:pPr>
            <a:r>
              <a:rPr lang="en-GB" altLang="en-US" smtClean="0"/>
              <a:t>Policies  are designed to achieve goals or solve problems. </a:t>
            </a:r>
          </a:p>
          <a:p>
            <a:pPr>
              <a:spcBef>
                <a:spcPct val="0"/>
              </a:spcBef>
            </a:pPr>
            <a:endParaRPr lang="en-GB" altLang="en-US" smtClean="0"/>
          </a:p>
          <a:p>
            <a:pPr>
              <a:spcBef>
                <a:spcPct val="0"/>
              </a:spcBef>
            </a:pPr>
            <a:r>
              <a:rPr lang="en-GB" altLang="en-US" smtClean="0"/>
              <a:t>Each policy is directed at an objective – the destination</a:t>
            </a:r>
          </a:p>
          <a:p>
            <a:pPr>
              <a:spcBef>
                <a:spcPct val="0"/>
              </a:spcBef>
            </a:pPr>
            <a:endParaRPr lang="en-GB" altLang="en-US" smtClean="0"/>
          </a:p>
          <a:p>
            <a:pPr>
              <a:spcBef>
                <a:spcPct val="0"/>
              </a:spcBef>
            </a:pPr>
            <a:r>
              <a:rPr lang="en-GB" altLang="en-US" smtClean="0"/>
              <a:t>The goal: increase economic activity the objectives increase the number of small businesses, to increase access to credit, and to improve hiring practices.</a:t>
            </a:r>
          </a:p>
          <a:p>
            <a:pPr>
              <a:spcBef>
                <a:spcPct val="0"/>
              </a:spcBef>
            </a:pPr>
            <a:r>
              <a:rPr lang="en-GB" altLang="en-US" smtClean="0"/>
              <a:t>Goal improve the transport system an objective reduce journey times between specific cities.</a:t>
            </a:r>
          </a:p>
          <a:p>
            <a:pPr>
              <a:spcBef>
                <a:spcPct val="0"/>
              </a:spcBef>
            </a:pPr>
            <a:r>
              <a:rPr lang="en-GB" altLang="en-US" smtClean="0"/>
              <a:t>Goal improve the education system objective increasing the percentage of schools at which children are educated for the entire school day. </a:t>
            </a:r>
          </a:p>
          <a:p>
            <a:pPr>
              <a:spcBef>
                <a:spcPct val="0"/>
              </a:spcBef>
            </a:pPr>
            <a:r>
              <a:rPr lang="en-GB" altLang="en-US" smtClean="0"/>
              <a:t>For example, when the problem is lack of knowledge about the law requiring seatbelt use, an objective would be to increase knowledge and compliance with the law about seatbelt use. </a:t>
            </a:r>
          </a:p>
          <a:p>
            <a:endParaRPr lang="en-GB" altLang="en-US" smtClean="0"/>
          </a:p>
          <a:p>
            <a:endParaRPr lang="en-GB" altLang="en-US" smtClean="0"/>
          </a:p>
          <a:p>
            <a:endParaRPr lang="en-GB" altLang="en-US" smtClean="0"/>
          </a:p>
          <a:p>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defRPr/>
            </a:pPr>
            <a:r>
              <a:rPr lang="en-GB" altLang="en-US" dirty="0"/>
              <a:t>The problem has been identified, objectives have been set our objectives, the </a:t>
            </a:r>
            <a:r>
              <a:rPr lang="en-GB" altLang="en-US" dirty="0" err="1"/>
              <a:t>destination,where</a:t>
            </a:r>
            <a:r>
              <a:rPr lang="en-GB" altLang="en-US" dirty="0"/>
              <a:t> we want to get to, but when or other measures.</a:t>
            </a:r>
          </a:p>
          <a:p>
            <a:pPr>
              <a:defRPr/>
            </a:pPr>
            <a:r>
              <a:rPr lang="en-GB" altLang="en-US" dirty="0"/>
              <a:t>Now we must identify options – or how to get to our destination.  Rather like a journey some will be more expensive than others, or we could just decide to stay home and do nothing. </a:t>
            </a:r>
          </a:p>
          <a:p>
            <a:pPr>
              <a:defRPr/>
            </a:pPr>
            <a:endParaRPr lang="en-GB" altLang="en-US" dirty="0"/>
          </a:p>
          <a:p>
            <a:pPr>
              <a:defRPr/>
            </a:pPr>
            <a:r>
              <a:rPr lang="en-GB" altLang="en-US" dirty="0"/>
              <a:t>Common challenges/pitfalls at this stage:</a:t>
            </a:r>
          </a:p>
          <a:p>
            <a:pPr marL="88900" indent="-88900">
              <a:spcBef>
                <a:spcPct val="20000"/>
              </a:spcBef>
              <a:buFont typeface="Arial" charset="0"/>
              <a:buChar char="•"/>
              <a:defRPr/>
            </a:pPr>
            <a:r>
              <a:rPr lang="en-GB" altLang="en-US" dirty="0"/>
              <a:t>No consultation – meaningful engagement is necessary to create a full range of options</a:t>
            </a:r>
          </a:p>
          <a:p>
            <a:pPr marL="88900" indent="-88900">
              <a:spcBef>
                <a:spcPct val="20000"/>
              </a:spcBef>
              <a:buFont typeface="Arial" charset="0"/>
              <a:buChar char="•"/>
              <a:defRPr/>
            </a:pPr>
            <a:r>
              <a:rPr lang="en-GB" altLang="en-US" dirty="0"/>
              <a:t>Consider alternatives to regulation – the </a:t>
            </a:r>
            <a:r>
              <a:rPr lang="en-GB" altLang="en-US" dirty="0" err="1"/>
              <a:t>mindset</a:t>
            </a:r>
            <a:r>
              <a:rPr lang="en-GB" altLang="en-US" dirty="0"/>
              <a:t> of many regulators (and politicians) is to regulate rather than consider alternatives to regulation.    These options can often be cheaper and have better results.  </a:t>
            </a:r>
          </a:p>
          <a:p>
            <a:pPr marL="88900" indent="-88900">
              <a:spcBef>
                <a:spcPct val="20000"/>
              </a:spcBef>
              <a:buFont typeface="Arial" charset="0"/>
              <a:buChar char="•"/>
              <a:defRPr/>
            </a:pPr>
            <a:r>
              <a:rPr lang="en-GB" altLang="en-US" dirty="0"/>
              <a:t>Who will enforce the policy?  Do they have the necessary resources and expertise?</a:t>
            </a:r>
          </a:p>
          <a:p>
            <a:pPr marL="88900" indent="-88900">
              <a:spcBef>
                <a:spcPct val="20000"/>
              </a:spcBef>
              <a:buFont typeface="Arial" charset="0"/>
              <a:buChar char="•"/>
              <a:defRPr/>
            </a:pPr>
            <a:r>
              <a:rPr lang="en-GB" altLang="en-US" dirty="0"/>
              <a:t>Engagement and data collection</a:t>
            </a:r>
          </a:p>
          <a:p>
            <a:pPr marL="88900" indent="-88900">
              <a:spcBef>
                <a:spcPct val="20000"/>
              </a:spcBef>
              <a:buFont typeface="Arial" charset="0"/>
              <a:buChar char="•"/>
              <a:defRPr/>
            </a:pPr>
            <a:r>
              <a:rPr lang="en-GB" altLang="en-US" dirty="0"/>
              <a:t>The options identified at this stage, are refined through development, and consultation throughout the policy making process.  </a:t>
            </a:r>
          </a:p>
          <a:p>
            <a:pPr>
              <a:defRPr/>
            </a:pPr>
            <a:endParaRPr lang="en-GB" altLang="en-US" dirty="0"/>
          </a:p>
          <a:p>
            <a:pPr>
              <a:defRPr/>
            </a:pPr>
            <a:endParaRPr lang="en-GB" altLang="en-US" dirty="0"/>
          </a:p>
          <a:p>
            <a:pPr>
              <a:defRPr/>
            </a:pPr>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dirty="0">
                <a:ea typeface="+mn-ea"/>
                <a:cs typeface="+mn-cs"/>
              </a:rPr>
              <a:t>. </a:t>
            </a:r>
            <a:r>
              <a:rPr lang="en-GB" altLang="en-US" dirty="0"/>
              <a:t>As a matter of course, in the UK we always include a “do nothing” option</a:t>
            </a:r>
          </a:p>
          <a:p>
            <a:pPr fontAlgn="auto">
              <a:spcBef>
                <a:spcPts val="0"/>
              </a:spcBef>
              <a:spcAft>
                <a:spcPts val="0"/>
              </a:spcAft>
              <a:defRPr/>
            </a:pPr>
            <a:endParaRPr lang="en-US" dirty="0">
              <a:ea typeface="+mn-ea"/>
              <a:cs typeface="+mn-cs"/>
            </a:endParaRPr>
          </a:p>
          <a:p>
            <a:pPr marL="241562" indent="-241562" fontAlgn="auto">
              <a:spcBef>
                <a:spcPts val="0"/>
              </a:spcBef>
              <a:spcAft>
                <a:spcPts val="0"/>
              </a:spcAft>
              <a:defRPr/>
            </a:pPr>
            <a:endParaRPr lang="en-US" dirty="0">
              <a:ea typeface="+mn-ea"/>
              <a:cs typeface="+mn-cs"/>
            </a:endParaRPr>
          </a:p>
        </p:txBody>
      </p:sp>
      <p:sp>
        <p:nvSpPr>
          <p:cNvPr id="63491" name="Slide Image Placeholder 5"/>
          <p:cNvSpPr>
            <a:spLocks noGrp="1" noRot="1" noChangeAspect="1" noTextEdit="1"/>
          </p:cNvSpPr>
          <p:nvPr>
            <p:ph type="sldImg"/>
          </p:nvPr>
        </p:nvSpPr>
        <p:spPr bwMode="auto">
          <a:xfrm>
            <a:off x="393700" y="504825"/>
            <a:ext cx="3444875" cy="2584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1"/>
          <p:cNvSpPr>
            <a:spLocks noChangeArrowheads="1"/>
          </p:cNvSpPr>
          <p:nvPr/>
        </p:nvSpPr>
        <p:spPr bwMode="auto">
          <a:xfrm>
            <a:off x="1722438" y="4548188"/>
            <a:ext cx="344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spcBef>
                <a:spcPct val="20000"/>
              </a:spcBef>
            </a:pPr>
            <a:r>
              <a:rPr lang="en-GB" altLang="en-US"/>
              <a:t>As a matter of course, in the UK we always include a “do nothing” option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ln/>
          <a:extLst/>
        </p:spPr>
        <p:txBody>
          <a:bodyPr/>
          <a:lstStyle/>
          <a:p>
            <a:pPr marL="119493" indent="-119493">
              <a:buFont typeface="Arial" panose="020B0604020202020204" pitchFamily="34" charset="0"/>
              <a:buChar char="•"/>
              <a:defRPr/>
            </a:pPr>
            <a:endParaRPr lang="en-US" altLang="en-US" sz="700" dirty="0">
              <a:ea typeface="+mn-ea"/>
              <a:cs typeface="ＭＳ Ｐゴシック" charset="0"/>
            </a:endParaRPr>
          </a:p>
        </p:txBody>
      </p:sp>
      <p:sp>
        <p:nvSpPr>
          <p:cNvPr id="65540" name="Footer Placeholder 3"/>
          <p:cNvSpPr>
            <a:spLocks noGrp="1"/>
          </p:cNvSpPr>
          <p:nvPr>
            <p:ph type="ftr" sz="quarter" idx="4"/>
          </p:nvPr>
        </p:nvSpPr>
        <p:spPr bwMode="auto">
          <a:xfrm>
            <a:off x="0" y="9518650"/>
            <a:ext cx="688975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GB" altLang="en-US" sz="700" smtClean="0">
                <a:solidFill>
                  <a:srgbClr val="000000"/>
                </a:solidFill>
              </a:rPr>
              <a:t>UNCLASSIFIED</a:t>
            </a:r>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C8FE14D7-ADA3-4E8D-B529-57A4946C0CAB}" type="slidenum">
              <a:rPr lang="en-GB" altLang="en-US">
                <a:solidFill>
                  <a:srgbClr val="000000"/>
                </a:solidFill>
                <a:latin typeface="Arial Narrow" pitchFamily="34" charset="0"/>
              </a:rPr>
              <a:pPr/>
              <a:t>20</a:t>
            </a:fld>
            <a:endParaRPr lang="en-GB" altLang="en-US">
              <a:solidFill>
                <a:srgbClr val="000000"/>
              </a:solidFill>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872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defRPr/>
            </a:pPr>
            <a:r>
              <a:rPr lang="en-US" dirty="0"/>
              <a:t>To identify impacts we explore who will be affected and in what ways by the proposed policy change. </a:t>
            </a:r>
          </a:p>
          <a:p>
            <a:pPr>
              <a:defRPr/>
            </a:pPr>
            <a:endParaRPr lang="en-US" dirty="0"/>
          </a:p>
          <a:p>
            <a:pPr>
              <a:defRPr/>
            </a:pPr>
            <a:r>
              <a:rPr lang="en-US" dirty="0"/>
              <a:t>Types of impacts:</a:t>
            </a:r>
          </a:p>
          <a:p>
            <a:pPr marL="88900" indent="-88900">
              <a:spcBef>
                <a:spcPct val="20000"/>
              </a:spcBef>
              <a:buFont typeface="Arial" charset="0"/>
              <a:buChar char="•"/>
              <a:defRPr/>
            </a:pPr>
            <a:r>
              <a:rPr lang="en-GB" altLang="en-US" dirty="0"/>
              <a:t>Economic (business, competition)</a:t>
            </a:r>
          </a:p>
          <a:p>
            <a:pPr marL="88900" indent="-88900">
              <a:spcBef>
                <a:spcPct val="20000"/>
              </a:spcBef>
              <a:buFont typeface="Arial" charset="0"/>
              <a:buChar char="•"/>
              <a:defRPr/>
            </a:pPr>
            <a:r>
              <a:rPr lang="en-GB" altLang="en-US" dirty="0"/>
              <a:t>Social (health, human rights, equalities)</a:t>
            </a:r>
          </a:p>
          <a:p>
            <a:pPr marL="88900" indent="-88900">
              <a:spcBef>
                <a:spcPct val="20000"/>
              </a:spcBef>
              <a:buFont typeface="Arial" charset="0"/>
              <a:buChar char="•"/>
              <a:defRPr/>
            </a:pPr>
            <a:r>
              <a:rPr lang="en-GB" altLang="en-US" dirty="0"/>
              <a:t>Environment (carbon budgets, climate change)</a:t>
            </a:r>
          </a:p>
          <a:p>
            <a:pPr>
              <a:defRPr/>
            </a:pPr>
            <a:endParaRPr lang="en-US" dirty="0"/>
          </a:p>
          <a:p>
            <a:pPr>
              <a:defRPr/>
            </a:pPr>
            <a:r>
              <a:rPr lang="en-US" dirty="0"/>
              <a:t>it is important to detail the anticipated consequences of the policy proposals and to consider small businesses, who tend to be disproportionately affected by the burden of complying with Government rules and regulations</a:t>
            </a:r>
            <a:endParaRPr lang="en-GB" altLang="en-US" dirty="0"/>
          </a:p>
          <a:p>
            <a:pPr>
              <a:defRPr/>
            </a:pPr>
            <a:endParaRPr lang="en-GB" altLang="en-US" dirty="0"/>
          </a:p>
          <a:p>
            <a:pPr>
              <a:defRPr/>
            </a:pPr>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682625" y="4784725"/>
            <a:ext cx="5511800" cy="3944938"/>
          </a:xfrm>
          <a:solidFill>
            <a:srgbClr val="FFFFFF"/>
          </a:solidFill>
          <a:ln>
            <a:solidFill>
              <a:srgbClr val="000000"/>
            </a:solidFill>
            <a:miter lim="800000"/>
            <a:headEnd/>
            <a:tailEnd/>
          </a:ln>
        </p:spPr>
        <p:txBody>
          <a:bodyPr/>
          <a:lstStyle/>
          <a:p>
            <a:r>
              <a:rPr lang="en-US" altLang="en-US" smtClean="0"/>
              <a:t>Once a set of policy options is selected, a robust assessment should be carried out of their economic, social and environmental impacts and of who will be affected. </a:t>
            </a:r>
          </a:p>
          <a:p>
            <a:endParaRPr lang="en-US" altLang="en-US" smtClean="0"/>
          </a:p>
          <a:p>
            <a:r>
              <a:rPr lang="en-US" altLang="en-US" smtClean="0"/>
              <a:t>At the end of this process, policy-makers should know to what extent different policy options would meet their objectives, with what benefits, at what cost, with what implications for different stakeholders, and at what risk of unintended consequences.</a:t>
            </a:r>
            <a:endParaRPr lang="en-GB" altLang="en-US" smtClean="0"/>
          </a:p>
          <a:p>
            <a:endParaRPr lang="en-GB" altLang="en-US" smtClean="0"/>
          </a:p>
          <a:p>
            <a:r>
              <a:rPr lang="en-GB" altLang="en-US" smtClean="0"/>
              <a:t>Often here that there is no data, there is always data, the skill is to find it and make a decision on how to use it.  E.g. tobacco packaging RIA used data from Australia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9493" indent="-119493">
              <a:buFont typeface="Arial" panose="020B0604020202020204" pitchFamily="34" charset="0"/>
              <a:buChar char="•"/>
              <a:defRPr/>
            </a:pPr>
            <a:r>
              <a:rPr lang="en-GB" sz="700" dirty="0">
                <a:ea typeface="+mn-ea"/>
                <a:cs typeface="ＭＳ Ｐゴシック" charset="0"/>
              </a:rPr>
              <a:t>First stage of a social CBA is to identify </a:t>
            </a:r>
            <a:r>
              <a:rPr lang="en-GB" sz="700" u="sng" dirty="0">
                <a:ea typeface="+mn-ea"/>
                <a:cs typeface="ＭＳ Ｐゴシック" charset="0"/>
              </a:rPr>
              <a:t>all</a:t>
            </a:r>
            <a:r>
              <a:rPr lang="en-GB" sz="700" dirty="0">
                <a:ea typeface="+mn-ea"/>
                <a:cs typeface="ＭＳ Ｐゴシック" charset="0"/>
              </a:rPr>
              <a:t> of the relevant costs and benefits</a:t>
            </a:r>
          </a:p>
          <a:p>
            <a:pPr marL="119493" indent="-119493">
              <a:buFont typeface="Arial" panose="020B0604020202020204" pitchFamily="34" charset="0"/>
              <a:buChar char="•"/>
              <a:defRPr/>
            </a:pPr>
            <a:r>
              <a:rPr lang="en-GB" sz="700" dirty="0">
                <a:ea typeface="+mn-ea"/>
                <a:cs typeface="ＭＳ Ｐゴシック" charset="0"/>
              </a:rPr>
              <a:t>Not just those falling on the direct users of the project but to </a:t>
            </a:r>
            <a:r>
              <a:rPr lang="en-GB" sz="700" u="sng" dirty="0">
                <a:ea typeface="+mn-ea"/>
                <a:cs typeface="ＭＳ Ｐゴシック" charset="0"/>
              </a:rPr>
              <a:t>everyone</a:t>
            </a:r>
            <a:r>
              <a:rPr lang="en-GB" sz="700" dirty="0">
                <a:ea typeface="+mn-ea"/>
                <a:cs typeface="ＭＳ Ｐゴシック" charset="0"/>
              </a:rPr>
              <a:t> who is directly or indirectly affected</a:t>
            </a:r>
          </a:p>
          <a:p>
            <a:pPr marL="119493" indent="-119493">
              <a:buFont typeface="Arial" panose="020B0604020202020204" pitchFamily="34" charset="0"/>
              <a:buChar char="•"/>
              <a:defRPr/>
            </a:pPr>
            <a:r>
              <a:rPr lang="en-GB" sz="700" dirty="0">
                <a:ea typeface="+mn-ea"/>
                <a:cs typeface="ＭＳ Ｐゴシック" charset="0"/>
              </a:rPr>
              <a:t>Some of these will be financial (e.g. cost of employing staff or purchasing machinery) others will be </a:t>
            </a:r>
            <a:r>
              <a:rPr lang="en-GB" sz="700" u="sng" dirty="0">
                <a:ea typeface="+mn-ea"/>
                <a:cs typeface="ＭＳ Ｐゴシック" charset="0"/>
              </a:rPr>
              <a:t>non-financial</a:t>
            </a:r>
            <a:r>
              <a:rPr lang="en-GB" sz="700" dirty="0">
                <a:ea typeface="+mn-ea"/>
                <a:cs typeface="ＭＳ Ｐゴシック" charset="0"/>
              </a:rPr>
              <a:t> (e.g. improved health or reduced risk of accident)</a:t>
            </a:r>
          </a:p>
          <a:p>
            <a:pPr>
              <a:buFont typeface="Arial" panose="020B0604020202020204" pitchFamily="34" charset="0"/>
              <a:buNone/>
              <a:defRPr/>
            </a:pPr>
            <a:r>
              <a:rPr lang="en-GB" sz="700" dirty="0">
                <a:ea typeface="+mn-ea"/>
                <a:cs typeface="ＭＳ Ｐゴシック" charset="0"/>
              </a:rPr>
              <a:t>------------</a:t>
            </a:r>
          </a:p>
          <a:p>
            <a:pPr marL="119493" indent="-119493">
              <a:buFont typeface="Arial" panose="020B0604020202020204" pitchFamily="34" charset="0"/>
              <a:buChar char="•"/>
              <a:defRPr/>
            </a:pPr>
            <a:r>
              <a:rPr lang="en-GB" sz="700" dirty="0">
                <a:ea typeface="+mn-ea"/>
                <a:cs typeface="ＭＳ Ｐゴシック" charset="0"/>
              </a:rPr>
              <a:t>Relevant costs and benefits are those that can be affected by the decision at hand</a:t>
            </a:r>
          </a:p>
          <a:p>
            <a:pPr marL="119493" indent="-119493">
              <a:buFont typeface="Arial" panose="020B0604020202020204" pitchFamily="34" charset="0"/>
              <a:buChar char="•"/>
              <a:defRPr/>
            </a:pPr>
            <a:r>
              <a:rPr lang="en-GB" sz="700" dirty="0">
                <a:ea typeface="+mn-ea"/>
                <a:cs typeface="ＭＳ Ｐゴシック" charset="0"/>
              </a:rPr>
              <a:t>Should be considered over the useful lifetime of the asset</a:t>
            </a:r>
          </a:p>
        </p:txBody>
      </p:sp>
      <p:sp>
        <p:nvSpPr>
          <p:cNvPr id="71684" name="Footer Placeholder 3"/>
          <p:cNvSpPr>
            <a:spLocks noGrp="1"/>
          </p:cNvSpPr>
          <p:nvPr>
            <p:ph type="ftr" sz="quarter" idx="4"/>
          </p:nvPr>
        </p:nvSpPr>
        <p:spPr bwMode="auto">
          <a:xfrm>
            <a:off x="0" y="9518650"/>
            <a:ext cx="688975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GB" altLang="en-US" sz="700" smtClean="0">
                <a:solidFill>
                  <a:srgbClr val="000000"/>
                </a:solidFill>
              </a:rPr>
              <a:t>UNCLASSIFIED</a:t>
            </a:r>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598EEC2C-3714-4910-AC7C-EF820191AA84}" type="slidenum">
              <a:rPr lang="en-GB" altLang="en-US">
                <a:solidFill>
                  <a:srgbClr val="000000"/>
                </a:solidFill>
                <a:latin typeface="Arial Narrow" pitchFamily="34" charset="0"/>
              </a:rPr>
              <a:pPr/>
              <a:t>23</a:t>
            </a:fld>
            <a:endParaRPr lang="en-GB" altLang="en-US">
              <a:solidFill>
                <a:srgbClr val="000000"/>
              </a:solidFill>
              <a:latin typeface="Arial Narrow"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73732" name="Footer Placeholder 3"/>
          <p:cNvSpPr>
            <a:spLocks noGrp="1"/>
          </p:cNvSpPr>
          <p:nvPr>
            <p:ph type="ftr" sz="quarter" idx="4"/>
          </p:nvPr>
        </p:nvSpPr>
        <p:spPr bwMode="auto">
          <a:xfrm>
            <a:off x="0" y="9518650"/>
            <a:ext cx="688975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GB" altLang="en-US" sz="700" smtClean="0">
                <a:solidFill>
                  <a:srgbClr val="000000"/>
                </a:solidFill>
              </a:rPr>
              <a:t>UNCLASSIFIED</a:t>
            </a:r>
          </a:p>
        </p:txBody>
      </p:sp>
      <p:sp>
        <p:nvSpPr>
          <p:cNvPr id="737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8194B163-E494-42C8-BF1F-BE121084175D}" type="slidenum">
              <a:rPr lang="en-GB" altLang="en-US">
                <a:solidFill>
                  <a:srgbClr val="000000"/>
                </a:solidFill>
                <a:latin typeface="Arial Narrow" pitchFamily="34" charset="0"/>
              </a:rPr>
              <a:pPr/>
              <a:t>24</a:t>
            </a:fld>
            <a:endParaRPr lang="en-GB" altLang="en-US">
              <a:solidFill>
                <a:srgbClr val="000000"/>
              </a:solidFill>
              <a:latin typeface="Arial Narrow"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Utilisation of the SCM provides consistency across government and allows measurement of the level of administrative burdens introduced</a:t>
            </a:r>
          </a:p>
          <a:p>
            <a:endParaRPr lang="en-GB" altLang="en-US" smtClean="0">
              <a:latin typeface="Arial" charset="0"/>
            </a:endParaRPr>
          </a:p>
          <a:p>
            <a:r>
              <a:rPr lang="en-GB" altLang="en-US" smtClean="0">
                <a:latin typeface="Arial" charset="0"/>
              </a:rPr>
              <a:t>Current (post Implementation of One in, Two out) UK Impact Assessments require consideration of changes in Policy costs and Administrative burdens when assessing the impacts of a regulation on business. Business as usual costs can be considered but should be displayed separately. One-off (transitional) and recurring costs should be identified separately. (section highlighted in light blue)</a:t>
            </a:r>
          </a:p>
          <a:p>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DF54C9D4-16E7-462F-A639-F2282C7F2480}" type="slidenum">
              <a:rPr lang="en-GB" altLang="en-US">
                <a:solidFill>
                  <a:srgbClr val="000000"/>
                </a:solidFill>
              </a:rPr>
              <a:pPr/>
              <a:t>26</a:t>
            </a:fld>
            <a:endParaRPr lang="en-GB"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tLang="en-US" smtClean="0">
                <a:latin typeface="Arial" charset="0"/>
                <a:cs typeface="Arial" charset="0"/>
              </a:rPr>
              <a:t>Consultation is a structured way to ask for relevant information from people who would be affected (directly or indirectly) by the measure under examination. </a:t>
            </a:r>
          </a:p>
          <a:p>
            <a:endParaRPr lang="en-US" altLang="en-US" smtClean="0">
              <a:latin typeface="Arial" charset="0"/>
              <a:cs typeface="Arial" charset="0"/>
            </a:endParaRPr>
          </a:p>
          <a:p>
            <a:pPr eaLnBrk="1" hangingPunct="1"/>
            <a:r>
              <a:rPr lang="en-GB" altLang="en-US" smtClean="0">
                <a:latin typeface="Arial" charset="0"/>
                <a:cs typeface="Arial" charset="0"/>
              </a:rPr>
              <a:t>Effort to consult should be proportionate to the scale of the problem being considered</a:t>
            </a:r>
          </a:p>
          <a:p>
            <a:pPr eaLnBrk="1" hangingPunct="1"/>
            <a:r>
              <a:rPr lang="en-GB" altLang="en-US" smtClean="0">
                <a:latin typeface="Arial" charset="0"/>
                <a:cs typeface="Arial" charset="0"/>
              </a:rPr>
              <a:t>Clear objectives should be set</a:t>
            </a:r>
          </a:p>
          <a:p>
            <a:pPr eaLnBrk="1" hangingPunct="1"/>
            <a:r>
              <a:rPr lang="en-GB" altLang="en-US" smtClean="0">
                <a:latin typeface="Arial" charset="0"/>
                <a:cs typeface="Arial" charset="0"/>
              </a:rPr>
              <a:t>Actively manage timing and timeliness – minimum </a:t>
            </a:r>
            <a:r>
              <a:rPr lang="en-US" altLang="en-US" smtClean="0">
                <a:latin typeface="Arial" charset="0"/>
                <a:cs typeface="Arial" charset="0"/>
              </a:rPr>
              <a:t>period for public consultation?  Consultation should be meaningful process not just a tick box.  Need enough time to undertake all steps of the process and consult with stakeholders and sufficient time to consider that information and adapt </a:t>
            </a:r>
            <a:endParaRPr lang="en-GB" altLang="en-US" smtClean="0">
              <a:latin typeface="Arial" charset="0"/>
              <a:cs typeface="Arial" charset="0"/>
            </a:endParaRPr>
          </a:p>
          <a:p>
            <a:pPr eaLnBrk="1" hangingPunct="1"/>
            <a:r>
              <a:rPr lang="en-GB" altLang="en-US" smtClean="0">
                <a:latin typeface="Arial" charset="0"/>
                <a:cs typeface="Arial" charset="0"/>
              </a:rPr>
              <a:t>Sufficient budget for the consultation process </a:t>
            </a:r>
          </a:p>
          <a:p>
            <a:pPr eaLnBrk="1" hangingPunct="1"/>
            <a:r>
              <a:rPr lang="en-GB" altLang="en-US" smtClean="0">
                <a:latin typeface="Arial" charset="0"/>
                <a:cs typeface="Arial" charset="0"/>
              </a:rPr>
              <a:t>I</a:t>
            </a:r>
            <a:r>
              <a:rPr lang="en-US" altLang="en-US" smtClean="0">
                <a:latin typeface="Arial" charset="0"/>
                <a:cs typeface="Arial" charset="0"/>
              </a:rPr>
              <a:t>dentification of stakeholders</a:t>
            </a:r>
            <a:r>
              <a:rPr lang="en-GB" altLang="en-US" sz="1100" smtClean="0">
                <a:latin typeface="Arial" charset="0"/>
                <a:cs typeface="Arial" charset="0"/>
              </a:rPr>
              <a:t>  - </a:t>
            </a:r>
            <a:r>
              <a:rPr lang="en-GB" altLang="en-US" smtClean="0">
                <a:latin typeface="Arial" charset="0"/>
                <a:cs typeface="Arial" charset="0"/>
              </a:rPr>
              <a:t>Adapt and mix consultation mechanisms according  to the issue being considered and range of stakeholders</a:t>
            </a:r>
          </a:p>
          <a:p>
            <a:endParaRPr lang="en-US" altLang="en-US" smtClean="0">
              <a:latin typeface="Arial" charset="0"/>
              <a:cs typeface="Arial" charset="0"/>
            </a:endParaRPr>
          </a:p>
          <a:p>
            <a:r>
              <a:rPr lang="en-US" altLang="en-US" smtClean="0">
                <a:latin typeface="Arial" charset="0"/>
                <a:cs typeface="Arial" charset="0"/>
              </a:rPr>
              <a:t>Consultation should happen at all stages of policy making process, wider and early engagement with all stakeholders during the policy making process has been proven to lead to better policy outcomes.  </a:t>
            </a:r>
            <a:endParaRPr lang="en-GB" altLang="en-US" smtClean="0">
              <a:latin typeface="Arial" charset="0"/>
              <a:cs typeface="Arial" charset="0"/>
            </a:endParaRPr>
          </a:p>
          <a:p>
            <a:endParaRPr lang="en-GB" altLang="en-US" smtClean="0"/>
          </a:p>
          <a:p>
            <a:endParaRPr lang="en-GB" altLang="en-US" smtClean="0"/>
          </a:p>
          <a:p>
            <a:endParaRPr lang="en-GB" altLang="en-US" smtClean="0"/>
          </a:p>
          <a:p>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2BE0D584-B5B4-4844-A82D-412B488DCFD4}" type="slidenum">
              <a:rPr lang="en-GB" altLang="en-US">
                <a:solidFill>
                  <a:srgbClr val="000000"/>
                </a:solidFill>
              </a:rPr>
              <a:pPr/>
              <a:t>28</a:t>
            </a:fld>
            <a:endParaRPr lang="en-GB"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548FA82-629A-4242-9BD5-407238D11CB1}" type="slidenum">
              <a:rPr lang="en-GB" altLang="en-US">
                <a:solidFill>
                  <a:srgbClr val="000000"/>
                </a:solidFill>
              </a:rPr>
              <a:pPr/>
              <a:t>29</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F65739E5-2F51-46C0-A280-C1CCC14FA4F8}" type="slidenum">
              <a:rPr lang="en-GB" altLang="en-US">
                <a:solidFill>
                  <a:srgbClr val="000000"/>
                </a:solidFill>
                <a:latin typeface="Arial" charset="0"/>
              </a:rPr>
              <a:pPr>
                <a:spcBef>
                  <a:spcPct val="0"/>
                </a:spcBef>
              </a:pPr>
              <a:t>3</a:t>
            </a:fld>
            <a:endParaRPr lang="en-GB" altLang="en-US">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9A154FA-74AB-49C7-808A-113FE2AE21F6}" type="slidenum">
              <a:rPr lang="en-GB" altLang="en-US">
                <a:solidFill>
                  <a:srgbClr val="000000"/>
                </a:solidFill>
              </a:rPr>
              <a:pPr/>
              <a:t>30</a:t>
            </a:fld>
            <a:endParaRPr lang="en-GB"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Broad</a:t>
            </a:r>
          </a:p>
          <a:p>
            <a:pPr lvl="1" eaLnBrk="1" hangingPunct="1"/>
            <a:r>
              <a:rPr lang="en-GB" altLang="en-US" smtClean="0"/>
              <a:t>Written consultations</a:t>
            </a:r>
          </a:p>
          <a:p>
            <a:pPr lvl="1" eaLnBrk="1" hangingPunct="1"/>
            <a:r>
              <a:rPr lang="en-GB" altLang="en-US" smtClean="0"/>
              <a:t>Calls for evidence and invitation to comment</a:t>
            </a:r>
          </a:p>
          <a:p>
            <a:pPr lvl="1" eaLnBrk="1" hangingPunct="1"/>
            <a:r>
              <a:rPr lang="en-GB" altLang="en-US" smtClean="0"/>
              <a:t>Public hearings</a:t>
            </a:r>
          </a:p>
          <a:p>
            <a:pPr lvl="1" eaLnBrk="1" hangingPunct="1"/>
            <a:r>
              <a:rPr lang="en-GB" altLang="en-US" smtClean="0"/>
              <a:t>Twitter </a:t>
            </a:r>
          </a:p>
          <a:p>
            <a:pPr lvl="1" eaLnBrk="1" hangingPunct="1"/>
            <a:r>
              <a:rPr lang="en-GB" altLang="en-US" smtClean="0"/>
              <a:t>Public meetings</a:t>
            </a:r>
          </a:p>
          <a:p>
            <a:pPr eaLnBrk="1" hangingPunct="1"/>
            <a:r>
              <a:rPr lang="en-GB" altLang="en-US" smtClean="0"/>
              <a:t>Targeted </a:t>
            </a:r>
          </a:p>
          <a:p>
            <a:pPr lvl="1" eaLnBrk="1" hangingPunct="1"/>
            <a:r>
              <a:rPr lang="en-GB" altLang="en-US" smtClean="0"/>
              <a:t>Identified stakeholder and representative groups </a:t>
            </a:r>
          </a:p>
          <a:p>
            <a:pPr lvl="1" eaLnBrk="1" hangingPunct="1"/>
            <a:r>
              <a:rPr lang="en-GB" altLang="en-US" smtClean="0"/>
              <a:t>Focus groups and test panels </a:t>
            </a:r>
          </a:p>
          <a:p>
            <a:pPr lvl="1" eaLnBrk="1" hangingPunct="1"/>
            <a:r>
              <a:rPr lang="en-GB" altLang="en-US" smtClean="0"/>
              <a:t>Conference events</a:t>
            </a:r>
          </a:p>
          <a:p>
            <a:pPr lvl="1" eaLnBrk="1" hangingPunct="1"/>
            <a:r>
              <a:rPr lang="en-GB" altLang="en-US" smtClean="0"/>
              <a:t>Practitioner panels and industry/government panels</a:t>
            </a:r>
          </a:p>
          <a:p>
            <a:pPr lvl="1" eaLnBrk="1" hangingPunct="1"/>
            <a:r>
              <a:rPr lang="en-GB" altLang="en-US" smtClean="0"/>
              <a:t>Questionnaires and surveys </a:t>
            </a:r>
          </a:p>
          <a:p>
            <a:pPr eaLnBrk="1" hangingPunct="1">
              <a:buFont typeface="Wingdings" pitchFamily="2" charset="2"/>
              <a:buNone/>
            </a:pPr>
            <a:endParaRPr lang="en-GB" altLang="en-US" smtClean="0"/>
          </a:p>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9230CBD1-0C12-4076-8F46-64A9C4D62CEE}" type="slidenum">
              <a:rPr lang="en-GB" altLang="en-US">
                <a:solidFill>
                  <a:srgbClr val="000000"/>
                </a:solidFill>
              </a:rPr>
              <a:pPr/>
              <a:t>31</a:t>
            </a:fld>
            <a:endParaRPr lang="en-GB"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4488253B-2BBB-4883-9E09-B6B6A82006E1}" type="slidenum">
              <a:rPr lang="en-GB" altLang="en-US">
                <a:solidFill>
                  <a:srgbClr val="000000"/>
                </a:solidFill>
              </a:rPr>
              <a:pPr/>
              <a:t>32</a:t>
            </a:fld>
            <a:endParaRPr lang="en-GB"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It is useful to use a mixture of questioning techniques to gain views – perfectly ok to use open and closed questions. For example, where you have consulted previously on an issue and are wishing to confirm the position. In this instance – this was the second public consultation &amp; we wished to finally check stakeholders views – partly because one stakeholder group was  very vocal in their wish to remove/exclude specific Acts/regulatory areas from the scheme.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B523713-9D9E-46FC-AC12-CFFE8844882A}" type="slidenum">
              <a:rPr lang="en-GB" altLang="en-US">
                <a:solidFill>
                  <a:srgbClr val="000000"/>
                </a:solidFill>
              </a:rPr>
              <a:pPr/>
              <a:t>33</a:t>
            </a:fld>
            <a:endParaRPr lang="en-GB"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GB" altLang="en-US" smtClean="0"/>
              <a:t>This is more challenging.  Temptation (pressure) to look forward and focus on new policy changes on the horizon.  </a:t>
            </a:r>
          </a:p>
          <a:p>
            <a:endParaRPr lang="en-GB" altLang="en-US" smtClean="0"/>
          </a:p>
          <a:p>
            <a:r>
              <a:rPr lang="en-GB" altLang="en-US" smtClean="0"/>
              <a:t>UK uses Magenta Book</a:t>
            </a:r>
          </a:p>
          <a:p>
            <a:endParaRPr lang="en-GB" altLang="en-US" smtClean="0"/>
          </a:p>
          <a:p>
            <a:r>
              <a:rPr lang="en-GB" altLang="en-US" smtClean="0"/>
              <a:t>Set date for evaluation and make plan for evaluation during polciy develop,emt.  </a:t>
            </a:r>
          </a:p>
          <a:p>
            <a:endParaRPr lang="en-GB" altLang="en-US" smtClean="0"/>
          </a:p>
          <a:p>
            <a:r>
              <a:rPr lang="en-GB" altLang="en-US" smtClean="0"/>
              <a:t>Identify baseline, and information that will need to be gathered and by who.  </a:t>
            </a:r>
          </a:p>
          <a:p>
            <a:endParaRPr lang="en-GB" altLang="en-US" smtClean="0"/>
          </a:p>
          <a:p>
            <a:r>
              <a:rPr lang="en-GB" altLang="en-US" smtClean="0"/>
              <a:t>Talk about UK PIR process – this is something we have found particuarly challenging in the UK.</a:t>
            </a:r>
          </a:p>
          <a:p>
            <a:endParaRPr lang="en-GB" altLang="en-US" smtClean="0"/>
          </a:p>
          <a:p>
            <a:r>
              <a:rPr lang="en-GB" altLang="en-US" smtClean="0"/>
              <a:t>In 2016 UK only completed 28 PIRs – should have much more – how do we get departments to do more?  </a:t>
            </a:r>
          </a:p>
          <a:p>
            <a:r>
              <a:rPr lang="en-GB" altLang="en-US" smtClean="0"/>
              <a:t>Statutory review clauses in legislation</a:t>
            </a:r>
          </a:p>
          <a:p>
            <a:r>
              <a:rPr lang="en-GB" altLang="en-US" smtClean="0"/>
              <a:t>Departments need to plan for PIRs from the  beginning of the RIA process</a:t>
            </a:r>
          </a:p>
          <a:p>
            <a:endParaRPr lang="en-GB" altLang="en-US" smtClean="0"/>
          </a:p>
          <a:p>
            <a:endParaRPr lang="en-GB" altLang="en-US" smtClean="0"/>
          </a:p>
          <a:p>
            <a:endParaRPr lang="en-GB" altLang="en-US" smtClean="0"/>
          </a:p>
          <a:p>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smtClean="0"/>
              <a:t>This is more challenging.  Temptation (pressure) to look forward and focus on new policy changes on the horizon.  </a:t>
            </a:r>
          </a:p>
          <a:p>
            <a:endParaRPr lang="en-GB" altLang="en-US" sz="1100" smtClean="0"/>
          </a:p>
          <a:p>
            <a:r>
              <a:rPr lang="en-GB" altLang="en-US" sz="1100" smtClean="0"/>
              <a:t>UK uses Magenta Book</a:t>
            </a:r>
          </a:p>
          <a:p>
            <a:r>
              <a:rPr lang="en-GB" altLang="en-US" sz="1100" smtClean="0"/>
              <a:t>Talk about UK PIR process, </a:t>
            </a:r>
            <a:r>
              <a:rPr lang="en-GB" altLang="en-US" sz="1100" b="1" smtClean="0">
                <a:latin typeface="Arial" charset="0"/>
              </a:rPr>
              <a:t>PIRs </a:t>
            </a:r>
            <a:r>
              <a:rPr lang="en-GB" altLang="en-US" sz="1100" smtClean="0">
                <a:latin typeface="Arial" charset="0"/>
              </a:rPr>
              <a:t>are a form of evaluation to check if the policy is having the </a:t>
            </a:r>
            <a:r>
              <a:rPr lang="en-GB" altLang="en-US" sz="1100" b="1" smtClean="0">
                <a:latin typeface="Arial" charset="0"/>
              </a:rPr>
              <a:t>intended effects, </a:t>
            </a:r>
            <a:r>
              <a:rPr lang="en-GB" altLang="en-US" sz="1100" smtClean="0"/>
              <a:t>this is something we have found particularly challenging in the UK.</a:t>
            </a:r>
          </a:p>
          <a:p>
            <a:r>
              <a:rPr lang="en-GB" altLang="en-US" sz="1100" smtClean="0"/>
              <a:t>In 2016 UK only completed 28 PIRs – should have much more – how do we get departments to do more?  </a:t>
            </a:r>
          </a:p>
          <a:p>
            <a:endParaRPr lang="en-GB" altLang="en-US" sz="1100" smtClean="0"/>
          </a:p>
          <a:p>
            <a:r>
              <a:rPr lang="en-GB" altLang="en-US" sz="1100" smtClean="0"/>
              <a:t>Statutory (sunset) review clauses in legislation</a:t>
            </a:r>
          </a:p>
          <a:p>
            <a:r>
              <a:rPr lang="en-GB" altLang="en-US" sz="1100" smtClean="0"/>
              <a:t>Departments need to plan for PIRs from the  beginning of the RIA process - </a:t>
            </a:r>
            <a:r>
              <a:rPr lang="en-GB" altLang="en-US" sz="1100" smtClean="0">
                <a:latin typeface="Arial" charset="0"/>
              </a:rPr>
              <a:t>Evaluation cannot be done properly if it is not </a:t>
            </a:r>
            <a:r>
              <a:rPr lang="en-GB" altLang="en-US" sz="1100" b="1" smtClean="0">
                <a:latin typeface="Arial" charset="0"/>
              </a:rPr>
              <a:t>planned </a:t>
            </a:r>
            <a:r>
              <a:rPr lang="en-GB" altLang="en-US" sz="1100" smtClean="0">
                <a:latin typeface="Arial" charset="0"/>
              </a:rPr>
              <a:t>for and the required </a:t>
            </a:r>
            <a:r>
              <a:rPr lang="en-GB" altLang="en-US" sz="1100" b="1" smtClean="0">
                <a:latin typeface="Arial" charset="0"/>
              </a:rPr>
              <a:t>information </a:t>
            </a:r>
            <a:r>
              <a:rPr lang="en-GB" altLang="en-US" sz="1100" smtClean="0">
                <a:latin typeface="Arial" charset="0"/>
              </a:rPr>
              <a:t>is not </a:t>
            </a:r>
            <a:r>
              <a:rPr lang="en-GB" altLang="en-US" sz="1100" b="1" smtClean="0">
                <a:latin typeface="Arial" charset="0"/>
              </a:rPr>
              <a:t>gathered.</a:t>
            </a:r>
          </a:p>
          <a:p>
            <a:r>
              <a:rPr lang="en-GB" altLang="en-US" sz="1100" smtClean="0"/>
              <a:t>Set date for evaluation and make plan for evaluation during policy development.  </a:t>
            </a:r>
          </a:p>
          <a:p>
            <a:r>
              <a:rPr lang="en-GB" altLang="en-US" sz="1100" smtClean="0"/>
              <a:t>Identify baseline, and information that will need to be gathered and by who.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11024C68-8E52-42D4-8776-2F76FFDBC8E7}" type="slidenum">
              <a:rPr lang="en-GB" altLang="en-US"/>
              <a:pPr/>
              <a:t>36</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GB" altLang="en-US" b="1" i="1" smtClean="0"/>
              <a:t>Resource or time pressures within departments</a:t>
            </a:r>
            <a:r>
              <a:rPr lang="en-GB" altLang="en-US" smtClean="0"/>
              <a:t>: feedback from departments suggests that, with departmental resources under increasing pressure, fewer resources are available to support the development of high quality impact assessments. This is compounded by a number of submissions produced under significant time constraints.   </a:t>
            </a:r>
          </a:p>
          <a:p>
            <a:r>
              <a:rPr lang="en-GB" altLang="en-US" smtClean="0"/>
              <a:t> </a:t>
            </a:r>
          </a:p>
          <a:p>
            <a:r>
              <a:rPr lang="en-GB" altLang="en-US" smtClean="0"/>
              <a:t> </a:t>
            </a:r>
          </a:p>
          <a:p>
            <a:r>
              <a:rPr lang="en-GB" altLang="en-US" b="1" i="1" smtClean="0"/>
              <a:t>Major political changes and impacts on policy directions: </a:t>
            </a:r>
            <a:r>
              <a:rPr lang="en-GB" altLang="en-US" smtClean="0"/>
              <a:t>the forming of a new Government in 2015, and the subsequent changes in the political landscape during 2016, has, in some cases, resulted in changes in policy direction, or has introduced new timetable pressures and requirements </a:t>
            </a:r>
          </a:p>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a:p>
            <a:r>
              <a:rPr lang="en-GB" altLang="en-US" smtClean="0"/>
              <a:t>Last parliament – estimated regulatory costs for businesses reduced by £10 billion.</a:t>
            </a:r>
          </a:p>
          <a:p>
            <a:endParaRPr lang="en-GB" altLang="en-US" smtClean="0"/>
          </a:p>
          <a:p>
            <a:r>
              <a:rPr lang="en-GB" altLang="en-US" smtClean="0"/>
              <a:t>In the Conservative 2015 Manifesto, there was a commitment to reduce regulatory costs for business by a further £10 billion between 2015 and 2020.  Stretching target – gone after the low hanging fruit, </a:t>
            </a:r>
          </a:p>
          <a:p>
            <a:r>
              <a:rPr lang="en-GB" altLang="en-US" smtClean="0"/>
              <a:t> </a:t>
            </a:r>
          </a:p>
          <a:p>
            <a:endParaRPr lang="en-GB" altLang="en-US" smtClean="0"/>
          </a:p>
          <a:p>
            <a:endParaRPr lang="en-US" altLang="en-US" smtClean="0">
              <a:latin typeface="Arial"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D7F55AC-74A7-4C43-988C-1DFCB9207FC0}" type="slidenum">
              <a:rPr lang="en-GB" altLang="en-US">
                <a:latin typeface="Arial" charset="0"/>
              </a:rPr>
              <a:pPr>
                <a:spcBef>
                  <a:spcPct val="0"/>
                </a:spcBef>
              </a:pPr>
              <a:t>4</a:t>
            </a:fld>
            <a:endParaRPr lang="en-GB" alt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tLang="en-US" smtClean="0"/>
              <a:t>Most agree with the rationale of undertaking a RIA </a:t>
            </a:r>
            <a:endParaRPr lang="en-GB" altLang="en-US" smtClean="0"/>
          </a:p>
          <a:p>
            <a:r>
              <a:rPr lang="en-GB" altLang="en-US" smtClean="0"/>
              <a:t> </a:t>
            </a:r>
          </a:p>
          <a:p>
            <a:r>
              <a:rPr lang="en-US" altLang="en-US" smtClean="0"/>
              <a:t>The challenge is how to make the most use of this discipline:</a:t>
            </a:r>
            <a:endParaRPr lang="en-GB" altLang="en-US" smtClean="0"/>
          </a:p>
          <a:p>
            <a:pPr lvl="1"/>
            <a:r>
              <a:rPr lang="en-US" altLang="en-US" smtClean="0"/>
              <a:t>ensure that it is done to a high standard </a:t>
            </a:r>
            <a:endParaRPr lang="en-GB" altLang="en-US" smtClean="0"/>
          </a:p>
          <a:p>
            <a:pPr lvl="1"/>
            <a:r>
              <a:rPr lang="en-US" altLang="en-US" sz="1400" smtClean="0"/>
              <a:t>avoid an obsession with process and box ticking  - not just a </a:t>
            </a:r>
            <a:r>
              <a:rPr lang="en-GB" altLang="en-US" smtClean="0"/>
              <a:t>bureaucratic exercise or a post-hoc rationalisation of policy decisions</a:t>
            </a:r>
            <a:r>
              <a:rPr lang="en-GB" altLang="en-US" sz="1400" smtClean="0"/>
              <a:t> </a:t>
            </a:r>
          </a:p>
          <a:p>
            <a:pPr lvl="1"/>
            <a:r>
              <a:rPr lang="en-US" altLang="en-US" smtClean="0"/>
              <a:t>develop the estimates of costs and benefits that are the best available at the time</a:t>
            </a:r>
            <a:endParaRPr lang="en-GB" altLang="en-US" smtClean="0"/>
          </a:p>
          <a:p>
            <a:pPr lvl="1"/>
            <a:r>
              <a:rPr lang="en-US" altLang="en-US" smtClean="0"/>
              <a:t>equip the political decision makers to take decisions on the basis of such evidence</a:t>
            </a:r>
            <a:endParaRPr lang="en-GB" altLang="en-US" smtClean="0"/>
          </a:p>
          <a:p>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E724D092-B313-402C-B701-95634DA1D96B}" type="slidenum">
              <a:rPr lang="en-GB" altLang="en-US"/>
              <a:pPr/>
              <a:t>41</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F49F62A7-9CD2-4C78-8225-868E8E1E95BB}" type="slidenum">
              <a:rPr lang="en-GB" altLang="en-US">
                <a:latin typeface="Arial" charset="0"/>
              </a:rPr>
              <a:pPr>
                <a:spcBef>
                  <a:spcPct val="0"/>
                </a:spcBef>
              </a:pPr>
              <a:t>5</a:t>
            </a:fld>
            <a:endParaRPr lang="en-GB"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eaLnBrk="1" hangingPunct="1">
              <a:lnSpc>
                <a:spcPct val="80000"/>
              </a:lnSpc>
              <a:defRPr/>
            </a:pPr>
            <a:r>
              <a:rPr lang="en-US" altLang="en-US" dirty="0"/>
              <a:t>Businesses complain about excessive red tape.  </a:t>
            </a:r>
          </a:p>
          <a:p>
            <a:pPr>
              <a:defRPr/>
            </a:pPr>
            <a:endParaRPr lang="en-GB" dirty="0"/>
          </a:p>
          <a:p>
            <a:pPr>
              <a:defRPr/>
            </a:pPr>
            <a:r>
              <a:rPr lang="en-GB" dirty="0"/>
              <a:t>2014 business perceptions survey, found that 51% of businesses saw the level of regulation in the UK as an obstacle to business success. </a:t>
            </a:r>
          </a:p>
          <a:p>
            <a:pPr>
              <a:defRPr/>
            </a:pPr>
            <a:endParaRPr lang="en-GB" dirty="0"/>
          </a:p>
          <a:p>
            <a:pPr>
              <a:defRPr/>
            </a:pPr>
            <a:r>
              <a:rPr lang="en-GB" dirty="0"/>
              <a:t>If businesses incur significant costs in complying with regulations. This can act as a barrier to competition in markets and reduce productivity. </a:t>
            </a:r>
          </a:p>
          <a:p>
            <a:pPr marL="231115" indent="-231115" eaLnBrk="1" hangingPunct="1">
              <a:lnSpc>
                <a:spcPct val="80000"/>
              </a:lnSpc>
              <a:defRPr/>
            </a:pPr>
            <a:endParaRPr lang="en-US" altLang="en-US" sz="1100"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50888" indent="-287338">
              <a:spcBef>
                <a:spcPct val="30000"/>
              </a:spcBef>
              <a:defRPr sz="1200">
                <a:solidFill>
                  <a:schemeClr val="tx1"/>
                </a:solidFill>
                <a:latin typeface="Calibri" pitchFamily="34" charset="0"/>
                <a:ea typeface="MS PGothic" pitchFamily="34" charset="-128"/>
              </a:defRPr>
            </a:lvl2pPr>
            <a:lvl3pPr marL="1154113" indent="-230188">
              <a:spcBef>
                <a:spcPct val="30000"/>
              </a:spcBef>
              <a:defRPr sz="1200">
                <a:solidFill>
                  <a:schemeClr val="tx1"/>
                </a:solidFill>
                <a:latin typeface="Calibri" pitchFamily="34" charset="0"/>
                <a:ea typeface="MS PGothic" pitchFamily="34" charset="-128"/>
              </a:defRPr>
            </a:lvl3pPr>
            <a:lvl4pPr marL="1617663" indent="-230188">
              <a:spcBef>
                <a:spcPct val="30000"/>
              </a:spcBef>
              <a:defRPr sz="1200">
                <a:solidFill>
                  <a:schemeClr val="tx1"/>
                </a:solidFill>
                <a:latin typeface="Calibri" pitchFamily="34" charset="0"/>
                <a:ea typeface="MS PGothic" pitchFamily="34" charset="-128"/>
              </a:defRPr>
            </a:lvl4pPr>
            <a:lvl5pPr marL="2079625" indent="-230188">
              <a:spcBef>
                <a:spcPct val="30000"/>
              </a:spcBef>
              <a:defRPr sz="1200">
                <a:solidFill>
                  <a:schemeClr val="tx1"/>
                </a:solidFill>
                <a:latin typeface="Calibri" pitchFamily="34" charset="0"/>
                <a:ea typeface="MS PGothic" pitchFamily="34" charset="-128"/>
              </a:defRPr>
            </a:lvl5pPr>
            <a:lvl6pPr marL="2536825" indent="-2301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4025" indent="-2301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1225" indent="-2301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8425" indent="-2301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DFD9FEA-F7C4-4B14-875D-77DDFABE3609}" type="slidenum">
              <a:rPr lang="en-US" altLang="en-US">
                <a:latin typeface="Arial" charset="0"/>
              </a:rPr>
              <a:pPr>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GB" altLang="en-US" smtClean="0"/>
          </a:p>
          <a:p>
            <a:endParaRPr lang="en-GB" altLang="en-US" smtClean="0"/>
          </a:p>
          <a:p>
            <a:r>
              <a:rPr lang="en-GB" altLang="en-US" smtClean="0"/>
              <a:t>It is often seen as form filling exercise - viewed as either a bureaucratic exercise or a post-hoc rationalisation of policy decisions.</a:t>
            </a:r>
          </a:p>
          <a:p>
            <a:endParaRPr lang="en-GB" altLang="en-US" smtClean="0"/>
          </a:p>
          <a:p>
            <a:r>
              <a:rPr lang="en-GB" altLang="en-US" smtClean="0"/>
              <a:t>The form is only where we record our findings it is how we present it,  common misconception.   </a:t>
            </a:r>
          </a:p>
          <a:p>
            <a:endParaRPr lang="en-GB" altLang="en-US" smtClean="0"/>
          </a:p>
          <a:p>
            <a:r>
              <a:rPr lang="en-GB" altLang="en-US" smtClean="0"/>
              <a:t>   </a:t>
            </a:r>
          </a:p>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r>
              <a:rPr lang="en-US" altLang="en-US" smtClean="0">
                <a:latin typeface="Arial" charset="0"/>
              </a:rPr>
              <a:t>Support ministerial decision making and the ability to learn from its experience of implementing regulation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defRPr>
                <a:solidFill>
                  <a:schemeClr val="bg1"/>
                </a:solidFill>
              </a:defRPr>
            </a:lvl1pPr>
          </a:lstStyle>
          <a:p>
            <a:fld id="{8B895821-1A10-4F2A-B15B-6A8BFD545D2C}" type="slidenum">
              <a:rPr lang="en-GB" altLang="en-US"/>
              <a:pPr/>
              <a:t>‹nº›</a:t>
            </a:fld>
            <a:endParaRPr lang="en-GB" altLang="en-US"/>
          </a:p>
        </p:txBody>
      </p:sp>
    </p:spTree>
    <p:extLst>
      <p:ext uri="{BB962C8B-B14F-4D97-AF65-F5344CB8AC3E}">
        <p14:creationId xmlns:p14="http://schemas.microsoft.com/office/powerpoint/2010/main" val="248702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360363"/>
            <a:ext cx="21621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8334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9913" y="106363"/>
            <a:ext cx="8245475" cy="1081087"/>
          </a:xfrm>
        </p:spPr>
        <p:txBody>
          <a:bodyPr/>
          <a:lstStyle/>
          <a:p>
            <a:r>
              <a:rPr lang="en-US"/>
              <a:t>Click to edit Master title style</a:t>
            </a:r>
            <a:endParaRPr lang="en-GB"/>
          </a:p>
        </p:txBody>
      </p:sp>
      <p:sp>
        <p:nvSpPr>
          <p:cNvPr id="3" name="Table Placeholder 2"/>
          <p:cNvSpPr>
            <a:spLocks noGrp="1"/>
          </p:cNvSpPr>
          <p:nvPr>
            <p:ph type="tbl" idx="1"/>
          </p:nvPr>
        </p:nvSpPr>
        <p:spPr>
          <a:xfrm>
            <a:off x="565150" y="1352550"/>
            <a:ext cx="8102600" cy="4632325"/>
          </a:xfrm>
        </p:spPr>
        <p:txBody>
          <a:bodyPr/>
          <a:lstStyle/>
          <a:p>
            <a:pPr lvl="0"/>
            <a:endParaRPr lang="en-GB" noProof="0"/>
          </a:p>
        </p:txBody>
      </p:sp>
    </p:spTree>
    <p:extLst>
      <p:ext uri="{BB962C8B-B14F-4D97-AF65-F5344CB8AC3E}">
        <p14:creationId xmlns:p14="http://schemas.microsoft.com/office/powerpoint/2010/main" val="1858070256"/>
      </p:ext>
    </p:extLst>
  </p:cSld>
  <p:clrMapOvr>
    <a:masterClrMapping/>
  </p:clrMapOvr>
  <p:transition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a:lvl1pPr>
          </a:lstStyle>
          <a:p>
            <a:fld id="{0AD64124-4DD7-4100-8B63-4E07BB251AF0}" type="slidenum">
              <a:rPr lang="en-GB" altLang="en-US"/>
              <a:pPr/>
              <a:t>‹nº›</a:t>
            </a:fld>
            <a:endParaRPr lang="en-GB" altLang="en-US"/>
          </a:p>
        </p:txBody>
      </p:sp>
    </p:spTree>
    <p:extLst>
      <p:ext uri="{BB962C8B-B14F-4D97-AF65-F5344CB8AC3E}">
        <p14:creationId xmlns:p14="http://schemas.microsoft.com/office/powerpoint/2010/main" val="428724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a:lvl1pPr>
          </a:lstStyle>
          <a:p>
            <a:fld id="{2580F6EF-4E3D-465A-BBAC-87A332626CD4}" type="slidenum">
              <a:rPr lang="en-GB" altLang="en-US"/>
              <a:pPr/>
              <a:t>‹nº›</a:t>
            </a:fld>
            <a:endParaRPr lang="en-GB" altLang="en-US"/>
          </a:p>
        </p:txBody>
      </p:sp>
    </p:spTree>
    <p:extLst>
      <p:ext uri="{BB962C8B-B14F-4D97-AF65-F5344CB8AC3E}">
        <p14:creationId xmlns:p14="http://schemas.microsoft.com/office/powerpoint/2010/main" val="2531626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a:lvl1pPr>
          </a:lstStyle>
          <a:p>
            <a:fld id="{24A31076-E247-4BAA-9F4C-8FB8A5DC6878}" type="slidenum">
              <a:rPr lang="en-GB" altLang="en-US"/>
              <a:pPr/>
              <a:t>‹nº›</a:t>
            </a:fld>
            <a:endParaRPr lang="en-GB" altLang="en-US"/>
          </a:p>
        </p:txBody>
      </p:sp>
    </p:spTree>
    <p:extLst>
      <p:ext uri="{BB962C8B-B14F-4D97-AF65-F5344CB8AC3E}">
        <p14:creationId xmlns:p14="http://schemas.microsoft.com/office/powerpoint/2010/main" val="1145566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6" name="Footer Placeholder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7" name="Slide Number Placeholder 6"/>
          <p:cNvSpPr>
            <a:spLocks noGrp="1" noChangeArrowheads="1"/>
          </p:cNvSpPr>
          <p:nvPr>
            <p:ph type="sldNum" sz="quarter" idx="12"/>
          </p:nvPr>
        </p:nvSpPr>
        <p:spPr/>
        <p:txBody>
          <a:bodyPr/>
          <a:lstStyle>
            <a:lvl1pPr>
              <a:defRPr/>
            </a:lvl1pPr>
          </a:lstStyle>
          <a:p>
            <a:fld id="{5E4A95E9-A1B2-458E-807A-89F77E7A1456}" type="slidenum">
              <a:rPr lang="en-GB" altLang="en-US"/>
              <a:pPr/>
              <a:t>‹nº›</a:t>
            </a:fld>
            <a:endParaRPr lang="en-GB" altLang="en-US"/>
          </a:p>
        </p:txBody>
      </p:sp>
    </p:spTree>
    <p:extLst>
      <p:ext uri="{BB962C8B-B14F-4D97-AF65-F5344CB8AC3E}">
        <p14:creationId xmlns:p14="http://schemas.microsoft.com/office/powerpoint/2010/main" val="52159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8"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a:defRPr/>
            </a:lvl1pPr>
          </a:lstStyle>
          <a:p>
            <a:fld id="{F68447DC-CC40-405D-804D-7E859466D2C3}" type="slidenum">
              <a:rPr lang="en-GB" altLang="en-US"/>
              <a:pPr/>
              <a:t>‹nº›</a:t>
            </a:fld>
            <a:endParaRPr lang="en-GB" altLang="en-US"/>
          </a:p>
        </p:txBody>
      </p:sp>
    </p:spTree>
    <p:extLst>
      <p:ext uri="{BB962C8B-B14F-4D97-AF65-F5344CB8AC3E}">
        <p14:creationId xmlns:p14="http://schemas.microsoft.com/office/powerpoint/2010/main" val="312771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a:defRPr/>
            </a:lvl1pPr>
          </a:lstStyle>
          <a:p>
            <a:fld id="{0C5CD44B-1F09-4AB1-BDC9-0361F7867F81}" type="slidenum">
              <a:rPr lang="en-GB" altLang="en-US"/>
              <a:pPr/>
              <a:t>‹nº›</a:t>
            </a:fld>
            <a:endParaRPr lang="en-GB" altLang="en-US"/>
          </a:p>
        </p:txBody>
      </p:sp>
    </p:spTree>
    <p:extLst>
      <p:ext uri="{BB962C8B-B14F-4D97-AF65-F5344CB8AC3E}">
        <p14:creationId xmlns:p14="http://schemas.microsoft.com/office/powerpoint/2010/main" val="427921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3"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a:defRPr/>
            </a:lvl1pPr>
          </a:lstStyle>
          <a:p>
            <a:fld id="{21414429-D4E6-4F9B-A96E-13CB2CA9B957}" type="slidenum">
              <a:rPr lang="en-GB" altLang="en-US"/>
              <a:pPr/>
              <a:t>‹nº›</a:t>
            </a:fld>
            <a:endParaRPr lang="en-GB" altLang="en-US"/>
          </a:p>
        </p:txBody>
      </p:sp>
    </p:spTree>
    <p:extLst>
      <p:ext uri="{BB962C8B-B14F-4D97-AF65-F5344CB8AC3E}">
        <p14:creationId xmlns:p14="http://schemas.microsoft.com/office/powerpoint/2010/main" val="3453068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6" name="Footer Placeholder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7" name="Slide Number Placeholder 6"/>
          <p:cNvSpPr>
            <a:spLocks noGrp="1" noChangeArrowheads="1"/>
          </p:cNvSpPr>
          <p:nvPr>
            <p:ph type="sldNum" sz="quarter" idx="12"/>
          </p:nvPr>
        </p:nvSpPr>
        <p:spPr/>
        <p:txBody>
          <a:bodyPr/>
          <a:lstStyle>
            <a:lvl1pPr>
              <a:defRPr/>
            </a:lvl1pPr>
          </a:lstStyle>
          <a:p>
            <a:fld id="{4FA9DC6E-6802-42BB-94EB-89C1342F4682}" type="slidenum">
              <a:rPr lang="en-GB" altLang="en-US"/>
              <a:pPr/>
              <a:t>‹nº›</a:t>
            </a:fld>
            <a:endParaRPr lang="en-GB" altLang="en-US"/>
          </a:p>
        </p:txBody>
      </p:sp>
    </p:spTree>
    <p:extLst>
      <p:ext uri="{BB962C8B-B14F-4D97-AF65-F5344CB8AC3E}">
        <p14:creationId xmlns:p14="http://schemas.microsoft.com/office/powerpoint/2010/main" val="29536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IS BRDO">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userDrawn="1"/>
        </p:nvSpPr>
        <p:spPr bwMode="auto">
          <a:xfrm>
            <a:off x="0" y="0"/>
            <a:ext cx="9144000" cy="1998663"/>
          </a:xfrm>
          <a:prstGeom prst="rect">
            <a:avLst/>
          </a:prstGeom>
          <a:solidFill>
            <a:schemeClr val="bg1"/>
          </a:solid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defRPr/>
            </a:pPr>
            <a:endParaRPr lang="en-GB"/>
          </a:p>
        </p:txBody>
      </p:sp>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3" y="147638"/>
            <a:ext cx="21621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1318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6" name="Footer Placeholder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7" name="Slide Number Placeholder 6"/>
          <p:cNvSpPr>
            <a:spLocks noGrp="1" noChangeArrowheads="1"/>
          </p:cNvSpPr>
          <p:nvPr>
            <p:ph type="sldNum" sz="quarter" idx="12"/>
          </p:nvPr>
        </p:nvSpPr>
        <p:spPr/>
        <p:txBody>
          <a:bodyPr/>
          <a:lstStyle>
            <a:lvl1pPr>
              <a:defRPr/>
            </a:lvl1pPr>
          </a:lstStyle>
          <a:p>
            <a:fld id="{5C054212-4B7B-4809-83C3-49DA0F396422}" type="slidenum">
              <a:rPr lang="en-GB" altLang="en-US"/>
              <a:pPr/>
              <a:t>‹nº›</a:t>
            </a:fld>
            <a:endParaRPr lang="en-GB" altLang="en-US"/>
          </a:p>
        </p:txBody>
      </p:sp>
    </p:spTree>
    <p:extLst>
      <p:ext uri="{BB962C8B-B14F-4D97-AF65-F5344CB8AC3E}">
        <p14:creationId xmlns:p14="http://schemas.microsoft.com/office/powerpoint/2010/main" val="1671692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a:lvl1pPr>
          </a:lstStyle>
          <a:p>
            <a:fld id="{ADB3E641-AD57-4A53-AF2F-E383E05930F5}" type="slidenum">
              <a:rPr lang="en-GB" altLang="en-US"/>
              <a:pPr/>
              <a:t>‹nº›</a:t>
            </a:fld>
            <a:endParaRPr lang="en-GB" altLang="en-US"/>
          </a:p>
        </p:txBody>
      </p:sp>
    </p:spTree>
    <p:extLst>
      <p:ext uri="{BB962C8B-B14F-4D97-AF65-F5344CB8AC3E}">
        <p14:creationId xmlns:p14="http://schemas.microsoft.com/office/powerpoint/2010/main" val="3143681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GB"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a:defRPr/>
            </a:lvl1pPr>
          </a:lstStyle>
          <a:p>
            <a:fld id="{4BC9A91C-D3E6-4BAE-B15D-4595F108F925}" type="slidenum">
              <a:rPr lang="en-GB" altLang="en-US"/>
              <a:pPr/>
              <a:t>‹nº›</a:t>
            </a:fld>
            <a:endParaRPr lang="en-GB" altLang="en-US"/>
          </a:p>
        </p:txBody>
      </p:sp>
    </p:spTree>
    <p:extLst>
      <p:ext uri="{BB962C8B-B14F-4D97-AF65-F5344CB8AC3E}">
        <p14:creationId xmlns:p14="http://schemas.microsoft.com/office/powerpoint/2010/main" val="29225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A4A10164-0D1B-4848-80F2-63429C406515}" type="slidenum">
              <a:rPr lang="en-GB" altLang="en-US"/>
              <a:pPr/>
              <a:t>‹nº›</a:t>
            </a:fld>
            <a:endParaRPr lang="en-GB" altLang="en-US"/>
          </a:p>
        </p:txBody>
      </p:sp>
    </p:spTree>
    <p:extLst>
      <p:ext uri="{BB962C8B-B14F-4D97-AF65-F5344CB8AC3E}">
        <p14:creationId xmlns:p14="http://schemas.microsoft.com/office/powerpoint/2010/main" val="415552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41FE450B-75B8-4E5A-B795-43ED9C958083}" type="slidenum">
              <a:rPr lang="en-GB" altLang="en-US"/>
              <a:pPr/>
              <a:t>‹nº›</a:t>
            </a:fld>
            <a:endParaRPr lang="en-GB" altLang="en-US"/>
          </a:p>
        </p:txBody>
      </p:sp>
    </p:spTree>
    <p:extLst>
      <p:ext uri="{BB962C8B-B14F-4D97-AF65-F5344CB8AC3E}">
        <p14:creationId xmlns:p14="http://schemas.microsoft.com/office/powerpoint/2010/main" val="203125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3"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5199E1D7-17AF-44BB-A6DA-105958CB4606}" type="slidenum">
              <a:rPr lang="en-GB" altLang="en-US"/>
              <a:pPr/>
              <a:t>‹nº›</a:t>
            </a:fld>
            <a:endParaRPr lang="en-GB" altLang="en-US"/>
          </a:p>
        </p:txBody>
      </p:sp>
    </p:spTree>
    <p:extLst>
      <p:ext uri="{BB962C8B-B14F-4D97-AF65-F5344CB8AC3E}">
        <p14:creationId xmlns:p14="http://schemas.microsoft.com/office/powerpoint/2010/main" val="204956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151DEE96-5FF6-4988-9679-5036F9F99157}" type="slidenum">
              <a:rPr lang="en-GB" altLang="en-US"/>
              <a:pPr/>
              <a:t>‹nº›</a:t>
            </a:fld>
            <a:endParaRPr lang="en-GB" altLang="en-US"/>
          </a:p>
        </p:txBody>
      </p:sp>
    </p:spTree>
    <p:extLst>
      <p:ext uri="{BB962C8B-B14F-4D97-AF65-F5344CB8AC3E}">
        <p14:creationId xmlns:p14="http://schemas.microsoft.com/office/powerpoint/2010/main" val="370086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1A48D7A6-B988-4AC0-9479-B22DB14046C2}" type="slidenum">
              <a:rPr lang="en-GB" altLang="en-US"/>
              <a:pPr/>
              <a:t>‹nº›</a:t>
            </a:fld>
            <a:endParaRPr lang="en-GB" altLang="en-US"/>
          </a:p>
        </p:txBody>
      </p:sp>
    </p:spTree>
    <p:extLst>
      <p:ext uri="{BB962C8B-B14F-4D97-AF65-F5344CB8AC3E}">
        <p14:creationId xmlns:p14="http://schemas.microsoft.com/office/powerpoint/2010/main" val="40555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CF1DD50-F455-4F33-8BC9-78F69C8EF0E2}" type="slidenum">
              <a:rPr lang="en-GB" altLang="en-US"/>
              <a:pPr/>
              <a:t>‹nº›</a:t>
            </a:fld>
            <a:endParaRPr lang="en-GB" altLang="en-US"/>
          </a:p>
        </p:txBody>
      </p:sp>
    </p:spTree>
    <p:extLst>
      <p:ext uri="{BB962C8B-B14F-4D97-AF65-F5344CB8AC3E}">
        <p14:creationId xmlns:p14="http://schemas.microsoft.com/office/powerpoint/2010/main" val="162699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charset="0"/>
                <a:ea typeface="ＭＳ Ｐゴシック" charset="0"/>
                <a:cs typeface="ＭＳ Ｐゴシック"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C8ABE2C-0408-41BE-A4E6-5B90535EEAD2}" type="slidenum">
              <a:rPr lang="en-GB" altLang="en-US"/>
              <a:pPr/>
              <a:t>‹nº›</a:t>
            </a:fld>
            <a:endParaRPr lang="en-GB" altLang="en-US"/>
          </a:p>
        </p:txBody>
      </p:sp>
    </p:spTree>
    <p:extLst>
      <p:ext uri="{BB962C8B-B14F-4D97-AF65-F5344CB8AC3E}">
        <p14:creationId xmlns:p14="http://schemas.microsoft.com/office/powerpoint/2010/main" val="39203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3200" y="768350"/>
            <a:ext cx="87963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203200" y="1771650"/>
            <a:ext cx="8796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05538"/>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6942138"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898989"/>
                </a:solidFill>
              </a:defRPr>
            </a:lvl1pPr>
          </a:lstStyle>
          <a:p>
            <a:fld id="{BDE57AB6-5BBE-4858-A0C0-B071CE7EC276}" type="slidenum">
              <a:rPr lang="en-GB" altLang="en-US"/>
              <a:pPr/>
              <a:t>‹nº›</a:t>
            </a:fld>
            <a:endParaRPr lang="en-GB" altLang="en-US"/>
          </a:p>
        </p:txBody>
      </p:sp>
      <p:pic>
        <p:nvPicPr>
          <p:cNvPr id="1030"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7" r:id="rId1"/>
    <p:sldLayoutId id="2147484558" r:id="rId2"/>
    <p:sldLayoutId id="2147484555" r:id="rId3"/>
    <p:sldLayoutId id="2147484556" r:id="rId4"/>
    <p:sldLayoutId id="2147484559" r:id="rId5"/>
    <p:sldLayoutId id="2147484560" r:id="rId6"/>
    <p:sldLayoutId id="2147484561" r:id="rId7"/>
    <p:sldLayoutId id="2147484562" r:id="rId8"/>
    <p:sldLayoutId id="2147484563" r:id="rId9"/>
    <p:sldLayoutId id="2147484564" r:id="rId10"/>
    <p:sldLayoutId id="2147484565"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MS PGothic"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6C1552DC-8A64-4E94-8A11-E76086B1ED6F}" type="slidenum">
              <a:rPr lang="en-GB" altLang="en-US"/>
              <a:pPr/>
              <a:t>‹nº›</a:t>
            </a:fld>
            <a:endParaRPr lang="en-GB" alt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12763" y="2163763"/>
            <a:ext cx="8102600" cy="1470025"/>
          </a:xfrm>
        </p:spPr>
        <p:txBody>
          <a:bodyPr>
            <a:normAutofit fontScale="90000"/>
          </a:bodyPr>
          <a:lstStyle/>
          <a:p>
            <a:pPr>
              <a:defRPr/>
            </a:pPr>
            <a:r>
              <a:rPr lang="en-US" sz="4000" b="1" dirty="0">
                <a:solidFill>
                  <a:srgbClr val="002060"/>
                </a:solidFill>
              </a:rPr>
              <a:t>Regulatory Impact Analysis (RIA):</a:t>
            </a:r>
            <a:r>
              <a:rPr lang="en-GB" sz="4000" dirty="0">
                <a:solidFill>
                  <a:srgbClr val="002060"/>
                </a:solidFill>
              </a:rPr>
              <a:t/>
            </a:r>
            <a:br>
              <a:rPr lang="en-GB" sz="4000" dirty="0">
                <a:solidFill>
                  <a:srgbClr val="002060"/>
                </a:solidFill>
              </a:rPr>
            </a:br>
            <a:r>
              <a:rPr lang="en-US" sz="4000" b="1" dirty="0">
                <a:solidFill>
                  <a:srgbClr val="002060"/>
                </a:solidFill>
              </a:rPr>
              <a:t> Challenges and Opportunities for Effective Implementation in Brazil </a:t>
            </a:r>
            <a:endParaRPr lang="en-US" sz="4000" b="1" dirty="0">
              <a:solidFill>
                <a:srgbClr val="002060"/>
              </a:solidFill>
              <a:ea typeface="MS PGothic" charset="0"/>
            </a:endParaRPr>
          </a:p>
        </p:txBody>
      </p:sp>
      <p:sp>
        <p:nvSpPr>
          <p:cNvPr id="25603" name="Subtitle 2"/>
          <p:cNvSpPr txBox="1">
            <a:spLocks/>
          </p:cNvSpPr>
          <p:nvPr/>
        </p:nvSpPr>
        <p:spPr bwMode="auto">
          <a:xfrm>
            <a:off x="512763" y="4368800"/>
            <a:ext cx="8102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buFont typeface="Arial" charset="0"/>
              <a:buNone/>
            </a:pPr>
            <a:r>
              <a:rPr lang="en-GB" altLang="en-US" b="1">
                <a:solidFill>
                  <a:srgbClr val="002060"/>
                </a:solidFill>
              </a:rPr>
              <a:t>Will Creswell </a:t>
            </a:r>
          </a:p>
          <a:p>
            <a:pPr algn="ctr" eaLnBrk="1" hangingPunct="1">
              <a:buFont typeface="Arial" charset="0"/>
              <a:buNone/>
            </a:pPr>
            <a:r>
              <a:rPr lang="en-GB" altLang="en-US" b="1">
                <a:solidFill>
                  <a:srgbClr val="002060"/>
                </a:solidFill>
              </a:rPr>
              <a:t>Regulatory Delivery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GB" altLang="en-US" sz="3600" smtClean="0">
                <a:solidFill>
                  <a:srgbClr val="002060"/>
                </a:solidFill>
              </a:rPr>
              <a:t>The RIA Process in the UK</a:t>
            </a:r>
          </a:p>
        </p:txBody>
      </p:sp>
      <p:sp>
        <p:nvSpPr>
          <p:cNvPr id="44035" name="Rectangle 3"/>
          <p:cNvSpPr>
            <a:spLocks noGrp="1" noChangeArrowheads="1"/>
          </p:cNvSpPr>
          <p:nvPr>
            <p:ph type="body" idx="4294967295"/>
          </p:nvPr>
        </p:nvSpPr>
        <p:spPr/>
        <p:txBody>
          <a:bodyPr/>
          <a:lstStyle/>
          <a:p>
            <a:pPr algn="just">
              <a:spcBef>
                <a:spcPct val="0"/>
              </a:spcBef>
              <a:spcAft>
                <a:spcPts val="600"/>
              </a:spcAft>
            </a:pPr>
            <a:r>
              <a:rPr lang="en-GB" altLang="en-US" sz="2400" smtClean="0">
                <a:latin typeface="Arial" charset="0"/>
                <a:cs typeface="Arial" charset="0"/>
              </a:rPr>
              <a:t>Completed by Government Department policy leads with support of Departmental Better Regulation Units</a:t>
            </a:r>
          </a:p>
          <a:p>
            <a:pPr algn="just">
              <a:spcBef>
                <a:spcPct val="0"/>
              </a:spcBef>
              <a:spcAft>
                <a:spcPts val="600"/>
              </a:spcAft>
            </a:pPr>
            <a:r>
              <a:rPr lang="en-GB" altLang="en-US" sz="2400" smtClean="0">
                <a:latin typeface="Arial" charset="0"/>
                <a:cs typeface="Arial" charset="0"/>
              </a:rPr>
              <a:t>Final impact assessment must be signed off by Departmental Minister and Permanent Secretary.</a:t>
            </a:r>
          </a:p>
          <a:p>
            <a:pPr algn="just">
              <a:spcBef>
                <a:spcPct val="0"/>
              </a:spcBef>
              <a:spcAft>
                <a:spcPts val="600"/>
              </a:spcAft>
            </a:pPr>
            <a:r>
              <a:rPr lang="en-GB" altLang="en-US" sz="2400" smtClean="0">
                <a:latin typeface="Arial" charset="0"/>
                <a:cs typeface="Arial" charset="0"/>
              </a:rPr>
              <a:t>Has to be scrutinised by </a:t>
            </a:r>
            <a:r>
              <a:rPr lang="en-GB" altLang="en-US" sz="2400" b="1" smtClean="0">
                <a:latin typeface="Arial" charset="0"/>
                <a:cs typeface="Arial" charset="0"/>
              </a:rPr>
              <a:t>Regulatory Policy Committee </a:t>
            </a:r>
            <a:r>
              <a:rPr lang="en-GB" altLang="en-US" sz="2400" smtClean="0">
                <a:latin typeface="Arial" charset="0"/>
                <a:cs typeface="Arial" charset="0"/>
              </a:rPr>
              <a:t>and assessed as ‘Fit for purpose’ before proposals can proceed to the Cabinet </a:t>
            </a:r>
            <a:r>
              <a:rPr lang="en-GB" altLang="en-US" sz="2400" b="1" smtClean="0">
                <a:latin typeface="Arial" charset="0"/>
                <a:cs typeface="Arial" charset="0"/>
              </a:rPr>
              <a:t>Reducing Regulation Committee.</a:t>
            </a:r>
          </a:p>
          <a:p>
            <a:pPr algn="just">
              <a:spcBef>
                <a:spcPct val="0"/>
              </a:spcBef>
              <a:spcAft>
                <a:spcPts val="600"/>
              </a:spcAft>
            </a:pPr>
            <a:r>
              <a:rPr lang="en-GB" altLang="en-US" sz="2400" smtClean="0">
                <a:latin typeface="Arial" charset="0"/>
                <a:cs typeface="Arial" charset="0"/>
              </a:rPr>
              <a:t>Red and amber rated assessments have to receive further work and be resubmitted for RPC approval</a:t>
            </a:r>
          </a:p>
          <a:p>
            <a:pPr algn="just">
              <a:spcBef>
                <a:spcPct val="0"/>
              </a:spcBef>
              <a:spcAft>
                <a:spcPts val="600"/>
              </a:spcAft>
            </a:pPr>
            <a:r>
              <a:rPr lang="en-GB" altLang="en-US" sz="2400" smtClean="0">
                <a:latin typeface="Arial" charset="0"/>
                <a:cs typeface="Arial" charset="0"/>
              </a:rPr>
              <a:t>Issued at same time as consultations and when final regulations and Acts are published</a:t>
            </a:r>
            <a:endParaRPr lang="en-GB" altLang="en-US" sz="2400" smtClean="0">
              <a:latin typeface="Arial" charset="0"/>
            </a:endParaRPr>
          </a:p>
        </p:txBody>
      </p:sp>
    </p:spTree>
  </p:cSld>
  <p:clrMapOvr>
    <a:masterClrMapping/>
  </p:clrMapOvr>
  <p:transition spd="slow" advTm="6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GB" altLang="en-US" sz="3600" smtClean="0">
                <a:solidFill>
                  <a:srgbClr val="002060"/>
                </a:solidFill>
              </a:rPr>
              <a:t>Sign off Requirements for RIAs</a:t>
            </a:r>
          </a:p>
        </p:txBody>
      </p:sp>
      <p:sp>
        <p:nvSpPr>
          <p:cNvPr id="16387" name="Rectangle 3"/>
          <p:cNvSpPr>
            <a:spLocks noGrp="1" noChangeArrowheads="1"/>
          </p:cNvSpPr>
          <p:nvPr>
            <p:ph type="body" idx="4294967295"/>
          </p:nvPr>
        </p:nvSpPr>
        <p:spPr/>
        <p:txBody>
          <a:bodyPr/>
          <a:lstStyle/>
          <a:p>
            <a:pPr marL="342900" indent="-342900">
              <a:buFont typeface="Arial" panose="020B0604020202020204" pitchFamily="34" charset="0"/>
              <a:buChar char="•"/>
              <a:defRPr/>
            </a:pPr>
            <a:r>
              <a:rPr lang="en-GB" sz="2000" dirty="0">
                <a:solidFill>
                  <a:srgbClr val="000000"/>
                </a:solidFill>
                <a:latin typeface="Arial"/>
              </a:rPr>
              <a:t>It is the responsibility of Departments, in the first instance, to ensure the quality of analysis of their own impact assessments. </a:t>
            </a:r>
          </a:p>
          <a:p>
            <a:pPr marL="0" indent="0">
              <a:buFont typeface="Arial" panose="020B0604020202020204" pitchFamily="34" charset="0"/>
              <a:buNone/>
              <a:defRPr/>
            </a:pPr>
            <a:endParaRPr lang="en-GB" sz="2000" dirty="0">
              <a:solidFill>
                <a:srgbClr val="000000"/>
              </a:solidFill>
              <a:latin typeface="Arial"/>
            </a:endParaRPr>
          </a:p>
          <a:p>
            <a:pPr marL="342900" indent="-342900">
              <a:buFont typeface="Arial" panose="020B0604020202020204" pitchFamily="34" charset="0"/>
              <a:buChar char="•"/>
              <a:defRPr/>
            </a:pPr>
            <a:r>
              <a:rPr lang="en-GB" sz="2000" dirty="0">
                <a:solidFill>
                  <a:srgbClr val="000000"/>
                </a:solidFill>
                <a:latin typeface="Arial"/>
              </a:rPr>
              <a:t>Chief Economists should sign off impact assessments for the robustness and accuracy of the costs, benefits and impact analysis. To facilitate this, Departments are expected to set up robust Departmental processes. These could include Ministerial challenge panels, peer group review, consultation with Chief Economists. </a:t>
            </a:r>
          </a:p>
          <a:p>
            <a:pPr marL="342900" indent="-342900">
              <a:buFont typeface="Arial" panose="020B0604020202020204" pitchFamily="34" charset="0"/>
              <a:buChar char="•"/>
              <a:defRPr/>
            </a:pPr>
            <a:endParaRPr lang="en-GB" sz="2000" dirty="0">
              <a:solidFill>
                <a:srgbClr val="000000"/>
              </a:solidFill>
              <a:latin typeface="Arial"/>
            </a:endParaRPr>
          </a:p>
          <a:p>
            <a:pPr marL="342900" indent="-342900">
              <a:buFont typeface="Arial" panose="020B0604020202020204" pitchFamily="34" charset="0"/>
              <a:buChar char="•"/>
              <a:defRPr/>
            </a:pPr>
            <a:r>
              <a:rPr lang="en-GB" sz="2000" dirty="0">
                <a:solidFill>
                  <a:srgbClr val="000000"/>
                </a:solidFill>
                <a:latin typeface="Arial"/>
              </a:rPr>
              <a:t>Minister responsible for the policy (or the Chief Executive of non Departmental public bodies and agencies) is also required to sign off the impact assessment. The appropriate ministerial declarations can be found in the </a:t>
            </a:r>
            <a:r>
              <a:rPr lang="en-GB" sz="2000" u="sng" dirty="0">
                <a:solidFill>
                  <a:srgbClr val="000000"/>
                </a:solidFill>
                <a:latin typeface="Arial"/>
              </a:rPr>
              <a:t>IA Template </a:t>
            </a:r>
            <a:endParaRPr lang="en-GB" sz="2000" dirty="0">
              <a:solidFill>
                <a:srgbClr val="000000"/>
              </a:solidFill>
              <a:latin typeface="Arial"/>
            </a:endParaRPr>
          </a:p>
          <a:p>
            <a:pPr algn="just">
              <a:spcBef>
                <a:spcPct val="0"/>
              </a:spcBef>
              <a:spcAft>
                <a:spcPts val="600"/>
              </a:spcAft>
              <a:buFont typeface="Arial" panose="020B0604020202020204" pitchFamily="34" charset="0"/>
              <a:buChar char="•"/>
              <a:defRPr/>
            </a:pPr>
            <a:endParaRPr lang="en-GB" altLang="en-US" sz="2400" dirty="0">
              <a:latin typeface="Arial" pitchFamily="34" charset="0"/>
            </a:endParaRPr>
          </a:p>
        </p:txBody>
      </p:sp>
    </p:spTree>
  </p:cSld>
  <p:clrMapOvr>
    <a:masterClrMapping/>
  </p:clrMapOvr>
  <p:transition spd="slow" advTm="6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GB" altLang="en-US" sz="3600" b="1" smtClean="0">
                <a:solidFill>
                  <a:srgbClr val="002060"/>
                </a:solidFill>
              </a:rPr>
              <a:t>Other scrutiny of RIAs</a:t>
            </a:r>
          </a:p>
        </p:txBody>
      </p:sp>
      <p:sp>
        <p:nvSpPr>
          <p:cNvPr id="48131" name="Rectangle 3"/>
          <p:cNvSpPr>
            <a:spLocks noGrp="1" noChangeArrowheads="1"/>
          </p:cNvSpPr>
          <p:nvPr>
            <p:ph type="body" idx="4294967295"/>
          </p:nvPr>
        </p:nvSpPr>
        <p:spPr/>
        <p:txBody>
          <a:bodyPr/>
          <a:lstStyle/>
          <a:p>
            <a:pPr algn="just">
              <a:spcBef>
                <a:spcPct val="0"/>
              </a:spcBef>
              <a:spcAft>
                <a:spcPts val="600"/>
              </a:spcAft>
            </a:pPr>
            <a:r>
              <a:rPr lang="en-GB" altLang="en-US" sz="2400" smtClean="0"/>
              <a:t>Ministers are required to sign Impact Assessments as being true statements for which they are accountable to parliament.</a:t>
            </a:r>
          </a:p>
          <a:p>
            <a:pPr algn="just">
              <a:spcBef>
                <a:spcPct val="0"/>
              </a:spcBef>
              <a:spcAft>
                <a:spcPts val="600"/>
              </a:spcAft>
            </a:pPr>
            <a:r>
              <a:rPr lang="en-GB" altLang="en-US" sz="2400" smtClean="0"/>
              <a:t>Oral, Written parliamentary questions on Impact  assessments increasingly prevalent. </a:t>
            </a:r>
          </a:p>
          <a:p>
            <a:pPr algn="just">
              <a:spcBef>
                <a:spcPct val="0"/>
              </a:spcBef>
              <a:spcAft>
                <a:spcPts val="600"/>
              </a:spcAft>
            </a:pPr>
            <a:r>
              <a:rPr lang="en-GB" altLang="en-US" sz="2400" smtClean="0"/>
              <a:t>Bill Committees will scrutinise impact assessments during the legislative process.</a:t>
            </a:r>
          </a:p>
          <a:p>
            <a:pPr algn="just">
              <a:spcBef>
                <a:spcPct val="0"/>
              </a:spcBef>
              <a:spcAft>
                <a:spcPts val="600"/>
              </a:spcAft>
            </a:pPr>
            <a:r>
              <a:rPr lang="en-GB" altLang="en-US" sz="2400" smtClean="0"/>
              <a:t>Select Committees, the Public Accounts Committee and also the National Audit Office will comment on the accuracy of Impact assessments.</a:t>
            </a:r>
          </a:p>
          <a:p>
            <a:pPr algn="just">
              <a:spcBef>
                <a:spcPct val="0"/>
              </a:spcBef>
              <a:spcAft>
                <a:spcPts val="600"/>
              </a:spcAft>
            </a:pPr>
            <a:r>
              <a:rPr lang="en-GB" altLang="en-US" sz="2400" smtClean="0"/>
              <a:t>Impact assessments are increasingly important as a source of information for post implementation reviews</a:t>
            </a:r>
            <a:endParaRPr lang="en-GB" altLang="en-US" sz="2400" smtClean="0">
              <a:latin typeface="Arial" charset="0"/>
            </a:endParaRPr>
          </a:p>
        </p:txBody>
      </p:sp>
    </p:spTree>
  </p:cSld>
  <p:clrMapOvr>
    <a:masterClrMapping/>
  </p:clrMapOvr>
  <p:transition spd="slow" advTm="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GB" altLang="en-US" sz="3600" smtClean="0">
                <a:solidFill>
                  <a:srgbClr val="002060"/>
                </a:solidFill>
              </a:rPr>
              <a:t>RIA Guidance in the UK</a:t>
            </a:r>
          </a:p>
        </p:txBody>
      </p:sp>
      <p:sp>
        <p:nvSpPr>
          <p:cNvPr id="50179" name="Rectangle 3"/>
          <p:cNvSpPr>
            <a:spLocks noGrp="1" noChangeArrowheads="1"/>
          </p:cNvSpPr>
          <p:nvPr>
            <p:ph type="body" idx="4294967295"/>
          </p:nvPr>
        </p:nvSpPr>
        <p:spPr/>
        <p:txBody>
          <a:bodyPr/>
          <a:lstStyle/>
          <a:p>
            <a:pPr algn="just">
              <a:spcBef>
                <a:spcPct val="0"/>
              </a:spcBef>
              <a:spcAft>
                <a:spcPts val="600"/>
              </a:spcAft>
            </a:pPr>
            <a:endParaRPr lang="en-GB" altLang="en-US" sz="2400" smtClean="0">
              <a:latin typeface="Arial" charset="0"/>
            </a:endParaRPr>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392238"/>
            <a:ext cx="886618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581025" y="974725"/>
            <a:ext cx="8229600" cy="630238"/>
          </a:xfrm>
        </p:spPr>
        <p:txBody>
          <a:bodyPr/>
          <a:lstStyle/>
          <a:p>
            <a:r>
              <a:rPr lang="en-GB" altLang="en-US" smtClean="0">
                <a:latin typeface="Calibri" pitchFamily="34" charset="0"/>
              </a:rPr>
              <a:t>The RIA Process in the UK </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773238"/>
            <a:ext cx="8916987" cy="265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590550" y="941388"/>
            <a:ext cx="8229600" cy="630237"/>
          </a:xfrm>
        </p:spPr>
        <p:txBody>
          <a:bodyPr/>
          <a:lstStyle/>
          <a:p>
            <a:pPr>
              <a:defRPr/>
            </a:pPr>
            <a:r>
              <a:rPr lang="en-GB" b="1" dirty="0">
                <a:solidFill>
                  <a:schemeClr val="accent5">
                    <a:lumMod val="50000"/>
                  </a:schemeClr>
                </a:solidFill>
              </a:rPr>
              <a:t/>
            </a:r>
            <a:br>
              <a:rPr lang="en-GB" b="1" dirty="0">
                <a:solidFill>
                  <a:schemeClr val="accent5">
                    <a:lumMod val="50000"/>
                  </a:schemeClr>
                </a:solidFill>
              </a:rPr>
            </a:br>
            <a:r>
              <a:rPr lang="en-GB" dirty="0">
                <a:latin typeface="Calibri" pitchFamily="34" charset="0"/>
              </a:rPr>
              <a:t>The RIA Process in the UK</a:t>
            </a:r>
            <a:r>
              <a:rPr lang="en-GB" b="1" dirty="0">
                <a:solidFill>
                  <a:schemeClr val="accent5">
                    <a:lumMod val="50000"/>
                  </a:schemeClr>
                </a:solidFill>
              </a:rPr>
              <a:t/>
            </a:r>
            <a:br>
              <a:rPr lang="en-GB" b="1" dirty="0">
                <a:solidFill>
                  <a:schemeClr val="accent5">
                    <a:lumMod val="50000"/>
                  </a:schemeClr>
                </a:solidFill>
              </a:rPr>
            </a:br>
            <a:endParaRPr lang="en-GB" dirty="0">
              <a:solidFill>
                <a:schemeClr val="accent5">
                  <a:lumMod val="50000"/>
                </a:schemeClr>
              </a:solidFill>
              <a:latin typeface="Calibri" pitchFamily="34" charset="0"/>
            </a:endParaRPr>
          </a:p>
        </p:txBody>
      </p:sp>
      <p:sp>
        <p:nvSpPr>
          <p:cNvPr id="28675" name="Rectangle 3"/>
          <p:cNvSpPr>
            <a:spLocks noGrp="1"/>
          </p:cNvSpPr>
          <p:nvPr>
            <p:ph type="body" idx="1"/>
          </p:nvPr>
        </p:nvSpPr>
        <p:spPr>
          <a:xfrm>
            <a:off x="2016125" y="1966913"/>
            <a:ext cx="6186488" cy="3352800"/>
          </a:xfrm>
          <a:solidFill>
            <a:schemeClr val="accent1">
              <a:lumMod val="20000"/>
              <a:lumOff val="80000"/>
            </a:schemeClr>
          </a:solidFill>
        </p:spPr>
        <p:txBody>
          <a:bodyPr/>
          <a:lstStyle/>
          <a:p>
            <a:pPr>
              <a:buFont typeface="Arial" panose="020B0604020202020204" pitchFamily="34" charset="0"/>
              <a:buChar char="•"/>
              <a:defRPr/>
            </a:pPr>
            <a:r>
              <a:rPr lang="en-GB" sz="2400" dirty="0"/>
              <a:t> Confirm there is a problem</a:t>
            </a:r>
          </a:p>
          <a:p>
            <a:pPr>
              <a:buFont typeface="Arial" panose="020B0604020202020204" pitchFamily="34" charset="0"/>
              <a:buChar char="•"/>
              <a:defRPr/>
            </a:pPr>
            <a:r>
              <a:rPr lang="en-GB" sz="2400" dirty="0"/>
              <a:t> If there is a problem, identify it clearly</a:t>
            </a:r>
          </a:p>
          <a:p>
            <a:pPr>
              <a:buFont typeface="Arial" panose="020B0604020202020204" pitchFamily="34" charset="0"/>
              <a:buChar char="•"/>
              <a:defRPr/>
            </a:pPr>
            <a:r>
              <a:rPr lang="en-GB" sz="2400" dirty="0"/>
              <a:t> Consult relevant experts (e.g. Economists,       academics)</a:t>
            </a:r>
          </a:p>
          <a:p>
            <a:pPr>
              <a:buFont typeface="Arial" panose="020B0604020202020204" pitchFamily="34" charset="0"/>
              <a:buChar char="•"/>
              <a:defRPr/>
            </a:pPr>
            <a:r>
              <a:rPr lang="en-GB" sz="2400" dirty="0"/>
              <a:t> Assess the scale of the problem</a:t>
            </a:r>
          </a:p>
          <a:p>
            <a:pPr>
              <a:buFont typeface="Arial" panose="020B0604020202020204" pitchFamily="34" charset="0"/>
              <a:buChar char="•"/>
              <a:defRPr/>
            </a:pPr>
            <a:r>
              <a:rPr lang="en-GB" sz="2400" dirty="0"/>
              <a:t> Consider who is best placed to manage / resolve the problem (e.g. Government, the markets, the Trades Unions)</a:t>
            </a:r>
          </a:p>
        </p:txBody>
      </p:sp>
      <p:sp>
        <p:nvSpPr>
          <p:cNvPr id="54276" name="AutoShape 37"/>
          <p:cNvSpPr>
            <a:spLocks noChangeArrowheads="1"/>
          </p:cNvSpPr>
          <p:nvPr/>
        </p:nvSpPr>
        <p:spPr bwMode="auto">
          <a:xfrm>
            <a:off x="611188" y="1973263"/>
            <a:ext cx="1244600" cy="869950"/>
          </a:xfrm>
          <a:prstGeom prst="homePlate">
            <a:avLst>
              <a:gd name="adj" fmla="val 29083"/>
            </a:avLst>
          </a:prstGeom>
          <a:solidFill>
            <a:srgbClr val="808080"/>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600" b="1">
                <a:solidFill>
                  <a:srgbClr val="FFFFFF"/>
                </a:solidFill>
              </a:rPr>
              <a:t>Step 1</a:t>
            </a:r>
          </a:p>
        </p:txBody>
      </p:sp>
      <p:sp>
        <p:nvSpPr>
          <p:cNvPr id="5" name="Rectangle 4"/>
          <p:cNvSpPr/>
          <p:nvPr/>
        </p:nvSpPr>
        <p:spPr>
          <a:xfrm>
            <a:off x="590550" y="2919413"/>
            <a:ext cx="1014413" cy="105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Identify the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4000" b="1" smtClean="0">
                <a:solidFill>
                  <a:srgbClr val="002060"/>
                </a:solidFill>
              </a:rPr>
              <a:t> What is the problem?</a:t>
            </a:r>
          </a:p>
        </p:txBody>
      </p:sp>
      <p:sp>
        <p:nvSpPr>
          <p:cNvPr id="563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8369B5C4-7D26-49F2-89C3-22E6C5DEEDAD}" type="slidenum">
              <a:rPr lang="en-GB" altLang="en-US" sz="2000">
                <a:solidFill>
                  <a:srgbClr val="898989"/>
                </a:solidFill>
              </a:rPr>
              <a:pPr>
                <a:lnSpc>
                  <a:spcPct val="100000"/>
                </a:lnSpc>
                <a:spcBef>
                  <a:spcPct val="0"/>
                </a:spcBef>
                <a:buFontTx/>
                <a:buNone/>
              </a:pPr>
              <a:t>16</a:t>
            </a:fld>
            <a:endParaRPr lang="en-GB" altLang="en-US" sz="2000">
              <a:solidFill>
                <a:srgbClr val="898989"/>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46117" r="-46117"/>
          <a:stretch>
            <a:fillRect/>
          </a:stretch>
        </p:blipFill>
        <p:spPr>
          <a:xfrm>
            <a:off x="-1749425" y="1633538"/>
            <a:ext cx="8521700" cy="4351337"/>
          </a:xfrm>
          <a:noFill/>
        </p:spPr>
      </p:pic>
      <p:sp>
        <p:nvSpPr>
          <p:cNvPr id="6" name="TextBox 5"/>
          <p:cNvSpPr txBox="1">
            <a:spLocks noChangeArrowheads="1"/>
          </p:cNvSpPr>
          <p:nvPr/>
        </p:nvSpPr>
        <p:spPr bwMode="auto">
          <a:xfrm>
            <a:off x="533400" y="1762125"/>
            <a:ext cx="43195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1800">
                <a:solidFill>
                  <a:srgbClr val="FFFFFF"/>
                </a:solidFill>
              </a:rPr>
              <a:t>..... by assembling all the relevant information that we have. We need to identify the gaps in our understanding. </a:t>
            </a:r>
            <a:endParaRPr lang="en-GB" altLang="en-US" sz="1800">
              <a:solidFill>
                <a:srgbClr val="FFFFFF"/>
              </a:solidFill>
              <a:latin typeface="Arial" charset="0"/>
            </a:endParaRPr>
          </a:p>
        </p:txBody>
      </p:sp>
      <p:sp>
        <p:nvSpPr>
          <p:cNvPr id="7" name="Rectangle 4"/>
          <p:cNvSpPr>
            <a:spLocks noChangeArrowheads="1"/>
          </p:cNvSpPr>
          <p:nvPr/>
        </p:nvSpPr>
        <p:spPr bwMode="auto">
          <a:xfrm>
            <a:off x="5472113" y="1985963"/>
            <a:ext cx="30289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a:lnSpc>
                <a:spcPct val="100000"/>
              </a:lnSpc>
              <a:spcBef>
                <a:spcPct val="0"/>
              </a:spcBef>
              <a:buFontTx/>
              <a:buNone/>
            </a:pPr>
            <a:r>
              <a:rPr lang="en-GB" altLang="en-US" sz="3200" b="1">
                <a:solidFill>
                  <a:srgbClr val="000000"/>
                </a:solidFill>
              </a:rPr>
              <a:t>Being precise and specific in explaining the problem usually leads to better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581025" y="974725"/>
            <a:ext cx="8229600" cy="630238"/>
          </a:xfrm>
        </p:spPr>
        <p:txBody>
          <a:bodyPr/>
          <a:lstStyle/>
          <a:p>
            <a:pPr>
              <a:defRPr/>
            </a:pPr>
            <a:r>
              <a:rPr lang="en-GB" dirty="0">
                <a:latin typeface="Calibri" pitchFamily="34" charset="0"/>
              </a:rPr>
              <a:t>The RIA Process in the UK</a:t>
            </a:r>
            <a:endParaRPr lang="en-GB" dirty="0">
              <a:solidFill>
                <a:schemeClr val="accent5">
                  <a:lumMod val="50000"/>
                </a:schemeClr>
              </a:solidFill>
              <a:latin typeface="Calibri" pitchFamily="34" charset="0"/>
            </a:endParaRPr>
          </a:p>
        </p:txBody>
      </p:sp>
      <p:sp>
        <p:nvSpPr>
          <p:cNvPr id="28675" name="Rectangle 3"/>
          <p:cNvSpPr>
            <a:spLocks noGrp="1"/>
          </p:cNvSpPr>
          <p:nvPr>
            <p:ph type="body" idx="1"/>
          </p:nvPr>
        </p:nvSpPr>
        <p:spPr>
          <a:xfrm>
            <a:off x="3270250" y="2022475"/>
            <a:ext cx="4937125" cy="3422650"/>
          </a:xfrm>
          <a:solidFill>
            <a:schemeClr val="accent1">
              <a:lumMod val="20000"/>
              <a:lumOff val="80000"/>
            </a:schemeClr>
          </a:solidFill>
        </p:spPr>
        <p:txBody>
          <a:bodyPr/>
          <a:lstStyle/>
          <a:p>
            <a:pPr>
              <a:buFont typeface="Arial" panose="020B0604020202020204" pitchFamily="34" charset="0"/>
              <a:buChar char="•"/>
              <a:defRPr/>
            </a:pPr>
            <a:r>
              <a:rPr lang="en-GB" sz="2400" dirty="0"/>
              <a:t>Identify clear policy objectives</a:t>
            </a:r>
          </a:p>
          <a:p>
            <a:pPr>
              <a:buFont typeface="Arial" panose="020B0604020202020204" pitchFamily="34" charset="0"/>
              <a:buChar char="•"/>
              <a:defRPr/>
            </a:pPr>
            <a:r>
              <a:rPr lang="en-GB" sz="2400" dirty="0"/>
              <a:t>Check that policy objectives are achievable</a:t>
            </a:r>
          </a:p>
          <a:p>
            <a:pPr>
              <a:buFont typeface="Arial" panose="020B0604020202020204" pitchFamily="34" charset="0"/>
              <a:buChar char="•"/>
              <a:defRPr/>
            </a:pPr>
            <a:r>
              <a:rPr lang="en-GB" sz="2400" dirty="0"/>
              <a:t>Consider who is best placed to manage / resolve the problem (e.g. Government, the markets, the Unions)</a:t>
            </a:r>
          </a:p>
          <a:p>
            <a:pPr>
              <a:buFont typeface="Arial" panose="020B0604020202020204" pitchFamily="34" charset="0"/>
              <a:buChar char="•"/>
              <a:defRPr/>
            </a:pPr>
            <a:r>
              <a:rPr lang="en-GB" sz="2400" dirty="0"/>
              <a:t>Ensure targets are SMART</a:t>
            </a:r>
          </a:p>
        </p:txBody>
      </p:sp>
      <p:sp>
        <p:nvSpPr>
          <p:cNvPr id="58372" name="AutoShape 31"/>
          <p:cNvSpPr>
            <a:spLocks noChangeArrowheads="1"/>
          </p:cNvSpPr>
          <p:nvPr/>
        </p:nvSpPr>
        <p:spPr bwMode="auto">
          <a:xfrm>
            <a:off x="722313" y="1935163"/>
            <a:ext cx="1555750" cy="860425"/>
          </a:xfrm>
          <a:prstGeom prst="chevron">
            <a:avLst>
              <a:gd name="adj" fmla="val 29399"/>
            </a:avLst>
          </a:prstGeom>
          <a:solidFill>
            <a:srgbClr val="808080"/>
          </a:solidFill>
          <a:ln w="9525">
            <a:solidFill>
              <a:schemeClr val="tx1"/>
            </a:solidFill>
            <a:miter lim="800000"/>
            <a:headEnd/>
            <a:tailEnd/>
          </a:ln>
        </p:spPr>
        <p:txBody>
          <a:bodyPr wrap="none" anchor="ctr"/>
          <a:lstStyle>
            <a:lvl1pPr marL="268288">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800" b="1">
                <a:solidFill>
                  <a:srgbClr val="FFFFFF"/>
                </a:solidFill>
              </a:rPr>
              <a:t>Step 2</a:t>
            </a:r>
          </a:p>
        </p:txBody>
      </p:sp>
      <p:sp>
        <p:nvSpPr>
          <p:cNvPr id="8" name="Rectangle 7"/>
          <p:cNvSpPr/>
          <p:nvPr/>
        </p:nvSpPr>
        <p:spPr>
          <a:xfrm>
            <a:off x="709613" y="2908300"/>
            <a:ext cx="1311275" cy="103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Specify Objectives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468313" y="1022350"/>
            <a:ext cx="8229600" cy="630238"/>
          </a:xfrm>
        </p:spPr>
        <p:txBody>
          <a:bodyPr/>
          <a:lstStyle/>
          <a:p>
            <a:r>
              <a:rPr lang="en-GB" altLang="en-US" smtClean="0">
                <a:latin typeface="Calibri" pitchFamily="34" charset="0"/>
              </a:rPr>
              <a:t>The RIA Process in the UK</a:t>
            </a:r>
          </a:p>
        </p:txBody>
      </p:sp>
      <p:sp>
        <p:nvSpPr>
          <p:cNvPr id="28675" name="Rectangle 3"/>
          <p:cNvSpPr>
            <a:spLocks noGrp="1"/>
          </p:cNvSpPr>
          <p:nvPr>
            <p:ph type="body" idx="1"/>
          </p:nvPr>
        </p:nvSpPr>
        <p:spPr>
          <a:xfrm>
            <a:off x="2951163" y="1966913"/>
            <a:ext cx="5492750" cy="2055812"/>
          </a:xfrm>
          <a:solidFill>
            <a:schemeClr val="accent1">
              <a:lumMod val="20000"/>
              <a:lumOff val="80000"/>
            </a:schemeClr>
          </a:solidFill>
        </p:spPr>
        <p:txBody>
          <a:bodyPr/>
          <a:lstStyle/>
          <a:p>
            <a:pPr>
              <a:buFont typeface="Arial" panose="020B0604020202020204" pitchFamily="34" charset="0"/>
              <a:buNone/>
              <a:defRPr/>
            </a:pPr>
            <a:r>
              <a:rPr lang="en-US" sz="2000" b="1" dirty="0"/>
              <a:t>	</a:t>
            </a:r>
          </a:p>
          <a:p>
            <a:pPr>
              <a:buFont typeface="Arial" panose="020B0604020202020204" pitchFamily="34" charset="0"/>
              <a:buNone/>
              <a:defRPr/>
            </a:pPr>
            <a:r>
              <a:rPr lang="en-US" sz="2000" b="1" dirty="0"/>
              <a:t>	Identifying policy options is an iterative process. </a:t>
            </a:r>
          </a:p>
          <a:p>
            <a:pPr>
              <a:buFont typeface="Arial" panose="020B0604020202020204" pitchFamily="34" charset="0"/>
              <a:buNone/>
              <a:defRPr/>
            </a:pPr>
            <a:r>
              <a:rPr lang="en-US" sz="2000" b="1" dirty="0"/>
              <a:t>	Consider as many realistic alternatives as possible and then narrow them down to the most relevant ones for further analysis.</a:t>
            </a:r>
            <a:endParaRPr lang="en-GB" sz="2000" dirty="0"/>
          </a:p>
        </p:txBody>
      </p:sp>
      <p:sp>
        <p:nvSpPr>
          <p:cNvPr id="60420" name="AutoShape 31"/>
          <p:cNvSpPr>
            <a:spLocks noChangeArrowheads="1"/>
          </p:cNvSpPr>
          <p:nvPr/>
        </p:nvSpPr>
        <p:spPr bwMode="auto">
          <a:xfrm>
            <a:off x="801688" y="1985963"/>
            <a:ext cx="1860550" cy="860425"/>
          </a:xfrm>
          <a:prstGeom prst="chevron">
            <a:avLst>
              <a:gd name="adj" fmla="val 29402"/>
            </a:avLst>
          </a:prstGeom>
          <a:solidFill>
            <a:srgbClr val="808080"/>
          </a:solidFill>
          <a:ln w="9525">
            <a:solidFill>
              <a:schemeClr val="tx1"/>
            </a:solidFill>
            <a:miter lim="800000"/>
            <a:headEnd/>
            <a:tailEnd/>
          </a:ln>
        </p:spPr>
        <p:txBody>
          <a:bodyPr wrap="none" anchor="ctr"/>
          <a:lstStyle>
            <a:lvl1pPr marL="268288">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800" b="1">
                <a:solidFill>
                  <a:srgbClr val="FFFFFF"/>
                </a:solidFill>
              </a:rPr>
              <a:t>Step 3</a:t>
            </a:r>
          </a:p>
        </p:txBody>
      </p:sp>
      <p:sp>
        <p:nvSpPr>
          <p:cNvPr id="14" name="Rectangle 13"/>
          <p:cNvSpPr/>
          <p:nvPr/>
        </p:nvSpPr>
        <p:spPr>
          <a:xfrm>
            <a:off x="801688" y="2946400"/>
            <a:ext cx="1636712" cy="1047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Identify Options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57575" y="0"/>
            <a:ext cx="6616700" cy="6078538"/>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62467" name="TextBox 7"/>
          <p:cNvSpPr txBox="1">
            <a:spLocks noChangeArrowheads="1"/>
          </p:cNvSpPr>
          <p:nvPr/>
        </p:nvSpPr>
        <p:spPr bwMode="auto">
          <a:xfrm flipH="1">
            <a:off x="3179763" y="1301750"/>
            <a:ext cx="3840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2000" b="1">
                <a:solidFill>
                  <a:srgbClr val="000000"/>
                </a:solidFill>
                <a:latin typeface="Arial" charset="0"/>
              </a:rPr>
              <a:t>Do nothing </a:t>
            </a:r>
          </a:p>
        </p:txBody>
      </p:sp>
      <p:sp>
        <p:nvSpPr>
          <p:cNvPr id="62468" name="TextBox 8"/>
          <p:cNvSpPr txBox="1">
            <a:spLocks noChangeArrowheads="1"/>
          </p:cNvSpPr>
          <p:nvPr/>
        </p:nvSpPr>
        <p:spPr bwMode="auto">
          <a:xfrm flipH="1">
            <a:off x="3740150" y="2214563"/>
            <a:ext cx="3840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2000" b="1">
                <a:solidFill>
                  <a:srgbClr val="000000"/>
                </a:solidFill>
                <a:latin typeface="Arial" charset="0"/>
              </a:rPr>
              <a:t>Modify the existing policy </a:t>
            </a:r>
            <a:endParaRPr lang="en-GB" altLang="en-US" sz="2000">
              <a:solidFill>
                <a:srgbClr val="000000"/>
              </a:solidFill>
              <a:latin typeface="Arial" charset="0"/>
            </a:endParaRPr>
          </a:p>
        </p:txBody>
      </p:sp>
      <p:sp>
        <p:nvSpPr>
          <p:cNvPr id="62469" name="TextBox 9"/>
          <p:cNvSpPr txBox="1">
            <a:spLocks noChangeArrowheads="1"/>
          </p:cNvSpPr>
          <p:nvPr/>
        </p:nvSpPr>
        <p:spPr bwMode="auto">
          <a:xfrm flipH="1">
            <a:off x="3627438" y="3835400"/>
            <a:ext cx="3840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2000" b="1">
                <a:solidFill>
                  <a:srgbClr val="000000"/>
                </a:solidFill>
                <a:latin typeface="Arial" charset="0"/>
              </a:rPr>
              <a:t>Change the approach to Implementation </a:t>
            </a:r>
            <a:endParaRPr lang="en-GB" altLang="en-US" sz="2000">
              <a:solidFill>
                <a:srgbClr val="000000"/>
              </a:solidFill>
              <a:latin typeface="Arial" charset="0"/>
            </a:endParaRPr>
          </a:p>
        </p:txBody>
      </p:sp>
      <p:sp>
        <p:nvSpPr>
          <p:cNvPr id="62470" name="TextBox 11"/>
          <p:cNvSpPr txBox="1">
            <a:spLocks noChangeArrowheads="1"/>
          </p:cNvSpPr>
          <p:nvPr/>
        </p:nvSpPr>
        <p:spPr bwMode="auto">
          <a:xfrm flipH="1">
            <a:off x="3194050" y="5113338"/>
            <a:ext cx="344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2000" b="1">
                <a:solidFill>
                  <a:srgbClr val="000000"/>
                </a:solidFill>
                <a:latin typeface="Arial" charset="0"/>
              </a:rPr>
              <a:t>Information and education </a:t>
            </a:r>
            <a:endParaRPr lang="en-GB" altLang="en-US" sz="2000">
              <a:solidFill>
                <a:srgbClr val="000000"/>
              </a:solidFill>
              <a:latin typeface="Arial" charset="0"/>
            </a:endParaRP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Oval 15"/>
          <p:cNvSpPr/>
          <p:nvPr/>
        </p:nvSpPr>
        <p:spPr>
          <a:xfrm>
            <a:off x="3165917" y="2302357"/>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Rounded Rectangle 23"/>
          <p:cNvSpPr/>
          <p:nvPr/>
        </p:nvSpPr>
        <p:spPr>
          <a:xfrm rot="10800000">
            <a:off x="-120240" y="30579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2489" name="Title 1"/>
          <p:cNvSpPr txBox="1">
            <a:spLocks/>
          </p:cNvSpPr>
          <p:nvPr/>
        </p:nvSpPr>
        <p:spPr bwMode="auto">
          <a:xfrm>
            <a:off x="1116013" y="288925"/>
            <a:ext cx="779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spcBef>
                <a:spcPct val="0"/>
              </a:spcBef>
              <a:buFontTx/>
              <a:buNone/>
            </a:pPr>
            <a:endParaRPr lang="en-GB" altLang="en-US" sz="4000" b="1">
              <a:solidFill>
                <a:srgbClr val="002060"/>
              </a:solidFill>
              <a:latin typeface="Calibri Light" pitchFamily="34" charset="0"/>
            </a:endParaRPr>
          </a:p>
        </p:txBody>
      </p:sp>
      <p:sp>
        <p:nvSpPr>
          <p:cNvPr id="20" name="Oval 19"/>
          <p:cNvSpPr/>
          <p:nvPr/>
        </p:nvSpPr>
        <p:spPr>
          <a:xfrm>
            <a:off x="3285751" y="3127801"/>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2493" name="TextBox 20"/>
          <p:cNvSpPr txBox="1">
            <a:spLocks noChangeArrowheads="1"/>
          </p:cNvSpPr>
          <p:nvPr/>
        </p:nvSpPr>
        <p:spPr bwMode="auto">
          <a:xfrm flipH="1">
            <a:off x="3813175" y="3035300"/>
            <a:ext cx="3840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2000" b="1">
                <a:solidFill>
                  <a:srgbClr val="000000"/>
                </a:solidFill>
                <a:latin typeface="Arial" charset="0"/>
              </a:rPr>
              <a:t>Regulate behaviour through law</a:t>
            </a:r>
          </a:p>
        </p:txBody>
      </p:sp>
      <p:sp>
        <p:nvSpPr>
          <p:cNvPr id="62494" name="Rectangle 21"/>
          <p:cNvSpPr>
            <a:spLocks noChangeArrowheads="1"/>
          </p:cNvSpPr>
          <p:nvPr/>
        </p:nvSpPr>
        <p:spPr bwMode="auto">
          <a:xfrm>
            <a:off x="261938" y="741363"/>
            <a:ext cx="530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2400" b="1">
                <a:solidFill>
                  <a:srgbClr val="002060"/>
                </a:solidFill>
              </a:rPr>
              <a:t>Identify Options</a:t>
            </a:r>
            <a:endParaRPr lang="en-GB" altLang="en-US" sz="2400">
              <a:solidFill>
                <a:srgbClr val="0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GB" altLang="en-US" sz="3600" smtClean="0">
                <a:solidFill>
                  <a:srgbClr val="002060"/>
                </a:solidFill>
              </a:rPr>
              <a:t>Regulatory Delivery</a:t>
            </a:r>
          </a:p>
        </p:txBody>
      </p:sp>
      <p:sp>
        <p:nvSpPr>
          <p:cNvPr id="27651" name="Rectangle 3"/>
          <p:cNvSpPr>
            <a:spLocks noGrp="1" noChangeArrowheads="1"/>
          </p:cNvSpPr>
          <p:nvPr>
            <p:ph type="body" idx="4294967295"/>
          </p:nvPr>
        </p:nvSpPr>
        <p:spPr/>
        <p:txBody>
          <a:bodyPr/>
          <a:lstStyle/>
          <a:p>
            <a:r>
              <a:rPr lang="en-GB" altLang="en-US" sz="2400" smtClean="0">
                <a:latin typeface="Arial" charset="0"/>
                <a:cs typeface="Arial" charset="0"/>
              </a:rPr>
              <a:t>Directorate within the Department for Business, Energy and Industrial Strategy (BEIS)</a:t>
            </a:r>
          </a:p>
          <a:p>
            <a:endParaRPr lang="en-GB" altLang="en-US" sz="2400" smtClean="0">
              <a:latin typeface="Arial" charset="0"/>
              <a:cs typeface="Arial" charset="0"/>
            </a:endParaRPr>
          </a:p>
          <a:p>
            <a:r>
              <a:rPr lang="en-GB" altLang="en-US" sz="2400" smtClean="0">
                <a:latin typeface="Arial" charset="0"/>
                <a:cs typeface="Arial" charset="0"/>
              </a:rPr>
              <a:t>Ensure that regulation is effectively delivered in ways that reduce burdens on business, save public money and properly protect citizens and communities. </a:t>
            </a:r>
          </a:p>
          <a:p>
            <a:endParaRPr lang="en-GB" altLang="en-US" sz="2400" smtClean="0">
              <a:latin typeface="Arial" charset="0"/>
              <a:cs typeface="Arial" charset="0"/>
            </a:endParaRPr>
          </a:p>
          <a:p>
            <a:r>
              <a:rPr lang="en-GB" altLang="en-US" sz="2400" smtClean="0">
                <a:latin typeface="Arial" charset="0"/>
                <a:cs typeface="Arial" charset="0"/>
              </a:rPr>
              <a:t>Work with overseas governments to develop regulatory environments  to create the conditions for growth, stability and international trade.  </a:t>
            </a:r>
          </a:p>
          <a:p>
            <a:endParaRPr lang="en-GB" altLang="en-US" sz="2400" smtClean="0">
              <a:latin typeface="Arial" charset="0"/>
            </a:endParaRPr>
          </a:p>
        </p:txBody>
      </p:sp>
    </p:spTree>
  </p:cSld>
  <p:clrMapOvr>
    <a:masterClrMapping/>
  </p:clrMapOvr>
  <p:transition spd="slow" advTm="6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a:xfrm>
            <a:off x="523875" y="2854325"/>
            <a:ext cx="2700338" cy="862013"/>
          </a:xfrm>
        </p:spPr>
        <p:txBody>
          <a:bodyPr/>
          <a:lstStyle/>
          <a:p>
            <a:r>
              <a:rPr lang="en-GB" altLang="en-US" smtClean="0">
                <a:latin typeface="Verdana" pitchFamily="34" charset="0"/>
              </a:rPr>
              <a:t> </a:t>
            </a:r>
            <a:br>
              <a:rPr lang="en-GB" altLang="en-US" smtClean="0">
                <a:latin typeface="Verdana" pitchFamily="34" charset="0"/>
              </a:rPr>
            </a:br>
            <a:r>
              <a:rPr lang="en-GB" altLang="en-US" sz="4000" b="1" smtClean="0">
                <a:solidFill>
                  <a:srgbClr val="002060"/>
                </a:solidFill>
              </a:rPr>
              <a:t>Move from a long list to a short list of Options</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888" y="1617663"/>
            <a:ext cx="5202237"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Footer Placeholder 3"/>
          <p:cNvSpPr>
            <a:spLocks noGrp="1"/>
          </p:cNvSpPr>
          <p:nvPr>
            <p:ph type="ftr" sz="quarter" idx="4294967295"/>
          </p:nvPr>
        </p:nvSpPr>
        <p:spPr bwMode="auto">
          <a:xfrm>
            <a:off x="0" y="7442200"/>
            <a:ext cx="9144000" cy="25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eaLnBrk="1" hangingPunct="1">
              <a:lnSpc>
                <a:spcPct val="100000"/>
              </a:lnSpc>
              <a:spcBef>
                <a:spcPct val="0"/>
              </a:spcBef>
              <a:buFontTx/>
              <a:buNone/>
            </a:pPr>
            <a:r>
              <a:rPr lang="en-GB" altLang="en-US" sz="1100">
                <a:solidFill>
                  <a:srgbClr val="000000"/>
                </a:solidFill>
              </a:rPr>
              <a:t>UNCLASSIFIED</a:t>
            </a:r>
          </a:p>
        </p:txBody>
      </p:sp>
      <p:sp>
        <p:nvSpPr>
          <p:cNvPr id="64517" name="Rectangle 2"/>
          <p:cNvSpPr txBox="1">
            <a:spLocks/>
          </p:cNvSpPr>
          <p:nvPr/>
        </p:nvSpPr>
        <p:spPr bwMode="auto">
          <a:xfrm>
            <a:off x="565150" y="893763"/>
            <a:ext cx="8229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spcBef>
                <a:spcPct val="0"/>
              </a:spcBef>
              <a:buFontTx/>
              <a:buNone/>
            </a:pPr>
            <a:r>
              <a:rPr lang="en-GB" altLang="en-US" sz="4400" b="1">
                <a:solidFill>
                  <a:srgbClr val="002060"/>
                </a:solidFill>
                <a:latin typeface="Calibri Light" pitchFamily="34" charset="0"/>
              </a:rPr>
              <a:t>Identify Options</a:t>
            </a:r>
            <a:endParaRPr lang="en-GB" altLang="en-US" sz="44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581025" y="974725"/>
            <a:ext cx="8229600" cy="630238"/>
          </a:xfrm>
        </p:spPr>
        <p:txBody>
          <a:bodyPr/>
          <a:lstStyle/>
          <a:p>
            <a:r>
              <a:rPr lang="en-GB" altLang="en-US" smtClean="0">
                <a:latin typeface="Calibri" pitchFamily="34" charset="0"/>
              </a:rPr>
              <a:t>The RIA Process in the UK</a:t>
            </a:r>
          </a:p>
        </p:txBody>
      </p:sp>
      <p:sp>
        <p:nvSpPr>
          <p:cNvPr id="28675" name="Rectangle 3"/>
          <p:cNvSpPr>
            <a:spLocks noGrp="1"/>
          </p:cNvSpPr>
          <p:nvPr>
            <p:ph type="body" idx="1"/>
          </p:nvPr>
        </p:nvSpPr>
        <p:spPr>
          <a:xfrm>
            <a:off x="2628900" y="2022475"/>
            <a:ext cx="5905500" cy="3319463"/>
          </a:xfrm>
          <a:solidFill>
            <a:schemeClr val="accent1">
              <a:lumMod val="20000"/>
              <a:lumOff val="80000"/>
            </a:schemeClr>
          </a:solidFill>
        </p:spPr>
        <p:txBody>
          <a:bodyPr/>
          <a:lstStyle/>
          <a:p>
            <a:pPr>
              <a:buFont typeface="Arial" panose="020B0604020202020204" pitchFamily="34" charset="0"/>
              <a:buChar char="•"/>
              <a:defRPr/>
            </a:pPr>
            <a:r>
              <a:rPr lang="en-GB" sz="2400" dirty="0"/>
              <a:t>Identify the impacts by issue type (economic ; social; environmental, </a:t>
            </a:r>
            <a:r>
              <a:rPr lang="en-GB" sz="2400" dirty="0" err="1"/>
              <a:t>etc</a:t>
            </a:r>
            <a:r>
              <a:rPr lang="en-GB" sz="2400" dirty="0"/>
              <a:t>)</a:t>
            </a:r>
          </a:p>
          <a:p>
            <a:pPr>
              <a:buFont typeface="Arial" panose="020B0604020202020204" pitchFamily="34" charset="0"/>
              <a:buChar char="•"/>
              <a:defRPr/>
            </a:pPr>
            <a:endParaRPr lang="en-GB" sz="2400" dirty="0"/>
          </a:p>
          <a:p>
            <a:pPr>
              <a:buFont typeface="Arial" panose="020B0604020202020204" pitchFamily="34" charset="0"/>
              <a:buChar char="•"/>
              <a:defRPr/>
            </a:pPr>
            <a:r>
              <a:rPr lang="en-GB" sz="2400" dirty="0"/>
              <a:t>Identify the groups affected </a:t>
            </a:r>
          </a:p>
          <a:p>
            <a:pPr>
              <a:buFont typeface="Arial" panose="020B0604020202020204" pitchFamily="34" charset="0"/>
              <a:buChar char="•"/>
              <a:defRPr/>
            </a:pPr>
            <a:endParaRPr lang="en-GB" sz="2400" dirty="0"/>
          </a:p>
          <a:p>
            <a:pPr>
              <a:buFont typeface="Arial" panose="020B0604020202020204" pitchFamily="34" charset="0"/>
              <a:buChar char="•"/>
              <a:defRPr/>
            </a:pPr>
            <a:r>
              <a:rPr lang="en-GB" sz="2400" dirty="0"/>
              <a:t>Detail how the proposals might affect small and medium sized enterprises</a:t>
            </a:r>
          </a:p>
          <a:p>
            <a:pPr>
              <a:buFont typeface="Arial" panose="020B0604020202020204" pitchFamily="34" charset="0"/>
              <a:buNone/>
              <a:defRPr/>
            </a:pPr>
            <a:endParaRPr lang="en-GB" sz="2400" dirty="0"/>
          </a:p>
        </p:txBody>
      </p:sp>
      <p:sp>
        <p:nvSpPr>
          <p:cNvPr id="66564" name="AutoShape 31"/>
          <p:cNvSpPr>
            <a:spLocks noChangeArrowheads="1"/>
          </p:cNvSpPr>
          <p:nvPr/>
        </p:nvSpPr>
        <p:spPr bwMode="auto">
          <a:xfrm>
            <a:off x="609600" y="1895475"/>
            <a:ext cx="1331913" cy="860425"/>
          </a:xfrm>
          <a:prstGeom prst="chevron">
            <a:avLst>
              <a:gd name="adj" fmla="val 29376"/>
            </a:avLst>
          </a:prstGeom>
          <a:solidFill>
            <a:srgbClr val="808080"/>
          </a:solidFill>
          <a:ln w="9525">
            <a:solidFill>
              <a:schemeClr val="tx1"/>
            </a:solidFill>
            <a:miter lim="800000"/>
            <a:headEnd/>
            <a:tailEnd/>
          </a:ln>
        </p:spPr>
        <p:txBody>
          <a:bodyPr wrap="none" anchor="ctr"/>
          <a:lstStyle>
            <a:lvl1pPr marL="268288">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800" b="1">
                <a:solidFill>
                  <a:srgbClr val="FFFFFF"/>
                </a:solidFill>
              </a:rPr>
              <a:t>Step 4</a:t>
            </a:r>
          </a:p>
        </p:txBody>
      </p:sp>
      <p:sp>
        <p:nvSpPr>
          <p:cNvPr id="15" name="Rectangle 14"/>
          <p:cNvSpPr/>
          <p:nvPr/>
        </p:nvSpPr>
        <p:spPr>
          <a:xfrm>
            <a:off x="625475" y="2871788"/>
            <a:ext cx="1049338" cy="105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Identify Impacts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581025" y="974725"/>
            <a:ext cx="8229600" cy="630238"/>
          </a:xfrm>
        </p:spPr>
        <p:txBody>
          <a:bodyPr/>
          <a:lstStyle/>
          <a:p>
            <a:r>
              <a:rPr lang="en-GB" altLang="en-US" smtClean="0">
                <a:latin typeface="Calibri" pitchFamily="34" charset="0"/>
              </a:rPr>
              <a:t>The RIA Process in the UK</a:t>
            </a:r>
          </a:p>
        </p:txBody>
      </p:sp>
      <p:sp>
        <p:nvSpPr>
          <p:cNvPr id="28675" name="Rectangle 3"/>
          <p:cNvSpPr>
            <a:spLocks noGrp="1"/>
          </p:cNvSpPr>
          <p:nvPr>
            <p:ph type="body" idx="1"/>
          </p:nvPr>
        </p:nvSpPr>
        <p:spPr>
          <a:xfrm>
            <a:off x="2997200" y="2038350"/>
            <a:ext cx="5473700" cy="3800475"/>
          </a:xfrm>
          <a:solidFill>
            <a:schemeClr val="accent1">
              <a:lumMod val="20000"/>
              <a:lumOff val="80000"/>
            </a:schemeClr>
          </a:solidFill>
        </p:spPr>
        <p:txBody>
          <a:bodyPr/>
          <a:lstStyle/>
          <a:p>
            <a:pPr>
              <a:buFont typeface="Arial" panose="020B0604020202020204" pitchFamily="34" charset="0"/>
              <a:buChar char="•"/>
              <a:defRPr/>
            </a:pPr>
            <a:r>
              <a:rPr lang="en-GB" sz="2400" dirty="0"/>
              <a:t>Identify the groups affected</a:t>
            </a:r>
          </a:p>
          <a:p>
            <a:pPr>
              <a:buFont typeface="Arial" panose="020B0604020202020204" pitchFamily="34" charset="0"/>
              <a:buChar char="•"/>
              <a:defRPr/>
            </a:pPr>
            <a:r>
              <a:rPr lang="en-GB" sz="2400" dirty="0"/>
              <a:t>Monetise costs and benefits as far as possible</a:t>
            </a:r>
          </a:p>
          <a:p>
            <a:pPr>
              <a:buFont typeface="Arial" panose="020B0604020202020204" pitchFamily="34" charset="0"/>
              <a:buChar char="•"/>
              <a:defRPr/>
            </a:pPr>
            <a:r>
              <a:rPr lang="en-GB" sz="2400" dirty="0"/>
              <a:t>Clearly highlight direct costs to business</a:t>
            </a:r>
          </a:p>
          <a:p>
            <a:pPr>
              <a:buFont typeface="Arial" panose="020B0604020202020204" pitchFamily="34" charset="0"/>
              <a:buChar char="•"/>
              <a:defRPr/>
            </a:pPr>
            <a:r>
              <a:rPr lang="en-GB" sz="2400" dirty="0"/>
              <a:t> Rigorously assess non-monetised costs and benefits</a:t>
            </a:r>
          </a:p>
          <a:p>
            <a:pPr>
              <a:buFont typeface="Arial" panose="020B0604020202020204" pitchFamily="34" charset="0"/>
              <a:buChar char="•"/>
              <a:defRPr/>
            </a:pPr>
            <a:r>
              <a:rPr lang="en-GB" sz="2400" dirty="0"/>
              <a:t> Explore risks and sensitivities</a:t>
            </a:r>
          </a:p>
          <a:p>
            <a:pPr>
              <a:buFont typeface="Arial" panose="020B0604020202020204" pitchFamily="34" charset="0"/>
              <a:buChar char="•"/>
              <a:defRPr/>
            </a:pPr>
            <a:r>
              <a:rPr lang="en-GB" sz="2400" dirty="0"/>
              <a:t> Use cost benefit or cost effectiveness  analysis to select the best option</a:t>
            </a:r>
          </a:p>
        </p:txBody>
      </p:sp>
      <p:sp>
        <p:nvSpPr>
          <p:cNvPr id="68612" name="AutoShape 31"/>
          <p:cNvSpPr>
            <a:spLocks noChangeArrowheads="1"/>
          </p:cNvSpPr>
          <p:nvPr/>
        </p:nvSpPr>
        <p:spPr bwMode="auto">
          <a:xfrm>
            <a:off x="698500" y="2047875"/>
            <a:ext cx="1739900" cy="860425"/>
          </a:xfrm>
          <a:prstGeom prst="chevron">
            <a:avLst>
              <a:gd name="adj" fmla="val 33946"/>
            </a:avLst>
          </a:prstGeom>
          <a:solidFill>
            <a:srgbClr val="808080"/>
          </a:solidFill>
          <a:ln w="9525">
            <a:solidFill>
              <a:schemeClr val="tx1"/>
            </a:solidFill>
            <a:miter lim="800000"/>
            <a:headEnd/>
            <a:tailEnd/>
          </a:ln>
        </p:spPr>
        <p:txBody>
          <a:bodyPr wrap="none" anchor="ctr"/>
          <a:lstStyle>
            <a:lvl1pPr marL="268288">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800" b="1">
                <a:solidFill>
                  <a:srgbClr val="FFFFFF"/>
                </a:solidFill>
              </a:rPr>
              <a:t>Step 5</a:t>
            </a:r>
          </a:p>
        </p:txBody>
      </p:sp>
      <p:sp>
        <p:nvSpPr>
          <p:cNvPr id="16" name="Rectangle 15"/>
          <p:cNvSpPr/>
          <p:nvPr/>
        </p:nvSpPr>
        <p:spPr>
          <a:xfrm>
            <a:off x="760413" y="2973388"/>
            <a:ext cx="1373187" cy="105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Value Costs and Benefits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66800"/>
          <a:ext cx="9144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9" name="Rounded Rectangular Callout 4"/>
          <p:cNvSpPr>
            <a:spLocks noChangeArrowheads="1"/>
          </p:cNvSpPr>
          <p:nvPr/>
        </p:nvSpPr>
        <p:spPr bwMode="auto">
          <a:xfrm>
            <a:off x="7243763" y="3733800"/>
            <a:ext cx="1595437" cy="2057400"/>
          </a:xfrm>
          <a:prstGeom prst="wedgeRoundRectCallout">
            <a:avLst>
              <a:gd name="adj1" fmla="val 52278"/>
              <a:gd name="adj2" fmla="val 66329"/>
              <a:gd name="adj3" fmla="val 16667"/>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endParaRPr lang="en-US" altLang="en-US" sz="1800">
              <a:solidFill>
                <a:srgbClr val="000000"/>
              </a:solidFill>
            </a:endParaRPr>
          </a:p>
        </p:txBody>
      </p:sp>
      <p:sp>
        <p:nvSpPr>
          <p:cNvPr id="70660" name="TextBox 1"/>
          <p:cNvSpPr txBox="1">
            <a:spLocks noChangeArrowheads="1"/>
          </p:cNvSpPr>
          <p:nvPr/>
        </p:nvSpPr>
        <p:spPr bwMode="auto">
          <a:xfrm>
            <a:off x="7316788" y="3757613"/>
            <a:ext cx="1447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600" b="1">
                <a:solidFill>
                  <a:srgbClr val="000000"/>
                </a:solidFill>
              </a:rPr>
              <a:t>Impacts should be to </a:t>
            </a:r>
            <a:r>
              <a:rPr lang="en-GB" altLang="en-US" sz="1600" b="1" u="sng">
                <a:solidFill>
                  <a:srgbClr val="000000"/>
                </a:solidFill>
              </a:rPr>
              <a:t>all</a:t>
            </a:r>
            <a:r>
              <a:rPr lang="en-GB" altLang="en-US" sz="1600" b="1">
                <a:solidFill>
                  <a:srgbClr val="000000"/>
                </a:solidFill>
              </a:rPr>
              <a:t> members of society, financial and non-financial</a:t>
            </a:r>
          </a:p>
        </p:txBody>
      </p:sp>
      <p:sp>
        <p:nvSpPr>
          <p:cNvPr id="70661" name="Footer Placeholder 9"/>
          <p:cNvSpPr>
            <a:spLocks noGrp="1"/>
          </p:cNvSpPr>
          <p:nvPr>
            <p:ph type="ftr" sz="quarter" idx="4294967295"/>
          </p:nvPr>
        </p:nvSpPr>
        <p:spPr bwMode="auto">
          <a:xfrm>
            <a:off x="0" y="7442200"/>
            <a:ext cx="9144000" cy="25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eaLnBrk="1" hangingPunct="1">
              <a:lnSpc>
                <a:spcPct val="100000"/>
              </a:lnSpc>
              <a:spcBef>
                <a:spcPct val="0"/>
              </a:spcBef>
              <a:buFontTx/>
              <a:buNone/>
            </a:pPr>
            <a:r>
              <a:rPr lang="en-GB" altLang="en-US" sz="1100">
                <a:solidFill>
                  <a:srgbClr val="000000"/>
                </a:solidFill>
              </a:rPr>
              <a:t>UNCLASSIFIED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47663" y="768350"/>
            <a:ext cx="8796337" cy="862013"/>
          </a:xfrm>
        </p:spPr>
        <p:txBody>
          <a:bodyPr/>
          <a:lstStyle/>
          <a:p>
            <a:r>
              <a:rPr lang="en-GB" altLang="en-US" sz="3600" b="1" smtClean="0">
                <a:solidFill>
                  <a:srgbClr val="203864"/>
                </a:solidFill>
              </a:rPr>
              <a:t>Value costs and benefits</a:t>
            </a:r>
            <a:br>
              <a:rPr lang="en-GB" altLang="en-US" sz="3600" b="1" smtClean="0">
                <a:solidFill>
                  <a:srgbClr val="203864"/>
                </a:solidFill>
              </a:rPr>
            </a:br>
            <a:r>
              <a:rPr lang="en-GB" altLang="en-US" sz="3600" b="1" smtClean="0">
                <a:solidFill>
                  <a:srgbClr val="203864"/>
                </a:solidFill>
              </a:rPr>
              <a:t>Q</a:t>
            </a:r>
            <a:r>
              <a:rPr lang="en-GB" altLang="en-US" sz="3600" b="1" smtClean="0">
                <a:solidFill>
                  <a:srgbClr val="002060"/>
                </a:solidFill>
              </a:rPr>
              <a:t>uantifying impacts</a:t>
            </a:r>
          </a:p>
        </p:txBody>
      </p:sp>
      <p:sp>
        <p:nvSpPr>
          <p:cNvPr id="4" name="Bent-Up Arrow 3"/>
          <p:cNvSpPr/>
          <p:nvPr/>
        </p:nvSpPr>
        <p:spPr>
          <a:xfrm rot="5400000">
            <a:off x="8070057" y="1320006"/>
            <a:ext cx="471488" cy="47307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 name="Group 4"/>
          <p:cNvGrpSpPr>
            <a:grpSpLocks/>
          </p:cNvGrpSpPr>
          <p:nvPr/>
        </p:nvGrpSpPr>
        <p:grpSpPr bwMode="auto">
          <a:xfrm>
            <a:off x="7560679" y="700337"/>
            <a:ext cx="1146175" cy="655638"/>
            <a:chOff x="1414169" y="752100"/>
            <a:chExt cx="1146679" cy="656533"/>
          </a:xfrm>
          <a:solidFill>
            <a:srgbClr val="4472C4"/>
          </a:solidFill>
        </p:grpSpPr>
        <p:sp>
          <p:nvSpPr>
            <p:cNvPr id="6" name="Rounded Rectangle 5"/>
            <p:cNvSpPr/>
            <p:nvPr/>
          </p:nvSpPr>
          <p:spPr>
            <a:xfrm>
              <a:off x="1414169" y="752100"/>
              <a:ext cx="1146679" cy="656533"/>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5"/>
            <p:cNvSpPr/>
            <p:nvPr/>
          </p:nvSpPr>
          <p:spPr>
            <a:xfrm>
              <a:off x="1445933" y="783893"/>
              <a:ext cx="1083151" cy="592946"/>
            </a:xfrm>
            <a:prstGeom prst="rect">
              <a:avLst/>
            </a:prstGeom>
            <a:grpFill/>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eaLnBrk="1" hangingPunct="1">
                <a:lnSpc>
                  <a:spcPct val="90000"/>
                </a:lnSpc>
                <a:spcAft>
                  <a:spcPct val="35000"/>
                </a:spcAft>
                <a:defRPr/>
              </a:pPr>
              <a:r>
                <a:rPr lang="en-GB" sz="1200" dirty="0">
                  <a:solidFill>
                    <a:prstClr val="white"/>
                  </a:solidFill>
                </a:rPr>
                <a:t>Quantify impacts</a:t>
              </a:r>
            </a:p>
          </p:txBody>
        </p:sp>
      </p:grpSp>
      <p:sp>
        <p:nvSpPr>
          <p:cNvPr id="72709" name="AutoShape 6" descr="data:image/jpeg;base64,/9j/4AAQSkZJRgABAQAAAQABAAD/2wCEAAkGBxQSEhQUDxQUFBQWFBgVFBQWFBUVFBQUFBQWFxQUFRQYHSggGBwlHRQUITEhJSksLi4uGB8zODMsNygtLiwBCgoKDg0OGhAQGiwlICQsLCwsLCwsLCwsLC8sLCwsLCwsLiwsLC8sLCwsLCwsLCwsLywsLCwsLCwsLCwsLCwsLP/AABEIALcBEwMBEQACEQEDEQH/xAAcAAEAAgMBAQEAAAAAAAAAAAAABAUBAwYCBwj/xABBEAACAQIEAwUGAwUGBgMAAAABAgADEQQSITEFQVEGEyJhcTJCUoGRoQcjsRQzYnLRJEOCssHwFpKiwuHxFVOj/8QAGwEBAAMBAQEBAAAAAAAAAAAAAAECAwQFBgf/xAA1EQACAQIDBAkDBAIDAQAAAAAAAQIDEQQhMRJBUfAFE2FxgZGhsdEiweEUMkLxIzMkYnIV/9oADAMBAAIRAxEAPwD7fJKmZBIgCAIBmCRAEAQBAEAQBAEAQBAEAQBAEAQBAEAQBAEAQBAEAQBAEAQBAEA8ySpmAJBIgGYJEAQBAEAQBAEAQBAEAQBAEAQBAEAQBAEAQBAEAQBAEAQBAEAQBAMQQIAgCAZgCCRAEAQBAEAQBAEAQBAEAQBAEAQBAEAQBAEAQBAEAQBAEAQBAEA8ySDMgCAIBmAIJEAQBAEAQBAEAQCBxji9LDJnrG19FUasx6KP9dphXxEKEdqZaMXJ2RzlDtsXu3dBaYuSxfYAa32E8d9MycrRh65m/wCnyvcteH9oErremy35pfxqd7FLEg6iavpGpe1reHs95nsI947EVxZqOVx71N1dCf5aoGnzXXqJaOMbym2u1W9vyUcXuNK4esXJd3Kk3yl1TIOYGVSX9SRMp4u6tv8AO/m8iVF3JGCo1EZizgqbZVANwbm7Fibm4tp5TnlidHG6fEsoveWVOvyP1nfhuk1JqFRWfHd+CJQ4G6esZiAIAgHK9uuOPh1ppRbK7kktpcKttNepP2nm9J4mVGCUNX9jWjBSlmTOC8WatSRza5Goza3GhsLdb855dPHVJLOTLzgosl4rEVMv5ejcsyl1Prka49ZtDFzTzk/MzkuBHbH1hzon+YvR/UNNP1z4v0fwRZ9htwWPrM5FWmqrlurpU7xSb2Km6qRuCOuvSTPHNK8ZPyt92Ixe9FojXE9TDVutpqZVqzPU3IEAQBAMQQIAgCAIBmCRAEAQBAEAQBANeIrKis7myqpZj0AFyZEpKKuwfHOI8RqY3EF2YqCbKth+XTGy68+vmZ8ljcU6knN+CO2nC2RJDURam9TMb2yXF7qQdVQcrqdeonBTdRfWo27f7NpbOjZOr4tKQuo8XJtyD/MdbzWNSUsm8iGkjouA4961JWemreIqGZiAxUDllOv9DOxbSgpSvZuyf2+DmklfIt81TmKa/wCNm+2VZm3HtIzN1INbxkE35KVFvQkykpcAe5W9wbqFTkflPW6Oxri1Sm8t3Z2dxScd5InvmQgCAfMvxOYnFUwCRaiPPd3/AKTwulpfXFdh0Ydast+xf7jIGU65srXYnwi9tdB8p4tGTbl3m1ZaF/Uo5lKMllbQ925Ui/PMMrKfMazdSad0YNXVinTgGJpj8jiFbnpXp0q6bm1zZX6D2+U3denL91NeDa+V6FFCS0l5kemmPXEUVxCYWpQcutStQSolRT3bMhZWJyjMtrhjqRtIfUuDcW0+Dtz6EravmdfgqYVbC+/NmY/ViTPW6Jlek12/BWepInqFBAEAQDAggzAEAQSIAgCAIAgCAIAgCAcn+JOP7vChAbGq4U6gHKvia1/RR855/SVRxo2W80pK8j5zhMTTpqWqMub3QxUNp0+c+WqU6k5KMU7dh2xcUrs5vgtBjWSoyVLC7saeezNUDM9O1gts7nW/urPTxE4qm4Jrgr2ySyT46L1ZzxTcr2Z0eLqM7LakaYHxsAT/AMtx9Z5sFGKd5X7vzY2d29LH13hHDVGEp0nAPgGYaHxHxE/Uz62jh4/p1Sksrc+pxOT2rkZaKqSBhwWXTMq0gLi212BF732nztWnOnNwlLNd/OZtk80SqTuSLoFHPx3b6AW+8y2VxBvtKbIEmwJVF7ifT4DEddSz1WT+TGSszZO0qIB8y/FCl/aaTHY0gB0uGb06jnPD6WT24tcDooWzuWHY1AtE2omoCQWF1JBtvaoR+s8Sg3KcrvnwN66slkdLhsRTvlUlSdkfMrafCj629NJ0OLOdEyVsSYkWBuw/Oex0S7Sku4zqG+e0ZiAIAgGIIEAQDMAQSIAgCAIAgCAIAgHzP8V6uarRQgkLTZudvG1tdCP7vnPF6Un9UYpm9FZMo+HYZVpqQqLcXJso38x6z5utOUptXbO+CSRY8PqpUzZHVshs4Ug5WHI25+U56sZwttK19Lkqz0ZFaiKlcWB1ZRro24G1wfsZ1Ye/0xe989hjO2bPsAE+8POIOOoHMrIQL6NcE6gHKRYi3/qeV0lQTtV8HzzqaQe410aLg3epm8goVf8AU/eeTKK0sXN9pCVwCesWV+ef6B4p46mGCmolycoXOtyTsAL6mejgFKFS9snk/dfBSTRPntmYgHAfitQbLQqJbQsjE+dmHMfC3OeT0rCLjGT428/Pgb0G1JnvsBh6n7OzCoblyLMoZLADYAKfoefOeHScXKWXPqbVr5HVKhYEVVQjoDmBHUggW9NZu1Z3RieqFBUFkFhe9rmw9ByGmw0lXnmDZI2STbhxPV6LjaUu4zqG+eyZiAIAgGIIEAzAEAQBBIgCAIAgCAIAgHyn8SwTjPSigvYfE53NuvxCeB0o11yXZzx9jpo/t559Tn+0WFAwigXJNagdWJuTVTqT9Lzx8JUbxDvwl7M6aitT8V7okfhp+4ZiVOqDPlC3tSQspPvFWLC/lM+mf9qSXHLxfusxhX9PPAuMPXQ4lRnB/OTQG/vDkCf0EjBwlt08t69/D3IqyVnnz6n1afeHnEfH0S9NgCQbaEWuCNRa/pMq0NuDjz2epKdmVCcLVgCa2Ia9j++Zf8mWfOfqG9EvL5NnGxrr8Mw6C9UtbrVxFUjnzd/WFXqN2h6JfZENLeU+MxfCKYYk8PZwpIDNRZiQu19SNGt85qo4qWVpW8ed5W8FwJXZXtHhcW1RcIqju0pVGIULZque6WsDdSmp8/WTWjWoJTqccvCzv4kxlGTsjsQZ9CndXMhJBRdtcEauEfL7SWcb38PtWtr7JacePp7eHkuGfkXpu0kyp7G4OmcONbVLsxyvlcAmy5srajwk2a8+cotqF9z/AAb1M2XjOaQLVKi92oJZnshUAasXFlt8hNE9rJLNmembIeC7UYOqwWliaDsTZVFRbsdPZ18XtLt1E0lhq0IbUoteDIU4t5MtwZlfnnuLG+hzns9HL9z7jOZtnplBAEAQDEECAIBmAIAgkQBAEAQBAEAQD5T+JSt+2ErYDuU8WvV+YA/zifP9KbPXK/Dnj7HTRvs8/j3IeF4U9VVNSuxFgcqKijkRqcx063nz08RGnJqMPNt/HsdkYbSzfPqXOD4DQXdM/Pxkvr/iJAnFUxlV77d2XsaKlHgeKdIJXW1gBUUgaDmNgW/RZ14Sbc4N8V7933Maqya558D6ZP0M8wQDnaXDKfiP5h8RBBrVivhOXRC9lHh2AAnyWInKFWUeDe5cTpSVkV/azs5SxuHXDs5pZWz0yoBytkdPZPtC1RrjT1EYbGSw9TrFnuZE6amrHHYbsdhMLYcQwjsoAH7VRq16lIgLlzVaKnPSvck6Mo+KdlTpKrW/1Tt/1aSfg9H6PsKRoxjqi7/D7hOGRRicJYA/tNBirFlrKmLYUamYk7LTNiNxUPlOTHYmq31dTsfddZr19DSnTVro+iUGuq+gn0mEltUIS7F7GE1aTPd50XKniqAwKnUEEEeR0Mq7PIHMcOrYVwuHzI1WkNEcZKy6m7qrAMBe9mXQ8jPlJwnRvs/t0vquJ03UjV2ypAYQk0TiadJ1qVKDeM1aSNdx4r5it84B3yAc5OFqf5f3bLeSfDnTxKyWRyOGwfAuJJbDslB98qkUHFrN+6fwsPCL2BGm89B1sfhX9d2u3NeepjsU56HU9jcFiMIXwuIqiuiKr4erqKgpklTTqKSbWK6G5uCRpaw48RVhVtUhGzeTW6/FeZrBNKzOxobfOez0cv8ADtcX+PsUnqbJ3lBAEAQDzJKmYAkEmYAgCCRAEAQBAEAxeCDBaAfNvxMpf2ik4FyaVhpc+FztZGb3uVp4PS6+uL7Od6R00Xlz8EGjjnXDO6UnZqdMlQSB3jKDoCSSNuc+YlSjKsouSSb8jtU3s5Ik8A4jWq1mFTu+7ahTrU8gbMBULDxEmx0XkJliqFKFNON7qTTv2W0JpzlJ56WuS8VTKPqSdjmOl/XVV/WVoy0aWnPaxNc82PodJ7gHqAfrP0qD2opnks9SwOXr8JotVrM9NXYvqWGbcBhodB7U+R6TrVIYmcU7L5SOqlGOzc24bC0lN6dOmpGl1VQRptoOk4HOUlm2bWW43lpk2ibGtFCiygKNTYAAXJudB53MpOoSkWNGvZF9J9v0e/8Ai0//ACvY4ai+tmt8VOpsqRa+MNjYFjbQC1z5C5Av6mc+Iq9XTlK+i/r1JirsiVKuHxP5VVVYjxd1VSzjKdHVHF9Dsw+Rnyic4fUvNP7r2OnJmkYVkYrhMTZlAJo1j36qpJ11YVVvsDmIFtpLqpq84+Ky/HpftItwZyHHOxeDrMz4zCVcOzG71cG5q0iSSLlAuZSb3J7sAXN23M7aPSFeC2YTTXCWT8/bPwKOlHejqexfCcHhqJHDyroxu1QVBULlbixcdNfCLAa6amcuJxFWpO9XXusXUIpWiddhKgZFKm4In1OBcXh4bPBfk5p/uZunUVEAQBAPMkqZkEiAIBmAIAgkQDF4IF4B4Z5JBqarBNjRUxEgk478QUDpSYgHKxU3y28Qv7xA93ofSeP0tFuEZLdzu/BtSa0K7g1dFokVCqKCRdiFFj/hUc+Qnx+IhKVT6c+e9nfTklHPn2IvZxhSNPLmqZaHcflqzginUPdHPbL7J6zoxUXUTvleW1n2rPLXUzpPZtbhb4LbF1KrkMKLJpa7EZvW1MEj/mEwpwgstq/Pb8F5OT3c+HydxwSoWoU82pC2PqNOp/WfddH1FUw0H2W8sjzqitJ8/JOnaUOX4rw+g9eo1alTc3XV1VtMi/F6T5PpirUhibQbWS0OuiouOZGPEcLRFu8oUh8OammvpcTydivP+Lfmzbait5LoYlXUMhDKdQRsR1EwntRbjIus1dGKlS0yk8rl0idaygeQ/SfomHp9XShDgkvJHlzd5NkSsZoypFbEMpBCM4G4UrcedmIv9b+s8TpiqlBUr2bz8F+fY6KK32N+G4hSqkAEZx4sjArUXlmyMAw9bT59xlDN+a089DfJnG9sfw+ONxRxNGu2GqCkgWolyWqKWuWAIIsuQXB/TX0MJ0p1FLq5R2ld5Ph/ZlKjeVyjrcQ45wtWavkxuHQEl/aZVHMt4XHUkhgPvOuEej8W9mF4Se7nL2KPrIdp3uG4SalKnVrIoxhpoalSmWotn0YoXSxZASRla4IGt7zyXV+pxg/ou7LXLx39ps45X3l32arkBqbtc3uPLqNST9bT3OhsSlei+9fcwqx/kXs+gMBAEAQDzJKiAZkEiAZgkQBAMQQeWMkg1O8Eml3gkj1KkgEKvVkMFNxqn3tJkuQTqCCQbg33Ug/QicmLpdZScSYysyh7P4WkKhuqs1tyFZwR1PiI+bT4+vKWxq/b49Ed1JLa559TrKTa2nDJXVzpTzsauJsuSzWvcWvbU+Vwf0l6MG3kUqSSLbsviLqyG9x4he+x3tcD7C2s+p6Dq/RKlwz8zixCzTL2e8c5x3G+H4apiKj16VF3BRQ1REYjwKQBm29r7z5PpetWWIcabdrLS510FDZuz1g2pZCcP3eXa9PLluNxddJ4s41Nq0737TqTVro3K2krJZiOhoRszqvU/bn9rzXC0eurwhxa8lm/QicrRbL0z79nmmmth77SrQKR8VUQm1LPTJ0ZGBfzLI1tPQk67T4zpGrDEV5NStbJX0y7VfV33eJ2004x0JXhqKrMtxoyh0sVO4OVhdSPqJ5icotpPyZta5vV4bIsea9NXUq4DKRYqdQR0Ilttxd4sWJNFwLkkbXtzsNzadGHjdbRlUdsiK7+JatLVSAwYaqb7W339J1QlKlPaWTTKfuXPPodDhqwdQw+fkek+xw1eNempo5ZR2XY2zcqIAgGIIEAQBAMwBAEA8mSQzU5kkmlzBJoeQCLUMggiV5VgqsQ1pnJkIoyxV75rANoSdr9M7hfopnymJpbNSStv9+5fc7IyyWfPi/se+1+GqZVK1HKtTNMrfLmdfzUJK2Izd2yafFMsFKOaazvf7P3v4FsQnk0+z7/AILfsbiTVwqd7+8UZH8WbkCpz+9dWU353nPjKShWdtHpz3l6E7wJXC3NCtc6AGzGwAseZsPQ+Jp29H1urqxnxyfP4KVI3TXPPidpefX3OM4bG4rDftFV3NHve8ZfdaranZQLDxe6PrPkukFVqYidr7N/DJJfY7KTioolYfGK98ofT4qboPlnAv8AKeXKk46280/Y6FJMxiKthM7Xdi17I38CpXLVD/Kv/cf0H1n0XQuFs5Vn3L7/AAclee4uRPoTmIfGKxWmQhyu4Kq1r5dNWtzt/qJwdI4pYejfe8l934I0pw2nY5uhjMRT/fU1qjTx0Tlb1NGodB6Ox8p8bKFGf7G49jz9V8LvOxOS1zJ2D4nTqkhD4gLsjKyOoOxKMAQNDraYVKM6au9OKzXmjWMlIl5phctY8mqACSbDmZpZt2RVtG2phEqAOvhrKvhcWzWBzW15HUEeZntU1swUVocU1d33ldwNmp50YDuWZiKfiNSmxJLAKL+Am5HS82rRUrPfx3P8mdO6y3e34LbCYtqTey3dne+hHmF/8CbYHE/p55vJ6/Jecdpc8+x0CsCLjUT6iMlJXRzGZIEA8ySBBFzMgkQDMAQDEA8mSQa2kkmhoJNTSAR6qyAQqwtKsgrMcml5SSBQ12sTbNqPduNRzJBX7sJ4ePpXalz9zaDy5+UWtBnxFIKqJZSpztU1DIQykKha+3xTymoUpbTb7rfPwdEb1I2tzz2kjhPZ7ucwWqyh2zMtMZRe1rAvmIAAsACLSlXEbbV43tpflExpbO/yPeN4Yq2YBn83LVDfqCwYj5WlKdZ6P4+CZU1qufc6Tg2OD0rk6po2vIczqeXWfV9H4jraSvqsmck42ZyuE4jdQUp1XLeI2TILscxOaplB35Ez5mrDbnKcpJXbfHV33XOmLeSSJtapY2nPsq1zVt3sREcVKgRTdudtcvm1vZ0676TrweDnVadtTOdRI6SigUBV2AtPrKcFTiox0RyN3dzbmsLnQDUk7ADcy5ByvE6hrvnSo6ckKkEFN9VYFTfe9r25z5LH4zrqryTislf345+1jqpwsu0zQLBfzGVmvuqlRbloWOvz+k8tqLleKsvP4N9EblqchKyp3zYUs7I9PVlVTSzLuRU8dxJy5Bz1b0Gw/wBfkJ34PDvOo+5GcpbiHwzi5pnLUGdfPUj0vNW5Qd4+QdNSO44bxGm6gqR8v6S8JxnoYyi1qMdjaYOSoDqbZiLKNLg5jpbzEv1bauim0k8zVg+IGgQKmtNtmve3z6T0MBjdj6JaexSpHedGjAi41B2nvp3zRiZkg8iSVEECCTFSoFBLEAAXJOwA3JiwucJU7UVqtU1KLFKI8NMED8wA61GB1seXl6zzcTjnTnsws+JrTpbau8uBeYDtQh0rDIfiFyv03H3mtLHUp5P6X26efzYiVOUe3ngXtKqGF1IYHYg3E7TK5kwEa2kljU0A1GQyTU4ggjV6d5VklZiE5GVIZzfEVKtfobicGKpbUWjWDJ/C8fY5tSCPFuT5c2t8yJ83Vp3Vt/Pd7G8JbLvz9/cnca441BQVos+ZGKkkBQ4sVpta5BIzEWB9m25EzoUI1HZytb24+BpVqOKukbeH45cXSOVgCDlqKpVwGABtcjUEFSDbYiZ1qUqE813bhCaqRIWIxdSitRUBdmXu8gIBObTTM1hpc+7OvC13Tvsu20rfnw8Sk43efPuHr1gpZ+6oooJLMTUsijUtbKF0B5kDzkdXTukryfl8/YlOWryObweOqYyo6UaeIJBAWpiAadJla9ytFcufYWDDY3JGx9CGFScVdPio5u/e7258Mbt3dvP4O/4Pw7uKSqSGawzMAFHoFAAAnsUaKp3e982KN3yJt50FSj7Q8YC/lhXZf7xlUsL8qdlu3rYW5dZ5HSOIunRg1ff3cPHf2d5pTj/JlNh8FSYZqXgJO9M5NeeZRoT/ADAzwZ1Kkfpln358+B0qKeZOpIQACxYjmbXPmbAD6CYSa4WLWPam3rIa2iY/SSuHYU1nyjYaseg/rOjC4SWIqbEdN74L54fgrOeyrs2cZ4LzAn0s8NFRUYrJHMpZ3OQxuDKnaeRiMO0dMJkahiWpm6Eg/wC9557jmdGT1LrD9qrrlxC5h5C/25c/rNYVJx7fcxlRT0LPh+KpOuVK6EHTu3Gx8hcES06sZO7VmYqm45XJuBxNXCmzHvaJ5AeJPMa6jynpYPpJQ+mWhlOk0dFT4rRYAiolj/EB9p7yqwaumYWJM1KiSQLyAfP+2HGP2lzhqTEUUb+0OP7xhr3Knptm+nWceMxSorZWr9C9OntvsKHifGaVAfmMFAt10B0Gg1N7GwA5TxadKVR5HY2lkRuF9oqNd8lNjmsSAVZCQNyAwBIkzoTgr69wvuLXCcZrUcQqUHvnXxUyLqtr/mdTpcWHO06YV6lLD7cdE/Ps7DmqpOouPOZ22D7Ro2lUZTzI1Xe366eZvNKHTFOWVVW7d34JdJ7i1p1VcXRgw8jeetCpGavF3RlZrU8uJcGppBJrYQQaWEhkkXFUbjzlGDnuJ4fMD1mVSN0IuzKDC4jI2V7W5E20+Z2+onz+MpOMtpeJ0rM6BMalakaNRajXFlyo19NVYOSQCCAb5uU8505Qntppc87jRTUo7DT554kbg/C8TSqmooQBks6tlTM9wc9qYP8AFYX0zHXa161alOGy9zy+M/jcRTpzjLa558STiDVat4np/lr4jkawZhtq/Ic/ORQjBrJPz/BM73zZpxtCpVFNKFXeqCzMobMoBIWmNFuDlIY3Hh1va06adnU2NnNqyS+/huy8CHpqdXgcCKYubFzufL4Qen6z38LhY0IW3mE5bTNzGdRQpeM8WCXpI4Wqw3ut0B2IB3boPr58OLxTpLZpq8vRd/bwXiWjG+pRUsPXX3qdQcrhqbfNhmBP+ETwZOm3o0/P3+ToUXrcLxIj26dQeagVR/8AmSwHqBJeGT0a8cvfL1I60lYfGo/sMrEbgEXHqu4mEsPJao0VREzB4Vqr5UHqeSjqTL0cNOrPYgs/btZEppK7OywGCWkmVfmebHqZ9VhcLDDw2I+L4s5Jzcndm6pTBGs3lG5VOxQcV4MGvYTlq0UzRSON4lwcrsJ5NfB70dEKttSgxFEjecDpSibKdytxQl4EORHo8YxVE/l1nt8LHMPSxm3U0ZaryyKE3/jKt71KkTzNrX+0p+iW6bIPvk+uOAxBU5Ltp2iNMjDYdh39QXJuL0qfN7fEdQo+fKZV6nVU3MlK8lE5ihhwihV2H19T5+c+bnNze0ztilFWRS8Y4M1SqtTuxXp2AqUe87p7rmyvTqbXs5Fj5azow1WnDKonbsImm19OpI4H2WRcQldademqg5Uq1KbBCwIbVWZmOtraDn5S2JxELONPR9/4+4pwf8uefA6vhtIPWLKAVQFb9XO4B/hA+reU8nFzcKew9Xnz3mitKeWiJeI4aDbu/DrrqdFtbwjrbQdMxO88+NVrUvKmtxCehVonMvLmptppp5clHRQx3M6aNe0rwbT58zOVNpEnhnatj+9AZdMrLoW/isdLHUjoq3J1nv0ulJQ+mqr9q1549uRyuN9OefbMvMLxajV9hxfofCdRcaHy19J6lLF0qv7ZeG8q1bUlMJuQanEA1MJVgreIYe+olGgcfxvBe8s4sRS2kawkaOEcUsQr6NyYGxNuvI/OeFUp7OT0Nmt6OvHF1FNmawyIWJvobDaccsNZ5Gka10VVCmiBqhVnY3qMTmYZjuaasdNxqAB5zrW2oqF7Ph8md0vqsSUqLVQVaD3sbNrYqw3G+hHQyqpzpTtJWe5kbcZq6ZacO46jjLUYBhz0AP8AQz6DD4pOP+TJ+hg1nkaMdxfNdaRyfxsp/wCkG31nPiOkP40vP4+Xl3l40+JCWk2zBGHO5K3vvoQb/WeQ7PNX9/XI3WRUcXwNdqmVKFKvhyoAp96aWU3OYstrMDcelvr10JUoxu5OM+Nr/wBGdSM5PJJrgymHY2n3jZaFXDtl8LYeqO7Vr/8A2OQSdRoFsLbnl2fr57CvNSXCSz8tPXyMuou84+KeXPgdxwTsw1SjTXFEVMqgGoygsxHNQdvWY0cNOvNzh9EXzlzY0bUYpSzOx4dgEoUxTpAhR1Ysx8yzEkn1nt0qUaatFfkwcmyVNSBAMEXkNXBX43hwblMZUy6kcvxTgQPKclTDpl1Jo5XH8EI2E4Z4TgXVQosVw0jlMuqki20QDgTJ2ZEbR+i59MchqrsQDbeSiD4/+IfB3rVO9NM5wLCqnhqADUDMNxqdDKy4oq1fJnHYbtTicM2Wt+eg0OYZaoH82zThqUKM9VsvitPL4No7a/a79j+TtOD9pKWIF6Idn0Bp2AdbmwvcgffbWefWwypO85qz01fsi6rbtl3LPA4k1/3gNOk2gynM9RS2VTmHsq1mItfwqTcCcdarGl/rzlxe7w7O3usWU3LXJdnPPE6LC1qKoi0ioTRUVfMXWw9Ln01njVFUlJuWu86oSglZFfW4RWps9WhWd3z5xTqOe7ZD7VEjUKPhYAEWF7i99Y14SShOKtpdLPv+ePYVlSd3KLz9O7nQj0sZVxbPSq0TRRW/MBdWZksCtM5bqC2pIBPhy/FpeVOFJKUZXb0y9c+Hv3FXKU3stFrXwaOLMott000uNOWgEwU5R0ZLinqVFXgbHMQ4HiNgbkWvfxHnc2JHPKq7DXX9St655+SnUkOtWxNJu7ou+crmspzZUuRmIOl97X9pmJ9lJ30MbOC2lJpdunPdou1mcqWduefv3E4docSn7wKbc2Ugc+Y5adNl6sBOyn0tU32fPPKKuk1zzz3m9e1Z96kPk9uumo8vs3JSZ0R6VvrHyf45y4kbD5558DP/ABShJHdvpubrv01+X18mtp/9KnbOL9PnnyI2Hzzz5lbjeKI17KdeR+fT0/XobUfSEHpF+hOyUFbBGo9lQg766WBJ1/30O88zEYhPO33N4X0JtCsKSh2bMqaDchn0sE+PrfQbTmppt/Vl2c6EvXI8J2op71qRc3v4tbHkRbQfSbKNT+Po/wADY45mx+2NG/goqvnkBa/rK9XWa19SbLgZw3HEqsCQ1+tsv+VpMcPUk8reP9C6R0WDoZxdW/63vOmPR1d53jz4Fetj2k+ngD1H3M2XRlTfJFetiSqXD77t9BNo9GcZDruwn4XAIvLMep1+207KeBpQzau+0o6jZaJOwyZtEsQIAgCAIBqq0A0q4k3KnGcLB5TNwJuUmL4IOkydJC5VtwAX2mfUobTPos9EoYIkkEevhlb2gDAOb4z2Iw+I9pAD1tKygmSnwOJ4p+EuU5sNUII26/IjWc1TD3WRop8SCEx+EGWspqoNPEL6EAEZhrqoy3N9LieNXwVndK3cbLZZMo9paZ9sMje9pcEmxbbWxIUH+FAo3JnnuhJdvPPiX6tsvKPGWK/2eoKtxYXFyDa2Z10It4nblYKq3M5+phf6lbnlerIbnHJc8/hE7heLp0qYRwykXZmbUs2rO722bVS2lgXCzOrTlKV1z3fbzLQmoqzPfEcHSxiNSYtlVwbg2uy62sbhgDoQRa9xuJWnUqUJKa1LSUKi2Sn4lw2rhcrYau6pnH5Tk1S5ZtKNNW0UG9hYjLvsJ0U60a11Uim7a6W7Xblmc6exnF258vQt+G4IoGaoQ1Woc1Rhtfki/wAKjQfM7kzlqzUnaOi0NYRtm9Sv41xU0Ws+Fr1aYse8prTdQb31TPmFjztNqFBVFlUSfB3XraxE5NfxuaqHFGxChadGrSZxdWqrTBFPY1coYkdAGAueVgZpLDqk7uSduF9eHzYrtuWSViZiEShS8NNny2AVFLubm1zzPtEk+szi3VnnKxdrZWSK6rXqk3p0RSDNvUbxMBucqnw6C+uw310nXClTWUpbXd+efcxk5PTI9lwPChzMb56hFxe3+wB5WkwoSqStbw4d/N2TtpIp+J4a53Jttflc3nfLDqMbIrGRUVMJOfZaNLmtcD5SbMi5Y4LC2M2ppoqzqOG1Ctp305NGMkdHha951RZUsqE0IJtISxJJQSSpskgQBAEAQBAMEQDW9AGRYGg4ISuyLm+akCCBAFoFzGWAaq2GVhZgD6yrVyydjnuLdjqFYHwAHqNJz1MLCe40jUaOI4r2FrUjmokm22tiPQiefVwL3ZmyrX1K3/5bE0fDXXPbYsPELEkeIb2Jza31seU8yphWuz2L/S9CVQ49RNrh6Z2+KwAIFmGtwC1iebsxubTCVKffzz7FerJNPiJaoH71Dkv3YJuAWvmNjsNlHMIre9UldmKja2uvPr323IraSZZHi1Qi1xqPaAAblzvYHztYFjyQ3yVGne/PPO8ttz0N1TjRUaqD6XBbYAC50v57Zhf2WsVCL38885onrJGnB4/LmYgFmN2Yk+WVR0UDQfzXOuaXnTg7K+nPP9CMpLM81eLvc2I6C22nMXvv897crm8KMNybG1I1UlNRr1CW5AdBf/f15z0KOHb7F2amcnxLFsCMoyi1uU740lFWijO9yHUwRMlxuLkZuF+UxdIvtmU4V5SOpG2TKHDfKaRpEOTLGhgLTeMCpZ4bDWm0UQWmHpzREE6kkuQzeBLEGYAgCAIAgCAIAgCAaZcgzIIMwQIAMEiAYtIJPLJeLArsdwenVHiUfSZypxlqXUjkeK9gkNzT09Jx1MDB6GsajOVxvZWtTOmonDUwU1oaKqV5wrrupE5JUJrVF9tM2U7+cp1LG0SKYmkaZFyxwmHvOmnSKSkX+Cws7YQMW7lxSoTewDYKRsoWMDA+UbKBsXA+UbIN1PBS2yCTTwksoglU8PLJEEhKMskRc3qJaxUzJAgCAIAgCAIAgCAIBoEuQZkEGYBkQBAEAQDMgGCIJPDLBJorYZW3Ehq5KZU4zgaNyEzlSTLXKLF9mxyEwlh4k7TIY4DYzP8ATonaZOw3DLcpdUrEXLbD4WaKILKjQlkgb+5k7IHcRYHtaEmxBtWjJsRc2LSk2IuewsmxBmSBAEAQBAEAQBAEAQBAEAjgzQqZvIB6kAQDN4AvAEACAZkAwZIueSIJPLCCbmtqV5FibmhsIJFgBhRI2STYtCRYXNy05Nhc2KkEXPeWLEXM2iwMyQIAgCAIAgCAIAgCAIAgCAIAgH//2Q=="/>
          <p:cNvSpPr>
            <a:spLocks noChangeAspect="1" noChangeArrowheads="1"/>
          </p:cNvSpPr>
          <p:nvPr/>
        </p:nvSpPr>
        <p:spPr bwMode="auto">
          <a:xfrm>
            <a:off x="0" y="-10683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en-US" altLang="en-US" sz="1800">
              <a:solidFill>
                <a:srgbClr val="000000"/>
              </a:solidFill>
            </a:endParaRPr>
          </a:p>
        </p:txBody>
      </p:sp>
      <p:pic>
        <p:nvPicPr>
          <p:cNvPr id="727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2633663"/>
            <a:ext cx="40576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11"/>
          <p:cNvSpPr/>
          <p:nvPr/>
        </p:nvSpPr>
        <p:spPr bwMode="auto">
          <a:xfrm>
            <a:off x="6143625" y="1951038"/>
            <a:ext cx="3000375" cy="1752600"/>
          </a:xfrm>
          <a:prstGeom prst="cloud">
            <a:avLst/>
          </a:prstGeom>
          <a:solidFill>
            <a:srgbClr val="4472C4"/>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GB" sz="1400" b="1" dirty="0">
                <a:solidFill>
                  <a:prstClr val="white"/>
                </a:solidFill>
                <a:latin typeface="Calibri"/>
                <a:cs typeface="ＭＳ Ｐゴシック" charset="0"/>
              </a:rPr>
              <a:t>How many cancer </a:t>
            </a:r>
          </a:p>
          <a:p>
            <a:pPr algn="ctr" eaLnBrk="1" hangingPunct="1">
              <a:defRPr/>
            </a:pPr>
            <a:r>
              <a:rPr lang="en-GB" sz="1400" b="1" dirty="0">
                <a:solidFill>
                  <a:prstClr val="white"/>
                </a:solidFill>
                <a:latin typeface="Calibri"/>
                <a:cs typeface="ＭＳ Ｐゴシック" charset="0"/>
              </a:rPr>
              <a:t>patients</a:t>
            </a:r>
          </a:p>
          <a:p>
            <a:pPr algn="ctr" eaLnBrk="1" hangingPunct="1">
              <a:defRPr/>
            </a:pPr>
            <a:r>
              <a:rPr lang="en-GB" sz="1400" b="1" dirty="0">
                <a:solidFill>
                  <a:prstClr val="white"/>
                </a:solidFill>
                <a:latin typeface="Calibri"/>
                <a:cs typeface="ＭＳ Ｐゴシック" charset="0"/>
              </a:rPr>
              <a:t> will be treated? </a:t>
            </a:r>
          </a:p>
        </p:txBody>
      </p:sp>
      <p:sp>
        <p:nvSpPr>
          <p:cNvPr id="16" name="Cloud 15"/>
          <p:cNvSpPr/>
          <p:nvPr/>
        </p:nvSpPr>
        <p:spPr bwMode="auto">
          <a:xfrm>
            <a:off x="3248025" y="1536700"/>
            <a:ext cx="2905125" cy="1524000"/>
          </a:xfrm>
          <a:prstGeom prst="cloud">
            <a:avLst/>
          </a:prstGeom>
          <a:solidFill>
            <a:schemeClr val="accent5"/>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GB" sz="1400" b="1" dirty="0">
                <a:solidFill>
                  <a:prstClr val="white"/>
                </a:solidFill>
                <a:latin typeface="Calibri"/>
                <a:cs typeface="ＭＳ Ｐゴシック" charset="0"/>
              </a:rPr>
              <a:t>How many </a:t>
            </a:r>
          </a:p>
          <a:p>
            <a:pPr algn="ctr" eaLnBrk="1" hangingPunct="1">
              <a:defRPr/>
            </a:pPr>
            <a:r>
              <a:rPr lang="en-GB" sz="1400" b="1" dirty="0">
                <a:solidFill>
                  <a:prstClr val="white"/>
                </a:solidFill>
                <a:latin typeface="Calibri"/>
                <a:cs typeface="ＭＳ Ｐゴシック" charset="0"/>
              </a:rPr>
              <a:t>staff </a:t>
            </a:r>
          </a:p>
          <a:p>
            <a:pPr algn="ctr" eaLnBrk="1" hangingPunct="1">
              <a:defRPr/>
            </a:pPr>
            <a:r>
              <a:rPr lang="en-GB" sz="1400" b="1" dirty="0">
                <a:solidFill>
                  <a:prstClr val="white"/>
                </a:solidFill>
                <a:latin typeface="Calibri"/>
                <a:cs typeface="ＭＳ Ｐゴシック" charset="0"/>
              </a:rPr>
              <a:t>will be needed?</a:t>
            </a:r>
          </a:p>
        </p:txBody>
      </p:sp>
      <p:sp>
        <p:nvSpPr>
          <p:cNvPr id="17" name="Cloud 16"/>
          <p:cNvSpPr/>
          <p:nvPr/>
        </p:nvSpPr>
        <p:spPr bwMode="auto">
          <a:xfrm>
            <a:off x="296863" y="2265363"/>
            <a:ext cx="3000375" cy="1752600"/>
          </a:xfrm>
          <a:prstGeom prst="cloud">
            <a:avLst/>
          </a:prstGeom>
          <a:solidFill>
            <a:srgbClr val="4472C4"/>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GB" sz="1400" b="1" dirty="0">
                <a:solidFill>
                  <a:prstClr val="white"/>
                </a:solidFill>
                <a:latin typeface="Calibri"/>
                <a:cs typeface="ＭＳ Ｐゴシック" charset="0"/>
              </a:rPr>
              <a:t>What will be the </a:t>
            </a:r>
          </a:p>
          <a:p>
            <a:pPr algn="ctr" eaLnBrk="1" hangingPunct="1">
              <a:defRPr/>
            </a:pPr>
            <a:r>
              <a:rPr lang="en-GB" sz="1400" b="1" dirty="0">
                <a:solidFill>
                  <a:prstClr val="white"/>
                </a:solidFill>
                <a:latin typeface="Calibri"/>
                <a:cs typeface="ＭＳ Ｐゴシック" charset="0"/>
              </a:rPr>
              <a:t>take-up rate of training </a:t>
            </a:r>
          </a:p>
          <a:p>
            <a:pPr algn="ctr" eaLnBrk="1" hangingPunct="1">
              <a:defRPr/>
            </a:pPr>
            <a:r>
              <a:rPr lang="en-GB" sz="1400" b="1" dirty="0">
                <a:solidFill>
                  <a:prstClr val="white"/>
                </a:solidFill>
                <a:latin typeface="Calibri"/>
                <a:cs typeface="ＭＳ Ｐゴシック" charset="0"/>
              </a:rPr>
              <a:t>places offered?</a:t>
            </a:r>
          </a:p>
        </p:txBody>
      </p:sp>
      <p:sp>
        <p:nvSpPr>
          <p:cNvPr id="18" name="Cloud 17"/>
          <p:cNvSpPr/>
          <p:nvPr/>
        </p:nvSpPr>
        <p:spPr bwMode="auto">
          <a:xfrm>
            <a:off x="715963" y="4325938"/>
            <a:ext cx="3000375" cy="1600200"/>
          </a:xfrm>
          <a:prstGeom prst="cloud">
            <a:avLst/>
          </a:prstGeom>
          <a:solidFill>
            <a:srgbClr val="4472C4"/>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GB" sz="1400" b="1" dirty="0">
                <a:solidFill>
                  <a:prstClr val="white"/>
                </a:solidFill>
                <a:latin typeface="Calibri"/>
                <a:cs typeface="ＭＳ Ｐゴシック" charset="0"/>
              </a:rPr>
              <a:t>How many hectares </a:t>
            </a:r>
          </a:p>
          <a:p>
            <a:pPr algn="ctr" eaLnBrk="1" hangingPunct="1">
              <a:defRPr/>
            </a:pPr>
            <a:r>
              <a:rPr lang="en-GB" sz="1400" b="1" dirty="0">
                <a:solidFill>
                  <a:prstClr val="white"/>
                </a:solidFill>
                <a:latin typeface="Calibri"/>
                <a:cs typeface="ＭＳ Ｐゴシック" charset="0"/>
              </a:rPr>
              <a:t>of land will be </a:t>
            </a:r>
          </a:p>
          <a:p>
            <a:pPr algn="ctr" eaLnBrk="1" hangingPunct="1">
              <a:defRPr/>
            </a:pPr>
            <a:r>
              <a:rPr lang="en-GB" sz="1400" b="1" dirty="0">
                <a:solidFill>
                  <a:prstClr val="white"/>
                </a:solidFill>
                <a:latin typeface="Calibri"/>
                <a:cs typeface="ＭＳ Ｐゴシック" charset="0"/>
              </a:rPr>
              <a:t>freed of pollution?</a:t>
            </a:r>
          </a:p>
        </p:txBody>
      </p:sp>
      <p:sp>
        <p:nvSpPr>
          <p:cNvPr id="19" name="Cloud 18"/>
          <p:cNvSpPr/>
          <p:nvPr/>
        </p:nvSpPr>
        <p:spPr bwMode="auto">
          <a:xfrm>
            <a:off x="5349875" y="4159250"/>
            <a:ext cx="3000375" cy="1752600"/>
          </a:xfrm>
          <a:prstGeom prst="cloud">
            <a:avLst/>
          </a:prstGeom>
          <a:solidFill>
            <a:srgbClr val="4472C4"/>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en-GB" sz="1400" b="1" dirty="0">
                <a:solidFill>
                  <a:prstClr val="white"/>
                </a:solidFill>
                <a:latin typeface="Calibri"/>
                <a:cs typeface="ＭＳ Ｐゴシック" charset="0"/>
              </a:rPr>
              <a:t>What % of children</a:t>
            </a:r>
          </a:p>
          <a:p>
            <a:pPr algn="ctr" eaLnBrk="1" hangingPunct="1">
              <a:defRPr/>
            </a:pPr>
            <a:r>
              <a:rPr lang="en-GB" sz="1400" b="1" dirty="0">
                <a:solidFill>
                  <a:prstClr val="white"/>
                </a:solidFill>
                <a:latin typeface="Calibri"/>
                <a:cs typeface="ＭＳ Ｐゴシック" charset="0"/>
              </a:rPr>
              <a:t> will achieve 5+ GCSEs? </a:t>
            </a:r>
          </a:p>
        </p:txBody>
      </p:sp>
      <p:sp>
        <p:nvSpPr>
          <p:cNvPr id="72716" name="Footer Placeholder 13"/>
          <p:cNvSpPr>
            <a:spLocks noGrp="1"/>
          </p:cNvSpPr>
          <p:nvPr>
            <p:ph type="ftr" sz="quarter" idx="4294967295"/>
          </p:nvPr>
        </p:nvSpPr>
        <p:spPr bwMode="auto">
          <a:xfrm>
            <a:off x="0" y="7442200"/>
            <a:ext cx="9144000" cy="25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eaLnBrk="1" hangingPunct="1">
              <a:lnSpc>
                <a:spcPct val="100000"/>
              </a:lnSpc>
              <a:spcBef>
                <a:spcPct val="0"/>
              </a:spcBef>
              <a:buFontTx/>
              <a:buNone/>
            </a:pPr>
            <a:r>
              <a:rPr lang="en-GB" altLang="en-US" sz="1100">
                <a:solidFill>
                  <a:srgbClr val="000000"/>
                </a:solidFill>
              </a:rPr>
              <a:t>UNCLASSIFIED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801688"/>
            <a:ext cx="8796338" cy="819150"/>
          </a:xfrm>
        </p:spPr>
        <p:txBody>
          <a:bodyPr/>
          <a:lstStyle/>
          <a:p>
            <a:r>
              <a:rPr lang="en-GB" altLang="en-US" sz="3600" b="1" smtClean="0">
                <a:solidFill>
                  <a:srgbClr val="203864"/>
                </a:solidFill>
              </a:rPr>
              <a:t>Value costs and benefits</a:t>
            </a:r>
            <a:br>
              <a:rPr lang="en-GB" altLang="en-US" sz="3600" b="1" smtClean="0">
                <a:solidFill>
                  <a:srgbClr val="203864"/>
                </a:solidFill>
              </a:rPr>
            </a:br>
            <a:r>
              <a:rPr lang="en-GB" altLang="en-US" sz="3600" b="1" smtClean="0">
                <a:solidFill>
                  <a:srgbClr val="002060"/>
                </a:solidFill>
              </a:rPr>
              <a:t>Costs to business of regulation</a:t>
            </a:r>
          </a:p>
        </p:txBody>
      </p:sp>
      <p:sp>
        <p:nvSpPr>
          <p:cNvPr id="76802" name="Rectangle 3"/>
          <p:cNvSpPr>
            <a:spLocks noChangeArrowheads="1"/>
          </p:cNvSpPr>
          <p:nvPr/>
        </p:nvSpPr>
        <p:spPr bwMode="auto">
          <a:xfrm>
            <a:off x="666750" y="1190625"/>
            <a:ext cx="7726363" cy="4632325"/>
          </a:xfrm>
          <a:prstGeom prst="rect">
            <a:avLst/>
          </a:prstGeom>
          <a:noFill/>
          <a:ln>
            <a:noFill/>
          </a:ln>
          <a:extLst/>
        </p:spPr>
        <p:txBody>
          <a:bodyPr lIns="0" tIns="0" rIns="0" bIns="0"/>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spcAft>
                <a:spcPct val="25000"/>
              </a:spcAft>
              <a:buClr>
                <a:prstClr val="black"/>
              </a:buClr>
              <a:buFontTx/>
              <a:buChar char="•"/>
              <a:defRPr/>
            </a:pPr>
            <a:endParaRPr lang="en-GB" altLang="en-US" dirty="0">
              <a:solidFill>
                <a:prstClr val="black"/>
              </a:solidFill>
            </a:endParaRPr>
          </a:p>
          <a:p>
            <a:pPr>
              <a:spcBef>
                <a:spcPct val="20000"/>
              </a:spcBef>
              <a:spcAft>
                <a:spcPct val="25000"/>
              </a:spcAft>
              <a:buClr>
                <a:prstClr val="black"/>
              </a:buClr>
              <a:buFontTx/>
              <a:buChar char="•"/>
              <a:defRPr/>
            </a:pPr>
            <a:endParaRPr lang="en-GB" altLang="en-US" sz="2000" dirty="0">
              <a:solidFill>
                <a:prstClr val="black"/>
              </a:solidFill>
            </a:endParaRPr>
          </a:p>
          <a:p>
            <a:pPr>
              <a:spcBef>
                <a:spcPct val="20000"/>
              </a:spcBef>
              <a:spcAft>
                <a:spcPct val="25000"/>
              </a:spcAft>
              <a:buClr>
                <a:prstClr val="black"/>
              </a:buClr>
              <a:buFontTx/>
              <a:buChar char="•"/>
              <a:defRPr/>
            </a:pPr>
            <a:endParaRPr lang="en-GB" altLang="en-US" sz="2000" dirty="0">
              <a:solidFill>
                <a:prstClr val="black"/>
              </a:solidFill>
            </a:endParaRPr>
          </a:p>
          <a:p>
            <a:pPr>
              <a:spcBef>
                <a:spcPct val="20000"/>
              </a:spcBef>
              <a:spcAft>
                <a:spcPct val="25000"/>
              </a:spcAft>
              <a:buClr>
                <a:prstClr val="black"/>
              </a:buClr>
              <a:buFontTx/>
              <a:buChar char="•"/>
              <a:defRPr/>
            </a:pPr>
            <a:endParaRPr lang="en-GB" altLang="en-US" sz="2000" dirty="0">
              <a:solidFill>
                <a:prstClr val="black"/>
              </a:solidFill>
            </a:endParaRPr>
          </a:p>
          <a:p>
            <a:pPr>
              <a:spcBef>
                <a:spcPct val="20000"/>
              </a:spcBef>
              <a:spcAft>
                <a:spcPct val="25000"/>
              </a:spcAft>
              <a:buClr>
                <a:prstClr val="black"/>
              </a:buClr>
              <a:buFontTx/>
              <a:buChar char="•"/>
              <a:defRPr/>
            </a:pPr>
            <a:endParaRPr lang="en-GB" altLang="en-US" sz="2000" dirty="0">
              <a:solidFill>
                <a:prstClr val="black"/>
              </a:solidFill>
            </a:endParaRPr>
          </a:p>
          <a:p>
            <a:pPr>
              <a:spcBef>
                <a:spcPct val="20000"/>
              </a:spcBef>
              <a:spcAft>
                <a:spcPct val="25000"/>
              </a:spcAft>
              <a:buClr>
                <a:prstClr val="black"/>
              </a:buClr>
              <a:buFontTx/>
              <a:buChar char="•"/>
              <a:defRPr/>
            </a:pPr>
            <a:endParaRPr lang="en-GB" altLang="en-US" sz="2000" dirty="0">
              <a:solidFill>
                <a:prstClr val="black"/>
              </a:solidFill>
            </a:endParaRPr>
          </a:p>
          <a:p>
            <a:pPr marL="0" indent="0">
              <a:spcBef>
                <a:spcPct val="20000"/>
              </a:spcBef>
              <a:spcAft>
                <a:spcPct val="25000"/>
              </a:spcAft>
              <a:buClr>
                <a:prstClr val="black"/>
              </a:buClr>
              <a:defRPr/>
            </a:pPr>
            <a:endParaRPr lang="en-GB" altLang="en-US" sz="1000" dirty="0">
              <a:solidFill>
                <a:prstClr val="black"/>
              </a:solidFill>
            </a:endParaRPr>
          </a:p>
          <a:p>
            <a:pPr lvl="1">
              <a:spcBef>
                <a:spcPct val="20000"/>
              </a:spcBef>
              <a:spcAft>
                <a:spcPct val="25000"/>
              </a:spcAft>
              <a:buClr>
                <a:prstClr val="black"/>
              </a:buClr>
              <a:buFontTx/>
              <a:buChar char="–"/>
              <a:defRPr/>
            </a:pPr>
            <a:endParaRPr lang="en-GB" altLang="en-US" sz="2000" dirty="0">
              <a:solidFill>
                <a:prstClr val="black"/>
              </a:solidFill>
            </a:endParaRPr>
          </a:p>
        </p:txBody>
      </p:sp>
      <p:sp>
        <p:nvSpPr>
          <p:cNvPr id="74756" name="Picture 4"/>
          <p:cNvSpPr>
            <a:spLocks noChangeAspect="1" noChangeArrowheads="1"/>
          </p:cNvSpPr>
          <p:nvPr/>
        </p:nvSpPr>
        <p:spPr bwMode="auto">
          <a:xfrm>
            <a:off x="1006475" y="2049463"/>
            <a:ext cx="6459538"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en-US" altLang="en-US" sz="2400">
              <a:solidFill>
                <a:srgbClr val="000000"/>
              </a:solidFill>
            </a:endParaRPr>
          </a:p>
        </p:txBody>
      </p:sp>
      <p:pic>
        <p:nvPicPr>
          <p:cNvPr id="747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755775"/>
            <a:ext cx="816133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Title 1"/>
          <p:cNvSpPr>
            <a:spLocks noGrp="1"/>
          </p:cNvSpPr>
          <p:nvPr>
            <p:ph type="title"/>
          </p:nvPr>
        </p:nvSpPr>
        <p:spPr>
          <a:xfrm>
            <a:off x="468313" y="871538"/>
            <a:ext cx="8245475" cy="576262"/>
          </a:xfrm>
        </p:spPr>
        <p:txBody>
          <a:bodyPr/>
          <a:lstStyle/>
          <a:p>
            <a:pPr>
              <a:defRPr/>
            </a:pPr>
            <a:r>
              <a:rPr lang="en-GB" sz="4000" dirty="0">
                <a:solidFill>
                  <a:schemeClr val="accent5"/>
                </a:solidFill>
                <a:ea typeface="ＭＳ Ｐゴシック" charset="0"/>
                <a:cs typeface="ＭＳ Ｐゴシック" charset="0"/>
              </a:rPr>
              <a:t>Different approaches: Standard cost model</a:t>
            </a:r>
          </a:p>
        </p:txBody>
      </p:sp>
      <p:pic>
        <p:nvPicPr>
          <p:cNvPr id="768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2492375"/>
            <a:ext cx="69500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3"/>
          <p:cNvSpPr txBox="1">
            <a:spLocks noChangeArrowheads="1"/>
          </p:cNvSpPr>
          <p:nvPr/>
        </p:nvSpPr>
        <p:spPr bwMode="auto">
          <a:xfrm>
            <a:off x="447675" y="1684338"/>
            <a:ext cx="82296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20000"/>
              </a:spcBef>
            </a:pPr>
            <a:r>
              <a:rPr lang="en-GB" altLang="en-US" sz="2000">
                <a:solidFill>
                  <a:srgbClr val="000000"/>
                </a:solidFill>
                <a:latin typeface="Arial" charset="0"/>
              </a:rPr>
              <a:t>A widely used methodology for estimating administrative costs of regulation</a:t>
            </a:r>
          </a:p>
        </p:txBody>
      </p:sp>
    </p:spTree>
  </p:cSld>
  <p:clrMapOvr>
    <a:masterClrMapping/>
  </p:clrMapOvr>
  <p:transition advTm="6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581025" y="974725"/>
            <a:ext cx="8229600" cy="630238"/>
          </a:xfrm>
        </p:spPr>
        <p:txBody>
          <a:bodyPr/>
          <a:lstStyle/>
          <a:p>
            <a:r>
              <a:rPr lang="en-GB" altLang="en-US" smtClean="0">
                <a:latin typeface="Calibri" pitchFamily="34" charset="0"/>
              </a:rPr>
              <a:t>The RIA Process in the UK</a:t>
            </a:r>
          </a:p>
        </p:txBody>
      </p:sp>
      <p:sp>
        <p:nvSpPr>
          <p:cNvPr id="28675" name="Rectangle 3"/>
          <p:cNvSpPr>
            <a:spLocks noGrp="1"/>
          </p:cNvSpPr>
          <p:nvPr>
            <p:ph type="body" idx="1"/>
          </p:nvPr>
        </p:nvSpPr>
        <p:spPr>
          <a:xfrm>
            <a:off x="2701925" y="1911350"/>
            <a:ext cx="5741988" cy="4087813"/>
          </a:xfrm>
          <a:solidFill>
            <a:schemeClr val="accent1">
              <a:lumMod val="60000"/>
              <a:lumOff val="40000"/>
            </a:schemeClr>
          </a:solidFill>
        </p:spPr>
        <p:txBody>
          <a:bodyPr/>
          <a:lstStyle/>
          <a:p>
            <a:pPr>
              <a:buFont typeface="Arial" panose="020B0604020202020204" pitchFamily="34" charset="0"/>
              <a:buChar char="•"/>
              <a:defRPr/>
            </a:pPr>
            <a:r>
              <a:rPr lang="en-US" sz="2400" dirty="0"/>
              <a:t>Identify those consulted with and how it was conducted  </a:t>
            </a:r>
            <a:endParaRPr lang="en-GB" sz="2400" dirty="0"/>
          </a:p>
          <a:p>
            <a:pPr>
              <a:buFont typeface="Arial" panose="020B0604020202020204" pitchFamily="34" charset="0"/>
              <a:buChar char="•"/>
              <a:defRPr/>
            </a:pPr>
            <a:r>
              <a:rPr lang="en-US" sz="2400" dirty="0" err="1"/>
              <a:t>Monetise</a:t>
            </a:r>
            <a:r>
              <a:rPr lang="en-US" sz="2400" dirty="0"/>
              <a:t> costs and benefits as far as possible </a:t>
            </a:r>
            <a:endParaRPr lang="en-GB" sz="2400" dirty="0"/>
          </a:p>
          <a:p>
            <a:pPr>
              <a:buFont typeface="Arial" panose="020B0604020202020204" pitchFamily="34" charset="0"/>
              <a:buChar char="•"/>
              <a:defRPr/>
            </a:pPr>
            <a:r>
              <a:rPr lang="en-US" sz="2400" dirty="0"/>
              <a:t>Clearly highlight direct costs to business </a:t>
            </a:r>
            <a:endParaRPr lang="en-GB" sz="2400" dirty="0"/>
          </a:p>
          <a:p>
            <a:pPr>
              <a:buFont typeface="Arial" panose="020B0604020202020204" pitchFamily="34" charset="0"/>
              <a:buChar char="•"/>
              <a:defRPr/>
            </a:pPr>
            <a:r>
              <a:rPr lang="en-US" sz="2400" dirty="0"/>
              <a:t>What were the results of this engagement and how was the input of stakeholders taken into account </a:t>
            </a:r>
            <a:endParaRPr lang="en-GB" sz="2400" dirty="0"/>
          </a:p>
          <a:p>
            <a:pPr>
              <a:buFont typeface="Arial" panose="020B0604020202020204" pitchFamily="34" charset="0"/>
              <a:buChar char="•"/>
              <a:defRPr/>
            </a:pPr>
            <a:r>
              <a:rPr lang="en-US" sz="2400" dirty="0"/>
              <a:t>Use cost benefit or cost effectiveness analysis to select the best option </a:t>
            </a:r>
            <a:endParaRPr lang="en-GB" sz="2400" dirty="0"/>
          </a:p>
          <a:p>
            <a:pPr>
              <a:buFont typeface="Arial" panose="020B0604020202020204" pitchFamily="34" charset="0"/>
              <a:buNone/>
              <a:defRPr/>
            </a:pPr>
            <a:endParaRPr lang="en-GB" sz="2400" dirty="0"/>
          </a:p>
        </p:txBody>
      </p:sp>
      <p:sp>
        <p:nvSpPr>
          <p:cNvPr id="78852" name="AutoShape 31"/>
          <p:cNvSpPr>
            <a:spLocks noChangeArrowheads="1"/>
          </p:cNvSpPr>
          <p:nvPr/>
        </p:nvSpPr>
        <p:spPr bwMode="auto">
          <a:xfrm>
            <a:off x="766763" y="1957388"/>
            <a:ext cx="1477962" cy="860425"/>
          </a:xfrm>
          <a:prstGeom prst="chevron">
            <a:avLst>
              <a:gd name="adj" fmla="val 33941"/>
            </a:avLst>
          </a:prstGeom>
          <a:solidFill>
            <a:srgbClr val="808080"/>
          </a:solidFill>
          <a:ln w="9525">
            <a:solidFill>
              <a:schemeClr val="tx1"/>
            </a:solidFill>
            <a:miter lim="800000"/>
            <a:headEnd/>
            <a:tailEnd/>
          </a:ln>
        </p:spPr>
        <p:txBody>
          <a:bodyPr wrap="none" anchor="ctr"/>
          <a:lstStyle>
            <a:lvl1pPr marL="268288">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800" b="1">
                <a:solidFill>
                  <a:srgbClr val="FFFFFF"/>
                </a:solidFill>
              </a:rPr>
              <a:t>Step 6</a:t>
            </a:r>
          </a:p>
        </p:txBody>
      </p:sp>
      <p:sp>
        <p:nvSpPr>
          <p:cNvPr id="17" name="Rectangle 16"/>
          <p:cNvSpPr/>
          <p:nvPr/>
        </p:nvSpPr>
        <p:spPr>
          <a:xfrm>
            <a:off x="762000" y="2900363"/>
            <a:ext cx="1204913" cy="106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Public Consultation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8750" y="722313"/>
            <a:ext cx="8229600" cy="576262"/>
          </a:xfrm>
        </p:spPr>
        <p:txBody>
          <a:bodyPr/>
          <a:lstStyle/>
          <a:p>
            <a:r>
              <a:rPr lang="en-GB" altLang="en-US" sz="4000" b="1" smtClean="0">
                <a:solidFill>
                  <a:srgbClr val="002060"/>
                </a:solidFill>
              </a:rPr>
              <a:t>Why is consultation important?</a:t>
            </a:r>
            <a:endParaRPr lang="en-US" altLang="en-US" sz="4000" b="1" smtClean="0">
              <a:solidFill>
                <a:srgbClr val="002060"/>
              </a:solidFill>
            </a:endParaRPr>
          </a:p>
        </p:txBody>
      </p:sp>
      <p:sp>
        <p:nvSpPr>
          <p:cNvPr id="80899" name="Content Placeholder 2"/>
          <p:cNvSpPr>
            <a:spLocks noGrp="1"/>
          </p:cNvSpPr>
          <p:nvPr>
            <p:ph idx="1"/>
          </p:nvPr>
        </p:nvSpPr>
        <p:spPr>
          <a:xfrm>
            <a:off x="690563" y="795338"/>
            <a:ext cx="8258175" cy="5157787"/>
          </a:xfrm>
        </p:spPr>
        <p:txBody>
          <a:bodyPr/>
          <a:lstStyle/>
          <a:p>
            <a:pPr marL="0" indent="0">
              <a:buFont typeface="Arial" charset="0"/>
              <a:buNone/>
            </a:pPr>
            <a:endParaRPr lang="en-GB" altLang="en-US" sz="2400" smtClean="0"/>
          </a:p>
          <a:p>
            <a:pPr marL="0" indent="0">
              <a:buFont typeface="Calibri Light" pitchFamily="34" charset="0"/>
              <a:buAutoNum type="arabicPeriod"/>
            </a:pPr>
            <a:r>
              <a:rPr lang="en-GB" altLang="en-US" sz="2600" b="1" smtClean="0"/>
              <a:t>Strengthens the information basis of the regulatory process</a:t>
            </a:r>
          </a:p>
          <a:p>
            <a:pPr lvl="1"/>
            <a:r>
              <a:rPr lang="en-GB" altLang="en-US" sz="2600" smtClean="0"/>
              <a:t>Helps to identify actual consequences and impacts</a:t>
            </a:r>
          </a:p>
          <a:p>
            <a:pPr lvl="1"/>
            <a:r>
              <a:rPr lang="en-GB" altLang="en-US" sz="2600" smtClean="0"/>
              <a:t>Seeks active engagement in discussing data and other information</a:t>
            </a:r>
          </a:p>
          <a:p>
            <a:pPr marL="0" indent="0">
              <a:buFont typeface="Calibri Light" pitchFamily="34" charset="0"/>
              <a:buAutoNum type="arabicPeriod"/>
            </a:pPr>
            <a:r>
              <a:rPr lang="en-GB" altLang="en-US" sz="2600" b="1" smtClean="0"/>
              <a:t>Increases citizens participation</a:t>
            </a:r>
          </a:p>
          <a:p>
            <a:pPr lvl="1"/>
            <a:r>
              <a:rPr lang="en-GB" altLang="en-US" sz="2600" smtClean="0"/>
              <a:t>Highlights potential problems and opposition</a:t>
            </a:r>
          </a:p>
          <a:p>
            <a:pPr lvl="1"/>
            <a:r>
              <a:rPr lang="en-GB" altLang="en-US" sz="2600" smtClean="0"/>
              <a:t>Raises awareness of future regulation</a:t>
            </a:r>
          </a:p>
          <a:p>
            <a:pPr lvl="1"/>
            <a:r>
              <a:rPr lang="en-GB" altLang="en-US" sz="2600" smtClean="0"/>
              <a:t>Increases legitimacy of final proposals</a:t>
            </a:r>
          </a:p>
          <a:p>
            <a:pPr lvl="1"/>
            <a:r>
              <a:rPr lang="en-GB" altLang="en-US" sz="2600" smtClean="0"/>
              <a:t>Builds trust and addresses concerns about favourable treatment of certain stakeholders </a:t>
            </a:r>
          </a:p>
          <a:p>
            <a:pPr lvl="1"/>
            <a:r>
              <a:rPr lang="en-GB" altLang="en-US" sz="2600" smtClean="0"/>
              <a:t>Creates ownership and boosts compliance</a:t>
            </a:r>
          </a:p>
          <a:p>
            <a:pPr lvl="1"/>
            <a:endParaRPr lang="en-US" altLang="en-US" sz="2600" smtClean="0"/>
          </a:p>
        </p:txBody>
      </p:sp>
      <p:sp>
        <p:nvSpPr>
          <p:cNvPr id="80900" name="Slide Number Placeholder 3"/>
          <p:cNvSpPr>
            <a:spLocks noGrp="1"/>
          </p:cNvSpPr>
          <p:nvPr>
            <p:ph type="sldNum" sz="quarter" idx="10"/>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F3781FA7-7E52-47A5-B3E8-61C7003CD4DD}" type="slidenum">
              <a:rPr lang="en-US" altLang="en-US" sz="1200">
                <a:solidFill>
                  <a:srgbClr val="898989"/>
                </a:solidFill>
              </a:rPr>
              <a:pPr>
                <a:lnSpc>
                  <a:spcPct val="100000"/>
                </a:lnSpc>
                <a:spcBef>
                  <a:spcPct val="0"/>
                </a:spcBef>
                <a:buFontTx/>
                <a:buNone/>
              </a:pPr>
              <a:t>28</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39750" y="765175"/>
            <a:ext cx="8229600" cy="576263"/>
          </a:xfrm>
        </p:spPr>
        <p:txBody>
          <a:bodyPr/>
          <a:lstStyle/>
          <a:p>
            <a:r>
              <a:rPr lang="en-GB" altLang="en-US" sz="4000" b="1" smtClean="0">
                <a:solidFill>
                  <a:srgbClr val="002060"/>
                </a:solidFill>
              </a:rPr>
              <a:t>Why is consultation important?</a:t>
            </a:r>
            <a:endParaRPr lang="en-US" altLang="en-US" sz="4000" b="1" smtClean="0">
              <a:solidFill>
                <a:srgbClr val="002060"/>
              </a:solidFill>
            </a:endParaRPr>
          </a:p>
        </p:txBody>
      </p:sp>
      <p:sp>
        <p:nvSpPr>
          <p:cNvPr id="82947" name="Content Placeholder 2"/>
          <p:cNvSpPr>
            <a:spLocks noGrp="1"/>
          </p:cNvSpPr>
          <p:nvPr>
            <p:ph idx="1"/>
          </p:nvPr>
        </p:nvSpPr>
        <p:spPr>
          <a:xfrm>
            <a:off x="358775" y="1370013"/>
            <a:ext cx="8785225" cy="5905500"/>
          </a:xfrm>
        </p:spPr>
        <p:txBody>
          <a:bodyPr/>
          <a:lstStyle/>
          <a:p>
            <a:pPr marL="0" indent="0">
              <a:buFont typeface="Arial" charset="0"/>
              <a:buNone/>
            </a:pPr>
            <a:endParaRPr lang="en-GB" altLang="en-US" sz="2000" smtClean="0"/>
          </a:p>
          <a:p>
            <a:pPr marL="0" indent="0">
              <a:buFont typeface="Arial" charset="0"/>
              <a:buNone/>
            </a:pPr>
            <a:r>
              <a:rPr lang="en-GB" altLang="en-US" smtClean="0"/>
              <a:t>3. </a:t>
            </a:r>
            <a:r>
              <a:rPr lang="en-GB" altLang="en-US" b="1" smtClean="0"/>
              <a:t>Raises the transparency of Government decision-making</a:t>
            </a:r>
          </a:p>
          <a:p>
            <a:pPr lvl="1"/>
            <a:r>
              <a:rPr lang="en-GB" altLang="en-US" smtClean="0"/>
              <a:t>Provides clear decision making processes</a:t>
            </a:r>
          </a:p>
          <a:p>
            <a:pPr lvl="1"/>
            <a:r>
              <a:rPr lang="en-GB" altLang="en-US" smtClean="0"/>
              <a:t>Communicates to citizens why decision has been made</a:t>
            </a:r>
          </a:p>
          <a:p>
            <a:pPr marL="0" indent="0">
              <a:buFont typeface="Arial" charset="0"/>
              <a:buNone/>
            </a:pPr>
            <a:r>
              <a:rPr lang="en-GB" altLang="en-US" smtClean="0"/>
              <a:t>4. </a:t>
            </a:r>
            <a:r>
              <a:rPr lang="en-GB" altLang="en-US" b="1" smtClean="0"/>
              <a:t>Reduces the risk of unintended consequences</a:t>
            </a:r>
          </a:p>
          <a:p>
            <a:pPr marL="0" indent="0">
              <a:buFont typeface="Arial" charset="0"/>
              <a:buNone/>
            </a:pPr>
            <a:r>
              <a:rPr lang="en-GB" altLang="en-US" smtClean="0"/>
              <a:t>5. </a:t>
            </a:r>
            <a:r>
              <a:rPr lang="en-GB" altLang="en-US" b="1" smtClean="0"/>
              <a:t>Improves implementation</a:t>
            </a:r>
          </a:p>
          <a:p>
            <a:pPr lvl="1"/>
            <a:r>
              <a:rPr lang="en-GB" altLang="en-US" smtClean="0"/>
              <a:t>Testing likelihood of whether the proposals work on the ground</a:t>
            </a:r>
            <a:endParaRPr lang="en-US" altLang="en-US" smtClean="0">
              <a:solidFill>
                <a:schemeClr val="tx2"/>
              </a:solidFill>
            </a:endParaRPr>
          </a:p>
          <a:p>
            <a:pPr lvl="1"/>
            <a:endParaRPr lang="en-US" altLang="en-US" sz="1600" smtClean="0"/>
          </a:p>
        </p:txBody>
      </p:sp>
      <p:sp>
        <p:nvSpPr>
          <p:cNvPr id="82948" name="Slide Number Placeholder 3"/>
          <p:cNvSpPr>
            <a:spLocks noGrp="1"/>
          </p:cNvSpPr>
          <p:nvPr>
            <p:ph type="sldNum" sz="quarter" idx="10"/>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7851DD41-3D18-4C23-A33B-93DE66EB7A6A}" type="slidenum">
              <a:rPr lang="en-US" altLang="en-US" sz="1200">
                <a:solidFill>
                  <a:srgbClr val="898989"/>
                </a:solidFill>
              </a:rPr>
              <a:pPr>
                <a:lnSpc>
                  <a:spcPct val="100000"/>
                </a:lnSpc>
                <a:spcBef>
                  <a:spcPct val="0"/>
                </a:spcBef>
                <a:buFontTx/>
                <a:buNone/>
              </a:pPr>
              <a:t>29</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l="16049" t="9451" r="15036" b="624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61975" y="752475"/>
            <a:ext cx="7924800" cy="769938"/>
          </a:xfrm>
        </p:spPr>
        <p:txBody>
          <a:bodyPr/>
          <a:lstStyle/>
          <a:p>
            <a:pPr eaLnBrk="1" hangingPunct="1"/>
            <a:r>
              <a:rPr lang="en-GB" altLang="en-US" sz="4000" b="1" smtClean="0">
                <a:solidFill>
                  <a:srgbClr val="002060"/>
                </a:solidFill>
              </a:rPr>
              <a:t/>
            </a:r>
            <a:br>
              <a:rPr lang="en-GB" altLang="en-US" sz="4000" b="1" smtClean="0">
                <a:solidFill>
                  <a:srgbClr val="002060"/>
                </a:solidFill>
              </a:rPr>
            </a:br>
            <a:r>
              <a:rPr lang="en-GB" altLang="en-US" sz="4000" b="1" smtClean="0">
                <a:solidFill>
                  <a:srgbClr val="002060"/>
                </a:solidFill>
              </a:rPr>
              <a:t>Mapping Stakeholders: Stakeholder Quadrant </a:t>
            </a:r>
          </a:p>
        </p:txBody>
      </p:sp>
      <p:pic>
        <p:nvPicPr>
          <p:cNvPr id="8499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0" y="2220913"/>
            <a:ext cx="7129463" cy="3313112"/>
          </a:xfrm>
        </p:spPr>
      </p:pic>
      <p:cxnSp>
        <p:nvCxnSpPr>
          <p:cNvPr id="71684" name="Straight Arrow Connector 15"/>
          <p:cNvCxnSpPr>
            <a:cxnSpLocks noChangeShapeType="1"/>
          </p:cNvCxnSpPr>
          <p:nvPr/>
        </p:nvCxnSpPr>
        <p:spPr bwMode="auto">
          <a:xfrm rot="5400000" flipH="1" flipV="1">
            <a:off x="-92869" y="3917157"/>
            <a:ext cx="2625725"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p:spPr>
      </p:cxnSp>
      <p:cxnSp>
        <p:nvCxnSpPr>
          <p:cNvPr id="71685" name="Straight Arrow Connector 16"/>
          <p:cNvCxnSpPr>
            <a:cxnSpLocks noChangeShapeType="1"/>
          </p:cNvCxnSpPr>
          <p:nvPr/>
        </p:nvCxnSpPr>
        <p:spPr bwMode="auto">
          <a:xfrm flipV="1">
            <a:off x="2068513" y="5726113"/>
            <a:ext cx="6102350" cy="9525"/>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p:spPr>
      </p:cxnSp>
      <p:sp>
        <p:nvSpPr>
          <p:cNvPr id="84998" name="Rectangle 17"/>
          <p:cNvSpPr>
            <a:spLocks noChangeArrowheads="1"/>
          </p:cNvSpPr>
          <p:nvPr/>
        </p:nvSpPr>
        <p:spPr bwMode="auto">
          <a:xfrm>
            <a:off x="3265488" y="1462088"/>
            <a:ext cx="315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2425" indent="-352425">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US" altLang="en-US" sz="1800">
                <a:solidFill>
                  <a:srgbClr val="000000"/>
                </a:solidFill>
              </a:rPr>
              <a:t>Importance to RIA outcomes:</a:t>
            </a:r>
          </a:p>
        </p:txBody>
      </p:sp>
      <p:sp>
        <p:nvSpPr>
          <p:cNvPr id="84999" name="Rectangle 18"/>
          <p:cNvSpPr>
            <a:spLocks noChangeArrowheads="1"/>
          </p:cNvSpPr>
          <p:nvPr/>
        </p:nvSpPr>
        <p:spPr bwMode="auto">
          <a:xfrm>
            <a:off x="3903663" y="5795963"/>
            <a:ext cx="257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US" altLang="en-US" sz="1800">
                <a:solidFill>
                  <a:srgbClr val="000000"/>
                </a:solidFill>
              </a:rPr>
              <a:t>Influence on outcomes </a:t>
            </a:r>
            <a:endParaRPr lang="en-GB" altLang="en-US" sz="1800">
              <a:solidFill>
                <a:srgbClr val="000000"/>
              </a:solidFill>
            </a:endParaRPr>
          </a:p>
        </p:txBody>
      </p:sp>
      <p:sp>
        <p:nvSpPr>
          <p:cNvPr id="85000" name="Rectangle 19"/>
          <p:cNvSpPr>
            <a:spLocks noChangeArrowheads="1"/>
          </p:cNvSpPr>
          <p:nvPr/>
        </p:nvSpPr>
        <p:spPr bwMode="auto">
          <a:xfrm>
            <a:off x="879475" y="5557838"/>
            <a:ext cx="709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US" altLang="en-US" sz="1800">
                <a:solidFill>
                  <a:srgbClr val="000000"/>
                </a:solidFill>
              </a:rPr>
              <a:t>LOW</a:t>
            </a:r>
            <a:endParaRPr lang="en-GB" altLang="en-US" sz="1800">
              <a:solidFill>
                <a:srgbClr val="000000"/>
              </a:solidFill>
            </a:endParaRPr>
          </a:p>
        </p:txBody>
      </p:sp>
      <p:sp>
        <p:nvSpPr>
          <p:cNvPr id="85001" name="Rectangle 21"/>
          <p:cNvSpPr>
            <a:spLocks noChangeArrowheads="1"/>
          </p:cNvSpPr>
          <p:nvPr/>
        </p:nvSpPr>
        <p:spPr bwMode="auto">
          <a:xfrm>
            <a:off x="900113" y="2082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US" altLang="en-US" sz="1800">
                <a:solidFill>
                  <a:srgbClr val="000000"/>
                </a:solidFill>
              </a:rPr>
              <a:t>HIGH</a:t>
            </a:r>
            <a:endParaRPr lang="en-GB" altLang="en-US" sz="1800">
              <a:solidFill>
                <a:srgbClr val="000000"/>
              </a:solidFill>
            </a:endParaRPr>
          </a:p>
        </p:txBody>
      </p:sp>
      <p:sp>
        <p:nvSpPr>
          <p:cNvPr id="85002" name="Rectangle 22"/>
          <p:cNvSpPr>
            <a:spLocks noChangeArrowheads="1"/>
          </p:cNvSpPr>
          <p:nvPr/>
        </p:nvSpPr>
        <p:spPr bwMode="auto">
          <a:xfrm>
            <a:off x="8382000" y="553402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US" altLang="en-US" sz="1800">
                <a:solidFill>
                  <a:srgbClr val="000000"/>
                </a:solidFill>
              </a:rPr>
              <a:t>HIGH</a:t>
            </a:r>
            <a:endParaRPr lang="en-GB" altLang="en-US" sz="18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altLang="en-US" sz="4000" b="1" smtClean="0">
                <a:solidFill>
                  <a:srgbClr val="002060"/>
                </a:solidFill>
              </a:rPr>
              <a:t>Mix of mechanisms</a:t>
            </a:r>
            <a:endParaRPr lang="en-US" altLang="en-US" sz="4000" b="1" smtClean="0">
              <a:solidFill>
                <a:srgbClr val="002060"/>
              </a:solidFill>
            </a:endParaRPr>
          </a:p>
        </p:txBody>
      </p:sp>
      <p:cxnSp>
        <p:nvCxnSpPr>
          <p:cNvPr id="5" name="Straight Connector 4"/>
          <p:cNvCxnSpPr/>
          <p:nvPr/>
        </p:nvCxnSpPr>
        <p:spPr>
          <a:xfrm flipV="1">
            <a:off x="1692275" y="1916113"/>
            <a:ext cx="0" cy="3673475"/>
          </a:xfrm>
          <a:prstGeom prst="line">
            <a:avLst/>
          </a:prstGeom>
          <a:ln w="28575">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92275" y="5589588"/>
            <a:ext cx="5832475" cy="0"/>
          </a:xfrm>
          <a:prstGeom prst="line">
            <a:avLst/>
          </a:prstGeom>
          <a:ln w="28575">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045" name="TextBox 14"/>
          <p:cNvSpPr txBox="1">
            <a:spLocks noChangeArrowheads="1"/>
          </p:cNvSpPr>
          <p:nvPr/>
        </p:nvSpPr>
        <p:spPr bwMode="auto">
          <a:xfrm>
            <a:off x="250825" y="3429000"/>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r>
              <a:rPr lang="en-GB" altLang="en-US" sz="1800" b="1">
                <a:solidFill>
                  <a:srgbClr val="000000"/>
                </a:solidFill>
                <a:latin typeface="Arial" charset="0"/>
              </a:rPr>
              <a:t>People</a:t>
            </a:r>
            <a:endParaRPr lang="en-US" altLang="en-US" sz="1800" b="1">
              <a:solidFill>
                <a:srgbClr val="000000"/>
              </a:solidFill>
              <a:latin typeface="Arial" charset="0"/>
            </a:endParaRPr>
          </a:p>
        </p:txBody>
      </p:sp>
      <p:sp>
        <p:nvSpPr>
          <p:cNvPr id="87046" name="TextBox 15"/>
          <p:cNvSpPr txBox="1">
            <a:spLocks noChangeArrowheads="1"/>
          </p:cNvSpPr>
          <p:nvPr/>
        </p:nvSpPr>
        <p:spPr bwMode="auto">
          <a:xfrm>
            <a:off x="539750" y="16287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r>
              <a:rPr lang="en-GB" altLang="en-US" sz="1800">
                <a:solidFill>
                  <a:srgbClr val="000000"/>
                </a:solidFill>
                <a:latin typeface="Arial" charset="0"/>
              </a:rPr>
              <a:t>Many</a:t>
            </a:r>
            <a:endParaRPr lang="en-US" altLang="en-US" sz="1800">
              <a:solidFill>
                <a:srgbClr val="000000"/>
              </a:solidFill>
              <a:latin typeface="Arial" charset="0"/>
            </a:endParaRPr>
          </a:p>
        </p:txBody>
      </p:sp>
      <p:sp>
        <p:nvSpPr>
          <p:cNvPr id="87047" name="TextBox 16"/>
          <p:cNvSpPr txBox="1">
            <a:spLocks noChangeArrowheads="1"/>
          </p:cNvSpPr>
          <p:nvPr/>
        </p:nvSpPr>
        <p:spPr bwMode="auto">
          <a:xfrm>
            <a:off x="539750" y="52292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r>
              <a:rPr lang="en-GB" altLang="en-US" sz="1800">
                <a:solidFill>
                  <a:srgbClr val="000000"/>
                </a:solidFill>
                <a:latin typeface="Arial" charset="0"/>
              </a:rPr>
              <a:t>Few</a:t>
            </a:r>
            <a:endParaRPr lang="en-US" altLang="en-US" sz="1800">
              <a:solidFill>
                <a:srgbClr val="000000"/>
              </a:solidFill>
              <a:latin typeface="Arial" charset="0"/>
            </a:endParaRPr>
          </a:p>
        </p:txBody>
      </p:sp>
      <p:sp>
        <p:nvSpPr>
          <p:cNvPr id="87048" name="TextBox 17"/>
          <p:cNvSpPr txBox="1">
            <a:spLocks noChangeArrowheads="1"/>
          </p:cNvSpPr>
          <p:nvPr/>
        </p:nvSpPr>
        <p:spPr bwMode="auto">
          <a:xfrm>
            <a:off x="3563938" y="573246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a:lnSpc>
                <a:spcPct val="100000"/>
              </a:lnSpc>
              <a:spcBef>
                <a:spcPct val="0"/>
              </a:spcBef>
              <a:buFontTx/>
              <a:buNone/>
            </a:pPr>
            <a:r>
              <a:rPr lang="en-GB" altLang="en-US" sz="1800" b="1">
                <a:solidFill>
                  <a:srgbClr val="000000"/>
                </a:solidFill>
                <a:latin typeface="Arial" charset="0"/>
              </a:rPr>
              <a:t>Complexity / cost</a:t>
            </a:r>
            <a:endParaRPr lang="en-US" altLang="en-US" sz="1800" b="1">
              <a:solidFill>
                <a:srgbClr val="000000"/>
              </a:solidFill>
              <a:latin typeface="Arial" charset="0"/>
            </a:endParaRPr>
          </a:p>
        </p:txBody>
      </p:sp>
      <p:sp>
        <p:nvSpPr>
          <p:cNvPr id="87049" name="TextBox 18"/>
          <p:cNvSpPr txBox="1">
            <a:spLocks noChangeArrowheads="1"/>
          </p:cNvSpPr>
          <p:nvPr/>
        </p:nvSpPr>
        <p:spPr bwMode="auto">
          <a:xfrm>
            <a:off x="7451725" y="5661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1800">
                <a:solidFill>
                  <a:srgbClr val="000000"/>
                </a:solidFill>
                <a:latin typeface="Arial" charset="0"/>
              </a:rPr>
              <a:t>High</a:t>
            </a:r>
            <a:endParaRPr lang="en-US" altLang="en-US" sz="1800">
              <a:solidFill>
                <a:srgbClr val="000000"/>
              </a:solidFill>
              <a:latin typeface="Arial" charset="0"/>
            </a:endParaRPr>
          </a:p>
        </p:txBody>
      </p:sp>
      <p:sp>
        <p:nvSpPr>
          <p:cNvPr id="87050" name="TextBox 19"/>
          <p:cNvSpPr txBox="1">
            <a:spLocks noChangeArrowheads="1"/>
          </p:cNvSpPr>
          <p:nvPr/>
        </p:nvSpPr>
        <p:spPr bwMode="auto">
          <a:xfrm>
            <a:off x="1692275" y="5661025"/>
            <a:ext cx="1150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r>
              <a:rPr lang="en-GB" altLang="en-US" sz="1800">
                <a:solidFill>
                  <a:srgbClr val="000000"/>
                </a:solidFill>
                <a:latin typeface="Arial" charset="0"/>
              </a:rPr>
              <a:t>Low</a:t>
            </a:r>
            <a:endParaRPr lang="en-US" altLang="en-US" sz="1800">
              <a:solidFill>
                <a:srgbClr val="000000"/>
              </a:solidFill>
              <a:latin typeface="Arial" charset="0"/>
            </a:endParaRPr>
          </a:p>
        </p:txBody>
      </p:sp>
      <p:sp>
        <p:nvSpPr>
          <p:cNvPr id="21" name="Rectangle 20"/>
          <p:cNvSpPr/>
          <p:nvPr/>
        </p:nvSpPr>
        <p:spPr>
          <a:xfrm>
            <a:off x="2195513" y="4941888"/>
            <a:ext cx="2305050" cy="503237"/>
          </a:xfrm>
          <a:prstGeom prst="rect">
            <a:avLst/>
          </a:prstGeom>
          <a:solidFill>
            <a:srgbClr val="31859C"/>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solidFill>
                  <a:prstClr val="white"/>
                </a:solidFill>
              </a:rPr>
              <a:t>Focus Groups</a:t>
            </a:r>
            <a:endParaRPr lang="en-US" dirty="0">
              <a:solidFill>
                <a:prstClr val="white"/>
              </a:solidFill>
            </a:endParaRPr>
          </a:p>
        </p:txBody>
      </p:sp>
      <p:sp>
        <p:nvSpPr>
          <p:cNvPr id="22" name="Rectangle 21"/>
          <p:cNvSpPr/>
          <p:nvPr/>
        </p:nvSpPr>
        <p:spPr>
          <a:xfrm>
            <a:off x="3714750" y="4219575"/>
            <a:ext cx="2081213" cy="504825"/>
          </a:xfrm>
          <a:prstGeom prst="rect">
            <a:avLst/>
          </a:prstGeom>
          <a:solidFill>
            <a:srgbClr val="31859C"/>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solidFill>
                  <a:prstClr val="white"/>
                </a:solidFill>
              </a:rPr>
              <a:t>Semi-structured interview</a:t>
            </a:r>
            <a:endParaRPr lang="en-US" dirty="0">
              <a:solidFill>
                <a:prstClr val="white"/>
              </a:solidFill>
            </a:endParaRPr>
          </a:p>
        </p:txBody>
      </p:sp>
      <p:sp>
        <p:nvSpPr>
          <p:cNvPr id="23" name="Rectangle 22"/>
          <p:cNvSpPr/>
          <p:nvPr/>
        </p:nvSpPr>
        <p:spPr>
          <a:xfrm>
            <a:off x="4700588" y="3429000"/>
            <a:ext cx="1816100" cy="504825"/>
          </a:xfrm>
          <a:prstGeom prst="rect">
            <a:avLst/>
          </a:prstGeom>
          <a:solidFill>
            <a:srgbClr val="31859C"/>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solidFill>
                  <a:prstClr val="white"/>
                </a:solidFill>
              </a:rPr>
              <a:t>Public meetings &amp; panels</a:t>
            </a:r>
            <a:endParaRPr lang="en-US" dirty="0">
              <a:solidFill>
                <a:prstClr val="white"/>
              </a:solidFill>
            </a:endParaRPr>
          </a:p>
        </p:txBody>
      </p:sp>
      <p:sp>
        <p:nvSpPr>
          <p:cNvPr id="24" name="Rectangle 23"/>
          <p:cNvSpPr/>
          <p:nvPr/>
        </p:nvSpPr>
        <p:spPr>
          <a:xfrm>
            <a:off x="4356100" y="2505075"/>
            <a:ext cx="2303463" cy="503238"/>
          </a:xfrm>
          <a:prstGeom prst="rect">
            <a:avLst/>
          </a:prstGeom>
          <a:solidFill>
            <a:srgbClr val="31859C"/>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solidFill>
                  <a:prstClr val="white"/>
                </a:solidFill>
              </a:rPr>
              <a:t>Notice and comment</a:t>
            </a:r>
            <a:endParaRPr lang="en-US" dirty="0">
              <a:solidFill>
                <a:prstClr val="white"/>
              </a:solidFill>
            </a:endParaRPr>
          </a:p>
        </p:txBody>
      </p:sp>
      <p:sp>
        <p:nvSpPr>
          <p:cNvPr id="25" name="Rectangle 24"/>
          <p:cNvSpPr/>
          <p:nvPr/>
        </p:nvSpPr>
        <p:spPr>
          <a:xfrm>
            <a:off x="5148263" y="1700213"/>
            <a:ext cx="2303462" cy="504825"/>
          </a:xfrm>
          <a:prstGeom prst="rect">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solidFill>
                  <a:prstClr val="white"/>
                </a:solidFill>
              </a:rPr>
              <a:t>Survey</a:t>
            </a:r>
            <a:endParaRPr lang="en-US" dirty="0">
              <a:solidFill>
                <a:prstClr val="white"/>
              </a:solidFill>
            </a:endParaRPr>
          </a:p>
        </p:txBody>
      </p:sp>
      <p:sp>
        <p:nvSpPr>
          <p:cNvPr id="87056" name="Slide Number Placeholder 3"/>
          <p:cNvSpPr>
            <a:spLocks noGrp="1"/>
          </p:cNvSpPr>
          <p:nvPr>
            <p:ph type="sldNum" sz="quarter" idx="10"/>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001127CB-86CB-4629-B4DA-973074A6D21E}" type="slidenum">
              <a:rPr lang="en-US" altLang="en-US" sz="1200">
                <a:solidFill>
                  <a:srgbClr val="898989"/>
                </a:solidFill>
              </a:rPr>
              <a:pPr>
                <a:lnSpc>
                  <a:spcPct val="100000"/>
                </a:lnSpc>
                <a:spcBef>
                  <a:spcPct val="0"/>
                </a:spcBef>
                <a:buFontTx/>
                <a:buNone/>
              </a:pPr>
              <a:t>31</a:t>
            </a:fld>
            <a:endParaRPr lang="en-US" altLang="en-US" sz="1200">
              <a:solidFill>
                <a:srgbClr val="898989"/>
              </a:solidFill>
            </a:endParaRPr>
          </a:p>
        </p:txBody>
      </p:sp>
      <p:sp>
        <p:nvSpPr>
          <p:cNvPr id="17" name="Rectangle 16"/>
          <p:cNvSpPr/>
          <p:nvPr/>
        </p:nvSpPr>
        <p:spPr>
          <a:xfrm>
            <a:off x="2047875" y="1995488"/>
            <a:ext cx="1406525" cy="503237"/>
          </a:xfrm>
          <a:prstGeom prst="rect">
            <a:avLst/>
          </a:prstGeom>
          <a:solidFill>
            <a:srgbClr val="31859C"/>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solidFill>
                  <a:prstClr val="white"/>
                </a:solidFill>
              </a:rPr>
              <a:t>PR/Social media </a:t>
            </a:r>
            <a:endParaRPr lang="en-US"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sz="4000" b="1" smtClean="0">
                <a:solidFill>
                  <a:srgbClr val="002060"/>
                </a:solidFill>
              </a:rPr>
              <a:t>The appropriate consultation tool(s)</a:t>
            </a:r>
          </a:p>
        </p:txBody>
      </p:sp>
      <p:sp>
        <p:nvSpPr>
          <p:cNvPr id="89091" name="Content Placeholder 2"/>
          <p:cNvSpPr>
            <a:spLocks noGrp="1"/>
          </p:cNvSpPr>
          <p:nvPr>
            <p:ph idx="1"/>
          </p:nvPr>
        </p:nvSpPr>
        <p:spPr>
          <a:xfrm>
            <a:off x="468313" y="1700213"/>
            <a:ext cx="8229600" cy="4930775"/>
          </a:xfrm>
        </p:spPr>
        <p:txBody>
          <a:bodyPr/>
          <a:lstStyle/>
          <a:p>
            <a:endParaRPr lang="en-GB" altLang="en-US" smtClean="0"/>
          </a:p>
          <a:p>
            <a:r>
              <a:rPr lang="en-GB" altLang="en-US" smtClean="0"/>
              <a:t>The selection of a consultation tools depends on:</a:t>
            </a:r>
          </a:p>
          <a:p>
            <a:pPr lvl="1"/>
            <a:r>
              <a:rPr lang="en-GB" altLang="en-US" smtClean="0"/>
              <a:t>Who and when</a:t>
            </a:r>
          </a:p>
          <a:p>
            <a:pPr lvl="1"/>
            <a:r>
              <a:rPr lang="en-GB" altLang="en-US" smtClean="0"/>
              <a:t>Time constraints</a:t>
            </a:r>
          </a:p>
          <a:p>
            <a:pPr lvl="1"/>
            <a:r>
              <a:rPr lang="en-GB" altLang="en-US" smtClean="0"/>
              <a:t>Resources available (time and costs)</a:t>
            </a:r>
          </a:p>
          <a:p>
            <a:pPr lvl="1"/>
            <a:r>
              <a:rPr lang="en-GB" altLang="en-US" smtClean="0"/>
              <a:t>Benefit/Cost balance</a:t>
            </a:r>
          </a:p>
          <a:p>
            <a:pPr lvl="1"/>
            <a:r>
              <a:rPr lang="en-GB" altLang="en-US" smtClean="0"/>
              <a:t>Reliability and consistency of the expected results</a:t>
            </a:r>
          </a:p>
          <a:p>
            <a:pPr lvl="1"/>
            <a:r>
              <a:rPr lang="en-GB" altLang="en-US" smtClean="0"/>
              <a:t>Exhaustiveness and utility of RIA aims</a:t>
            </a:r>
            <a:endParaRPr lang="en-US" altLang="en-US" smtClean="0"/>
          </a:p>
        </p:txBody>
      </p:sp>
      <p:sp>
        <p:nvSpPr>
          <p:cNvPr id="89092" name="Slide Number Placeholder 3"/>
          <p:cNvSpPr>
            <a:spLocks noGrp="1"/>
          </p:cNvSpPr>
          <p:nvPr>
            <p:ph type="sldNum" sz="quarter" idx="10"/>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nSpc>
                <a:spcPct val="100000"/>
              </a:lnSpc>
              <a:spcBef>
                <a:spcPct val="0"/>
              </a:spcBef>
              <a:buFontTx/>
              <a:buNone/>
            </a:pPr>
            <a:fld id="{EA3422B6-3044-46F8-BD11-04A299A7C97A}" type="slidenum">
              <a:rPr lang="en-US" altLang="en-US" sz="1200">
                <a:solidFill>
                  <a:srgbClr val="898989"/>
                </a:solidFill>
              </a:rPr>
              <a:pPr>
                <a:lnSpc>
                  <a:spcPct val="100000"/>
                </a:lnSpc>
                <a:spcBef>
                  <a:spcPct val="0"/>
                </a:spcBef>
                <a:buFontTx/>
                <a:buNone/>
              </a:pPr>
              <a:t>32</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Title 1"/>
          <p:cNvSpPr>
            <a:spLocks noGrp="1"/>
          </p:cNvSpPr>
          <p:nvPr>
            <p:ph type="title"/>
          </p:nvPr>
        </p:nvSpPr>
        <p:spPr>
          <a:xfrm>
            <a:off x="685800" y="908050"/>
            <a:ext cx="7924800" cy="1225550"/>
          </a:xfrm>
        </p:spPr>
        <p:txBody>
          <a:bodyPr/>
          <a:lstStyle/>
          <a:p>
            <a:pPr eaLnBrk="1" hangingPunct="1"/>
            <a:r>
              <a:rPr lang="en-GB" altLang="en-US" sz="2800" smtClean="0">
                <a:latin typeface="Arial" charset="0"/>
              </a:rPr>
              <a:t>Example of written consultation – </a:t>
            </a:r>
            <a:br>
              <a:rPr lang="en-GB" altLang="en-US" sz="2800" smtClean="0">
                <a:latin typeface="Arial" charset="0"/>
              </a:rPr>
            </a:br>
            <a:r>
              <a:rPr lang="en-GB" altLang="en-US" sz="2800" smtClean="0">
                <a:latin typeface="Arial" charset="0"/>
              </a:rPr>
              <a:t>template for consultees’</a:t>
            </a:r>
            <a:br>
              <a:rPr lang="en-GB" altLang="en-US" sz="2800" smtClean="0">
                <a:latin typeface="Arial" charset="0"/>
              </a:rPr>
            </a:br>
            <a:endParaRPr lang="en-GB" altLang="en-US" sz="2800" smtClean="0">
              <a:latin typeface="Arial" charset="0"/>
            </a:endParaRP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01863"/>
            <a:ext cx="7810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581025" y="974725"/>
            <a:ext cx="8229600" cy="630238"/>
          </a:xfrm>
        </p:spPr>
        <p:txBody>
          <a:bodyPr/>
          <a:lstStyle/>
          <a:p>
            <a:r>
              <a:rPr lang="en-GB" altLang="en-US" smtClean="0">
                <a:latin typeface="Calibri" pitchFamily="34" charset="0"/>
              </a:rPr>
              <a:t>The RIA Process in the UK</a:t>
            </a:r>
          </a:p>
        </p:txBody>
      </p:sp>
      <p:sp>
        <p:nvSpPr>
          <p:cNvPr id="93187" name="AutoShape 31"/>
          <p:cNvSpPr>
            <a:spLocks noChangeArrowheads="1"/>
          </p:cNvSpPr>
          <p:nvPr/>
        </p:nvSpPr>
        <p:spPr bwMode="auto">
          <a:xfrm>
            <a:off x="803275" y="2028825"/>
            <a:ext cx="1538288" cy="860425"/>
          </a:xfrm>
          <a:prstGeom prst="chevron">
            <a:avLst>
              <a:gd name="adj" fmla="val 33969"/>
            </a:avLst>
          </a:prstGeom>
          <a:solidFill>
            <a:srgbClr val="808080"/>
          </a:solidFill>
          <a:ln w="9525">
            <a:solidFill>
              <a:schemeClr val="tx1"/>
            </a:solidFill>
            <a:miter lim="800000"/>
            <a:headEnd/>
            <a:tailEnd/>
          </a:ln>
        </p:spPr>
        <p:txBody>
          <a:bodyPr wrap="none" anchor="ctr"/>
          <a:lstStyle>
            <a:lvl1pPr marL="268288">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FontTx/>
              <a:buNone/>
            </a:pPr>
            <a:r>
              <a:rPr lang="en-GB" altLang="en-US" sz="1800" b="1">
                <a:solidFill>
                  <a:srgbClr val="FFFFFF"/>
                </a:solidFill>
              </a:rPr>
              <a:t>Step 7</a:t>
            </a:r>
          </a:p>
        </p:txBody>
      </p:sp>
      <p:sp>
        <p:nvSpPr>
          <p:cNvPr id="18" name="Rectangle 17"/>
          <p:cNvSpPr/>
          <p:nvPr/>
        </p:nvSpPr>
        <p:spPr>
          <a:xfrm>
            <a:off x="819150" y="3001963"/>
            <a:ext cx="1244600" cy="1087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Monitoring and  Evaluation</a:t>
            </a:r>
          </a:p>
        </p:txBody>
      </p:sp>
      <p:sp>
        <p:nvSpPr>
          <p:cNvPr id="103429" name="Rectangle 18"/>
          <p:cNvSpPr>
            <a:spLocks noChangeArrowheads="1"/>
          </p:cNvSpPr>
          <p:nvPr/>
        </p:nvSpPr>
        <p:spPr bwMode="auto">
          <a:xfrm>
            <a:off x="2535238" y="2070100"/>
            <a:ext cx="5943600" cy="2524125"/>
          </a:xfrm>
          <a:prstGeom prst="rect">
            <a:avLst/>
          </a:prstGeom>
          <a:solidFill>
            <a:schemeClr val="accent1">
              <a:lumMod val="20000"/>
              <a:lumOff val="80000"/>
            </a:schemeClr>
          </a:solidFill>
          <a:ln w="9525">
            <a:noFill/>
            <a:miter lim="800000"/>
            <a:headEnd/>
            <a:tailEnd/>
          </a:ln>
        </p:spPr>
        <p:txBody>
          <a:bodyPr>
            <a:spAutoFit/>
          </a:bodyPr>
          <a:lstStyle/>
          <a:p>
            <a:pPr>
              <a:defRPr/>
            </a:pPr>
            <a:r>
              <a:rPr lang="en-GB" dirty="0">
                <a:solidFill>
                  <a:prstClr val="black"/>
                </a:solidFill>
                <a:latin typeface="Arial" panose="020B0604020202020204" pitchFamily="34" charset="0"/>
                <a:cs typeface="Arial" panose="020B0604020202020204" pitchFamily="34" charset="0"/>
              </a:rPr>
              <a:t>Aim is to establish whether and to what extent, the Government action:</a:t>
            </a:r>
          </a:p>
          <a:p>
            <a:pPr>
              <a:buFontTx/>
              <a:buChar char="•"/>
              <a:defRPr/>
            </a:pPr>
            <a:r>
              <a:rPr lang="en-US" altLang="ja-JP" dirty="0">
                <a:solidFill>
                  <a:prstClr val="black"/>
                </a:solidFill>
                <a:latin typeface="Arial" pitchFamily="34" charset="0"/>
                <a:cs typeface="Arial" pitchFamily="34" charset="0"/>
              </a:rPr>
              <a:t> Has achieved its original objectives?</a:t>
            </a:r>
            <a:endParaRPr lang="en-GB" altLang="ja-JP" dirty="0">
              <a:solidFill>
                <a:prstClr val="black"/>
              </a:solidFill>
              <a:latin typeface="Arial" panose="020B0604020202020204" pitchFamily="34" charset="0"/>
              <a:cs typeface="Arial" panose="020B0604020202020204" pitchFamily="34" charset="0"/>
            </a:endParaRPr>
          </a:p>
          <a:p>
            <a:pPr>
              <a:buFontTx/>
              <a:buChar char="•"/>
              <a:defRPr/>
            </a:pPr>
            <a:r>
              <a:rPr lang="en-US" altLang="ja-JP" dirty="0">
                <a:solidFill>
                  <a:prstClr val="black"/>
                </a:solidFill>
                <a:latin typeface="Arial" pitchFamily="34" charset="0"/>
                <a:cs typeface="Arial" pitchFamily="34" charset="0"/>
              </a:rPr>
              <a:t> Has objectives which are still valid?</a:t>
            </a:r>
            <a:endParaRPr lang="en-GB" altLang="ja-JP" dirty="0">
              <a:solidFill>
                <a:prstClr val="black"/>
              </a:solidFill>
              <a:latin typeface="Arial" panose="020B0604020202020204" pitchFamily="34" charset="0"/>
              <a:cs typeface="Arial" panose="020B0604020202020204" pitchFamily="34" charset="0"/>
            </a:endParaRPr>
          </a:p>
          <a:p>
            <a:pPr>
              <a:buFontTx/>
              <a:buChar char="•"/>
              <a:defRPr/>
            </a:pPr>
            <a:r>
              <a:rPr lang="en-US" altLang="ja-JP" dirty="0">
                <a:solidFill>
                  <a:prstClr val="black"/>
                </a:solidFill>
                <a:latin typeface="Arial" pitchFamily="34" charset="0"/>
                <a:cs typeface="Arial" pitchFamily="34" charset="0"/>
              </a:rPr>
              <a:t> Is still required and remains the best option for achieving those objectives?</a:t>
            </a:r>
            <a:endParaRPr lang="en-GB" altLang="ja-JP" dirty="0">
              <a:solidFill>
                <a:prstClr val="black"/>
              </a:solidFill>
              <a:latin typeface="Arial" panose="020B0604020202020204" pitchFamily="34" charset="0"/>
              <a:cs typeface="Arial" panose="020B0604020202020204" pitchFamily="34" charset="0"/>
            </a:endParaRPr>
          </a:p>
          <a:p>
            <a:pPr>
              <a:buFontTx/>
              <a:buChar char="•"/>
              <a:defRPr/>
            </a:pPr>
            <a:r>
              <a:rPr lang="en-US" altLang="ja-JP" dirty="0">
                <a:solidFill>
                  <a:prstClr val="black"/>
                </a:solidFill>
                <a:latin typeface="Arial" pitchFamily="34" charset="0"/>
                <a:cs typeface="Arial" pitchFamily="34" charset="0"/>
              </a:rPr>
              <a:t> Can be improved to reduce the burden on business and its overall costs?</a:t>
            </a:r>
            <a:endParaRPr lang="en-US" altLang="ja-JP" sz="32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ltLang="en-US" sz="4000" b="1" smtClean="0">
                <a:solidFill>
                  <a:srgbClr val="002060"/>
                </a:solidFill>
              </a:rPr>
              <a:t>Evaluation </a:t>
            </a:r>
          </a:p>
        </p:txBody>
      </p:sp>
      <p:sp>
        <p:nvSpPr>
          <p:cNvPr id="95235" name="Rectangle 3"/>
          <p:cNvSpPr>
            <a:spLocks noGrp="1" noChangeArrowheads="1"/>
          </p:cNvSpPr>
          <p:nvPr>
            <p:ph type="body" idx="1"/>
          </p:nvPr>
        </p:nvSpPr>
        <p:spPr/>
        <p:txBody>
          <a:bodyPr/>
          <a:lstStyle/>
          <a:p>
            <a:r>
              <a:rPr lang="en-GB" altLang="en-US" smtClean="0">
                <a:latin typeface="Arial" charset="0"/>
              </a:rPr>
              <a:t>Objectives set at Step 2 are crucial to considering and measuring success. Plan your evaluation</a:t>
            </a:r>
          </a:p>
          <a:p>
            <a:r>
              <a:rPr lang="en-GB" altLang="en-US" smtClean="0">
                <a:latin typeface="Arial" charset="0"/>
              </a:rPr>
              <a:t>Establish what data collection is required</a:t>
            </a:r>
          </a:p>
          <a:p>
            <a:r>
              <a:rPr lang="en-GB" altLang="en-US" smtClean="0">
                <a:latin typeface="Arial" charset="0"/>
              </a:rPr>
              <a:t>Identify what mechanisms can be used to produce &amp; gather data throughout implementation phase </a:t>
            </a:r>
            <a:r>
              <a:rPr lang="mr-IN" altLang="en-US" smtClean="0">
                <a:latin typeface="Arial" charset="0"/>
              </a:rPr>
              <a:t>–</a:t>
            </a:r>
            <a:r>
              <a:rPr lang="en-GB" altLang="en-US" smtClean="0">
                <a:latin typeface="Arial" charset="0"/>
              </a:rPr>
              <a:t> e.g. management data</a:t>
            </a:r>
          </a:p>
          <a:p>
            <a:r>
              <a:rPr lang="en-GB" altLang="en-US" smtClean="0">
                <a:latin typeface="Arial" charset="0"/>
              </a:rPr>
              <a:t>Evaluate policy </a:t>
            </a:r>
          </a:p>
          <a:p>
            <a:r>
              <a:rPr lang="en-GB" altLang="en-US" smtClean="0">
                <a:latin typeface="Arial" charset="0"/>
              </a:rPr>
              <a:t>Consult with stakeholders about policy effectiveness</a:t>
            </a:r>
          </a:p>
        </p:txBody>
      </p:sp>
    </p:spTree>
  </p:cSld>
  <p:clrMapOvr>
    <a:masterClrMapping/>
  </p:clrMapOvr>
  <p:transition spd="slow" advTm="6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Title 1"/>
          <p:cNvSpPr>
            <a:spLocks noGrp="1"/>
          </p:cNvSpPr>
          <p:nvPr>
            <p:ph type="title"/>
          </p:nvPr>
        </p:nvSpPr>
        <p:spPr>
          <a:xfrm>
            <a:off x="401638" y="2168525"/>
            <a:ext cx="7772400" cy="2619375"/>
          </a:xfrm>
        </p:spPr>
        <p:txBody>
          <a:bodyPr/>
          <a:lstStyle/>
          <a:p>
            <a:r>
              <a:rPr lang="en-GB" altLang="en-US" sz="3600" b="1" smtClean="0">
                <a:solidFill>
                  <a:srgbClr val="002060"/>
                </a:solidFill>
              </a:rPr>
              <a:t/>
            </a:r>
            <a:br>
              <a:rPr lang="en-GB" altLang="en-US" sz="3600" b="1" smtClean="0">
                <a:solidFill>
                  <a:srgbClr val="002060"/>
                </a:solidFill>
              </a:rPr>
            </a:br>
            <a:r>
              <a:rPr lang="en-GB" altLang="en-US" sz="3600" b="1" smtClean="0">
                <a:solidFill>
                  <a:srgbClr val="002060"/>
                </a:solidFill>
              </a:rPr>
              <a:t/>
            </a:r>
            <a:br>
              <a:rPr lang="en-GB" altLang="en-US" sz="3600" b="1" smtClean="0">
                <a:solidFill>
                  <a:srgbClr val="002060"/>
                </a:solidFill>
              </a:rPr>
            </a:br>
            <a:r>
              <a:rPr lang="en-GB" altLang="en-US" sz="3600" b="1" smtClean="0">
                <a:solidFill>
                  <a:srgbClr val="002060"/>
                </a:solidFill>
              </a:rPr>
              <a:t/>
            </a:r>
            <a:br>
              <a:rPr lang="en-GB" altLang="en-US" sz="3600" b="1" smtClean="0">
                <a:solidFill>
                  <a:srgbClr val="002060"/>
                </a:solidFill>
              </a:rPr>
            </a:br>
            <a:r>
              <a:rPr lang="en-GB" altLang="en-US" sz="3600" b="1" smtClean="0">
                <a:solidFill>
                  <a:srgbClr val="002060"/>
                </a:solidFill>
              </a:rPr>
              <a:t/>
            </a:r>
            <a:br>
              <a:rPr lang="en-GB" altLang="en-US" sz="3600" b="1" smtClean="0">
                <a:solidFill>
                  <a:srgbClr val="002060"/>
                </a:solidFill>
              </a:rPr>
            </a:br>
            <a:r>
              <a:rPr lang="en-US" altLang="en-US" sz="3200" smtClean="0"/>
              <a:t>“Consultation was the most quoted type of evidence. We’ve found that impact assessments which used a greater range of evidence sources tended to achieve better quality ratings.” (NAO)</a:t>
            </a:r>
            <a:endParaRPr lang="en-GB" altLang="en-US" sz="3200" b="1" smtClean="0">
              <a:solidFill>
                <a:srgbClr val="002060"/>
              </a:solidFill>
            </a:endParaRPr>
          </a:p>
        </p:txBody>
      </p:sp>
      <p:sp>
        <p:nvSpPr>
          <p:cNvPr id="97283" name="TextBox 2"/>
          <p:cNvSpPr txBox="1">
            <a:spLocks noChangeArrowheads="1"/>
          </p:cNvSpPr>
          <p:nvPr/>
        </p:nvSpPr>
        <p:spPr bwMode="auto">
          <a:xfrm>
            <a:off x="7348538" y="6367463"/>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fld id="{482E2CD2-FA87-4E81-B129-DEE6FFAC5C52}" type="slidenum">
              <a:rPr lang="en-GB" altLang="en-US" sz="2000">
                <a:solidFill>
                  <a:schemeClr val="bg1"/>
                </a:solidFill>
              </a:rPr>
              <a:pPr algn="r">
                <a:lnSpc>
                  <a:spcPct val="100000"/>
                </a:lnSpc>
                <a:spcBef>
                  <a:spcPct val="0"/>
                </a:spcBef>
                <a:buFontTx/>
                <a:buNone/>
              </a:pPr>
              <a:t>36</a:t>
            </a:fld>
            <a:endParaRPr lang="en-GB" altLang="en-US" sz="2000">
              <a:solidFill>
                <a:schemeClr val="bg1"/>
              </a:solidFill>
            </a:endParaRPr>
          </a:p>
        </p:txBody>
      </p:sp>
      <p:sp>
        <p:nvSpPr>
          <p:cNvPr id="97284" name="Rectangle 2"/>
          <p:cNvSpPr txBox="1">
            <a:spLocks/>
          </p:cNvSpPr>
          <p:nvPr/>
        </p:nvSpPr>
        <p:spPr bwMode="auto">
          <a:xfrm>
            <a:off x="33338" y="469900"/>
            <a:ext cx="8966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spcBef>
                <a:spcPct val="0"/>
              </a:spcBef>
              <a:buFontTx/>
              <a:buNone/>
            </a:pPr>
            <a:endParaRPr lang="en-GB" altLang="en-US" sz="3600" b="1">
              <a:solidFill>
                <a:srgbClr val="002060"/>
              </a:solidFill>
              <a:latin typeface="Calibri Light" pitchFamily="34" charset="0"/>
            </a:endParaRPr>
          </a:p>
        </p:txBody>
      </p:sp>
      <p:sp>
        <p:nvSpPr>
          <p:cNvPr id="5" name="Rectangle 2"/>
          <p:cNvSpPr txBox="1">
            <a:spLocks/>
          </p:cNvSpPr>
          <p:nvPr/>
        </p:nvSpPr>
        <p:spPr bwMode="auto">
          <a:xfrm>
            <a:off x="415925" y="747713"/>
            <a:ext cx="8091488" cy="823912"/>
          </a:xfrm>
          <a:prstGeom prst="rect">
            <a:avLst/>
          </a:prstGeom>
          <a:noFill/>
          <a:ln w="9525">
            <a:noFill/>
            <a:miter lim="800000"/>
            <a:headEnd/>
            <a:tailEnd/>
          </a:ln>
        </p:spPr>
        <p:txBody>
          <a:bodyPr anchor="ctr"/>
          <a:lstStyle/>
          <a:p>
            <a:pPr>
              <a:lnSpc>
                <a:spcPct val="90000"/>
              </a:lnSpc>
              <a:defRPr/>
            </a:pPr>
            <a:r>
              <a:rPr lang="en-GB" sz="3600" b="1" dirty="0">
                <a:solidFill>
                  <a:srgbClr val="002060"/>
                </a:solidFill>
                <a:latin typeface="+mj-lt"/>
                <a:cs typeface="MS PGothic" charset="0"/>
              </a:rPr>
              <a:t>Quality RIA - How the UK got there</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3"/>
          <p:cNvSpPr>
            <a:spLocks noGrp="1"/>
          </p:cNvSpPr>
          <p:nvPr>
            <p:ph type="body" idx="4294967295"/>
          </p:nvPr>
        </p:nvSpPr>
        <p:spPr>
          <a:xfrm>
            <a:off x="476250" y="1530350"/>
            <a:ext cx="8229600" cy="4208463"/>
          </a:xfrm>
        </p:spPr>
        <p:txBody>
          <a:bodyPr/>
          <a:lstStyle/>
          <a:p>
            <a:pPr marL="0" indent="0">
              <a:buFont typeface="Arial" charset="0"/>
              <a:buNone/>
            </a:pPr>
            <a:r>
              <a:rPr lang="en-US" altLang="en-US" sz="2600" smtClean="0"/>
              <a:t>The quality of Impact Assessments </a:t>
            </a:r>
          </a:p>
          <a:p>
            <a:pPr marL="0" indent="0">
              <a:buFont typeface="Arial" charset="0"/>
              <a:buNone/>
            </a:pPr>
            <a:r>
              <a:rPr lang="ja-JP" altLang="en-US" sz="2600" b="1" smtClean="0"/>
              <a:t>“</a:t>
            </a:r>
            <a:r>
              <a:rPr lang="en-US" altLang="ja-JP" sz="2600" b="1" smtClean="0"/>
              <a:t>The new IA process has helped to improve the standard of IAs</a:t>
            </a:r>
            <a:r>
              <a:rPr lang="en-US" altLang="ja-JP" sz="2600" smtClean="0"/>
              <a:t>. The introduction of a </a:t>
            </a:r>
            <a:r>
              <a:rPr lang="en-US" altLang="ja-JP" sz="2600" i="1" smtClean="0"/>
              <a:t>new template, guidance and training </a:t>
            </a:r>
            <a:r>
              <a:rPr lang="en-US" altLang="ja-JP" sz="2600" smtClean="0"/>
              <a:t>has improved the clarity of presentation in IAs. As a result, there </a:t>
            </a:r>
            <a:r>
              <a:rPr lang="en-US" altLang="ja-JP" sz="2600" i="1" smtClean="0"/>
              <a:t>is greater consistency in providing the requested information</a:t>
            </a:r>
            <a:r>
              <a:rPr lang="en-US" altLang="ja-JP" sz="2600" smtClean="0"/>
              <a:t>, for example on the proposed timing of post-implementation review. There was </a:t>
            </a:r>
            <a:r>
              <a:rPr lang="en-US" altLang="ja-JP" sz="2600" i="1" smtClean="0"/>
              <a:t>also a greater incidence of quantification</a:t>
            </a:r>
            <a:r>
              <a:rPr lang="en-US" altLang="ja-JP" sz="2600" smtClean="0"/>
              <a:t>: the proportion of IAs which quantified costs increased from 56 per cent in 2006 to 67 per cent in 2008, and the proportion that quantified benefits increased from 40 per cent to 60 per cent.</a:t>
            </a:r>
            <a:r>
              <a:rPr lang="ja-JP" altLang="en-US" sz="2600" smtClean="0"/>
              <a:t>”</a:t>
            </a:r>
            <a:r>
              <a:rPr lang="en-US" altLang="ja-JP" sz="2600" smtClean="0"/>
              <a:t> </a:t>
            </a:r>
          </a:p>
          <a:p>
            <a:pPr lvl="1">
              <a:buFont typeface="Arial" charset="0"/>
              <a:buNone/>
            </a:pPr>
            <a:endParaRPr lang="en-GB" altLang="en-US" sz="1900" smtClean="0"/>
          </a:p>
        </p:txBody>
      </p:sp>
      <p:sp>
        <p:nvSpPr>
          <p:cNvPr id="99331" name="Rectangle 2"/>
          <p:cNvSpPr>
            <a:spLocks noGrp="1"/>
          </p:cNvSpPr>
          <p:nvPr>
            <p:ph type="title" idx="4294967295"/>
          </p:nvPr>
        </p:nvSpPr>
        <p:spPr>
          <a:xfrm>
            <a:off x="471488" y="706438"/>
            <a:ext cx="8089900" cy="823912"/>
          </a:xfrm>
        </p:spPr>
        <p:txBody>
          <a:bodyPr/>
          <a:lstStyle/>
          <a:p>
            <a:r>
              <a:rPr lang="en-GB" altLang="en-US" sz="3600" b="1" smtClean="0">
                <a:solidFill>
                  <a:srgbClr val="002060"/>
                </a:solidFill>
              </a:rPr>
              <a:t>Quality RIA - How the UK got there</a:t>
            </a:r>
          </a:p>
        </p:txBody>
      </p:sp>
      <p:sp>
        <p:nvSpPr>
          <p:cNvPr id="99332" name="TextBox 3"/>
          <p:cNvSpPr txBox="1">
            <a:spLocks noChangeArrowheads="1"/>
          </p:cNvSpPr>
          <p:nvPr/>
        </p:nvSpPr>
        <p:spPr bwMode="auto">
          <a:xfrm>
            <a:off x="7348538" y="6367463"/>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fld id="{B58F386C-21ED-410F-A612-A51AC4B04B1B}" type="slidenum">
              <a:rPr lang="en-GB" altLang="en-US" sz="2000">
                <a:solidFill>
                  <a:schemeClr val="bg1"/>
                </a:solidFill>
              </a:rPr>
              <a:pPr algn="r">
                <a:lnSpc>
                  <a:spcPct val="100000"/>
                </a:lnSpc>
                <a:spcBef>
                  <a:spcPct val="0"/>
                </a:spcBef>
                <a:buFontTx/>
                <a:buNone/>
              </a:pPr>
              <a:t>37</a:t>
            </a:fld>
            <a:endParaRPr lang="en-GB" altLang="en-US" sz="2000">
              <a:solidFill>
                <a:schemeClr val="bg1"/>
              </a:solidFill>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type="body" idx="4294967295"/>
          </p:nvPr>
        </p:nvSpPr>
        <p:spPr>
          <a:xfrm>
            <a:off x="476250" y="1530350"/>
            <a:ext cx="8229600" cy="4208463"/>
          </a:xfrm>
        </p:spPr>
        <p:txBody>
          <a:bodyPr/>
          <a:lstStyle/>
          <a:p>
            <a:pPr marL="0" marR="110" indent="0">
              <a:buFont typeface="Arial" panose="020B0604020202020204" pitchFamily="34" charset="0"/>
              <a:buNone/>
              <a:defRPr/>
            </a:pPr>
            <a:endParaRPr lang="en-GB" sz="2400" dirty="0">
              <a:solidFill>
                <a:srgbClr val="000000"/>
              </a:solidFill>
              <a:latin typeface="Arial"/>
            </a:endParaRPr>
          </a:p>
          <a:p>
            <a:pPr marR="110">
              <a:buFont typeface="Arial" panose="020B0604020202020204" pitchFamily="34" charset="0"/>
              <a:buChar char="•"/>
              <a:defRPr/>
            </a:pPr>
            <a:r>
              <a:rPr lang="en-GB" sz="2400" dirty="0">
                <a:solidFill>
                  <a:srgbClr val="000000"/>
                </a:solidFill>
                <a:latin typeface="Arial"/>
              </a:rPr>
              <a:t> 1: Don’t presume regulation is the answer </a:t>
            </a:r>
          </a:p>
          <a:p>
            <a:pPr marR="110">
              <a:buFont typeface="Arial" panose="020B0604020202020204" pitchFamily="34" charset="0"/>
              <a:buChar char="•"/>
              <a:defRPr/>
            </a:pPr>
            <a:r>
              <a:rPr lang="en-GB" sz="2400" dirty="0">
                <a:solidFill>
                  <a:srgbClr val="000000"/>
                </a:solidFill>
                <a:latin typeface="Arial"/>
              </a:rPr>
              <a:t> 2: Take time and effort to consider all the options </a:t>
            </a:r>
          </a:p>
          <a:p>
            <a:pPr marR="110">
              <a:buFont typeface="Arial" panose="020B0604020202020204" pitchFamily="34" charset="0"/>
              <a:buChar char="•"/>
              <a:defRPr/>
            </a:pPr>
            <a:r>
              <a:rPr lang="en-GB" sz="2400" dirty="0">
                <a:solidFill>
                  <a:srgbClr val="000000"/>
                </a:solidFill>
                <a:latin typeface="Arial"/>
              </a:rPr>
              <a:t> 3: Make sure you have substantive evidence </a:t>
            </a:r>
          </a:p>
          <a:p>
            <a:pPr marR="110">
              <a:buFont typeface="Arial" panose="020B0604020202020204" pitchFamily="34" charset="0"/>
              <a:buChar char="•"/>
              <a:defRPr/>
            </a:pPr>
            <a:r>
              <a:rPr lang="en-GB" sz="2400" dirty="0">
                <a:solidFill>
                  <a:srgbClr val="000000"/>
                </a:solidFill>
                <a:latin typeface="Arial"/>
              </a:rPr>
              <a:t> 4: Produce reliable estimates of costs and benefits </a:t>
            </a:r>
          </a:p>
          <a:p>
            <a:pPr>
              <a:buFont typeface="Arial" panose="020B0604020202020204" pitchFamily="34" charset="0"/>
              <a:buChar char="•"/>
              <a:defRPr/>
            </a:pPr>
            <a:r>
              <a:rPr lang="en-GB" sz="2400" dirty="0">
                <a:solidFill>
                  <a:srgbClr val="000000"/>
                </a:solidFill>
                <a:latin typeface="Arial"/>
              </a:rPr>
              <a:t> 5: Assess non-monetary impacts thoroughly </a:t>
            </a:r>
          </a:p>
          <a:p>
            <a:pPr>
              <a:buFont typeface="Arial" panose="020B0604020202020204" pitchFamily="34" charset="0"/>
              <a:buChar char="•"/>
              <a:defRPr/>
            </a:pPr>
            <a:r>
              <a:rPr lang="en-GB" sz="2400" dirty="0">
                <a:solidFill>
                  <a:srgbClr val="000000"/>
                </a:solidFill>
                <a:latin typeface="Arial"/>
              </a:rPr>
              <a:t> 6: Explain and present results clearly </a:t>
            </a:r>
          </a:p>
          <a:p>
            <a:pPr marR="110">
              <a:buFont typeface="Arial" panose="020B0604020202020204" pitchFamily="34" charset="0"/>
              <a:buChar char="•"/>
              <a:defRPr/>
            </a:pPr>
            <a:r>
              <a:rPr lang="en-GB" sz="2400" dirty="0">
                <a:solidFill>
                  <a:srgbClr val="000000"/>
                </a:solidFill>
                <a:latin typeface="Arial"/>
              </a:rPr>
              <a:t> 7: Understand the real cost to business of regulation </a:t>
            </a:r>
            <a:endParaRPr lang="en-GB" sz="2400" dirty="0"/>
          </a:p>
          <a:p>
            <a:pPr marL="0" indent="0">
              <a:buFont typeface="Arial" panose="020B0604020202020204" pitchFamily="34" charset="0"/>
              <a:buNone/>
              <a:defRPr/>
            </a:pPr>
            <a:r>
              <a:rPr lang="en-US" altLang="ja-JP" sz="2600" dirty="0"/>
              <a:t> </a:t>
            </a:r>
          </a:p>
          <a:p>
            <a:pPr lvl="1">
              <a:buFont typeface="Arial" panose="020B0604020202020204" pitchFamily="34" charset="0"/>
              <a:buNone/>
              <a:defRPr/>
            </a:pPr>
            <a:endParaRPr lang="en-GB" altLang="en-US" sz="1900" dirty="0"/>
          </a:p>
        </p:txBody>
      </p:sp>
      <p:sp>
        <p:nvSpPr>
          <p:cNvPr id="101379" name="Rectangle 2"/>
          <p:cNvSpPr>
            <a:spLocks noGrp="1"/>
          </p:cNvSpPr>
          <p:nvPr>
            <p:ph type="title" idx="4294967295"/>
          </p:nvPr>
        </p:nvSpPr>
        <p:spPr>
          <a:xfrm>
            <a:off x="476250" y="804863"/>
            <a:ext cx="8089900" cy="822325"/>
          </a:xfrm>
        </p:spPr>
        <p:txBody>
          <a:bodyPr/>
          <a:lstStyle/>
          <a:p>
            <a:r>
              <a:rPr lang="en-GB" altLang="en-US" sz="3600" b="1" smtClean="0">
                <a:solidFill>
                  <a:srgbClr val="002060"/>
                </a:solidFill>
              </a:rPr>
              <a:t>Regulatory Policy Committee Recommendations </a:t>
            </a:r>
          </a:p>
        </p:txBody>
      </p:sp>
      <p:sp>
        <p:nvSpPr>
          <p:cNvPr id="101380" name="TextBox 3"/>
          <p:cNvSpPr txBox="1">
            <a:spLocks noChangeArrowheads="1"/>
          </p:cNvSpPr>
          <p:nvPr/>
        </p:nvSpPr>
        <p:spPr bwMode="auto">
          <a:xfrm>
            <a:off x="7348538" y="6367463"/>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fld id="{E9640D7E-4819-48F6-BD4A-185EEFD9E6A5}" type="slidenum">
              <a:rPr lang="en-GB" altLang="en-US" sz="2000">
                <a:solidFill>
                  <a:srgbClr val="FFFFFF"/>
                </a:solidFill>
              </a:rPr>
              <a:pPr algn="r">
                <a:lnSpc>
                  <a:spcPct val="100000"/>
                </a:lnSpc>
                <a:spcBef>
                  <a:spcPct val="0"/>
                </a:spcBef>
                <a:buFontTx/>
                <a:buNone/>
              </a:pPr>
              <a:t>38</a:t>
            </a:fld>
            <a:endParaRPr lang="en-GB" altLang="en-US" sz="2000">
              <a:solidFill>
                <a:srgbClr val="FFFFFF"/>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type="body" idx="4294967295"/>
          </p:nvPr>
        </p:nvSpPr>
        <p:spPr>
          <a:xfrm>
            <a:off x="476250" y="1530350"/>
            <a:ext cx="8229600" cy="4208463"/>
          </a:xfrm>
        </p:spPr>
        <p:txBody>
          <a:bodyPr/>
          <a:lstStyle/>
          <a:p>
            <a:pPr>
              <a:lnSpc>
                <a:spcPct val="150000"/>
              </a:lnSpc>
              <a:buSzPct val="80000"/>
              <a:buFont typeface="Wingdings" panose="05000000000000000000" pitchFamily="2" charset="2"/>
              <a:buChar char="§"/>
              <a:defRPr/>
            </a:pPr>
            <a:r>
              <a:rPr lang="en-GB" altLang="en-US" sz="2400" dirty="0">
                <a:latin typeface="Arial" pitchFamily="34" charset="0"/>
                <a:cs typeface="Arial" pitchFamily="34" charset="0"/>
              </a:rPr>
              <a:t>Problem identification</a:t>
            </a:r>
          </a:p>
          <a:p>
            <a:pPr>
              <a:lnSpc>
                <a:spcPct val="150000"/>
              </a:lnSpc>
              <a:buSzPct val="80000"/>
              <a:buFont typeface="Wingdings" panose="05000000000000000000" pitchFamily="2" charset="2"/>
              <a:buChar char="§"/>
              <a:defRPr/>
            </a:pPr>
            <a:r>
              <a:rPr lang="en-GB" altLang="en-US" sz="2400" dirty="0">
                <a:latin typeface="Arial" pitchFamily="34" charset="0"/>
                <a:cs typeface="Arial" pitchFamily="34" charset="0"/>
              </a:rPr>
              <a:t>“Proportionate analysis”</a:t>
            </a:r>
          </a:p>
          <a:p>
            <a:pPr>
              <a:lnSpc>
                <a:spcPct val="150000"/>
              </a:lnSpc>
              <a:buSzPct val="80000"/>
              <a:buFont typeface="Wingdings" panose="05000000000000000000" pitchFamily="2" charset="2"/>
              <a:buChar char="§"/>
              <a:defRPr/>
            </a:pPr>
            <a:r>
              <a:rPr lang="en-GB" altLang="en-US" sz="2400" dirty="0">
                <a:latin typeface="Arial" pitchFamily="34" charset="0"/>
                <a:cs typeface="Arial" pitchFamily="34" charset="0"/>
              </a:rPr>
              <a:t>Quantification</a:t>
            </a:r>
          </a:p>
          <a:p>
            <a:pPr>
              <a:lnSpc>
                <a:spcPct val="150000"/>
              </a:lnSpc>
              <a:buSzPct val="80000"/>
              <a:buFont typeface="Wingdings" panose="05000000000000000000" pitchFamily="2" charset="2"/>
              <a:buChar char="§"/>
              <a:defRPr/>
            </a:pPr>
            <a:r>
              <a:rPr lang="en-GB" altLang="en-US" sz="2400" dirty="0">
                <a:latin typeface="Arial" pitchFamily="34" charset="0"/>
                <a:cs typeface="Arial" pitchFamily="34" charset="0"/>
              </a:rPr>
              <a:t>Risk assessment</a:t>
            </a:r>
          </a:p>
          <a:p>
            <a:pPr>
              <a:lnSpc>
                <a:spcPct val="150000"/>
              </a:lnSpc>
              <a:buSzPct val="80000"/>
              <a:buFont typeface="Wingdings" panose="05000000000000000000" pitchFamily="2" charset="2"/>
              <a:buChar char="§"/>
              <a:defRPr/>
            </a:pPr>
            <a:r>
              <a:rPr lang="en-GB" altLang="en-US" sz="2400" dirty="0">
                <a:latin typeface="Arial" pitchFamily="34" charset="0"/>
                <a:cs typeface="Arial" pitchFamily="34" charset="0"/>
              </a:rPr>
              <a:t>Consultation and data</a:t>
            </a:r>
          </a:p>
          <a:p>
            <a:pPr>
              <a:lnSpc>
                <a:spcPct val="150000"/>
              </a:lnSpc>
              <a:buSzPct val="80000"/>
              <a:buFont typeface="Wingdings" panose="05000000000000000000" pitchFamily="2" charset="2"/>
              <a:buChar char="§"/>
              <a:defRPr/>
            </a:pPr>
            <a:r>
              <a:rPr lang="en-GB" altLang="en-US" sz="2400" dirty="0">
                <a:latin typeface="Arial" pitchFamily="34" charset="0"/>
                <a:cs typeface="Arial" pitchFamily="34" charset="0"/>
              </a:rPr>
              <a:t>Considering alternatives </a:t>
            </a:r>
          </a:p>
          <a:p>
            <a:pPr marL="0" indent="0">
              <a:buFont typeface="Arial" panose="020B0604020202020204" pitchFamily="34" charset="0"/>
              <a:buNone/>
              <a:defRPr/>
            </a:pPr>
            <a:endParaRPr lang="en-US" altLang="ja-JP" sz="2600" dirty="0"/>
          </a:p>
          <a:p>
            <a:pPr marL="0" indent="0">
              <a:buFont typeface="Arial" panose="020B0604020202020204" pitchFamily="34" charset="0"/>
              <a:buNone/>
              <a:defRPr/>
            </a:pPr>
            <a:r>
              <a:rPr lang="en-US" altLang="ja-JP" sz="2600" dirty="0"/>
              <a:t> </a:t>
            </a:r>
          </a:p>
          <a:p>
            <a:pPr lvl="1">
              <a:buFont typeface="Arial" panose="020B0604020202020204" pitchFamily="34" charset="0"/>
              <a:buNone/>
              <a:defRPr/>
            </a:pPr>
            <a:endParaRPr lang="en-GB" altLang="en-US" sz="1900" dirty="0"/>
          </a:p>
        </p:txBody>
      </p:sp>
      <p:sp>
        <p:nvSpPr>
          <p:cNvPr id="103427" name="Rectangle 2"/>
          <p:cNvSpPr>
            <a:spLocks noGrp="1"/>
          </p:cNvSpPr>
          <p:nvPr>
            <p:ph type="title" idx="4294967295"/>
          </p:nvPr>
        </p:nvSpPr>
        <p:spPr>
          <a:xfrm>
            <a:off x="428625" y="717550"/>
            <a:ext cx="8089900" cy="823913"/>
          </a:xfrm>
        </p:spPr>
        <p:txBody>
          <a:bodyPr/>
          <a:lstStyle/>
          <a:p>
            <a:r>
              <a:rPr lang="en-GB" altLang="en-US" sz="3600" b="1" smtClean="0">
                <a:solidFill>
                  <a:srgbClr val="002060"/>
                </a:solidFill>
              </a:rPr>
              <a:t>Common  Challenges</a:t>
            </a:r>
          </a:p>
        </p:txBody>
      </p:sp>
      <p:sp>
        <p:nvSpPr>
          <p:cNvPr id="103428" name="TextBox 3"/>
          <p:cNvSpPr txBox="1">
            <a:spLocks noChangeArrowheads="1"/>
          </p:cNvSpPr>
          <p:nvPr/>
        </p:nvSpPr>
        <p:spPr bwMode="auto">
          <a:xfrm>
            <a:off x="7348538" y="6367463"/>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fld id="{CD606B25-DB2F-44CA-A309-F2EF2A095736}" type="slidenum">
              <a:rPr lang="en-GB" altLang="en-US" sz="2000">
                <a:solidFill>
                  <a:srgbClr val="FFFFFF"/>
                </a:solidFill>
              </a:rPr>
              <a:pPr algn="r">
                <a:lnSpc>
                  <a:spcPct val="100000"/>
                </a:lnSpc>
                <a:spcBef>
                  <a:spcPct val="0"/>
                </a:spcBef>
                <a:buFontTx/>
                <a:buNone/>
              </a:pPr>
              <a:t>39</a:t>
            </a:fld>
            <a:endParaRPr lang="en-GB" altLang="en-US" sz="2000">
              <a:solidFill>
                <a:srgbClr val="FFFFFF"/>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485900"/>
            <a:ext cx="1411288" cy="2544763"/>
          </a:xfrm>
        </p:spPr>
      </p:pic>
      <p:pic>
        <p:nvPicPr>
          <p:cNvPr id="317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0788" y="1633538"/>
            <a:ext cx="13954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68500" y="1905000"/>
            <a:ext cx="5181600" cy="3570288"/>
          </a:xfrm>
          <a:prstGeom prst="rect">
            <a:avLst/>
          </a:prstGeom>
          <a:noFill/>
        </p:spPr>
        <p:txBody>
          <a:bodyPr>
            <a:spAutoFit/>
          </a:bodyPr>
          <a:lstStyle/>
          <a:p>
            <a:pPr algn="ctr" eaLnBrk="1" hangingPunct="1">
              <a:defRPr/>
            </a:pPr>
            <a:r>
              <a:rPr lang="en-GB" sz="2400" dirty="0">
                <a:latin typeface="Arial" charset="0"/>
              </a:rPr>
              <a:t>A strong economy</a:t>
            </a:r>
          </a:p>
          <a:p>
            <a:pPr eaLnBrk="1" hangingPunct="1">
              <a:defRPr/>
            </a:pPr>
            <a:endParaRPr lang="en-GB" dirty="0">
              <a:latin typeface="Arial" charset="0"/>
            </a:endParaRPr>
          </a:p>
          <a:p>
            <a:pPr algn="ctr" eaLnBrk="1" hangingPunct="1">
              <a:defRPr/>
            </a:pPr>
            <a:r>
              <a:rPr lang="en-GB" sz="2000" dirty="0">
                <a:latin typeface="Arial" charset="0"/>
              </a:rPr>
              <a:t>The best place in Europe to innovate, set up and expand a business.</a:t>
            </a:r>
          </a:p>
          <a:p>
            <a:pPr eaLnBrk="1" hangingPunct="1">
              <a:defRPr/>
            </a:pPr>
            <a:endParaRPr lang="en-GB" dirty="0">
              <a:latin typeface="Arial" charset="0"/>
            </a:endParaRPr>
          </a:p>
          <a:p>
            <a:pPr algn="ctr" eaLnBrk="1" hangingPunct="1">
              <a:defRPr/>
            </a:pPr>
            <a:r>
              <a:rPr lang="en-GB" dirty="0">
                <a:latin typeface="Arial" charset="0"/>
              </a:rPr>
              <a:t>Support British businesses by: </a:t>
            </a:r>
          </a:p>
          <a:p>
            <a:pPr algn="ctr" eaLnBrk="1" hangingPunct="1">
              <a:defRPr/>
            </a:pPr>
            <a:endParaRPr lang="en-GB" dirty="0">
              <a:latin typeface="Arial" charset="0"/>
            </a:endParaRPr>
          </a:p>
          <a:p>
            <a:pPr marL="285750" indent="-285750" eaLnBrk="1" hangingPunct="1">
              <a:buFont typeface="Arial" panose="020B0604020202020204" pitchFamily="34" charset="0"/>
              <a:buChar char="•"/>
              <a:defRPr/>
            </a:pPr>
            <a:r>
              <a:rPr lang="en-GB" dirty="0">
                <a:latin typeface="Arial" charset="0"/>
              </a:rPr>
              <a:t>boosting competitiveness</a:t>
            </a:r>
          </a:p>
          <a:p>
            <a:pPr marL="285750" indent="-285750" eaLnBrk="1" hangingPunct="1">
              <a:buFont typeface="Arial" panose="020B0604020202020204" pitchFamily="34" charset="0"/>
              <a:buChar char="•"/>
              <a:defRPr/>
            </a:pPr>
            <a:r>
              <a:rPr lang="en-GB" dirty="0">
                <a:latin typeface="Arial" charset="0"/>
              </a:rPr>
              <a:t>cutting red tape</a:t>
            </a:r>
          </a:p>
          <a:p>
            <a:pPr marL="285750" indent="-285750" eaLnBrk="1" hangingPunct="1">
              <a:buFont typeface="Arial" panose="020B0604020202020204" pitchFamily="34" charset="0"/>
              <a:buChar char="•"/>
              <a:defRPr/>
            </a:pPr>
            <a:r>
              <a:rPr lang="en-GB" dirty="0">
                <a:latin typeface="Arial" charset="0"/>
              </a:rPr>
              <a:t>growing apprenticeships</a:t>
            </a:r>
          </a:p>
          <a:p>
            <a:pPr marL="285750" indent="-285750" eaLnBrk="1" hangingPunct="1">
              <a:buFont typeface="Arial" panose="020B0604020202020204" pitchFamily="34" charset="0"/>
              <a:buChar char="•"/>
              <a:defRPr/>
            </a:pPr>
            <a:r>
              <a:rPr lang="en-GB" dirty="0">
                <a:latin typeface="Arial" charset="0"/>
              </a:rPr>
              <a:t>opening up new export markets</a:t>
            </a:r>
          </a:p>
          <a:p>
            <a:pPr marL="285750" indent="-285750" eaLnBrk="1" hangingPunct="1">
              <a:buFont typeface="Arial" panose="020B0604020202020204" pitchFamily="34" charset="0"/>
              <a:buChar char="•"/>
              <a:defRPr/>
            </a:pPr>
            <a:r>
              <a:rPr lang="en-GB" dirty="0">
                <a:latin typeface="Arial" charset="0"/>
              </a:rPr>
              <a:t>boosting local growth</a:t>
            </a:r>
          </a:p>
        </p:txBody>
      </p:sp>
      <p:pic>
        <p:nvPicPr>
          <p:cNvPr id="3174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itle 1"/>
          <p:cNvSpPr txBox="1">
            <a:spLocks/>
          </p:cNvSpPr>
          <p:nvPr/>
        </p:nvSpPr>
        <p:spPr bwMode="auto">
          <a:xfrm>
            <a:off x="720725" y="914400"/>
            <a:ext cx="77025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3600" b="1">
                <a:solidFill>
                  <a:schemeClr val="tx2"/>
                </a:solidFill>
                <a:latin typeface="Calibri" pitchFamily="34" charset="0"/>
                <a:cs typeface="Calibri" pitchFamily="34" charset="0"/>
              </a:rPr>
              <a:t>UK Government’s commitment to business</a:t>
            </a:r>
          </a:p>
        </p:txBody>
      </p:sp>
      <p:pic>
        <p:nvPicPr>
          <p:cNvPr id="3175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27763"/>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type="body" idx="4294967295"/>
          </p:nvPr>
        </p:nvSpPr>
        <p:spPr>
          <a:xfrm>
            <a:off x="476250" y="1530350"/>
            <a:ext cx="8229600" cy="4208463"/>
          </a:xfrm>
        </p:spPr>
        <p:txBody>
          <a:bodyPr/>
          <a:lstStyle/>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Scope of application / selection of proposals</a:t>
            </a:r>
          </a:p>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Appropriate quality control and oversight mechanisms</a:t>
            </a:r>
          </a:p>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Presentation / Communication</a:t>
            </a:r>
          </a:p>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Integrate up-stream – use early in decision-making</a:t>
            </a:r>
          </a:p>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Integrate down-stream – factor in implementation and monitoring</a:t>
            </a:r>
          </a:p>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Regular training</a:t>
            </a:r>
          </a:p>
          <a:p>
            <a:pPr eaLnBrk="1" hangingPunct="1">
              <a:buSzPct val="80000"/>
              <a:buFont typeface="Arial" panose="020B0604020202020204" pitchFamily="34" charset="0"/>
              <a:buChar char="•"/>
              <a:defRPr/>
            </a:pPr>
            <a:r>
              <a:rPr lang="en-GB" altLang="en-US" sz="2400" dirty="0">
                <a:solidFill>
                  <a:srgbClr val="000000"/>
                </a:solidFill>
                <a:latin typeface="Arial" pitchFamily="34" charset="0"/>
                <a:cs typeface="Arial" pitchFamily="34" charset="0"/>
              </a:rPr>
              <a:t>Publication of impact assessment and RPC responses and statistics on departmental performance </a:t>
            </a:r>
          </a:p>
          <a:p>
            <a:pPr marL="0" indent="0">
              <a:buFont typeface="Arial" panose="020B0604020202020204" pitchFamily="34" charset="0"/>
              <a:buNone/>
              <a:defRPr/>
            </a:pPr>
            <a:r>
              <a:rPr lang="en-US" altLang="ja-JP" sz="2600" dirty="0"/>
              <a:t> </a:t>
            </a:r>
          </a:p>
          <a:p>
            <a:pPr lvl="1">
              <a:buFont typeface="Arial" panose="020B0604020202020204" pitchFamily="34" charset="0"/>
              <a:buNone/>
              <a:defRPr/>
            </a:pPr>
            <a:endParaRPr lang="en-GB" altLang="en-US" sz="1900" dirty="0"/>
          </a:p>
        </p:txBody>
      </p:sp>
      <p:sp>
        <p:nvSpPr>
          <p:cNvPr id="105475" name="Rectangle 2"/>
          <p:cNvSpPr>
            <a:spLocks noGrp="1"/>
          </p:cNvSpPr>
          <p:nvPr>
            <p:ph type="title" idx="4294967295"/>
          </p:nvPr>
        </p:nvSpPr>
        <p:spPr>
          <a:xfrm>
            <a:off x="471488" y="706438"/>
            <a:ext cx="8089900" cy="823912"/>
          </a:xfrm>
        </p:spPr>
        <p:txBody>
          <a:bodyPr/>
          <a:lstStyle/>
          <a:p>
            <a:r>
              <a:rPr lang="en-GB" altLang="en-US" sz="3600" b="1" smtClean="0">
                <a:solidFill>
                  <a:srgbClr val="002060"/>
                </a:solidFill>
              </a:rPr>
              <a:t>Lessons learnt</a:t>
            </a:r>
          </a:p>
        </p:txBody>
      </p:sp>
      <p:sp>
        <p:nvSpPr>
          <p:cNvPr id="105476" name="TextBox 3"/>
          <p:cNvSpPr txBox="1">
            <a:spLocks noChangeArrowheads="1"/>
          </p:cNvSpPr>
          <p:nvPr/>
        </p:nvSpPr>
        <p:spPr bwMode="auto">
          <a:xfrm>
            <a:off x="7348538" y="6367463"/>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r">
              <a:lnSpc>
                <a:spcPct val="100000"/>
              </a:lnSpc>
              <a:spcBef>
                <a:spcPct val="0"/>
              </a:spcBef>
              <a:buFontTx/>
              <a:buNone/>
            </a:pPr>
            <a:fld id="{B1F5104A-CFA1-447E-8B4F-DC85C56DC813}" type="slidenum">
              <a:rPr lang="en-GB" altLang="en-US" sz="2000">
                <a:solidFill>
                  <a:schemeClr val="bg1"/>
                </a:solidFill>
              </a:rPr>
              <a:pPr algn="r">
                <a:lnSpc>
                  <a:spcPct val="100000"/>
                </a:lnSpc>
                <a:spcBef>
                  <a:spcPct val="0"/>
                </a:spcBef>
                <a:buFontTx/>
                <a:buNone/>
              </a:pPr>
              <a:t>40</a:t>
            </a:fld>
            <a:endParaRPr lang="en-GB" altLang="en-US" sz="2000">
              <a:solidFill>
                <a:schemeClr val="bg1"/>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12763" y="2163763"/>
            <a:ext cx="8102600" cy="1470025"/>
          </a:xfrm>
        </p:spPr>
        <p:txBody>
          <a:bodyPr>
            <a:normAutofit fontScale="90000"/>
          </a:bodyPr>
          <a:lstStyle/>
          <a:p>
            <a:pPr>
              <a:defRPr/>
            </a:pPr>
            <a:r>
              <a:rPr lang="en-US" sz="4000" b="1" dirty="0">
                <a:solidFill>
                  <a:srgbClr val="002060"/>
                </a:solidFill>
              </a:rPr>
              <a:t>Regulatory Impact Analysis (RIA):</a:t>
            </a:r>
            <a:r>
              <a:rPr lang="en-GB" sz="4000" dirty="0">
                <a:solidFill>
                  <a:srgbClr val="002060"/>
                </a:solidFill>
              </a:rPr>
              <a:t/>
            </a:r>
            <a:br>
              <a:rPr lang="en-GB" sz="4000" dirty="0">
                <a:solidFill>
                  <a:srgbClr val="002060"/>
                </a:solidFill>
              </a:rPr>
            </a:br>
            <a:r>
              <a:rPr lang="en-US" sz="4000" b="1" dirty="0">
                <a:solidFill>
                  <a:srgbClr val="002060"/>
                </a:solidFill>
              </a:rPr>
              <a:t> Challenges and Opportunities for Effective Implementation in Brazil </a:t>
            </a:r>
            <a:endParaRPr lang="en-US" sz="4000" b="1" dirty="0">
              <a:solidFill>
                <a:srgbClr val="002060"/>
              </a:solidFill>
              <a:ea typeface="MS PGothic" charset="0"/>
            </a:endParaRPr>
          </a:p>
        </p:txBody>
      </p:sp>
      <p:sp>
        <p:nvSpPr>
          <p:cNvPr id="107523" name="Subtitle 2"/>
          <p:cNvSpPr txBox="1">
            <a:spLocks/>
          </p:cNvSpPr>
          <p:nvPr/>
        </p:nvSpPr>
        <p:spPr bwMode="auto">
          <a:xfrm>
            <a:off x="512763" y="4368800"/>
            <a:ext cx="8102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MS PGothic" pitchFamily="34" charset="-128"/>
              </a:defRPr>
            </a:lvl9pPr>
          </a:lstStyle>
          <a:p>
            <a:pPr algn="ctr" eaLnBrk="1" hangingPunct="1">
              <a:buFont typeface="Arial" charset="0"/>
              <a:buNone/>
            </a:pPr>
            <a:r>
              <a:rPr lang="en-GB" altLang="en-US" b="1">
                <a:solidFill>
                  <a:srgbClr val="002060"/>
                </a:solidFill>
              </a:rPr>
              <a:t>Will Creswell </a:t>
            </a:r>
          </a:p>
          <a:p>
            <a:pPr algn="ctr" eaLnBrk="1" hangingPunct="1">
              <a:buFont typeface="Arial" charset="0"/>
              <a:buNone/>
            </a:pPr>
            <a:r>
              <a:rPr lang="en-GB" altLang="en-US" b="1">
                <a:solidFill>
                  <a:srgbClr val="002060"/>
                </a:solidFill>
              </a:rPr>
              <a:t>Regulatory Delivery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type="body" idx="4294967295"/>
          </p:nvPr>
        </p:nvSpPr>
        <p:spPr>
          <a:xfrm>
            <a:off x="460375" y="1647825"/>
            <a:ext cx="5122863" cy="3990975"/>
          </a:xfrm>
        </p:spPr>
        <p:txBody>
          <a:bodyPr/>
          <a:lstStyle/>
          <a:p>
            <a:pPr marL="0" indent="0" eaLnBrk="1" hangingPunct="1">
              <a:lnSpc>
                <a:spcPct val="80000"/>
              </a:lnSpc>
              <a:buFontTx/>
              <a:buNone/>
            </a:pPr>
            <a:r>
              <a:rPr lang="en-GB" altLang="en-US" sz="2400" smtClean="0"/>
              <a:t>“From dynamic start-ups to established family firms, our small and medium sized businesses are the backbone of our country. I want to build an economy that works for all, and that means working with, and listening to, smaller firms. The priorities I have set: a more productive, skilled workforce, an economy balanced across the UK and open to new opportunities, can only be achieved if we listen to these businesses.”</a:t>
            </a:r>
            <a:endParaRPr lang="en-GB" altLang="en-US" sz="2400" smtClean="0">
              <a:latin typeface="Calibri" pitchFamily="34" charset="0"/>
            </a:endParaRPr>
          </a:p>
        </p:txBody>
      </p:sp>
      <p:sp>
        <p:nvSpPr>
          <p:cNvPr id="33795" name="Text Box 5"/>
          <p:cNvSpPr txBox="1">
            <a:spLocks noChangeArrowheads="1"/>
          </p:cNvSpPr>
          <p:nvPr/>
        </p:nvSpPr>
        <p:spPr bwMode="auto">
          <a:xfrm>
            <a:off x="5595938" y="4114800"/>
            <a:ext cx="31670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lnSpc>
                <a:spcPct val="50000"/>
              </a:lnSpc>
              <a:spcBef>
                <a:spcPct val="50000"/>
              </a:spcBef>
              <a:buFontTx/>
              <a:buNone/>
            </a:pPr>
            <a:r>
              <a:rPr lang="en-GB" altLang="en-US" sz="2400">
                <a:latin typeface="Calibri" pitchFamily="34" charset="0"/>
              </a:rPr>
              <a:t>Theresa May</a:t>
            </a:r>
          </a:p>
          <a:p>
            <a:pPr algn="r">
              <a:lnSpc>
                <a:spcPct val="50000"/>
              </a:lnSpc>
              <a:spcBef>
                <a:spcPct val="50000"/>
              </a:spcBef>
              <a:buFontTx/>
              <a:buNone/>
            </a:pPr>
            <a:r>
              <a:rPr lang="en-GB" altLang="en-US" sz="2400">
                <a:latin typeface="Calibri" pitchFamily="34" charset="0"/>
              </a:rPr>
              <a:t>UK Prime Minister</a:t>
            </a:r>
          </a:p>
        </p:txBody>
      </p:sp>
      <p:sp>
        <p:nvSpPr>
          <p:cNvPr id="33796" name="Text Box 9"/>
          <p:cNvSpPr txBox="1">
            <a:spLocks noChangeArrowheads="1"/>
          </p:cNvSpPr>
          <p:nvPr/>
        </p:nvSpPr>
        <p:spPr bwMode="auto">
          <a:xfrm>
            <a:off x="8534400" y="6248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fld id="{B9EE2D6A-7C5E-4754-B91A-F30206494FCA}" type="slidenum">
              <a:rPr lang="en-GB" altLang="en-US" sz="1800" b="1">
                <a:solidFill>
                  <a:schemeClr val="bg1"/>
                </a:solidFill>
              </a:rPr>
              <a:pPr eaLnBrk="1" hangingPunct="1">
                <a:spcBef>
                  <a:spcPct val="50000"/>
                </a:spcBef>
                <a:buFontTx/>
                <a:buNone/>
              </a:pPr>
              <a:t>5</a:t>
            </a:fld>
            <a:endParaRPr lang="en-GB" altLang="en-US" sz="1800" b="1">
              <a:solidFill>
                <a:schemeClr val="bg1"/>
              </a:solidFill>
            </a:endParaRPr>
          </a:p>
        </p:txBody>
      </p:sp>
      <p:pic>
        <p:nvPicPr>
          <p:cNvPr id="33797" name="Picture 8" descr="Prime Minister Theresa May speaking with Martek Designs Managing Director Derek Galloway and an employ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1676400"/>
            <a:ext cx="2857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AutoShape 10" descr="Image result for theresa m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799" name="TextBox 2"/>
          <p:cNvSpPr txBox="1">
            <a:spLocks noChangeArrowheads="1"/>
          </p:cNvSpPr>
          <p:nvPr/>
        </p:nvSpPr>
        <p:spPr bwMode="auto">
          <a:xfrm>
            <a:off x="2078038" y="820738"/>
            <a:ext cx="6227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a:latin typeface="Calibri" pitchFamily="34" charset="0"/>
                <a:cs typeface="Calibri" pitchFamily="34" charset="0"/>
              </a:rPr>
              <a:t>An economy that works for all</a:t>
            </a:r>
          </a:p>
        </p:txBody>
      </p:sp>
      <p:pic>
        <p:nvPicPr>
          <p:cNvPr id="338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27763"/>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03225" y="1125538"/>
            <a:ext cx="4681538" cy="935037"/>
          </a:xfrm>
        </p:spPr>
        <p:txBody>
          <a:bodyPr>
            <a:normAutofit fontScale="90000"/>
          </a:bodyPr>
          <a:lstStyle/>
          <a:p>
            <a:pPr>
              <a:defRPr/>
            </a:pPr>
            <a:r>
              <a:rPr lang="en-GB" altLang="en-US" dirty="0"/>
              <a:t/>
            </a:r>
            <a:br>
              <a:rPr lang="en-GB" altLang="en-US" dirty="0"/>
            </a:br>
            <a:r>
              <a:rPr lang="en-GB" altLang="en-US" dirty="0">
                <a:solidFill>
                  <a:srgbClr val="002060"/>
                </a:solidFill>
              </a:rPr>
              <a:t>Businesses on Regulation</a:t>
            </a:r>
            <a:r>
              <a:rPr lang="en-GB" altLang="en-US" dirty="0"/>
              <a:t/>
            </a:r>
            <a:br>
              <a:rPr lang="en-GB" altLang="en-US" dirty="0"/>
            </a:br>
            <a:r>
              <a:rPr lang="en-GB" altLang="en-US" dirty="0"/>
              <a:t/>
            </a:r>
            <a:br>
              <a:rPr lang="en-GB" altLang="en-US" dirty="0"/>
            </a:br>
            <a:endParaRPr lang="en-GB" altLang="en-US" dirty="0"/>
          </a:p>
        </p:txBody>
      </p:sp>
      <p:pic>
        <p:nvPicPr>
          <p:cNvPr id="35843" name="Picture 6" descr="woman-wrapped-in-red-tape_190x3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765175"/>
            <a:ext cx="26654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p:cNvSpPr>
          <p:nvPr/>
        </p:nvSpPr>
        <p:spPr bwMode="auto">
          <a:xfrm>
            <a:off x="433388" y="2060575"/>
            <a:ext cx="461962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altLang="en-US" dirty="0"/>
              <a:t>Burdens, red tape, barriers to growth and success</a:t>
            </a:r>
          </a:p>
          <a:p>
            <a:pPr marL="0" indent="0">
              <a:buFont typeface="Arial" charset="0"/>
              <a:buNone/>
              <a:defRPr/>
            </a:pPr>
            <a:r>
              <a:rPr lang="en-GB" altLang="en-US" dirty="0"/>
              <a:t>But…</a:t>
            </a:r>
          </a:p>
          <a:p>
            <a:pPr>
              <a:defRPr/>
            </a:pPr>
            <a:r>
              <a:rPr lang="en-GB" altLang="en-US" dirty="0"/>
              <a:t>Private sector development is driver for economic growth</a:t>
            </a:r>
          </a:p>
          <a:p>
            <a:pPr>
              <a:defRPr/>
            </a:pPr>
            <a:endParaRPr lang="en-GB" altLang="en-US" dirty="0"/>
          </a:p>
          <a:p>
            <a:pPr eaLnBrk="1" hangingPunct="1">
              <a:defRPr/>
            </a:pPr>
            <a:endParaRPr lang="en-US" altLang="en-US" sz="3500" dirty="0"/>
          </a:p>
          <a:p>
            <a:pPr>
              <a:defRPr/>
            </a:pPr>
            <a:endParaRPr lang="en-GB"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GB" altLang="en-US" sz="3600" smtClean="0">
                <a:latin typeface="Calibri" pitchFamily="34" charset="0"/>
              </a:rPr>
              <a:t>What is Regulatory Impact Assessment?</a:t>
            </a:r>
          </a:p>
        </p:txBody>
      </p:sp>
      <p:sp>
        <p:nvSpPr>
          <p:cNvPr id="29699" name="Rectangle 3"/>
          <p:cNvSpPr>
            <a:spLocks noGrp="1"/>
          </p:cNvSpPr>
          <p:nvPr>
            <p:ph idx="1"/>
          </p:nvPr>
        </p:nvSpPr>
        <p:spPr/>
        <p:txBody>
          <a:bodyPr/>
          <a:lstStyle/>
          <a:p>
            <a:pPr>
              <a:buFont typeface="Arial" charset="0"/>
              <a:buNone/>
            </a:pPr>
            <a:r>
              <a:rPr lang="en-GB" altLang="en-US" smtClean="0"/>
              <a:t> 	So...... What is RIA and how do I contribute to business growth by producing one?</a:t>
            </a:r>
          </a:p>
          <a:p>
            <a:pPr>
              <a:buFont typeface="Arial" charset="0"/>
              <a:buNone/>
            </a:pPr>
            <a:endParaRPr lang="en-GB" altLang="en-US" sz="2400" smtClean="0"/>
          </a:p>
          <a:p>
            <a:pPr>
              <a:buFont typeface="Arial" charset="0"/>
              <a:buNone/>
            </a:pPr>
            <a:r>
              <a:rPr lang="en-GB" altLang="en-US" sz="6600" b="1" smtClean="0"/>
              <a:t>	Is it just a?               </a:t>
            </a:r>
          </a:p>
        </p:txBody>
      </p:sp>
      <p:pic>
        <p:nvPicPr>
          <p:cNvPr id="4" name="Picture 3" descr="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3236913"/>
            <a:ext cx="2114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GB" altLang="en-US" sz="3600" smtClean="0">
                <a:solidFill>
                  <a:srgbClr val="002060"/>
                </a:solidFill>
              </a:rPr>
              <a:t>Regulatory Impact Assessments</a:t>
            </a:r>
          </a:p>
        </p:txBody>
      </p:sp>
      <p:sp>
        <p:nvSpPr>
          <p:cNvPr id="16387" name="Rectangle 3"/>
          <p:cNvSpPr>
            <a:spLocks noGrp="1" noChangeArrowheads="1"/>
          </p:cNvSpPr>
          <p:nvPr>
            <p:ph type="body" idx="4294967295"/>
          </p:nvPr>
        </p:nvSpPr>
        <p:spPr/>
        <p:txBody>
          <a:bodyPr/>
          <a:lstStyle/>
          <a:p>
            <a:pPr>
              <a:buFont typeface="Arial" panose="020B0604020202020204" pitchFamily="34" charset="0"/>
              <a:buChar char="•"/>
              <a:defRPr/>
            </a:pPr>
            <a:r>
              <a:rPr lang="en-GB" altLang="en-US" sz="2400" dirty="0">
                <a:latin typeface="Arial" pitchFamily="34" charset="0"/>
              </a:rPr>
              <a:t>An Impact Assessment is both:</a:t>
            </a:r>
          </a:p>
          <a:p>
            <a:pPr lvl="1">
              <a:buFont typeface="Arial" panose="020B0604020202020204" pitchFamily="34" charset="0"/>
              <a:buChar char="•"/>
              <a:defRPr/>
            </a:pPr>
            <a:r>
              <a:rPr lang="en-GB" altLang="en-US" dirty="0">
                <a:latin typeface="Arial" pitchFamily="34" charset="0"/>
              </a:rPr>
              <a:t>A continuous process to help think through the reasons for government intervention; and</a:t>
            </a:r>
          </a:p>
          <a:p>
            <a:pPr lvl="1">
              <a:buFont typeface="Arial" panose="020B0604020202020204" pitchFamily="34" charset="0"/>
              <a:buChar char="•"/>
              <a:defRPr/>
            </a:pPr>
            <a:r>
              <a:rPr lang="en-GB" altLang="en-US" dirty="0">
                <a:latin typeface="Arial" pitchFamily="34" charset="0"/>
              </a:rPr>
              <a:t>A tool to be used to help ensure that policy is evidence-based</a:t>
            </a:r>
          </a:p>
          <a:p>
            <a:pPr marL="457200" lvl="1" indent="0">
              <a:buFont typeface="Arial" panose="020B0604020202020204" pitchFamily="34" charset="0"/>
              <a:buNone/>
              <a:defRPr/>
            </a:pPr>
            <a:endParaRPr lang="en-GB" altLang="en-US" dirty="0">
              <a:latin typeface="Arial" pitchFamily="34" charset="0"/>
            </a:endParaRPr>
          </a:p>
          <a:p>
            <a:pPr>
              <a:buFont typeface="Arial" panose="020B0604020202020204" pitchFamily="34" charset="0"/>
              <a:buChar char="•"/>
              <a:defRPr/>
            </a:pPr>
            <a:r>
              <a:rPr lang="en-GB" altLang="en-US" sz="2400" dirty="0">
                <a:latin typeface="Arial" pitchFamily="34" charset="0"/>
              </a:rPr>
              <a:t>It summarises: </a:t>
            </a:r>
          </a:p>
          <a:p>
            <a:pPr lvl="1">
              <a:buFont typeface="Arial" panose="020B0604020202020204" pitchFamily="34" charset="0"/>
              <a:buChar char="•"/>
              <a:defRPr/>
            </a:pPr>
            <a:r>
              <a:rPr lang="en-GB" altLang="en-US" dirty="0">
                <a:latin typeface="Arial" pitchFamily="34" charset="0"/>
              </a:rPr>
              <a:t>The rationale for Government intervention </a:t>
            </a:r>
          </a:p>
          <a:p>
            <a:pPr lvl="1">
              <a:buFont typeface="Arial" panose="020B0604020202020204" pitchFamily="34" charset="0"/>
              <a:buChar char="•"/>
              <a:defRPr/>
            </a:pPr>
            <a:r>
              <a:rPr lang="en-GB" altLang="en-US" dirty="0">
                <a:latin typeface="Arial" pitchFamily="34" charset="0"/>
              </a:rPr>
              <a:t>The policy options considered </a:t>
            </a:r>
          </a:p>
          <a:p>
            <a:pPr lvl="1">
              <a:buFont typeface="Arial" panose="020B0604020202020204" pitchFamily="34" charset="0"/>
              <a:buChar char="•"/>
              <a:defRPr/>
            </a:pPr>
            <a:r>
              <a:rPr lang="en-GB" altLang="en-US" dirty="0">
                <a:latin typeface="Arial" pitchFamily="34" charset="0"/>
              </a:rPr>
              <a:t>The expected costs and benefits to society</a:t>
            </a:r>
          </a:p>
          <a:p>
            <a:pPr>
              <a:buFont typeface="Arial" panose="020B0604020202020204" pitchFamily="34" charset="0"/>
              <a:buChar char="•"/>
              <a:defRPr/>
            </a:pPr>
            <a:endParaRPr lang="en-GB" altLang="en-US" sz="2400" dirty="0">
              <a:latin typeface="Arial" pitchFamily="34" charset="0"/>
            </a:endParaRPr>
          </a:p>
        </p:txBody>
      </p:sp>
    </p:spTree>
  </p:cSld>
  <p:clrMapOvr>
    <a:masterClrMapping/>
  </p:clrMapOvr>
  <p:transition spd="slow"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GB" altLang="en-US" sz="3600" smtClean="0">
                <a:solidFill>
                  <a:srgbClr val="002060"/>
                </a:solidFill>
              </a:rPr>
              <a:t>When are Impact Assessments required?</a:t>
            </a:r>
          </a:p>
        </p:txBody>
      </p:sp>
      <p:sp>
        <p:nvSpPr>
          <p:cNvPr id="16387" name="Rectangle 3"/>
          <p:cNvSpPr>
            <a:spLocks noGrp="1" noChangeArrowheads="1"/>
          </p:cNvSpPr>
          <p:nvPr>
            <p:ph type="body" idx="4294967295"/>
          </p:nvPr>
        </p:nvSpPr>
        <p:spPr>
          <a:xfrm>
            <a:off x="203200" y="1419225"/>
            <a:ext cx="8796338" cy="3603625"/>
          </a:xfrm>
        </p:spPr>
        <p:txBody>
          <a:bodyPr/>
          <a:lstStyle/>
          <a:p>
            <a:pPr>
              <a:buFont typeface="Arial" panose="020B0604020202020204" pitchFamily="34" charset="0"/>
              <a:buChar char="•"/>
              <a:defRPr/>
            </a:pPr>
            <a:endParaRPr lang="en-US" altLang="en-US" sz="2400" dirty="0">
              <a:solidFill>
                <a:srgbClr val="000000"/>
              </a:solidFill>
              <a:latin typeface="Arial" pitchFamily="34" charset="0"/>
            </a:endParaRPr>
          </a:p>
          <a:p>
            <a:pPr algn="ctr">
              <a:buFont typeface="Arial" panose="020B0604020202020204" pitchFamily="34" charset="0"/>
              <a:buChar char="•"/>
              <a:defRPr/>
            </a:pPr>
            <a:endParaRPr lang="en-US" altLang="en-US" dirty="0">
              <a:solidFill>
                <a:srgbClr val="000000"/>
              </a:solidFill>
              <a:latin typeface="Arial" pitchFamily="34" charset="0"/>
            </a:endParaRPr>
          </a:p>
          <a:p>
            <a:pPr marL="0" indent="0" algn="ctr">
              <a:buFont typeface="Arial" panose="020B0604020202020204" pitchFamily="34" charset="0"/>
              <a:buNone/>
              <a:defRPr/>
            </a:pPr>
            <a:r>
              <a:rPr lang="en-US" altLang="en-US" dirty="0">
                <a:solidFill>
                  <a:srgbClr val="000000"/>
                </a:solidFill>
                <a:latin typeface="Arial" pitchFamily="34" charset="0"/>
              </a:rPr>
              <a:t>Impact Assessments are generally required for all UK Government </a:t>
            </a:r>
            <a:r>
              <a:rPr lang="en-US" altLang="en-US" dirty="0">
                <a:solidFill>
                  <a:schemeClr val="folHlink"/>
                </a:solidFill>
                <a:latin typeface="Arial" pitchFamily="34" charset="0"/>
              </a:rPr>
              <a:t>interventions of a </a:t>
            </a:r>
            <a:r>
              <a:rPr lang="en-US" altLang="en-US" dirty="0">
                <a:solidFill>
                  <a:schemeClr val="folHlink"/>
                </a:solidFill>
              </a:rPr>
              <a:t>“</a:t>
            </a:r>
            <a:r>
              <a:rPr lang="en-US" altLang="en-US" dirty="0">
                <a:solidFill>
                  <a:schemeClr val="folHlink"/>
                </a:solidFill>
                <a:latin typeface="Arial" pitchFamily="34" charset="0"/>
              </a:rPr>
              <a:t>regulatory nature</a:t>
            </a:r>
            <a:r>
              <a:rPr lang="en-US" altLang="en-US" dirty="0">
                <a:solidFill>
                  <a:schemeClr val="folHlink"/>
                </a:solidFill>
              </a:rPr>
              <a:t>”</a:t>
            </a:r>
            <a:r>
              <a:rPr lang="en-US" altLang="en-US" dirty="0">
                <a:solidFill>
                  <a:srgbClr val="000000"/>
                </a:solidFill>
                <a:latin typeface="Arial" pitchFamily="34" charset="0"/>
              </a:rPr>
              <a:t> that affect the private sector, civil society </a:t>
            </a:r>
            <a:r>
              <a:rPr lang="en-US" altLang="en-US" dirty="0" err="1">
                <a:solidFill>
                  <a:srgbClr val="000000"/>
                </a:solidFill>
                <a:latin typeface="Arial" pitchFamily="34" charset="0"/>
              </a:rPr>
              <a:t>organisations</a:t>
            </a:r>
            <a:r>
              <a:rPr lang="en-US" altLang="en-US" dirty="0">
                <a:solidFill>
                  <a:srgbClr val="000000"/>
                </a:solidFill>
                <a:latin typeface="Arial" pitchFamily="34" charset="0"/>
              </a:rPr>
              <a:t> and public services. They apply regardless of whether the regulation originates from a domestic or international source</a:t>
            </a:r>
            <a:r>
              <a:rPr lang="en-GB" dirty="0">
                <a:solidFill>
                  <a:srgbClr val="000000"/>
                </a:solidFill>
              </a:rPr>
              <a:t> </a:t>
            </a:r>
          </a:p>
          <a:p>
            <a:pPr>
              <a:buFont typeface="Arial" panose="020B0604020202020204" pitchFamily="34" charset="0"/>
              <a:buChar char="•"/>
              <a:defRPr/>
            </a:pPr>
            <a:endParaRPr lang="en-GB" altLang="en-US" sz="2400" dirty="0">
              <a:latin typeface="Arial" pitchFamily="34" charset="0"/>
            </a:endParaRPr>
          </a:p>
        </p:txBody>
      </p:sp>
    </p:spTree>
  </p:cSld>
  <p:clrMapOvr>
    <a:masterClrMapping/>
  </p:clrMapOvr>
  <p:transition spd="slow" advTm="6000"/>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6771</TotalTime>
  <Words>3495</Words>
  <Application>Microsoft Office PowerPoint</Application>
  <PresentationFormat>Apresentação na tela (4:3)</PresentationFormat>
  <Paragraphs>439</Paragraphs>
  <Slides>41</Slides>
  <Notes>41</Notes>
  <HiddenSlides>5</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41</vt:i4>
      </vt:variant>
    </vt:vector>
  </HeadingPairs>
  <TitlesOfParts>
    <vt:vector size="51" baseType="lpstr">
      <vt:lpstr>Calibri</vt:lpstr>
      <vt:lpstr>MS PGothic</vt:lpstr>
      <vt:lpstr>Arial</vt:lpstr>
      <vt:lpstr>Calibri Light</vt:lpstr>
      <vt:lpstr>Verdana</vt:lpstr>
      <vt:lpstr>Wingdings</vt:lpstr>
      <vt:lpstr>Arial Narrow</vt:lpstr>
      <vt:lpstr>Times New Roman</vt:lpstr>
      <vt:lpstr>Custom Design</vt:lpstr>
      <vt:lpstr>Default Design</vt:lpstr>
      <vt:lpstr>Regulatory Impact Analysis (RIA):  Challenges and Opportunities for Effective Implementation in Brazil </vt:lpstr>
      <vt:lpstr>Regulatory Delivery</vt:lpstr>
      <vt:lpstr>Apresentação do PowerPoint</vt:lpstr>
      <vt:lpstr>Apresentação do PowerPoint</vt:lpstr>
      <vt:lpstr>Apresentação do PowerPoint</vt:lpstr>
      <vt:lpstr> Businesses on Regulation  </vt:lpstr>
      <vt:lpstr>What is Regulatory Impact Assessment?</vt:lpstr>
      <vt:lpstr>Regulatory Impact Assessments</vt:lpstr>
      <vt:lpstr>When are Impact Assessments required?</vt:lpstr>
      <vt:lpstr>The RIA Process in the UK</vt:lpstr>
      <vt:lpstr>Sign off Requirements for RIAs</vt:lpstr>
      <vt:lpstr>Other scrutiny of RIAs</vt:lpstr>
      <vt:lpstr>RIA Guidance in the UK</vt:lpstr>
      <vt:lpstr>The RIA Process in the UK </vt:lpstr>
      <vt:lpstr> The RIA Process in the UK </vt:lpstr>
      <vt:lpstr> What is the problem?</vt:lpstr>
      <vt:lpstr>The RIA Process in the UK</vt:lpstr>
      <vt:lpstr>The RIA Process in the UK</vt:lpstr>
      <vt:lpstr>Apresentação do PowerPoint</vt:lpstr>
      <vt:lpstr>  Move from a long list to a short list of Options</vt:lpstr>
      <vt:lpstr>The RIA Process in the UK</vt:lpstr>
      <vt:lpstr>The RIA Process in the UK</vt:lpstr>
      <vt:lpstr>Apresentação do PowerPoint</vt:lpstr>
      <vt:lpstr>Value costs and benefits Quantifying impacts</vt:lpstr>
      <vt:lpstr>Value costs and benefits Costs to business of regulation</vt:lpstr>
      <vt:lpstr>Different approaches: Standard cost model</vt:lpstr>
      <vt:lpstr>The RIA Process in the UK</vt:lpstr>
      <vt:lpstr>Why is consultation important?</vt:lpstr>
      <vt:lpstr>Why is consultation important?</vt:lpstr>
      <vt:lpstr> Mapping Stakeholders: Stakeholder Quadrant </vt:lpstr>
      <vt:lpstr>Mix of mechanisms</vt:lpstr>
      <vt:lpstr>The appropriate consultation tool(s)</vt:lpstr>
      <vt:lpstr>Example of written consultation –  template for consultees’ </vt:lpstr>
      <vt:lpstr>The RIA Process in the UK</vt:lpstr>
      <vt:lpstr>Evaluation </vt:lpstr>
      <vt:lpstr>    “Consultation was the most quoted type of evidence. We’ve found that impact assessments which used a greater range of evidence sources tended to achieve better quality ratings.” (NAO)</vt:lpstr>
      <vt:lpstr>Quality RIA - How the UK got there</vt:lpstr>
      <vt:lpstr>Regulatory Policy Committee Recommendations </vt:lpstr>
      <vt:lpstr>Common  Challenges</vt:lpstr>
      <vt:lpstr>Lessons learnt</vt:lpstr>
      <vt:lpstr>Regulatory Impact Analysis (RIA):  Challenges and Opportunities for Effective Implementation in Brazil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Bird</dc:creator>
  <cp:lastModifiedBy>PRADMIN</cp:lastModifiedBy>
  <cp:revision>323</cp:revision>
  <dcterms:created xsi:type="dcterms:W3CDTF">2016-09-04T09:51:15Z</dcterms:created>
  <dcterms:modified xsi:type="dcterms:W3CDTF">2017-03-29T12:44:30Z</dcterms:modified>
</cp:coreProperties>
</file>