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2"/>
  </p:handoutMasterIdLst>
  <p:sldIdLst>
    <p:sldId id="256" r:id="rId2"/>
    <p:sldId id="364" r:id="rId3"/>
    <p:sldId id="365" r:id="rId4"/>
    <p:sldId id="366" r:id="rId5"/>
    <p:sldId id="367" r:id="rId6"/>
    <p:sldId id="368" r:id="rId7"/>
    <p:sldId id="369" r:id="rId8"/>
    <p:sldId id="302" r:id="rId9"/>
    <p:sldId id="370" r:id="rId10"/>
    <p:sldId id="371" r:id="rId11"/>
    <p:sldId id="354" r:id="rId12"/>
    <p:sldId id="372" r:id="rId13"/>
    <p:sldId id="363" r:id="rId14"/>
    <p:sldId id="346" r:id="rId15"/>
    <p:sldId id="373" r:id="rId16"/>
    <p:sldId id="347" r:id="rId17"/>
    <p:sldId id="348" r:id="rId18"/>
    <p:sldId id="349" r:id="rId19"/>
    <p:sldId id="374" r:id="rId20"/>
    <p:sldId id="350" r:id="rId21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celo Rezende Bernardes" initials="MRB" lastIdx="1" clrIdx="0">
    <p:extLst>
      <p:ext uri="{19B8F6BF-5375-455C-9EA6-DF929625EA0E}">
        <p15:presenceInfo xmlns:p15="http://schemas.microsoft.com/office/powerpoint/2012/main" userId="S-1-5-21-4233537663-2308165179-1281772090-7471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AEAA"/>
    <a:srgbClr val="1DA32A"/>
    <a:srgbClr val="23C7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91" autoAdjust="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591895-2285-41EB-AB62-84F820A4B3E0}" type="datetimeFigureOut">
              <a:rPr lang="pt-BR" smtClean="0"/>
              <a:t>24/03/2017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0919B4-30B7-45AA-A41F-360B150FC0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50289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 userDrawn="1"/>
        </p:nvSpPr>
        <p:spPr>
          <a:xfrm rot="10800000" flipH="1">
            <a:off x="0" y="0"/>
            <a:ext cx="4860032" cy="2780928"/>
          </a:xfrm>
          <a:prstGeom prst="rtTriangle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Triângulo retângulo 8"/>
          <p:cNvSpPr/>
          <p:nvPr userDrawn="1"/>
        </p:nvSpPr>
        <p:spPr>
          <a:xfrm rot="10800000" flipH="1">
            <a:off x="0" y="0"/>
            <a:ext cx="3635896" cy="2902846"/>
          </a:xfrm>
          <a:prstGeom prst="rtTriangle">
            <a:avLst/>
          </a:prstGeom>
          <a:solidFill>
            <a:srgbClr val="FFC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8" name="Triângulo retângulo 7"/>
          <p:cNvSpPr/>
          <p:nvPr userDrawn="1"/>
        </p:nvSpPr>
        <p:spPr>
          <a:xfrm rot="10800000" flipH="1">
            <a:off x="0" y="0"/>
            <a:ext cx="2880320" cy="3096344"/>
          </a:xfrm>
          <a:prstGeom prst="rtTriangle">
            <a:avLst/>
          </a:prstGeom>
          <a:solidFill>
            <a:srgbClr val="00B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1" name="Imagem 10" descr="Brasão da República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1520" y="260648"/>
            <a:ext cx="1224136" cy="122413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2" name="Imagem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372200" y="86596"/>
            <a:ext cx="886697" cy="620688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204301" y="8770"/>
            <a:ext cx="822005" cy="870808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 userDrawn="1"/>
        </p:nvPicPr>
        <p:blipFill rotWithShape="1">
          <a:blip r:embed="rId5"/>
          <a:srcRect t="26321"/>
          <a:stretch/>
        </p:blipFill>
        <p:spPr>
          <a:xfrm>
            <a:off x="7258897" y="104814"/>
            <a:ext cx="846233" cy="6787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grpSp>
        <p:nvGrpSpPr>
          <p:cNvPr id="10" name="Grupo 9"/>
          <p:cNvGrpSpPr/>
          <p:nvPr userDrawn="1"/>
        </p:nvGrpSpPr>
        <p:grpSpPr>
          <a:xfrm flipH="1" flipV="1">
            <a:off x="4067944" y="5589240"/>
            <a:ext cx="5076056" cy="1268760"/>
            <a:chOff x="0" y="0"/>
            <a:chExt cx="4860032" cy="3096344"/>
          </a:xfrm>
        </p:grpSpPr>
        <p:sp>
          <p:nvSpPr>
            <p:cNvPr id="7" name="Triângulo retângulo 6"/>
            <p:cNvSpPr/>
            <p:nvPr userDrawn="1"/>
          </p:nvSpPr>
          <p:spPr>
            <a:xfrm rot="10800000" flipH="1">
              <a:off x="0" y="0"/>
              <a:ext cx="4860032" cy="2780928"/>
            </a:xfrm>
            <a:prstGeom prst="rtTriangle">
              <a:avLst/>
            </a:prstGeom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Triângulo retângulo 7"/>
            <p:cNvSpPr/>
            <p:nvPr userDrawn="1"/>
          </p:nvSpPr>
          <p:spPr>
            <a:xfrm rot="10800000" flipH="1">
              <a:off x="0" y="0"/>
              <a:ext cx="3635896" cy="2902846"/>
            </a:xfrm>
            <a:prstGeom prst="rtTriangle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" name="Triângulo retângulo 8"/>
            <p:cNvSpPr/>
            <p:nvPr userDrawn="1"/>
          </p:nvSpPr>
          <p:spPr>
            <a:xfrm rot="10800000" flipH="1">
              <a:off x="0" y="0"/>
              <a:ext cx="2880320" cy="3096344"/>
            </a:xfrm>
            <a:prstGeom prst="rtTriangle">
              <a:avLst/>
            </a:prstGeom>
            <a:solidFill>
              <a:srgbClr val="00B050"/>
            </a:solidFill>
            <a:ln>
              <a:noFill/>
            </a:ln>
            <a:effectLst>
              <a:outerShdw blurRad="50800" dist="38100" dir="13500000" algn="b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pic>
        <p:nvPicPr>
          <p:cNvPr id="12" name="Imagem 11" descr="Banner IDE-T v3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96336" y="6165304"/>
            <a:ext cx="1434316" cy="572265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79512" y="6056678"/>
            <a:ext cx="886697" cy="620688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011613" y="5978852"/>
            <a:ext cx="822005" cy="870808"/>
          </a:xfrm>
          <a:prstGeom prst="rect">
            <a:avLst/>
          </a:prstGeom>
        </p:spPr>
      </p:pic>
      <p:pic>
        <p:nvPicPr>
          <p:cNvPr id="14" name="Imagem 13"/>
          <p:cNvPicPr>
            <a:picLocks noChangeAspect="1"/>
          </p:cNvPicPr>
          <p:nvPr userDrawn="1"/>
        </p:nvPicPr>
        <p:blipFill rotWithShape="1">
          <a:blip r:embed="rId5"/>
          <a:srcRect t="26321"/>
          <a:stretch/>
        </p:blipFill>
        <p:spPr>
          <a:xfrm>
            <a:off x="1066209" y="6074896"/>
            <a:ext cx="846233" cy="67872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3BC2C-08D2-4312-9F1F-979EECB72AA5}" type="datetimeFigureOut">
              <a:rPr lang="pt-BR" smtClean="0"/>
              <a:t>24/03/2017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282F1-DB63-4668-AA71-832966436AFE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tt.gov.br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agendaregulatoria.antt.gov.br/index.php/content/view/2427/Analise_de_Impacto_Regulatorio___AIR_Nivel_1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827584" y="2120545"/>
            <a:ext cx="806411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pt-BR" sz="2000" b="1" dirty="0" smtClean="0"/>
              <a:t>WORKSHOP </a:t>
            </a:r>
            <a:r>
              <a:rPr lang="pt-BR" sz="2000" b="1" dirty="0"/>
              <a:t>INTERNACIONAL </a:t>
            </a:r>
            <a:r>
              <a:rPr lang="pt-BR" sz="2000" b="1" dirty="0" smtClean="0"/>
              <a:t>SOBRE </a:t>
            </a:r>
            <a:r>
              <a:rPr lang="pt-BR" sz="2000" b="1" dirty="0"/>
              <a:t>ANÁLISE DE IMPACTO </a:t>
            </a:r>
            <a:r>
              <a:rPr lang="pt-BR" sz="2000" b="1" dirty="0" smtClean="0"/>
              <a:t>REGULATÓRIO NO BRASIL: DESAFIOS E OPORTUNIDADES PARA IMPLEMENTAÇÃO EFETIVA</a:t>
            </a:r>
            <a:endParaRPr lang="pt-BR" sz="2000" b="1" dirty="0"/>
          </a:p>
        </p:txBody>
      </p:sp>
      <p:sp>
        <p:nvSpPr>
          <p:cNvPr id="4" name="Retângulo 3"/>
          <p:cNvSpPr/>
          <p:nvPr/>
        </p:nvSpPr>
        <p:spPr>
          <a:xfrm>
            <a:off x="3601420" y="6204171"/>
            <a:ext cx="147399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dirty="0" smtClean="0"/>
              <a:t>Março/2017</a:t>
            </a:r>
            <a:endParaRPr lang="pt-BR" sz="2000" dirty="0"/>
          </a:p>
        </p:txBody>
      </p:sp>
      <p:sp>
        <p:nvSpPr>
          <p:cNvPr id="7" name="Título 6"/>
          <p:cNvSpPr>
            <a:spLocks noGrp="1"/>
          </p:cNvSpPr>
          <p:nvPr>
            <p:ph type="ctrTitle"/>
          </p:nvPr>
        </p:nvSpPr>
        <p:spPr>
          <a:xfrm>
            <a:off x="664312" y="3356992"/>
            <a:ext cx="7772400" cy="1790057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latin typeface="+mn-lt"/>
              </a:rPr>
              <a:t>ANÁLISE DE IMPACTO REGULATÓRIO:</a:t>
            </a:r>
            <a:br>
              <a:rPr lang="pt-BR" sz="3200" b="1" dirty="0" smtClean="0">
                <a:latin typeface="+mn-lt"/>
              </a:rPr>
            </a:br>
            <a:r>
              <a:rPr lang="pt-BR" sz="3200" b="1" dirty="0" smtClean="0">
                <a:latin typeface="+mn-lt"/>
              </a:rPr>
              <a:t> EXPERIÊNCIA DA ANAC, ANTAQ E ANTT</a:t>
            </a:r>
            <a:endParaRPr lang="pt-BR" sz="32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909343"/>
              </p:ext>
            </p:extLst>
          </p:nvPr>
        </p:nvGraphicFramePr>
        <p:xfrm>
          <a:off x="552128" y="1556792"/>
          <a:ext cx="8229600" cy="4785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587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17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4520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 smtClean="0">
                          <a:effectLst/>
                          <a:latin typeface="+mn-lt"/>
                        </a:rPr>
                        <a:t>Consulta </a:t>
                      </a:r>
                      <a:r>
                        <a:rPr lang="pt-BR" sz="1600" u="none" strike="noStrike" dirty="0">
                          <a:effectLst/>
                          <a:latin typeface="+mn-lt"/>
                        </a:rPr>
                        <a:t>externa no processo de elaboração normativa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>
                          <a:effectLst/>
                          <a:latin typeface="+mn-lt"/>
                        </a:rPr>
                        <a:t>Sim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520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  <a:latin typeface="+mn-lt"/>
                        </a:rPr>
                        <a:t>AIR é um documento público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  <a:latin typeface="+mn-lt"/>
                        </a:rPr>
                        <a:t>Sim, quando existe uma audiência ou consulta pública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520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  <a:latin typeface="+mn-lt"/>
                        </a:rPr>
                        <a:t>AIR é </a:t>
                      </a:r>
                      <a:r>
                        <a:rPr lang="pt-BR" sz="1600" u="none" strike="noStrike" dirty="0" smtClean="0">
                          <a:effectLst/>
                          <a:latin typeface="+mn-lt"/>
                        </a:rPr>
                        <a:t>disponibilizada </a:t>
                      </a:r>
                      <a:r>
                        <a:rPr lang="pt-BR" sz="1600" u="none" strike="noStrike" dirty="0">
                          <a:effectLst/>
                          <a:latin typeface="+mn-lt"/>
                        </a:rPr>
                        <a:t>eletronicamente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u="none" strike="noStrike" dirty="0" smtClean="0">
                          <a:effectLst/>
                          <a:latin typeface="+mn-lt"/>
                        </a:rPr>
                        <a:t>Sim. </a:t>
                      </a:r>
                      <a:r>
                        <a:rPr lang="pt-BR" sz="1600" i="0" dirty="0" smtClean="0">
                          <a:latin typeface="+mn-lt"/>
                          <a:hlinkClick r:id="rId2"/>
                        </a:rPr>
                        <a:t>http://www.antt.gov.br</a:t>
                      </a:r>
                      <a:r>
                        <a:rPr lang="pt-BR" sz="1600" i="0" dirty="0" smtClean="0">
                          <a:latin typeface="+mn-lt"/>
                        </a:rPr>
                        <a:t> (Audiências</a:t>
                      </a:r>
                      <a:r>
                        <a:rPr lang="pt-BR" sz="1600" i="0" baseline="0" dirty="0" smtClean="0">
                          <a:latin typeface="+mn-lt"/>
                        </a:rPr>
                        <a:t> e Consultas Públicas)</a:t>
                      </a:r>
                      <a:endParaRPr lang="pt-BR" sz="1600" i="0" dirty="0" smtClean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4520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>
                          <a:effectLst/>
                          <a:latin typeface="+mn-lt"/>
                        </a:rPr>
                        <a:t>AIR é disponibilizada para contribuições antes de sua finalização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 smtClean="0">
                          <a:effectLst/>
                          <a:latin typeface="+mn-lt"/>
                        </a:rPr>
                        <a:t>Sim.</a:t>
                      </a:r>
                      <a:r>
                        <a:rPr lang="pt-BR" sz="1600" u="none" strike="noStrike" baseline="0" dirty="0" smtClean="0">
                          <a:effectLst/>
                          <a:latin typeface="+mn-lt"/>
                        </a:rPr>
                        <a:t> Incentivo à realização de Tomadas de Subsidio.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040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 smtClean="0">
                          <a:effectLst/>
                          <a:latin typeface="+mn-lt"/>
                        </a:rPr>
                        <a:t>Área responsável </a:t>
                      </a:r>
                      <a:r>
                        <a:rPr lang="pt-BR" sz="1600" u="none" strike="noStrike" dirty="0">
                          <a:effectLst/>
                          <a:latin typeface="+mn-lt"/>
                        </a:rPr>
                        <a:t>pela elaboração ou acompanhamento </a:t>
                      </a:r>
                      <a:r>
                        <a:rPr lang="pt-BR" sz="1600" u="none" strike="noStrike" dirty="0" smtClean="0">
                          <a:effectLst/>
                          <a:latin typeface="+mn-lt"/>
                        </a:rPr>
                        <a:t>das </a:t>
                      </a:r>
                      <a:r>
                        <a:rPr lang="pt-BR" sz="1600" u="none" strike="noStrike" dirty="0" err="1">
                          <a:effectLst/>
                          <a:latin typeface="+mn-lt"/>
                        </a:rPr>
                        <a:t>AIRs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 smtClean="0">
                          <a:effectLst/>
                          <a:latin typeface="+mn-lt"/>
                        </a:rPr>
                        <a:t>Sim. COIMP/GEMEQ/SUREG (acompanhamento constante da Diretoria)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  <a:latin typeface="+mn-lt"/>
                        </a:rPr>
                        <a:t>Agência elabora AIR </a:t>
                      </a:r>
                      <a:r>
                        <a:rPr lang="pt-BR" sz="1600" i="1" u="none" strike="noStrike" dirty="0" err="1">
                          <a:effectLst/>
                          <a:latin typeface="+mn-lt"/>
                        </a:rPr>
                        <a:t>ex</a:t>
                      </a:r>
                      <a:r>
                        <a:rPr lang="pt-BR" sz="1600" i="1" u="none" strike="noStrike" dirty="0">
                          <a:effectLst/>
                          <a:latin typeface="+mn-lt"/>
                        </a:rPr>
                        <a:t> post</a:t>
                      </a:r>
                      <a:endParaRPr lang="pt-BR" sz="16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 smtClean="0">
                          <a:effectLst/>
                          <a:latin typeface="+mn-lt"/>
                        </a:rPr>
                        <a:t>Na AIR consta um plano de acompanhamento com indicadores e há</a:t>
                      </a:r>
                      <a:r>
                        <a:rPr lang="pt-BR" sz="1600" u="none" strike="noStrike" baseline="0" dirty="0" smtClean="0">
                          <a:effectLst/>
                          <a:latin typeface="+mn-lt"/>
                        </a:rPr>
                        <a:t> projeto de implementação de Monitoramento e avaliação </a:t>
                      </a:r>
                      <a:r>
                        <a:rPr lang="pt-BR" sz="1600" i="1" u="none" strike="noStrike" baseline="0" dirty="0" err="1" smtClean="0">
                          <a:effectLst/>
                          <a:latin typeface="+mn-lt"/>
                        </a:rPr>
                        <a:t>ex</a:t>
                      </a:r>
                      <a:r>
                        <a:rPr lang="pt-BR" sz="1600" i="1" u="none" strike="noStrike" baseline="0" dirty="0" smtClean="0">
                          <a:effectLst/>
                          <a:latin typeface="+mn-lt"/>
                        </a:rPr>
                        <a:t> post</a:t>
                      </a:r>
                      <a:endParaRPr lang="pt-BR" sz="16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Casos emblemáticos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• Revisão da Resolução de Processos de Participação e Controle Social.</a:t>
                      </a:r>
                    </a:p>
                    <a:p>
                      <a:pPr algn="l" fontAlgn="t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• Análise de pedidos de anuência para concessão de garantias em financiamentos pelas concessionárias reguladas pela ANTT.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8489"/>
                  </a:ext>
                </a:extLst>
              </a:tr>
            </a:tbl>
          </a:graphicData>
        </a:graphic>
      </p:graphicFrame>
      <p:sp>
        <p:nvSpPr>
          <p:cNvPr id="6" name="Título 1"/>
          <p:cNvSpPr txBox="1">
            <a:spLocks/>
          </p:cNvSpPr>
          <p:nvPr/>
        </p:nvSpPr>
        <p:spPr>
          <a:xfrm>
            <a:off x="552128" y="332656"/>
            <a:ext cx="8229600" cy="1143000"/>
          </a:xfrm>
          <a:prstGeom prst="rect">
            <a:avLst/>
          </a:prstGeom>
          <a:solidFill>
            <a:srgbClr val="1DA32A"/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b="1" dirty="0" smtClean="0"/>
              <a:t>Agência Nacional de Transportes Terrestres</a:t>
            </a:r>
          </a:p>
          <a:p>
            <a:r>
              <a:rPr lang="pt-BR" sz="3200" b="1" dirty="0" smtClean="0"/>
              <a:t>ANTT</a:t>
            </a:r>
            <a:endParaRPr lang="pt-BR" sz="3200" b="1" dirty="0"/>
          </a:p>
        </p:txBody>
      </p:sp>
    </p:spTree>
    <p:extLst>
      <p:ext uri="{BB962C8B-B14F-4D97-AF65-F5344CB8AC3E}">
        <p14:creationId xmlns:p14="http://schemas.microsoft.com/office/powerpoint/2010/main" val="169994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4136"/>
          </a:xfrm>
          <a:gradFill flip="none" rotWithShape="1">
            <a:gsLst>
              <a:gs pos="0">
                <a:srgbClr val="1DA32A">
                  <a:tint val="66000"/>
                  <a:satMod val="160000"/>
                </a:srgbClr>
              </a:gs>
              <a:gs pos="50000">
                <a:srgbClr val="12AEAA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Autofit/>
          </a:bodyPr>
          <a:lstStyle/>
          <a:p>
            <a:pPr eaLnBrk="0" fontAlgn="base" hangingPunct="0">
              <a:spcAft>
                <a:spcPct val="0"/>
              </a:spcAft>
              <a:buClr>
                <a:schemeClr val="accent1"/>
              </a:buClr>
            </a:pPr>
            <a:r>
              <a:rPr lang="pt-BR" altLang="pt-BR" sz="3200" b="1" dirty="0"/>
              <a:t>APRENDIZADOS, OBSTÁCULOS E </a:t>
            </a:r>
            <a:r>
              <a:rPr lang="pt-BR" altLang="pt-BR" sz="3200" b="1" dirty="0" smtClean="0"/>
              <a:t>SOLUÇÕES- consolidado </a:t>
            </a:r>
            <a:r>
              <a:rPr lang="pt-BR" altLang="pt-BR" sz="3200" b="1" dirty="0"/>
              <a:t>das </a:t>
            </a:r>
            <a:r>
              <a:rPr lang="pt-BR" altLang="pt-BR" sz="3200" b="1" dirty="0" smtClean="0"/>
              <a:t>Agências</a:t>
            </a:r>
            <a:endParaRPr lang="pt-BR" altLang="pt-BR" sz="40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323528" y="1484784"/>
            <a:ext cx="8363272" cy="4752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0" fontAlgn="base" hangingPunct="0">
              <a:spcBef>
                <a:spcPct val="0"/>
              </a:spcBef>
              <a:spcAft>
                <a:spcPts val="1200"/>
              </a:spcAft>
              <a:buClr>
                <a:schemeClr val="accent1"/>
              </a:buClr>
              <a:buNone/>
            </a:pPr>
            <a:r>
              <a:rPr lang="pt-BR" altLang="pt-BR" sz="2800" dirty="0" smtClean="0">
                <a:cs typeface="Arial" charset="0"/>
              </a:rPr>
              <a:t>Principais lições aprendidas:</a:t>
            </a:r>
          </a:p>
          <a:p>
            <a:pPr algn="just" eaLnBrk="0" fontAlgn="base" hangingPunct="0">
              <a:spcBef>
                <a:spcPct val="0"/>
              </a:spcBef>
              <a:spcAft>
                <a:spcPts val="1200"/>
              </a:spcAft>
              <a:buClr>
                <a:schemeClr val="accent1"/>
              </a:buClr>
            </a:pPr>
            <a:r>
              <a:rPr lang="pt-BR" altLang="pt-BR" sz="2100" dirty="0">
                <a:latin typeface="+mj-lt"/>
                <a:cs typeface="Arial" charset="0"/>
              </a:rPr>
              <a:t>Capacitação/intercambio institucional dos servidores envolvidos (benchmarking)</a:t>
            </a:r>
          </a:p>
          <a:p>
            <a:pPr algn="just" eaLnBrk="0" fontAlgn="base" hangingPunct="0">
              <a:spcBef>
                <a:spcPct val="0"/>
              </a:spcBef>
              <a:spcAft>
                <a:spcPts val="1200"/>
              </a:spcAft>
              <a:buClr>
                <a:schemeClr val="accent1"/>
              </a:buClr>
            </a:pPr>
            <a:r>
              <a:rPr lang="pt-BR" altLang="pt-BR" sz="2100" dirty="0">
                <a:latin typeface="+mj-lt"/>
                <a:cs typeface="Arial" charset="0"/>
              </a:rPr>
              <a:t>Comunicação e sensibilização dos servidores</a:t>
            </a:r>
          </a:p>
          <a:p>
            <a:pPr algn="just" eaLnBrk="0" fontAlgn="base" hangingPunct="0">
              <a:spcBef>
                <a:spcPct val="0"/>
              </a:spcBef>
              <a:spcAft>
                <a:spcPts val="1200"/>
              </a:spcAft>
              <a:buClr>
                <a:schemeClr val="accent1"/>
              </a:buClr>
            </a:pPr>
            <a:r>
              <a:rPr lang="pt-BR" altLang="pt-BR" sz="2100" dirty="0">
                <a:latin typeface="+mj-lt"/>
                <a:cs typeface="Arial" charset="0"/>
              </a:rPr>
              <a:t>Respeito aos diferentes graus de maturidade de cada área envolvida</a:t>
            </a:r>
          </a:p>
          <a:p>
            <a:pPr algn="just" eaLnBrk="0" fontAlgn="base" hangingPunct="0">
              <a:spcBef>
                <a:spcPct val="0"/>
              </a:spcBef>
              <a:spcAft>
                <a:spcPts val="1200"/>
              </a:spcAft>
              <a:buClr>
                <a:schemeClr val="accent1"/>
              </a:buClr>
            </a:pPr>
            <a:r>
              <a:rPr lang="pt-BR" altLang="pt-BR" sz="2100" dirty="0">
                <a:latin typeface="+mj-lt"/>
                <a:cs typeface="Arial" charset="0"/>
              </a:rPr>
              <a:t>Casamento com outros instrumentos de qualidade regulatória (Agenda Regulatória) ajuda a impulsionar e melhorar o uso de AIR</a:t>
            </a:r>
          </a:p>
          <a:p>
            <a:pPr algn="just" eaLnBrk="0" fontAlgn="base" hangingPunct="0">
              <a:spcBef>
                <a:spcPct val="0"/>
              </a:spcBef>
              <a:spcAft>
                <a:spcPts val="1200"/>
              </a:spcAft>
              <a:buClr>
                <a:schemeClr val="accent1"/>
              </a:buClr>
            </a:pPr>
            <a:r>
              <a:rPr lang="pt-BR" altLang="pt-BR" sz="2100" dirty="0">
                <a:latin typeface="+mj-lt"/>
                <a:cs typeface="Arial" charset="0"/>
              </a:rPr>
              <a:t>Aplicação da AIR de acordo com a complexidade do tema (ANTT: níveis)</a:t>
            </a:r>
          </a:p>
          <a:p>
            <a:pPr algn="just" eaLnBrk="0" fontAlgn="base" hangingPunct="0">
              <a:spcBef>
                <a:spcPct val="0"/>
              </a:spcBef>
              <a:spcAft>
                <a:spcPts val="1200"/>
              </a:spcAft>
              <a:buClr>
                <a:schemeClr val="accent1"/>
              </a:buClr>
            </a:pPr>
            <a:r>
              <a:rPr lang="pt-BR" altLang="pt-BR" sz="2100" dirty="0">
                <a:latin typeface="+mj-lt"/>
                <a:cs typeface="Arial" charset="0"/>
              </a:rPr>
              <a:t>Sistemas de Participação Social</a:t>
            </a:r>
          </a:p>
          <a:p>
            <a:pPr algn="just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Tx/>
              <a:buChar char="-"/>
            </a:pPr>
            <a:endParaRPr lang="pt-BR" altLang="pt-BR" sz="2100" dirty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endParaRPr lang="pt-BR" altLang="pt-BR" sz="2000" dirty="0" smtClean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118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24136"/>
          </a:xfrm>
          <a:gradFill flip="none" rotWithShape="1">
            <a:gsLst>
              <a:gs pos="0">
                <a:srgbClr val="1DA32A">
                  <a:tint val="66000"/>
                  <a:satMod val="160000"/>
                </a:srgbClr>
              </a:gs>
              <a:gs pos="50000">
                <a:srgbClr val="12AEAA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>
            <a:noAutofit/>
          </a:bodyPr>
          <a:lstStyle/>
          <a:p>
            <a:pPr eaLnBrk="0" fontAlgn="base" hangingPunct="0">
              <a:spcAft>
                <a:spcPct val="0"/>
              </a:spcAft>
              <a:buClr>
                <a:schemeClr val="accent1"/>
              </a:buClr>
            </a:pPr>
            <a:r>
              <a:rPr lang="pt-BR" altLang="pt-BR" sz="3200" b="1" dirty="0"/>
              <a:t>APRENDIZADOS, OBSTÁCULOS E </a:t>
            </a:r>
            <a:r>
              <a:rPr lang="pt-BR" altLang="pt-BR" sz="3200" b="1" dirty="0" smtClean="0"/>
              <a:t>SOLUÇÕES- consolidado </a:t>
            </a:r>
            <a:r>
              <a:rPr lang="pt-BR" altLang="pt-BR" sz="3200" b="1" dirty="0"/>
              <a:t>das </a:t>
            </a:r>
            <a:r>
              <a:rPr lang="pt-BR" altLang="pt-BR" sz="3200" b="1" dirty="0" smtClean="0"/>
              <a:t>Agências</a:t>
            </a:r>
            <a:endParaRPr lang="pt-BR" altLang="pt-BR" sz="40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323528" y="1484784"/>
            <a:ext cx="8363272" cy="4752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0" fontAlgn="base" hangingPunct="0">
              <a:spcBef>
                <a:spcPct val="0"/>
              </a:spcBef>
              <a:spcAft>
                <a:spcPts val="1200"/>
              </a:spcAft>
              <a:buClr>
                <a:schemeClr val="accent1"/>
              </a:buClr>
              <a:buNone/>
            </a:pPr>
            <a:r>
              <a:rPr lang="pt-BR" altLang="pt-BR" sz="2800" dirty="0" smtClean="0">
                <a:cs typeface="Arial" charset="0"/>
              </a:rPr>
              <a:t>Principais lições aprendidas (cont.):</a:t>
            </a:r>
          </a:p>
          <a:p>
            <a:pPr algn="just" eaLnBrk="0" fontAlgn="base" hangingPunct="0">
              <a:spcBef>
                <a:spcPct val="0"/>
              </a:spcBef>
              <a:spcAft>
                <a:spcPts val="1200"/>
              </a:spcAft>
              <a:buClr>
                <a:schemeClr val="accent1"/>
              </a:buClr>
            </a:pPr>
            <a:r>
              <a:rPr lang="pt-BR" altLang="pt-BR" sz="2100" dirty="0">
                <a:latin typeface="+mj-lt"/>
                <a:cs typeface="Arial" charset="0"/>
              </a:rPr>
              <a:t>As motivações técnicas prévias e concomitantes à expedição do ato permitem o amplo controle da legalidade e legitimidade do mesmo e o consequente sucesso do diálogo </a:t>
            </a:r>
            <a:r>
              <a:rPr lang="pt-BR" altLang="pt-BR" sz="2100" dirty="0" smtClean="0">
                <a:latin typeface="+mj-lt"/>
                <a:cs typeface="Arial" charset="0"/>
              </a:rPr>
              <a:t>democrático</a:t>
            </a:r>
            <a:endParaRPr lang="pt-BR" altLang="pt-BR" sz="2100" dirty="0">
              <a:latin typeface="+mj-lt"/>
              <a:cs typeface="Arial" charset="0"/>
            </a:endParaRPr>
          </a:p>
          <a:p>
            <a:pPr marL="342900" lvl="1" indent="-342900" algn="just" eaLnBrk="0" fontAlgn="base" hangingPunct="0">
              <a:spcBef>
                <a:spcPct val="0"/>
              </a:spcBef>
              <a:spcAft>
                <a:spcPts val="120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pt-BR" altLang="pt-BR" sz="2100" dirty="0">
                <a:latin typeface="+mj-lt"/>
                <a:cs typeface="Arial" charset="0"/>
              </a:rPr>
              <a:t>Foco na Problematização (ANTT</a:t>
            </a:r>
            <a:r>
              <a:rPr lang="pt-BR" altLang="pt-BR" sz="2100" dirty="0" smtClean="0">
                <a:latin typeface="+mj-lt"/>
                <a:cs typeface="Arial" charset="0"/>
              </a:rPr>
              <a:t>)</a:t>
            </a:r>
            <a:endParaRPr lang="pt-BR" altLang="pt-BR" sz="2100" dirty="0">
              <a:latin typeface="+mj-lt"/>
              <a:cs typeface="Arial" charset="0"/>
            </a:endParaRPr>
          </a:p>
          <a:p>
            <a:pPr marL="342900" lvl="1" indent="-342900" algn="just" eaLnBrk="0" fontAlgn="base" hangingPunct="0">
              <a:spcBef>
                <a:spcPct val="0"/>
              </a:spcBef>
              <a:spcAft>
                <a:spcPts val="120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pt-BR" altLang="pt-BR" sz="2100" dirty="0">
                <a:latin typeface="+mj-lt"/>
                <a:cs typeface="Arial" charset="0"/>
              </a:rPr>
              <a:t>Realização da AIR no início do projeto (pensar junto do processo de normatização/Agenda Regulatória</a:t>
            </a:r>
            <a:r>
              <a:rPr lang="pt-BR" altLang="pt-BR" sz="2100" dirty="0" smtClean="0">
                <a:latin typeface="+mj-lt"/>
                <a:cs typeface="Arial" charset="0"/>
              </a:rPr>
              <a:t>)</a:t>
            </a:r>
            <a:endParaRPr lang="pt-BR" altLang="pt-BR" sz="2100" dirty="0">
              <a:latin typeface="+mj-lt"/>
              <a:cs typeface="Arial" charset="0"/>
            </a:endParaRPr>
          </a:p>
          <a:p>
            <a:pPr marL="342900" lvl="1" indent="-342900" algn="just" eaLnBrk="0" fontAlgn="base" hangingPunct="0">
              <a:spcBef>
                <a:spcPct val="0"/>
              </a:spcBef>
              <a:spcAft>
                <a:spcPts val="120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pt-BR" altLang="pt-BR" sz="2100" dirty="0">
                <a:latin typeface="+mj-lt"/>
                <a:cs typeface="Arial" charset="0"/>
              </a:rPr>
              <a:t>Envolvimento dos atores desde o princípio. Consulta aos envolvidos (interno e externo) na fase de mapeamento do </a:t>
            </a:r>
            <a:r>
              <a:rPr lang="pt-BR" altLang="pt-BR" sz="2100" dirty="0" smtClean="0">
                <a:latin typeface="+mj-lt"/>
                <a:cs typeface="Arial" charset="0"/>
              </a:rPr>
              <a:t>problema</a:t>
            </a:r>
            <a:endParaRPr lang="pt-BR" altLang="pt-BR" sz="2100" dirty="0">
              <a:latin typeface="+mj-lt"/>
              <a:cs typeface="Arial" charset="0"/>
            </a:endParaRPr>
          </a:p>
          <a:p>
            <a:pPr marL="342900" lvl="1" indent="-342900" algn="just" eaLnBrk="0" fontAlgn="base" hangingPunct="0">
              <a:spcBef>
                <a:spcPct val="0"/>
              </a:spcBef>
              <a:spcAft>
                <a:spcPts val="120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pt-BR" altLang="pt-BR" sz="2100" dirty="0">
                <a:latin typeface="+mj-lt"/>
                <a:cs typeface="Arial" charset="0"/>
              </a:rPr>
              <a:t>Governança: </a:t>
            </a:r>
            <a:r>
              <a:rPr lang="pt-BR" sz="2100" dirty="0">
                <a:latin typeface="+mj-lt"/>
                <a:cs typeface="Arial" charset="0"/>
              </a:rPr>
              <a:t>área interna </a:t>
            </a:r>
            <a:r>
              <a:rPr lang="pt-BR" sz="2100" dirty="0" err="1">
                <a:latin typeface="+mj-lt"/>
                <a:cs typeface="Arial" charset="0"/>
              </a:rPr>
              <a:t>empoderada</a:t>
            </a:r>
            <a:r>
              <a:rPr lang="pt-BR" sz="2100" dirty="0">
                <a:latin typeface="+mj-lt"/>
                <a:cs typeface="Arial" charset="0"/>
              </a:rPr>
              <a:t> coordenando desde o início da elaboração e revisando a AIR </a:t>
            </a:r>
            <a:r>
              <a:rPr lang="pt-BR" sz="2100" dirty="0" smtClean="0">
                <a:latin typeface="+mj-lt"/>
                <a:cs typeface="Arial" charset="0"/>
              </a:rPr>
              <a:t>(ANTAQ </a:t>
            </a:r>
            <a:r>
              <a:rPr lang="pt-BR" sz="2100" dirty="0">
                <a:latin typeface="+mj-lt"/>
                <a:cs typeface="Arial" charset="0"/>
              </a:rPr>
              <a:t>e ANTT</a:t>
            </a:r>
            <a:r>
              <a:rPr lang="pt-BR" sz="2100" dirty="0" smtClean="0">
                <a:latin typeface="+mj-lt"/>
                <a:cs typeface="Arial" charset="0"/>
              </a:rPr>
              <a:t>)</a:t>
            </a:r>
            <a:endParaRPr lang="pt-BR" altLang="pt-BR" sz="2100" dirty="0">
              <a:latin typeface="+mj-lt"/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pt-BR" altLang="pt-BR" sz="20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342900" lvl="1" indent="-342900" algn="just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Tx/>
              <a:buChar char="-"/>
            </a:pPr>
            <a:endParaRPr lang="pt-BR" altLang="pt-BR" sz="1500" dirty="0">
              <a:cs typeface="Arial" charset="0"/>
            </a:endParaRPr>
          </a:p>
          <a:p>
            <a:pPr algn="just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Tx/>
              <a:buChar char="-"/>
            </a:pPr>
            <a:endParaRPr lang="pt-BR" altLang="pt-BR" sz="2100" dirty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endParaRPr lang="pt-BR" altLang="pt-BR" sz="2000" dirty="0" smtClean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3422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457200" y="1628800"/>
            <a:ext cx="8229600" cy="4752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0" fontAlgn="base" hangingPunct="0">
              <a:spcBef>
                <a:spcPct val="0"/>
              </a:spcBef>
              <a:spcAft>
                <a:spcPts val="1200"/>
              </a:spcAft>
              <a:buClr>
                <a:schemeClr val="accent1"/>
              </a:buClr>
              <a:buNone/>
            </a:pPr>
            <a:r>
              <a:rPr lang="pt-BR" altLang="pt-BR" sz="2800" dirty="0">
                <a:cs typeface="Arial" charset="0"/>
              </a:rPr>
              <a:t> Principais dificuldades:</a:t>
            </a:r>
          </a:p>
          <a:p>
            <a:pPr marL="342900" lvl="1" indent="-342900" algn="just" eaLnBrk="0" fontAlgn="base" hangingPunct="0">
              <a:spcBef>
                <a:spcPct val="0"/>
              </a:spcBef>
              <a:spcAft>
                <a:spcPts val="120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pt-BR" altLang="pt-BR" sz="2100" dirty="0">
                <a:latin typeface="+mj-lt"/>
                <a:cs typeface="Arial" charset="0"/>
              </a:rPr>
              <a:t>Definição/aplicação da metodologia mais adequada para casos </a:t>
            </a:r>
            <a:r>
              <a:rPr lang="pt-BR" altLang="pt-BR" sz="2100" dirty="0" smtClean="0">
                <a:latin typeface="+mj-lt"/>
                <a:cs typeface="Arial" charset="0"/>
              </a:rPr>
              <a:t>concretos</a:t>
            </a:r>
            <a:endParaRPr lang="pt-BR" altLang="pt-BR" sz="2100" dirty="0">
              <a:latin typeface="+mj-lt"/>
              <a:cs typeface="Arial" charset="0"/>
            </a:endParaRPr>
          </a:p>
          <a:p>
            <a:pPr marL="342900" lvl="1" indent="-342900" algn="just" eaLnBrk="0" fontAlgn="base" hangingPunct="0">
              <a:spcBef>
                <a:spcPct val="0"/>
              </a:spcBef>
              <a:spcAft>
                <a:spcPts val="120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pt-BR" altLang="pt-BR" sz="2100" dirty="0">
                <a:latin typeface="+mj-lt"/>
                <a:cs typeface="Arial" charset="0"/>
              </a:rPr>
              <a:t>Falta de capacitações com abordagem prática em </a:t>
            </a:r>
            <a:r>
              <a:rPr lang="pt-BR" altLang="pt-BR" sz="2100" dirty="0" smtClean="0">
                <a:latin typeface="+mj-lt"/>
                <a:cs typeface="Arial" charset="0"/>
              </a:rPr>
              <a:t>metodologias</a:t>
            </a:r>
            <a:endParaRPr lang="pt-BR" altLang="pt-BR" sz="2100" dirty="0">
              <a:latin typeface="+mj-lt"/>
              <a:cs typeface="Arial" charset="0"/>
            </a:endParaRPr>
          </a:p>
          <a:p>
            <a:pPr marL="342900" lvl="1" indent="-342900" algn="just" eaLnBrk="0" fontAlgn="base" hangingPunct="0">
              <a:spcBef>
                <a:spcPct val="0"/>
              </a:spcBef>
              <a:spcAft>
                <a:spcPts val="120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pt-BR" altLang="pt-BR" sz="2100" dirty="0">
                <a:latin typeface="+mj-lt"/>
                <a:cs typeface="Arial" charset="0"/>
              </a:rPr>
              <a:t>Resistência do corpo técnico (aprofundamento x urgência</a:t>
            </a:r>
            <a:r>
              <a:rPr lang="pt-BR" altLang="pt-BR" sz="2100" dirty="0" smtClean="0">
                <a:latin typeface="+mj-lt"/>
                <a:cs typeface="Arial" charset="0"/>
              </a:rPr>
              <a:t>)</a:t>
            </a:r>
            <a:endParaRPr lang="pt-BR" altLang="pt-BR" sz="2100" dirty="0">
              <a:latin typeface="+mj-lt"/>
              <a:cs typeface="Arial" charset="0"/>
            </a:endParaRPr>
          </a:p>
          <a:p>
            <a:pPr marL="342900" lvl="1" indent="-342900" algn="just" eaLnBrk="0" fontAlgn="base" hangingPunct="0">
              <a:spcBef>
                <a:spcPct val="0"/>
              </a:spcBef>
              <a:spcAft>
                <a:spcPts val="120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pt-BR" altLang="pt-BR" sz="2100" dirty="0">
                <a:latin typeface="+mj-lt"/>
                <a:cs typeface="Arial" charset="0"/>
              </a:rPr>
              <a:t>Desenvolvimento do monitoramento da efetividade da norma </a:t>
            </a:r>
            <a:r>
              <a:rPr lang="pt-BR" altLang="pt-BR" sz="2100" dirty="0" smtClean="0">
                <a:latin typeface="+mj-lt"/>
                <a:cs typeface="Arial" charset="0"/>
              </a:rPr>
              <a:t>publicada</a:t>
            </a:r>
            <a:endParaRPr lang="pt-BR" altLang="pt-BR" sz="2100" dirty="0">
              <a:latin typeface="+mj-lt"/>
              <a:cs typeface="Arial" charset="0"/>
            </a:endParaRPr>
          </a:p>
          <a:p>
            <a:pPr marL="342900" lvl="1" indent="-342900" algn="just" eaLnBrk="0" fontAlgn="base" hangingPunct="0">
              <a:spcBef>
                <a:spcPct val="0"/>
              </a:spcBef>
              <a:spcAft>
                <a:spcPts val="1200"/>
              </a:spcAft>
              <a:buClr>
                <a:schemeClr val="accent1"/>
              </a:buClr>
              <a:buFont typeface="Arial" pitchFamily="34" charset="0"/>
              <a:buChar char="•"/>
            </a:pPr>
            <a:r>
              <a:rPr lang="pt-BR" altLang="pt-BR" sz="2100" dirty="0">
                <a:latin typeface="+mj-lt"/>
                <a:cs typeface="Arial" charset="0"/>
              </a:rPr>
              <a:t>Feedback dos usuários finais, que são dispersos e não possuem uma sociedade </a:t>
            </a:r>
            <a:r>
              <a:rPr lang="pt-BR" altLang="pt-BR" sz="2100" dirty="0" smtClean="0">
                <a:latin typeface="+mj-lt"/>
                <a:cs typeface="Arial" charset="0"/>
              </a:rPr>
              <a:t>organizada</a:t>
            </a:r>
            <a:endParaRPr lang="pt-BR" altLang="pt-BR" sz="2100" dirty="0">
              <a:latin typeface="+mj-lt"/>
              <a:cs typeface="Arial" charset="0"/>
            </a:endParaRPr>
          </a:p>
          <a:p>
            <a:pPr algn="just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Tx/>
              <a:buChar char="-"/>
            </a:pPr>
            <a:endParaRPr lang="pt-BR" altLang="pt-BR" sz="2100" dirty="0" smtClean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endParaRPr lang="pt-BR" altLang="pt-BR" sz="2000" dirty="0" smtClean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endParaRPr lang="pt-BR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82125" y="188640"/>
            <a:ext cx="8229600" cy="1440160"/>
          </a:xfrm>
          <a:prstGeom prst="rect">
            <a:avLst/>
          </a:prstGeom>
          <a:gradFill flip="none" rotWithShape="1">
            <a:gsLst>
              <a:gs pos="0">
                <a:srgbClr val="1DA32A">
                  <a:tint val="66000"/>
                  <a:satMod val="160000"/>
                </a:srgbClr>
              </a:gs>
              <a:gs pos="50000">
                <a:srgbClr val="12AEAA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eaLnBrk="0" fontAlgn="base" hangingPunct="0">
              <a:spcAft>
                <a:spcPct val="0"/>
              </a:spcAft>
              <a:buClr>
                <a:schemeClr val="accent1"/>
              </a:buClr>
            </a:pPr>
            <a:r>
              <a:rPr lang="pt-BR" altLang="pt-BR" sz="3200" b="1" dirty="0" smtClean="0"/>
              <a:t>APRENDIZADOS, OBSTÁCULOS E SOLUÇÕES- consolidado das Agências</a:t>
            </a:r>
            <a:endParaRPr lang="pt-BR" altLang="pt-BR" sz="40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9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457200" y="1628800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2060"/>
              </a:buClr>
              <a:buFont typeface="Wingdings" pitchFamily="2" charset="2"/>
              <a:buChar char="ü"/>
            </a:pPr>
            <a:r>
              <a:rPr lang="pt-BR" altLang="pt-BR" sz="2200" dirty="0" smtClean="0">
                <a:cs typeface="Arial" charset="0"/>
              </a:rPr>
              <a:t>Unificar </a:t>
            </a:r>
            <a:r>
              <a:rPr lang="pt-BR" altLang="pt-BR" sz="2200" dirty="0">
                <a:cs typeface="Arial" charset="0"/>
              </a:rPr>
              <a:t>a </a:t>
            </a:r>
            <a:r>
              <a:rPr lang="pt-BR" altLang="pt-BR" sz="2200" dirty="0" smtClean="0">
                <a:cs typeface="Arial" charset="0"/>
              </a:rPr>
              <a:t>nomenclatura?</a:t>
            </a:r>
          </a:p>
          <a:p>
            <a:pPr marL="685800" lvl="1" algn="just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t-BR" altLang="pt-BR" sz="1800" dirty="0" smtClean="0">
                <a:cs typeface="Arial" charset="0"/>
              </a:rPr>
              <a:t>ANTT e ANTAQ – Análise de Impacto Regulatório</a:t>
            </a:r>
          </a:p>
          <a:p>
            <a:pPr marL="685800" lvl="1" algn="just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t-BR" altLang="pt-BR" sz="1800" dirty="0" smtClean="0">
                <a:cs typeface="Arial" charset="0"/>
              </a:rPr>
              <a:t>ANAC – Formulário de Análise de Proposição de Ato Normativo</a:t>
            </a:r>
          </a:p>
          <a:p>
            <a:pPr marL="0" lvl="1" indent="0" eaLnBrk="0" fontAlgn="base" hangingPunct="0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Clr>
                <a:srgbClr val="002060"/>
              </a:buClr>
              <a:buFont typeface="Wingdings" pitchFamily="2" charset="2"/>
              <a:buChar char="ü"/>
            </a:pPr>
            <a:r>
              <a:rPr lang="pt-BR" altLang="pt-BR" sz="2200" dirty="0" smtClean="0">
                <a:cs typeface="Arial" charset="0"/>
              </a:rPr>
              <a:t>Especificar os casos em que a AIR é obrigatória</a:t>
            </a:r>
          </a:p>
          <a:p>
            <a:pPr marL="685800" lvl="1" algn="just" eaLnBrk="0" fontAlgn="base" hangingPunc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t-BR" altLang="pt-BR" sz="1800" dirty="0">
                <a:cs typeface="Arial" charset="0"/>
              </a:rPr>
              <a:t>Gatilho pra fazer ou não AIR: cada agência deve regulamentar </a:t>
            </a:r>
            <a:r>
              <a:rPr lang="pt-BR" altLang="pt-BR" sz="1800" i="1" dirty="0">
                <a:cs typeface="Arial" charset="0"/>
              </a:rPr>
              <a:t>interna </a:t>
            </a:r>
            <a:r>
              <a:rPr lang="pt-BR" altLang="pt-BR" sz="1800" i="1" dirty="0" err="1">
                <a:cs typeface="Arial" charset="0"/>
              </a:rPr>
              <a:t>corporis</a:t>
            </a:r>
            <a:r>
              <a:rPr lang="pt-BR" altLang="pt-BR" sz="1800" i="1" dirty="0">
                <a:cs typeface="Arial" charset="0"/>
              </a:rPr>
              <a:t> </a:t>
            </a:r>
            <a:r>
              <a:rPr lang="pt-BR" altLang="pt-BR" sz="1800" dirty="0">
                <a:cs typeface="Arial" charset="0"/>
              </a:rPr>
              <a:t>a </a:t>
            </a:r>
            <a:r>
              <a:rPr lang="pt-BR" altLang="pt-BR" sz="1800" dirty="0" smtClean="0">
                <a:cs typeface="Arial" charset="0"/>
              </a:rPr>
              <a:t>obrigatoriedade</a:t>
            </a:r>
            <a:endParaRPr lang="pt-BR" altLang="pt-BR" sz="1800" dirty="0">
              <a:cs typeface="Arial" charset="0"/>
            </a:endParaRPr>
          </a:p>
          <a:p>
            <a:pPr marL="685800" lvl="1" algn="just" eaLnBrk="0" fontAlgn="base" hangingPunc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t-BR" altLang="pt-BR" sz="1800" dirty="0">
                <a:cs typeface="Arial" charset="0"/>
              </a:rPr>
              <a:t>Casos de dispensa:  tais como </a:t>
            </a:r>
            <a:r>
              <a:rPr lang="pt-BR" altLang="pt-BR" sz="1800" dirty="0" smtClean="0">
                <a:cs typeface="Arial" charset="0"/>
              </a:rPr>
              <a:t>cumprimento </a:t>
            </a:r>
            <a:r>
              <a:rPr lang="pt-BR" altLang="pt-BR" sz="1800" dirty="0">
                <a:cs typeface="Arial" charset="0"/>
              </a:rPr>
              <a:t>de disposições normativas; casos de urgência devidamente motivados; correção de erros materiais; quando não impuser obrigações adicionais ao mercado </a:t>
            </a:r>
            <a:r>
              <a:rPr lang="pt-BR" altLang="pt-BR" sz="1800" dirty="0" smtClean="0">
                <a:cs typeface="Arial" charset="0"/>
              </a:rPr>
              <a:t>regulado</a:t>
            </a:r>
            <a:endParaRPr lang="pt-BR" altLang="pt-BR" sz="1800" dirty="0">
              <a:cs typeface="Arial" charset="0"/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57200" y="188640"/>
            <a:ext cx="8229600" cy="1440160"/>
          </a:xfrm>
          <a:prstGeom prst="rect">
            <a:avLst/>
          </a:prstGeom>
          <a:gradFill flip="none" rotWithShape="1">
            <a:gsLst>
              <a:gs pos="0">
                <a:srgbClr val="1DA32A">
                  <a:tint val="66000"/>
                  <a:satMod val="160000"/>
                </a:srgbClr>
              </a:gs>
              <a:gs pos="50000">
                <a:srgbClr val="12AEAA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eaLnBrk="0" fontAlgn="base" hangingPunct="0">
              <a:spcAft>
                <a:spcPct val="0"/>
              </a:spcAft>
              <a:buClr>
                <a:schemeClr val="accent1"/>
              </a:buClr>
            </a:pPr>
            <a:r>
              <a:rPr lang="pt-BR" altLang="pt-BR" sz="3200" b="1" dirty="0" smtClean="0"/>
              <a:t>CONTRIBUIÇÕES PARA O DECRETO DE REGULAMENTAÇÃO DA AIR</a:t>
            </a:r>
            <a:endParaRPr lang="pt-BR" altLang="pt-BR" sz="40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63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457200" y="1628800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eaLnBrk="0" fontAlgn="base" hangingPunct="0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Clr>
                <a:srgbClr val="002060"/>
              </a:buClr>
              <a:buFont typeface="Wingdings" pitchFamily="2" charset="2"/>
              <a:buChar char="ü"/>
            </a:pPr>
            <a:r>
              <a:rPr lang="pt-BR" altLang="pt-BR" sz="2200" dirty="0" smtClean="0">
                <a:cs typeface="Arial" charset="0"/>
              </a:rPr>
              <a:t>Conteúdo </a:t>
            </a:r>
            <a:r>
              <a:rPr lang="pt-BR" altLang="pt-BR" sz="2200" dirty="0">
                <a:cs typeface="Arial" charset="0"/>
              </a:rPr>
              <a:t>mínimo da </a:t>
            </a:r>
            <a:r>
              <a:rPr lang="pt-BR" altLang="pt-BR" sz="2200" dirty="0" smtClean="0">
                <a:cs typeface="Arial" charset="0"/>
              </a:rPr>
              <a:t>AIR:</a:t>
            </a:r>
            <a:endParaRPr lang="pt-BR" altLang="pt-BR" sz="2200" dirty="0">
              <a:cs typeface="Arial" charset="0"/>
            </a:endParaRPr>
          </a:p>
          <a:p>
            <a:pPr marL="685800" lvl="1" algn="just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t-BR" altLang="pt-BR" sz="1800" dirty="0">
                <a:cs typeface="Arial" charset="0"/>
              </a:rPr>
              <a:t>Descrição do </a:t>
            </a:r>
            <a:r>
              <a:rPr lang="pt-BR" altLang="pt-BR" sz="1800" dirty="0" smtClean="0">
                <a:cs typeface="Arial" charset="0"/>
              </a:rPr>
              <a:t>problema;</a:t>
            </a:r>
            <a:endParaRPr lang="pt-BR" altLang="pt-BR" sz="1800" dirty="0">
              <a:cs typeface="Arial" charset="0"/>
            </a:endParaRPr>
          </a:p>
          <a:p>
            <a:pPr marL="685800" lvl="1" algn="just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t-BR" altLang="pt-BR" sz="1800" dirty="0">
                <a:cs typeface="Arial" charset="0"/>
              </a:rPr>
              <a:t>Levantamento das alternativas de </a:t>
            </a:r>
            <a:r>
              <a:rPr lang="pt-BR" altLang="pt-BR" sz="1800" dirty="0" smtClean="0">
                <a:cs typeface="Arial" charset="0"/>
              </a:rPr>
              <a:t>solução;</a:t>
            </a:r>
          </a:p>
          <a:p>
            <a:pPr marL="685800" lvl="1" algn="just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t-BR" altLang="pt-BR" sz="1800" dirty="0" smtClean="0">
                <a:cs typeface="Arial" charset="0"/>
              </a:rPr>
              <a:t>Análise </a:t>
            </a:r>
            <a:r>
              <a:rPr lang="pt-BR" altLang="pt-BR" sz="1800" dirty="0">
                <a:cs typeface="Arial" charset="0"/>
              </a:rPr>
              <a:t>das </a:t>
            </a:r>
            <a:r>
              <a:rPr lang="pt-BR" altLang="pt-BR" sz="1800" dirty="0" smtClean="0">
                <a:cs typeface="Arial" charset="0"/>
              </a:rPr>
              <a:t>alternativas;</a:t>
            </a:r>
            <a:endParaRPr lang="pt-BR" altLang="pt-BR" sz="1800" dirty="0">
              <a:cs typeface="Arial" charset="0"/>
            </a:endParaRPr>
          </a:p>
          <a:p>
            <a:pPr marL="685800" lvl="1" algn="just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t-BR" altLang="pt-BR" sz="1800" dirty="0">
                <a:cs typeface="Arial" charset="0"/>
              </a:rPr>
              <a:t>Indicação da melhor </a:t>
            </a:r>
            <a:r>
              <a:rPr lang="pt-BR" altLang="pt-BR" sz="1800" dirty="0" smtClean="0">
                <a:cs typeface="Arial" charset="0"/>
              </a:rPr>
              <a:t>solução;</a:t>
            </a:r>
            <a:endParaRPr lang="pt-BR" altLang="pt-BR" sz="1800" dirty="0">
              <a:cs typeface="Arial" charset="0"/>
            </a:endParaRPr>
          </a:p>
          <a:p>
            <a:pPr marL="685800" lvl="1" algn="just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t-BR" altLang="pt-BR" sz="1800" dirty="0">
                <a:cs typeface="Arial" charset="0"/>
              </a:rPr>
              <a:t>Definição </a:t>
            </a:r>
            <a:r>
              <a:rPr lang="pt-BR" altLang="pt-BR" sz="1800" dirty="0" smtClean="0">
                <a:cs typeface="Arial" charset="0"/>
              </a:rPr>
              <a:t>do monitoramento da implementação; e</a:t>
            </a:r>
          </a:p>
          <a:p>
            <a:pPr marL="685800" lvl="1" algn="just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t-BR" altLang="pt-BR" sz="1800" dirty="0" smtClean="0">
                <a:cs typeface="Arial" charset="0"/>
              </a:rPr>
              <a:t>Impacto nas partes interessadas.</a:t>
            </a:r>
          </a:p>
          <a:p>
            <a:pPr marL="0" lvl="1" indent="0" eaLnBrk="0" fontAlgn="base" hangingPunct="0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Clr>
                <a:srgbClr val="002060"/>
              </a:buClr>
              <a:buFont typeface="Wingdings" pitchFamily="2" charset="2"/>
              <a:buChar char="ü"/>
            </a:pPr>
            <a:r>
              <a:rPr lang="pt-BR" altLang="pt-BR" sz="2200" dirty="0">
                <a:cs typeface="Arial" charset="0"/>
              </a:rPr>
              <a:t>Não fixar metodologia</a:t>
            </a:r>
          </a:p>
          <a:p>
            <a:pPr marL="266700" lvl="1" indent="-266700" eaLnBrk="0" fontAlgn="base" hangingPunct="0">
              <a:lnSpc>
                <a:spcPct val="110000"/>
              </a:lnSpc>
              <a:spcBef>
                <a:spcPct val="0"/>
              </a:spcBef>
              <a:spcAft>
                <a:spcPts val="800"/>
              </a:spcAft>
              <a:buClr>
                <a:srgbClr val="002060"/>
              </a:buClr>
              <a:buFont typeface="Wingdings" pitchFamily="2" charset="2"/>
              <a:buChar char="ü"/>
            </a:pPr>
            <a:r>
              <a:rPr lang="pt-BR" altLang="pt-BR" sz="2200" dirty="0">
                <a:cs typeface="Arial" charset="0"/>
              </a:rPr>
              <a:t>Respeitar autonomia administrativa e financeira da Agência </a:t>
            </a:r>
            <a:r>
              <a:rPr lang="pt-BR" altLang="pt-BR" sz="2200" dirty="0" smtClean="0">
                <a:cs typeface="Arial" charset="0"/>
              </a:rPr>
              <a:t>Reguladora</a:t>
            </a:r>
            <a:r>
              <a:rPr lang="pt-BR" altLang="pt-BR" sz="2200" b="1" dirty="0" smtClean="0">
                <a:cs typeface="Arial" charset="0"/>
              </a:rPr>
              <a:t> </a:t>
            </a:r>
            <a:endParaRPr lang="pt-BR" altLang="pt-BR" sz="2200" b="1" dirty="0">
              <a:cs typeface="Arial" charset="0"/>
            </a:endParaRPr>
          </a:p>
          <a:p>
            <a:pPr marL="685800" lvl="1" algn="just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pt-BR" altLang="pt-BR" sz="1600" dirty="0" smtClean="0">
              <a:solidFill>
                <a:prstClr val="black"/>
              </a:solidFill>
              <a:latin typeface="+mj-lt"/>
              <a:cs typeface="Arial" charset="0"/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57200" y="188640"/>
            <a:ext cx="8229600" cy="1440160"/>
          </a:xfrm>
          <a:prstGeom prst="rect">
            <a:avLst/>
          </a:prstGeom>
          <a:gradFill flip="none" rotWithShape="1">
            <a:gsLst>
              <a:gs pos="0">
                <a:srgbClr val="1DA32A">
                  <a:tint val="66000"/>
                  <a:satMod val="160000"/>
                </a:srgbClr>
              </a:gs>
              <a:gs pos="50000">
                <a:srgbClr val="12AEAA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eaLnBrk="0" fontAlgn="base" hangingPunct="0">
              <a:spcAft>
                <a:spcPct val="0"/>
              </a:spcAft>
              <a:buClr>
                <a:schemeClr val="accent1"/>
              </a:buClr>
            </a:pPr>
            <a:r>
              <a:rPr lang="pt-BR" altLang="pt-BR" sz="3200" b="1" dirty="0" smtClean="0"/>
              <a:t>CONTRIBUIÇÕES PARA O DECRETO DE REGULAMENTAÇÃO DA AIR</a:t>
            </a:r>
            <a:endParaRPr lang="pt-BR" altLang="pt-BR" sz="40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712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457200" y="1714798"/>
            <a:ext cx="8229600" cy="48105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lvl="1" indent="-266700" eaLnBrk="0" fontAlgn="base" hangingPunct="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>
                <a:srgbClr val="002060"/>
              </a:buClr>
              <a:buFont typeface="Wingdings" pitchFamily="2" charset="2"/>
              <a:buChar char="ü"/>
            </a:pPr>
            <a:r>
              <a:rPr lang="pt-BR" altLang="pt-BR" sz="2200" dirty="0" smtClean="0">
                <a:cs typeface="Arial" charset="0"/>
              </a:rPr>
              <a:t>Modelo – a </a:t>
            </a:r>
            <a:r>
              <a:rPr lang="pt-BR" altLang="pt-BR" sz="2200" dirty="0">
                <a:cs typeface="Arial" charset="0"/>
              </a:rPr>
              <a:t>critério de cada </a:t>
            </a:r>
            <a:r>
              <a:rPr lang="pt-BR" altLang="pt-BR" sz="2200" dirty="0" smtClean="0">
                <a:cs typeface="Arial" charset="0"/>
              </a:rPr>
              <a:t>agência</a:t>
            </a:r>
          </a:p>
          <a:p>
            <a:pPr marL="266700" lvl="1" indent="-266700" eaLnBrk="0" fontAlgn="base" hangingPunct="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>
                <a:srgbClr val="002060"/>
              </a:buClr>
              <a:buFont typeface="Wingdings" pitchFamily="2" charset="2"/>
              <a:buChar char="ü"/>
            </a:pPr>
            <a:r>
              <a:rPr lang="pt-BR" altLang="pt-BR" sz="2200" dirty="0" smtClean="0">
                <a:cs typeface="Arial" charset="0"/>
              </a:rPr>
              <a:t>Estrutura de governança x processo de controle de qualidade (regulamentação </a:t>
            </a:r>
            <a:r>
              <a:rPr lang="pt-BR" altLang="pt-BR" sz="2200" i="1" dirty="0" smtClean="0">
                <a:cs typeface="Arial" charset="0"/>
              </a:rPr>
              <a:t>interna </a:t>
            </a:r>
            <a:r>
              <a:rPr lang="pt-BR" altLang="pt-BR" sz="2200" i="1" dirty="0" err="1" smtClean="0">
                <a:cs typeface="Arial" charset="0"/>
              </a:rPr>
              <a:t>corporis</a:t>
            </a:r>
            <a:r>
              <a:rPr lang="pt-BR" altLang="pt-BR" sz="2200" dirty="0" smtClean="0">
                <a:cs typeface="Arial" charset="0"/>
              </a:rPr>
              <a:t>)</a:t>
            </a:r>
          </a:p>
          <a:p>
            <a:pPr marL="266700" lvl="1" indent="-266700" eaLnBrk="0" fontAlgn="base" hangingPunct="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>
                <a:srgbClr val="002060"/>
              </a:buClr>
              <a:buFont typeface="Wingdings" pitchFamily="2" charset="2"/>
              <a:buChar char="ü"/>
            </a:pPr>
            <a:r>
              <a:rPr lang="pt-BR" altLang="pt-BR" sz="2200" dirty="0" smtClean="0">
                <a:cs typeface="Arial" charset="0"/>
              </a:rPr>
              <a:t>Desnecessidade de órgão </a:t>
            </a:r>
            <a:r>
              <a:rPr lang="pt-BR" altLang="pt-BR" sz="2200" u="sng" dirty="0" smtClean="0">
                <a:cs typeface="Arial" charset="0"/>
              </a:rPr>
              <a:t>supervisor</a:t>
            </a:r>
            <a:r>
              <a:rPr lang="pt-BR" altLang="pt-BR" sz="2200" dirty="0" smtClean="0">
                <a:cs typeface="Arial" charset="0"/>
              </a:rPr>
              <a:t> central</a:t>
            </a:r>
            <a:endParaRPr lang="pt-BR" altLang="pt-BR" sz="2200" dirty="0">
              <a:cs typeface="Arial" charset="0"/>
            </a:endParaRPr>
          </a:p>
          <a:p>
            <a:pPr marL="266700" lvl="1" indent="-26670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002060"/>
              </a:buClr>
              <a:buFont typeface="Wingdings" pitchFamily="2" charset="2"/>
              <a:buChar char="ü"/>
            </a:pPr>
            <a:r>
              <a:rPr lang="pt-BR" altLang="pt-BR" sz="2200" dirty="0" smtClean="0">
                <a:latin typeface="+mj-lt"/>
                <a:cs typeface="Arial" charset="0"/>
              </a:rPr>
              <a:t>Momento de Publicação da AIR regulamentado pelas Agências</a:t>
            </a:r>
          </a:p>
          <a:p>
            <a:pPr marL="266700" lvl="1" indent="-26670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002060"/>
              </a:buClr>
              <a:buFont typeface="Wingdings" pitchFamily="2" charset="2"/>
              <a:buChar char="ü"/>
            </a:pPr>
            <a:r>
              <a:rPr lang="pt-BR" altLang="pt-BR" sz="2200" dirty="0" smtClean="0">
                <a:latin typeface="+mj-lt"/>
                <a:cs typeface="Arial" charset="0"/>
              </a:rPr>
              <a:t>AIR </a:t>
            </a:r>
            <a:r>
              <a:rPr lang="pt-BR" altLang="pt-BR" sz="2200" dirty="0">
                <a:latin typeface="+mj-lt"/>
                <a:cs typeface="Arial" charset="0"/>
              </a:rPr>
              <a:t>deve ser </a:t>
            </a:r>
            <a:r>
              <a:rPr lang="pt-BR" altLang="pt-BR" sz="2200" dirty="0" smtClean="0">
                <a:latin typeface="+mj-lt"/>
                <a:cs typeface="Arial" charset="0"/>
              </a:rPr>
              <a:t>dinâmica</a:t>
            </a:r>
            <a:endParaRPr lang="pt-BR" altLang="pt-BR" sz="2200" dirty="0">
              <a:latin typeface="+mj-lt"/>
              <a:cs typeface="Arial" charset="0"/>
            </a:endParaRPr>
          </a:p>
          <a:p>
            <a:pPr marL="266700" lvl="1" indent="-26670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002060"/>
              </a:buClr>
              <a:buFont typeface="Wingdings" pitchFamily="2" charset="2"/>
              <a:buChar char="ü"/>
            </a:pPr>
            <a:r>
              <a:rPr lang="pt-BR" altLang="pt-BR" sz="2200" dirty="0" smtClean="0">
                <a:latin typeface="+mj-lt"/>
                <a:cs typeface="Arial" charset="0"/>
              </a:rPr>
              <a:t>Período </a:t>
            </a:r>
            <a:r>
              <a:rPr lang="pt-BR" altLang="pt-BR" sz="2200" dirty="0">
                <a:latin typeface="+mj-lt"/>
                <a:cs typeface="Arial" charset="0"/>
              </a:rPr>
              <a:t>de </a:t>
            </a:r>
            <a:r>
              <a:rPr lang="pt-BR" altLang="pt-BR" sz="2200" i="1" dirty="0" err="1">
                <a:latin typeface="+mj-lt"/>
                <a:cs typeface="Arial" charset="0"/>
              </a:rPr>
              <a:t>vacatio</a:t>
            </a:r>
            <a:r>
              <a:rPr lang="pt-BR" altLang="pt-BR" sz="2200" i="1" dirty="0">
                <a:latin typeface="+mj-lt"/>
                <a:cs typeface="Arial" charset="0"/>
              </a:rPr>
              <a:t> legis </a:t>
            </a:r>
            <a:r>
              <a:rPr lang="pt-BR" altLang="pt-BR" sz="2200" dirty="0">
                <a:latin typeface="+mj-lt"/>
                <a:cs typeface="Arial" charset="0"/>
              </a:rPr>
              <a:t> </a:t>
            </a:r>
            <a:r>
              <a:rPr lang="pt-BR" altLang="pt-BR" sz="2200" dirty="0" smtClean="0">
                <a:latin typeface="+mj-lt"/>
                <a:cs typeface="Arial" charset="0"/>
              </a:rPr>
              <a:t>para adequação das Agências – </a:t>
            </a:r>
            <a:r>
              <a:rPr lang="pt-BR" altLang="pt-BR" sz="2200" dirty="0">
                <a:latin typeface="+mj-lt"/>
                <a:cs typeface="Arial" charset="0"/>
              </a:rPr>
              <a:t>sugestão </a:t>
            </a:r>
            <a:r>
              <a:rPr lang="pt-BR" altLang="pt-BR" sz="2200" dirty="0" smtClean="0">
                <a:latin typeface="+mj-lt"/>
                <a:cs typeface="Arial" charset="0"/>
              </a:rPr>
              <a:t>1 ano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457200" y="188640"/>
            <a:ext cx="8229600" cy="1440160"/>
          </a:xfrm>
          <a:prstGeom prst="rect">
            <a:avLst/>
          </a:prstGeom>
          <a:gradFill flip="none" rotWithShape="1">
            <a:gsLst>
              <a:gs pos="0">
                <a:srgbClr val="1DA32A">
                  <a:tint val="66000"/>
                  <a:satMod val="160000"/>
                </a:srgbClr>
              </a:gs>
              <a:gs pos="50000">
                <a:srgbClr val="12AEAA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eaLnBrk="0" fontAlgn="base" hangingPunct="0">
              <a:spcAft>
                <a:spcPct val="0"/>
              </a:spcAft>
              <a:buClr>
                <a:schemeClr val="accent1"/>
              </a:buClr>
            </a:pPr>
            <a:r>
              <a:rPr lang="pt-BR" altLang="pt-BR" sz="3200" b="1" dirty="0" smtClean="0"/>
              <a:t>CONTRIBUIÇÕES PARA O DECRETO DE REGULAMENTAÇÃO DA AIR</a:t>
            </a:r>
            <a:endParaRPr lang="pt-BR" altLang="pt-BR" sz="40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70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457200" y="1628800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eaLnBrk="0" fontAlgn="base" hangingPunc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itchFamily="2" charset="2"/>
              <a:buChar char="ü"/>
            </a:pPr>
            <a:r>
              <a:rPr lang="pt-BR" altLang="pt-BR" sz="2000" dirty="0" smtClean="0">
                <a:cs typeface="Arial" charset="0"/>
              </a:rPr>
              <a:t>Definir níveis de AIR e gatilhos para aprofundar ou não a AIR</a:t>
            </a:r>
          </a:p>
          <a:p>
            <a:pPr marL="266700" indent="-266700" eaLnBrk="0" fontAlgn="base" hangingPunc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itchFamily="2" charset="2"/>
              <a:buChar char="ü"/>
            </a:pPr>
            <a:r>
              <a:rPr lang="pt-BR" altLang="pt-BR" sz="2000" dirty="0" smtClean="0">
                <a:cs typeface="Arial" charset="0"/>
              </a:rPr>
              <a:t>Formas de Participação Social (tomada de subsidio) para coleta de dados e construção da AIR</a:t>
            </a:r>
          </a:p>
          <a:p>
            <a:pPr marL="685800" lvl="1" algn="just" eaLnBrk="0" fontAlgn="base" hangingPunc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t-BR" altLang="pt-BR" sz="1800" dirty="0">
                <a:cs typeface="Arial" charset="0"/>
              </a:rPr>
              <a:t>Motivar </a:t>
            </a:r>
            <a:r>
              <a:rPr lang="pt-BR" sz="1800" dirty="0">
                <a:cs typeface="Arial" charset="0"/>
              </a:rPr>
              <a:t>sistema eletrônico de participação popular</a:t>
            </a:r>
          </a:p>
          <a:p>
            <a:pPr marL="266700" indent="-266700" eaLnBrk="0" fontAlgn="base" hangingPunc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itchFamily="2" charset="2"/>
              <a:buChar char="ü"/>
            </a:pPr>
            <a:r>
              <a:rPr lang="pt-BR" altLang="pt-BR" sz="2000" dirty="0" smtClean="0">
                <a:cs typeface="Arial" charset="0"/>
              </a:rPr>
              <a:t>Disponibilização </a:t>
            </a:r>
            <a:r>
              <a:rPr lang="pt-BR" altLang="pt-BR" sz="2000" dirty="0">
                <a:cs typeface="Arial" charset="0"/>
              </a:rPr>
              <a:t>da AIR para consultas e audiências </a:t>
            </a:r>
            <a:r>
              <a:rPr lang="pt-BR" altLang="pt-BR" sz="2000" dirty="0" smtClean="0">
                <a:cs typeface="Arial" charset="0"/>
              </a:rPr>
              <a:t>publicas</a:t>
            </a:r>
            <a:endParaRPr lang="pt-BR" altLang="pt-BR" sz="2000" dirty="0">
              <a:cs typeface="Arial" charset="0"/>
            </a:endParaRPr>
          </a:p>
          <a:p>
            <a:pPr marL="266700" indent="-266700" eaLnBrk="0" fontAlgn="base" hangingPunc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itchFamily="2" charset="2"/>
              <a:buChar char="ü"/>
            </a:pPr>
            <a:r>
              <a:rPr lang="pt-BR" altLang="pt-BR" sz="2000" dirty="0" smtClean="0">
                <a:cs typeface="Arial" charset="0"/>
              </a:rPr>
              <a:t>Sugerir busca por mais de duas alternativas</a:t>
            </a:r>
          </a:p>
          <a:p>
            <a:pPr marL="266700" indent="-266700" eaLnBrk="0" fontAlgn="base" hangingPunc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itchFamily="2" charset="2"/>
              <a:buChar char="ü"/>
            </a:pPr>
            <a:r>
              <a:rPr lang="pt-BR" altLang="pt-BR" sz="2000" dirty="0" smtClean="0">
                <a:cs typeface="Arial" charset="0"/>
              </a:rPr>
              <a:t>Formas </a:t>
            </a:r>
            <a:r>
              <a:rPr lang="pt-BR" altLang="pt-BR" sz="2000" dirty="0">
                <a:cs typeface="Arial" charset="0"/>
              </a:rPr>
              <a:t>de </a:t>
            </a:r>
            <a:r>
              <a:rPr lang="pt-BR" altLang="pt-BR" sz="2000" dirty="0" smtClean="0">
                <a:cs typeface="Arial" charset="0"/>
              </a:rPr>
              <a:t>análise </a:t>
            </a:r>
            <a:r>
              <a:rPr lang="pt-BR" altLang="pt-BR" sz="2000" dirty="0">
                <a:cs typeface="Arial" charset="0"/>
              </a:rPr>
              <a:t>das alternativas sobre a </a:t>
            </a:r>
            <a:r>
              <a:rPr lang="pt-BR" altLang="pt-BR" sz="2000" dirty="0" smtClean="0">
                <a:cs typeface="Arial" charset="0"/>
              </a:rPr>
              <a:t>concorrência, usuários e sociedade</a:t>
            </a:r>
          </a:p>
          <a:p>
            <a:pPr marL="266700" indent="-266700" eaLnBrk="0" fontAlgn="base" hangingPunc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itchFamily="2" charset="2"/>
              <a:buChar char="ü"/>
            </a:pPr>
            <a:r>
              <a:rPr lang="pt-BR" altLang="pt-BR" sz="2000" dirty="0" smtClean="0">
                <a:cs typeface="Arial" charset="0"/>
              </a:rPr>
              <a:t>Metodologias </a:t>
            </a:r>
            <a:r>
              <a:rPr lang="pt-BR" altLang="pt-BR" sz="2000" dirty="0">
                <a:cs typeface="Arial" charset="0"/>
              </a:rPr>
              <a:t>de </a:t>
            </a:r>
            <a:r>
              <a:rPr lang="pt-BR" altLang="pt-BR" sz="2000" dirty="0" smtClean="0">
                <a:cs typeface="Arial" charset="0"/>
              </a:rPr>
              <a:t>AIR</a:t>
            </a:r>
          </a:p>
          <a:p>
            <a:pPr marL="266700" indent="-266700" eaLnBrk="0" fontAlgn="base" hangingPunc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itchFamily="2" charset="2"/>
              <a:buChar char="ü"/>
            </a:pPr>
            <a:r>
              <a:rPr lang="pt-BR" altLang="pt-BR" sz="2000" dirty="0" smtClean="0">
                <a:cs typeface="Arial" charset="0"/>
              </a:rPr>
              <a:t>Metodologias </a:t>
            </a:r>
            <a:r>
              <a:rPr lang="pt-BR" altLang="pt-BR" sz="2000" dirty="0">
                <a:cs typeface="Arial" charset="0"/>
              </a:rPr>
              <a:t>para </a:t>
            </a:r>
            <a:r>
              <a:rPr lang="pt-BR" altLang="pt-BR" sz="2000" dirty="0" smtClean="0">
                <a:cs typeface="Arial" charset="0"/>
              </a:rPr>
              <a:t>monitoramento (possibilidade e prazo de revisão)</a:t>
            </a:r>
            <a:endParaRPr lang="pt-BR" altLang="pt-BR" sz="2000" dirty="0">
              <a:cs typeface="Arial" charset="0"/>
            </a:endParaRPr>
          </a:p>
          <a:p>
            <a:pPr marL="0" indent="0" algn="just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None/>
            </a:pPr>
            <a:endParaRPr lang="pt-BR" altLang="pt-BR" sz="2000" dirty="0">
              <a:cs typeface="Arial" charset="0"/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50740" y="188640"/>
            <a:ext cx="8229600" cy="1440160"/>
          </a:xfrm>
          <a:prstGeom prst="rect">
            <a:avLst/>
          </a:prstGeom>
          <a:gradFill flip="none" rotWithShape="1">
            <a:gsLst>
              <a:gs pos="0">
                <a:srgbClr val="1DA32A">
                  <a:tint val="66000"/>
                  <a:satMod val="160000"/>
                </a:srgbClr>
              </a:gs>
              <a:gs pos="50000">
                <a:srgbClr val="12AEAA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eaLnBrk="0" fontAlgn="base" hangingPunct="0">
              <a:spcAft>
                <a:spcPct val="0"/>
              </a:spcAft>
              <a:buClr>
                <a:schemeClr val="accent1"/>
              </a:buClr>
            </a:pPr>
            <a:r>
              <a:rPr lang="pt-BR" altLang="pt-BR" sz="2800" b="1" dirty="0" smtClean="0"/>
              <a:t>ELEMENTOS A SEREM TRATADOS EM </a:t>
            </a:r>
            <a:r>
              <a:rPr lang="pt-BR" altLang="pt-BR" sz="2800" b="1" u="sng" dirty="0" smtClean="0"/>
              <a:t>DOCUMENTO ORIENTATIVO </a:t>
            </a:r>
            <a:r>
              <a:rPr lang="pt-BR" altLang="pt-BR" sz="2800" b="1" dirty="0" smtClean="0"/>
              <a:t>PUBLICADO PELA PRESIDÊNCIA</a:t>
            </a:r>
            <a:endParaRPr lang="pt-BR" altLang="pt-BR" sz="28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91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251520" y="1628800"/>
            <a:ext cx="8784976" cy="47525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lvl="1" indent="-26670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002060"/>
              </a:buClr>
              <a:buFont typeface="Wingdings" pitchFamily="2" charset="2"/>
              <a:buChar char="ü"/>
            </a:pPr>
            <a:r>
              <a:rPr lang="pt-BR" altLang="pt-BR" sz="2200" dirty="0">
                <a:latin typeface="+mj-lt"/>
                <a:cs typeface="Arial" charset="0"/>
              </a:rPr>
              <a:t>Comunicação interna e integração entre os bancos de dados das </a:t>
            </a:r>
            <a:r>
              <a:rPr lang="pt-BR" altLang="pt-BR" sz="2200" dirty="0" smtClean="0">
                <a:latin typeface="+mj-lt"/>
                <a:cs typeface="Arial" charset="0"/>
              </a:rPr>
              <a:t>áreas</a:t>
            </a:r>
            <a:endParaRPr lang="pt-BR" altLang="pt-BR" sz="2200" dirty="0">
              <a:latin typeface="+mj-lt"/>
              <a:cs typeface="Arial" charset="0"/>
            </a:endParaRPr>
          </a:p>
          <a:p>
            <a:pPr marL="266700" lvl="1" indent="-26670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002060"/>
              </a:buClr>
              <a:buFont typeface="Wingdings" pitchFamily="2" charset="2"/>
              <a:buChar char="ü"/>
            </a:pPr>
            <a:r>
              <a:rPr lang="pt-BR" altLang="pt-BR" sz="2200" dirty="0">
                <a:latin typeface="+mj-lt"/>
                <a:cs typeface="Arial" charset="0"/>
              </a:rPr>
              <a:t>Compartilhamento de dados entre órgãos </a:t>
            </a:r>
            <a:r>
              <a:rPr lang="pt-BR" altLang="pt-BR" sz="2200" dirty="0" smtClean="0">
                <a:latin typeface="+mj-lt"/>
                <a:cs typeface="Arial" charset="0"/>
              </a:rPr>
              <a:t>públicos</a:t>
            </a:r>
            <a:endParaRPr lang="pt-BR" altLang="pt-BR" sz="2200" dirty="0">
              <a:latin typeface="+mj-lt"/>
              <a:cs typeface="Arial" charset="0"/>
            </a:endParaRPr>
          </a:p>
          <a:p>
            <a:pPr marL="266700" lvl="1" indent="-26670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002060"/>
              </a:buClr>
              <a:buFont typeface="Wingdings" pitchFamily="2" charset="2"/>
              <a:buChar char="ü"/>
            </a:pPr>
            <a:r>
              <a:rPr lang="pt-BR" altLang="pt-BR" sz="2200" dirty="0" smtClean="0">
                <a:latin typeface="+mj-lt"/>
                <a:cs typeface="Arial" charset="0"/>
              </a:rPr>
              <a:t>Análise </a:t>
            </a:r>
            <a:r>
              <a:rPr lang="pt-BR" altLang="pt-BR" sz="2200" dirty="0">
                <a:latin typeface="+mj-lt"/>
                <a:cs typeface="Arial" charset="0"/>
              </a:rPr>
              <a:t>e gestão de risco</a:t>
            </a:r>
          </a:p>
          <a:p>
            <a:pPr marL="266700" lvl="1" indent="-26670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002060"/>
              </a:buClr>
              <a:buFont typeface="Wingdings" pitchFamily="2" charset="2"/>
              <a:buChar char="ü"/>
            </a:pPr>
            <a:r>
              <a:rPr lang="pt-BR" altLang="pt-BR" sz="2200" dirty="0">
                <a:latin typeface="+mj-lt"/>
                <a:cs typeface="Arial" charset="0"/>
              </a:rPr>
              <a:t>Apoio da Casa Civil para efetiva implementação do Decreto</a:t>
            </a:r>
          </a:p>
          <a:p>
            <a:pPr marL="266700" lvl="1" indent="-26670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002060"/>
              </a:buClr>
              <a:buFont typeface="Wingdings" pitchFamily="2" charset="2"/>
              <a:buChar char="ü"/>
            </a:pPr>
            <a:r>
              <a:rPr lang="pt-BR" altLang="pt-BR" sz="2200" dirty="0">
                <a:latin typeface="+mj-lt"/>
                <a:cs typeface="Arial" charset="0"/>
              </a:rPr>
              <a:t>Capacitação estruturada e continuada, incluindo rodada de </a:t>
            </a:r>
            <a:r>
              <a:rPr lang="pt-BR" altLang="pt-BR" sz="2200" dirty="0" smtClean="0">
                <a:latin typeface="+mj-lt"/>
                <a:cs typeface="Arial" charset="0"/>
              </a:rPr>
              <a:t>sensibilização </a:t>
            </a:r>
            <a:r>
              <a:rPr lang="pt-BR" altLang="pt-BR" sz="2200" dirty="0">
                <a:latin typeface="+mj-lt"/>
                <a:cs typeface="Arial" charset="0"/>
              </a:rPr>
              <a:t>dos servidores e do corpo diretivo das </a:t>
            </a:r>
            <a:r>
              <a:rPr lang="pt-BR" altLang="pt-BR" sz="2200" dirty="0" smtClean="0">
                <a:latin typeface="+mj-lt"/>
                <a:cs typeface="Arial" charset="0"/>
              </a:rPr>
              <a:t>Agências</a:t>
            </a:r>
            <a:endParaRPr lang="pt-BR" altLang="pt-BR" sz="2200" dirty="0">
              <a:latin typeface="+mj-lt"/>
              <a:cs typeface="Arial" charset="0"/>
            </a:endParaRPr>
          </a:p>
          <a:p>
            <a:pPr marL="685800" lvl="1" algn="just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t-BR" sz="1800" dirty="0" smtClean="0">
                <a:cs typeface="Arial" charset="0"/>
              </a:rPr>
              <a:t>Capacitação </a:t>
            </a:r>
            <a:r>
              <a:rPr lang="pt-BR" sz="1800" dirty="0">
                <a:cs typeface="Arial" charset="0"/>
              </a:rPr>
              <a:t>organizada e </a:t>
            </a:r>
            <a:r>
              <a:rPr lang="pt-BR" sz="1800" dirty="0" smtClean="0">
                <a:cs typeface="Arial" charset="0"/>
              </a:rPr>
              <a:t>unificada </a:t>
            </a:r>
            <a:r>
              <a:rPr lang="pt-BR" sz="1800" dirty="0">
                <a:cs typeface="Arial" charset="0"/>
              </a:rPr>
              <a:t>de todas as Agências Reguladoras, para que haja ganho de escala, efetiva e permanente troca de experiências e formação de expertise de nível </a:t>
            </a:r>
            <a:r>
              <a:rPr lang="pt-BR" sz="1800" dirty="0" smtClean="0">
                <a:cs typeface="Arial" charset="0"/>
              </a:rPr>
              <a:t>internacional</a:t>
            </a:r>
            <a:endParaRPr lang="pt-BR" sz="1800" dirty="0">
              <a:cs typeface="Arial" charset="0"/>
            </a:endParaRPr>
          </a:p>
          <a:p>
            <a:pPr marL="685800" lvl="1" algn="just" eaLnBrk="0" fontAlgn="base" hangingPunct="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t-BR" altLang="pt-BR" sz="1800" dirty="0">
                <a:cs typeface="Arial" charset="0"/>
              </a:rPr>
              <a:t>Conceitos de teoria da regulação (normativa e positiva</a:t>
            </a:r>
            <a:r>
              <a:rPr lang="pt-BR" altLang="pt-BR" sz="1800" dirty="0" smtClean="0">
                <a:cs typeface="Arial" charset="0"/>
              </a:rPr>
              <a:t>)</a:t>
            </a:r>
            <a:endParaRPr lang="pt-BR" altLang="pt-BR" sz="1800" dirty="0">
              <a:cs typeface="Arial" charset="0"/>
            </a:endParaRPr>
          </a:p>
          <a:p>
            <a:pPr marL="0" indent="0" eaLnBrk="0" fontAlgn="base" hangingPunct="0">
              <a:spcBef>
                <a:spcPts val="0"/>
              </a:spcBef>
              <a:buClr>
                <a:srgbClr val="002060"/>
              </a:buClr>
              <a:buNone/>
            </a:pPr>
            <a:endParaRPr lang="pt-BR" altLang="pt-BR" sz="1400" dirty="0" smtClean="0">
              <a:solidFill>
                <a:srgbClr val="FF0000"/>
              </a:solidFill>
              <a:latin typeface="+mj-lt"/>
              <a:cs typeface="Arial" charset="0"/>
            </a:endParaRPr>
          </a:p>
          <a:p>
            <a:pPr marL="0" indent="0" eaLnBrk="0" fontAlgn="base" hangingPunct="0">
              <a:spcBef>
                <a:spcPts val="0"/>
              </a:spcBef>
              <a:buFont typeface="Arial" pitchFamily="34" charset="0"/>
              <a:buNone/>
            </a:pPr>
            <a:endParaRPr lang="pt-BR" altLang="pt-BR" sz="1400" dirty="0" smtClean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>
              <a:spcBef>
                <a:spcPts val="0"/>
              </a:spcBef>
            </a:pPr>
            <a:endParaRPr lang="pt-BR" sz="1400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323528" y="116632"/>
            <a:ext cx="8229600" cy="1440160"/>
          </a:xfrm>
          <a:prstGeom prst="rect">
            <a:avLst/>
          </a:prstGeom>
          <a:gradFill flip="none" rotWithShape="1">
            <a:gsLst>
              <a:gs pos="0">
                <a:srgbClr val="1DA32A">
                  <a:tint val="66000"/>
                  <a:satMod val="160000"/>
                </a:srgbClr>
              </a:gs>
              <a:gs pos="50000">
                <a:srgbClr val="12AEAA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eaLnBrk="0" fontAlgn="base" hangingPunct="0">
              <a:spcAft>
                <a:spcPct val="0"/>
              </a:spcAft>
              <a:buClr>
                <a:schemeClr val="accent1"/>
              </a:buClr>
            </a:pPr>
            <a:r>
              <a:rPr lang="pt-BR" altLang="pt-BR" sz="3200" b="1" dirty="0" smtClean="0"/>
              <a:t>OUTRAS QUESTÕES PARA A EFETIVA IMPLEMENTAÇÃO DA AIR</a:t>
            </a:r>
            <a:endParaRPr lang="pt-BR" altLang="pt-BR" sz="40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8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251520" y="1628800"/>
            <a:ext cx="8784976" cy="47525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lvl="1" indent="-26670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002060"/>
              </a:buClr>
              <a:buFont typeface="Wingdings" pitchFamily="2" charset="2"/>
              <a:buChar char="ü"/>
            </a:pPr>
            <a:r>
              <a:rPr lang="pt-BR" altLang="pt-BR" sz="2200" dirty="0" smtClean="0">
                <a:latin typeface="+mj-lt"/>
                <a:cs typeface="Arial" charset="0"/>
              </a:rPr>
              <a:t>AIR </a:t>
            </a:r>
            <a:r>
              <a:rPr lang="pt-BR" altLang="pt-BR" sz="2200" dirty="0">
                <a:latin typeface="+mj-lt"/>
                <a:cs typeface="Arial" charset="0"/>
              </a:rPr>
              <a:t>deveria ser feita para os projetos de lei </a:t>
            </a:r>
            <a:r>
              <a:rPr lang="pt-BR" altLang="pt-BR" sz="2200" dirty="0" smtClean="0">
                <a:latin typeface="+mj-lt"/>
                <a:cs typeface="Arial" charset="0"/>
              </a:rPr>
              <a:t>pelo </a:t>
            </a:r>
            <a:r>
              <a:rPr lang="pt-BR" altLang="pt-BR" sz="2200" dirty="0">
                <a:latin typeface="+mj-lt"/>
                <a:cs typeface="Arial" charset="0"/>
              </a:rPr>
              <a:t>Legislativo. Não raro, essas leis “engessam” a regulação.</a:t>
            </a:r>
          </a:p>
          <a:p>
            <a:pPr marL="266700" lvl="1" indent="-26670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002060"/>
              </a:buClr>
              <a:buFont typeface="Wingdings" pitchFamily="2" charset="2"/>
              <a:buChar char="ü"/>
            </a:pPr>
            <a:r>
              <a:rPr lang="pt-BR" altLang="pt-BR" sz="2200" dirty="0" smtClean="0">
                <a:latin typeface="+mj-lt"/>
                <a:cs typeface="Arial" charset="0"/>
              </a:rPr>
              <a:t>PRO-</a:t>
            </a:r>
            <a:r>
              <a:rPr lang="pt-BR" altLang="pt-BR" sz="2200" dirty="0" err="1" smtClean="0">
                <a:latin typeface="+mj-lt"/>
                <a:cs typeface="Arial" charset="0"/>
              </a:rPr>
              <a:t>Reg</a:t>
            </a:r>
            <a:r>
              <a:rPr lang="pt-BR" altLang="pt-BR" sz="2200" dirty="0" smtClean="0">
                <a:latin typeface="+mj-lt"/>
                <a:cs typeface="Arial" charset="0"/>
              </a:rPr>
              <a:t> </a:t>
            </a:r>
            <a:r>
              <a:rPr lang="pt-BR" altLang="pt-BR" sz="2200" dirty="0">
                <a:latin typeface="+mj-lt"/>
                <a:cs typeface="Arial" charset="0"/>
              </a:rPr>
              <a:t>como promovedora da troca de conhecimento e tecnologias. Por exemplo, facilitar a construção de softwares para AIR e intercâmbio interinstitucional.</a:t>
            </a:r>
          </a:p>
          <a:p>
            <a:pPr marL="266700" lvl="1" indent="-26670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002060"/>
              </a:buClr>
              <a:buFont typeface="Wingdings" pitchFamily="2" charset="2"/>
              <a:buChar char="ü"/>
            </a:pPr>
            <a:r>
              <a:rPr lang="pt-BR" altLang="pt-BR" sz="2200" dirty="0">
                <a:latin typeface="+mj-lt"/>
                <a:cs typeface="Arial" charset="0"/>
              </a:rPr>
              <a:t>Agenda Regulatória </a:t>
            </a:r>
          </a:p>
          <a:p>
            <a:pPr marL="266700" lvl="1" indent="-26670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002060"/>
              </a:buClr>
              <a:buFont typeface="Wingdings" pitchFamily="2" charset="2"/>
              <a:buChar char="ü"/>
            </a:pPr>
            <a:r>
              <a:rPr lang="pt-BR" altLang="pt-BR" sz="2200" dirty="0">
                <a:latin typeface="+mj-lt"/>
                <a:cs typeface="Arial" charset="0"/>
              </a:rPr>
              <a:t>Operacionalização da fiscalização da norma</a:t>
            </a:r>
          </a:p>
          <a:p>
            <a:pPr marL="266700" lvl="1" indent="-26670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002060"/>
              </a:buClr>
              <a:buFont typeface="Wingdings" pitchFamily="2" charset="2"/>
              <a:buChar char="ü"/>
            </a:pPr>
            <a:r>
              <a:rPr lang="pt-BR" altLang="pt-BR" sz="2200" dirty="0">
                <a:latin typeface="+mj-lt"/>
                <a:cs typeface="Arial" charset="0"/>
              </a:rPr>
              <a:t>Monitoramento</a:t>
            </a:r>
          </a:p>
          <a:p>
            <a:pPr marL="266700" lvl="1" indent="-266700" eaLnBrk="0" fontAlgn="base" hangingPunct="0">
              <a:spcBef>
                <a:spcPts val="0"/>
              </a:spcBef>
              <a:spcAft>
                <a:spcPts val="1200"/>
              </a:spcAft>
              <a:buClr>
                <a:srgbClr val="002060"/>
              </a:buClr>
              <a:buFont typeface="Wingdings" pitchFamily="2" charset="2"/>
              <a:buChar char="ü"/>
            </a:pPr>
            <a:r>
              <a:rPr lang="pt-BR" altLang="pt-BR" sz="2200" dirty="0">
                <a:latin typeface="+mj-lt"/>
                <a:cs typeface="Arial" charset="0"/>
              </a:rPr>
              <a:t>Problematização</a:t>
            </a:r>
          </a:p>
          <a:p>
            <a:pPr marL="0" indent="0" eaLnBrk="0" fontAlgn="base" hangingPunct="0">
              <a:spcBef>
                <a:spcPts val="0"/>
              </a:spcBef>
              <a:buClr>
                <a:srgbClr val="002060"/>
              </a:buClr>
              <a:buNone/>
            </a:pPr>
            <a:endParaRPr lang="pt-BR" altLang="pt-BR" sz="1400" dirty="0" smtClean="0">
              <a:solidFill>
                <a:srgbClr val="FF0000"/>
              </a:solidFill>
              <a:latin typeface="+mj-lt"/>
              <a:cs typeface="Arial" charset="0"/>
            </a:endParaRPr>
          </a:p>
          <a:p>
            <a:pPr marL="0" indent="0" eaLnBrk="0" fontAlgn="base" hangingPunct="0">
              <a:spcBef>
                <a:spcPts val="0"/>
              </a:spcBef>
              <a:buFont typeface="Arial" pitchFamily="34" charset="0"/>
              <a:buNone/>
            </a:pPr>
            <a:endParaRPr lang="pt-BR" altLang="pt-BR" sz="1400" dirty="0" smtClean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>
              <a:spcBef>
                <a:spcPts val="0"/>
              </a:spcBef>
            </a:pPr>
            <a:endParaRPr lang="pt-BR" sz="1400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323528" y="116632"/>
            <a:ext cx="8229600" cy="1440160"/>
          </a:xfrm>
          <a:prstGeom prst="rect">
            <a:avLst/>
          </a:prstGeom>
          <a:gradFill flip="none" rotWithShape="1">
            <a:gsLst>
              <a:gs pos="0">
                <a:srgbClr val="1DA32A">
                  <a:tint val="66000"/>
                  <a:satMod val="160000"/>
                </a:srgbClr>
              </a:gs>
              <a:gs pos="50000">
                <a:srgbClr val="12AEAA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eaLnBrk="0" fontAlgn="base" hangingPunct="0">
              <a:spcAft>
                <a:spcPct val="0"/>
              </a:spcAft>
              <a:buClr>
                <a:schemeClr val="accent1"/>
              </a:buClr>
            </a:pPr>
            <a:r>
              <a:rPr lang="pt-BR" altLang="pt-BR" sz="3200" b="1" dirty="0" smtClean="0"/>
              <a:t>OUTRAS QUESTÕES PARA A EFETIVA IMPLEMENTAÇÃO DA AIR</a:t>
            </a:r>
            <a:endParaRPr lang="pt-BR" altLang="pt-BR" sz="40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81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pt-BR" sz="3600" b="1" dirty="0" smtClean="0"/>
              <a:t>Agência Nacional de Aviação Civil</a:t>
            </a:r>
            <a:br>
              <a:rPr lang="pt-BR" sz="3600" b="1" dirty="0" smtClean="0"/>
            </a:br>
            <a:r>
              <a:rPr lang="pt-BR" sz="3600" b="1" dirty="0" smtClean="0"/>
              <a:t>ANAC</a:t>
            </a:r>
            <a:endParaRPr lang="pt-BR" sz="3600" b="1" dirty="0"/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457200" y="1628800"/>
            <a:ext cx="8229600" cy="4752528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0" fontAlgn="base" hangingPunct="0">
              <a:spcBef>
                <a:spcPct val="0"/>
              </a:spcBef>
              <a:spcAft>
                <a:spcPts val="120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pt-BR" altLang="pt-BR" sz="2800" b="1" dirty="0" smtClean="0"/>
              <a:t>BREVE HISTÓRICO </a:t>
            </a:r>
            <a:endParaRPr lang="pt-BR" altLang="pt-BR" sz="2800" dirty="0" smtClean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ts val="1800"/>
              </a:spcAft>
              <a:buClr>
                <a:schemeClr val="accent1"/>
              </a:buClr>
            </a:pPr>
            <a:r>
              <a:rPr lang="pt-BR" altLang="pt-BR" sz="2600" dirty="0" smtClean="0">
                <a:solidFill>
                  <a:prstClr val="black"/>
                </a:solidFill>
                <a:latin typeface="+mj-lt"/>
                <a:cs typeface="Arial" charset="0"/>
              </a:rPr>
              <a:t> </a:t>
            </a:r>
            <a:r>
              <a:rPr lang="pt-BR" altLang="pt-BR" sz="2600" dirty="0">
                <a:solidFill>
                  <a:prstClr val="black"/>
                </a:solidFill>
                <a:latin typeface="+mj-lt"/>
                <a:cs typeface="Arial" charset="0"/>
              </a:rPr>
              <a:t>2009 – Publicação da </a:t>
            </a:r>
            <a:r>
              <a:rPr lang="pt-BR" altLang="pt-BR" sz="2600" dirty="0" smtClean="0">
                <a:solidFill>
                  <a:prstClr val="black"/>
                </a:solidFill>
                <a:latin typeface="+mj-lt"/>
                <a:cs typeface="Arial" charset="0"/>
              </a:rPr>
              <a:t>IN </a:t>
            </a:r>
            <a:r>
              <a:rPr lang="pt-BR" altLang="pt-BR" sz="2600" dirty="0">
                <a:solidFill>
                  <a:prstClr val="black"/>
                </a:solidFill>
                <a:latin typeface="+mj-lt"/>
                <a:cs typeface="Arial" charset="0"/>
              </a:rPr>
              <a:t>nº </a:t>
            </a:r>
            <a:r>
              <a:rPr lang="pt-BR" altLang="pt-BR" sz="2600" dirty="0" smtClean="0">
                <a:solidFill>
                  <a:prstClr val="black"/>
                </a:solidFill>
                <a:latin typeface="+mj-lt"/>
                <a:cs typeface="Arial" charset="0"/>
              </a:rPr>
              <a:t>18, </a:t>
            </a:r>
            <a:r>
              <a:rPr lang="pt-BR" altLang="pt-BR" sz="2600" dirty="0">
                <a:solidFill>
                  <a:prstClr val="black"/>
                </a:solidFill>
                <a:latin typeface="+mj-lt"/>
                <a:cs typeface="Arial" charset="0"/>
              </a:rPr>
              <a:t>que estabelece procedimentos para a realização de audiências e consultas públicas;</a:t>
            </a:r>
          </a:p>
          <a:p>
            <a:pPr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ts val="1800"/>
              </a:spcAft>
              <a:buClr>
                <a:schemeClr val="accent1"/>
              </a:buClr>
            </a:pPr>
            <a:r>
              <a:rPr lang="pt-BR" altLang="pt-BR" sz="2600" dirty="0" smtClean="0">
                <a:solidFill>
                  <a:prstClr val="black"/>
                </a:solidFill>
                <a:latin typeface="+mj-lt"/>
                <a:cs typeface="Arial" charset="0"/>
              </a:rPr>
              <a:t>2012 </a:t>
            </a:r>
            <a:r>
              <a:rPr lang="pt-BR" altLang="pt-BR" sz="2600" dirty="0">
                <a:solidFill>
                  <a:prstClr val="black"/>
                </a:solidFill>
                <a:latin typeface="+mj-lt"/>
                <a:cs typeface="Arial" charset="0"/>
              </a:rPr>
              <a:t>– Publicação da IN nº 61, que estabelece </a:t>
            </a:r>
            <a:r>
              <a:rPr lang="pt-BR" altLang="pt-BR" sz="2600" dirty="0" smtClean="0">
                <a:solidFill>
                  <a:prstClr val="black"/>
                </a:solidFill>
                <a:latin typeface="+mj-lt"/>
                <a:cs typeface="Arial" charset="0"/>
              </a:rPr>
              <a:t>procedimentos </a:t>
            </a:r>
            <a:r>
              <a:rPr lang="pt-BR" altLang="pt-BR" sz="2600" dirty="0">
                <a:solidFill>
                  <a:prstClr val="black"/>
                </a:solidFill>
                <a:latin typeface="+mj-lt"/>
                <a:cs typeface="Arial" charset="0"/>
              </a:rPr>
              <a:t>gerais para realização de análise preliminar para proposição de atos normativos e decisórios, entrada em vigor </a:t>
            </a:r>
            <a:r>
              <a:rPr lang="pt-BR" altLang="pt-BR" sz="2600" dirty="0" smtClean="0">
                <a:solidFill>
                  <a:prstClr val="black"/>
                </a:solidFill>
                <a:latin typeface="+mj-lt"/>
                <a:cs typeface="Arial" charset="0"/>
              </a:rPr>
              <a:t>em 03/10/2012 </a:t>
            </a:r>
            <a:r>
              <a:rPr lang="pt-BR" altLang="pt-BR" sz="2600" dirty="0">
                <a:solidFill>
                  <a:prstClr val="black"/>
                </a:solidFill>
                <a:latin typeface="+mj-lt"/>
                <a:cs typeface="Arial" charset="0"/>
              </a:rPr>
              <a:t>(Obrigação de AIR)</a:t>
            </a:r>
          </a:p>
          <a:p>
            <a:pPr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ts val="1800"/>
              </a:spcAft>
              <a:buClr>
                <a:schemeClr val="accent1"/>
              </a:buClr>
            </a:pPr>
            <a:r>
              <a:rPr lang="pt-BR" altLang="pt-BR" sz="2600" dirty="0" smtClean="0">
                <a:solidFill>
                  <a:prstClr val="black"/>
                </a:solidFill>
                <a:latin typeface="+mj-lt"/>
                <a:cs typeface="Arial" charset="0"/>
              </a:rPr>
              <a:t> </a:t>
            </a:r>
            <a:r>
              <a:rPr lang="pt-BR" altLang="pt-BR" sz="2600" dirty="0">
                <a:solidFill>
                  <a:prstClr val="black"/>
                </a:solidFill>
                <a:latin typeface="+mj-lt"/>
                <a:cs typeface="Arial" charset="0"/>
              </a:rPr>
              <a:t>2013 – Publicação da IN nº </a:t>
            </a:r>
            <a:r>
              <a:rPr lang="pt-BR" altLang="pt-BR" sz="2600" dirty="0" smtClean="0">
                <a:solidFill>
                  <a:prstClr val="black"/>
                </a:solidFill>
                <a:latin typeface="+mj-lt"/>
                <a:cs typeface="Arial" charset="0"/>
              </a:rPr>
              <a:t>74, </a:t>
            </a:r>
            <a:r>
              <a:rPr lang="pt-BR" altLang="pt-BR" sz="2600" dirty="0">
                <a:solidFill>
                  <a:prstClr val="black"/>
                </a:solidFill>
                <a:latin typeface="+mj-lt"/>
                <a:cs typeface="Arial" charset="0"/>
              </a:rPr>
              <a:t>que instituiu a Agenda Regulatória da ANAC</a:t>
            </a:r>
          </a:p>
          <a:p>
            <a:pPr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ts val="1800"/>
              </a:spcAft>
              <a:buClr>
                <a:schemeClr val="accent1"/>
              </a:buClr>
            </a:pPr>
            <a:r>
              <a:rPr lang="pt-BR" altLang="pt-BR" sz="2600" dirty="0" smtClean="0">
                <a:solidFill>
                  <a:prstClr val="black"/>
                </a:solidFill>
                <a:latin typeface="+mj-lt"/>
                <a:cs typeface="Arial" charset="0"/>
              </a:rPr>
              <a:t>2016 </a:t>
            </a:r>
            <a:r>
              <a:rPr lang="pt-BR" altLang="pt-BR" sz="2600" dirty="0">
                <a:solidFill>
                  <a:prstClr val="black"/>
                </a:solidFill>
                <a:cs typeface="Arial" charset="0"/>
              </a:rPr>
              <a:t>–</a:t>
            </a:r>
            <a:r>
              <a:rPr lang="pt-BR" altLang="pt-BR" sz="2600" dirty="0" smtClean="0">
                <a:solidFill>
                  <a:prstClr val="black"/>
                </a:solidFill>
                <a:latin typeface="+mj-lt"/>
                <a:cs typeface="Arial" charset="0"/>
              </a:rPr>
              <a:t> </a:t>
            </a:r>
            <a:r>
              <a:rPr lang="pt-BR" altLang="pt-BR" sz="2600" dirty="0">
                <a:solidFill>
                  <a:prstClr val="black"/>
                </a:solidFill>
                <a:cs typeface="Arial" charset="0"/>
              </a:rPr>
              <a:t>Publicação da </a:t>
            </a:r>
            <a:r>
              <a:rPr lang="pt-BR" altLang="pt-BR" sz="2600" dirty="0" smtClean="0">
                <a:solidFill>
                  <a:prstClr val="black"/>
                </a:solidFill>
                <a:latin typeface="+mj-lt"/>
                <a:cs typeface="Arial" charset="0"/>
              </a:rPr>
              <a:t>IN </a:t>
            </a:r>
            <a:r>
              <a:rPr lang="pt-BR" altLang="pt-BR" sz="2600" dirty="0">
                <a:solidFill>
                  <a:prstClr val="black"/>
                </a:solidFill>
                <a:latin typeface="+mj-lt"/>
                <a:cs typeface="Arial" charset="0"/>
              </a:rPr>
              <a:t>nº </a:t>
            </a:r>
            <a:r>
              <a:rPr lang="pt-BR" altLang="pt-BR" sz="2600" dirty="0" smtClean="0">
                <a:solidFill>
                  <a:prstClr val="black"/>
                </a:solidFill>
                <a:latin typeface="+mj-lt"/>
                <a:cs typeface="Arial" charset="0"/>
              </a:rPr>
              <a:t>107, </a:t>
            </a:r>
            <a:r>
              <a:rPr lang="pt-BR" altLang="pt-BR" sz="2600" dirty="0">
                <a:solidFill>
                  <a:prstClr val="black"/>
                </a:solidFill>
                <a:latin typeface="+mj-lt"/>
                <a:cs typeface="Arial" charset="0"/>
              </a:rPr>
              <a:t>que </a:t>
            </a:r>
            <a:r>
              <a:rPr lang="pt-BR" altLang="pt-BR" sz="2600" dirty="0" smtClean="0">
                <a:solidFill>
                  <a:prstClr val="black"/>
                </a:solidFill>
                <a:latin typeface="+mj-lt"/>
                <a:cs typeface="Arial" charset="0"/>
              </a:rPr>
              <a:t>estabelece </a:t>
            </a:r>
            <a:r>
              <a:rPr lang="pt-BR" altLang="pt-BR" sz="2600" dirty="0">
                <a:solidFill>
                  <a:prstClr val="black"/>
                </a:solidFill>
                <a:latin typeface="+mj-lt"/>
                <a:cs typeface="Arial" charset="0"/>
              </a:rPr>
              <a:t>procedimentos para o desenvolvimento de Atos Normativos Finalísticos, entrada em vigor </a:t>
            </a:r>
            <a:r>
              <a:rPr lang="pt-BR" altLang="pt-BR" sz="2600" dirty="0" smtClean="0">
                <a:solidFill>
                  <a:prstClr val="black"/>
                </a:solidFill>
                <a:latin typeface="+mj-lt"/>
                <a:cs typeface="Arial" charset="0"/>
              </a:rPr>
              <a:t>em 23/01/217</a:t>
            </a:r>
            <a:endParaRPr lang="pt-BR" altLang="pt-BR" sz="2400" dirty="0" smtClean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None/>
            </a:pPr>
            <a:endParaRPr lang="pt-BR" altLang="pt-BR" sz="2400" dirty="0" smtClean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2400" dirty="0" smtClean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None/>
            </a:pPr>
            <a:endParaRPr lang="pt-BR" altLang="pt-BR" sz="2400" dirty="0" smtClean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endParaRPr lang="pt-BR" altLang="pt-BR" sz="2000" dirty="0" smtClean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2974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00087" y="184597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pt-BR" sz="4900" b="1" dirty="0" smtClean="0"/>
              <a:t/>
            </a:r>
            <a:br>
              <a:rPr lang="pt-BR" sz="4900" b="1" dirty="0" smtClean="0"/>
            </a:br>
            <a:r>
              <a:rPr lang="pt-BR" sz="4900" b="1" dirty="0" smtClean="0"/>
              <a:t/>
            </a:r>
            <a:br>
              <a:rPr lang="pt-BR" sz="4900" b="1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b="1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167" y="3929128"/>
            <a:ext cx="1910195" cy="1337137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2792516" y="2775119"/>
            <a:ext cx="3226524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5400" b="1" dirty="0" smtClean="0">
                <a:solidFill>
                  <a:schemeClr val="tx2"/>
                </a:solidFill>
              </a:rPr>
              <a:t>Obrigado! </a:t>
            </a:r>
          </a:p>
          <a:p>
            <a:r>
              <a:rPr lang="pt-BR" sz="4800" dirty="0" smtClean="0"/>
              <a:t> </a:t>
            </a:r>
            <a:endParaRPr lang="pt-BR" sz="4800" dirty="0"/>
          </a:p>
        </p:txBody>
      </p:sp>
      <p:sp>
        <p:nvSpPr>
          <p:cNvPr id="6" name="Retângulo 5"/>
          <p:cNvSpPr/>
          <p:nvPr/>
        </p:nvSpPr>
        <p:spPr>
          <a:xfrm>
            <a:off x="5692931" y="745301"/>
            <a:ext cx="34211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2400" dirty="0" smtClean="0"/>
              <a:t>Presidência da República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2400" dirty="0" smtClean="0"/>
              <a:t>Casa </a:t>
            </a:r>
            <a:r>
              <a:rPr lang="pt-BR" altLang="pt-BR" sz="2400" dirty="0"/>
              <a:t>Civil </a:t>
            </a:r>
          </a:p>
        </p:txBody>
      </p:sp>
      <p:pic>
        <p:nvPicPr>
          <p:cNvPr id="14" name="Imagem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7712" y="3424237"/>
            <a:ext cx="28575" cy="9525"/>
          </a:xfrm>
          <a:prstGeom prst="rect">
            <a:avLst/>
          </a:prstGeom>
        </p:spPr>
      </p:pic>
      <p:pic>
        <p:nvPicPr>
          <p:cNvPr id="16" name="Imagem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79193" y="3727557"/>
            <a:ext cx="1893293" cy="2005699"/>
          </a:xfrm>
          <a:prstGeom prst="rect">
            <a:avLst/>
          </a:prstGeom>
        </p:spPr>
      </p:pic>
      <p:pic>
        <p:nvPicPr>
          <p:cNvPr id="22" name="Imagem 21"/>
          <p:cNvPicPr>
            <a:picLocks noChangeAspect="1"/>
          </p:cNvPicPr>
          <p:nvPr/>
        </p:nvPicPr>
        <p:blipFill rotWithShape="1">
          <a:blip r:embed="rId5"/>
          <a:srcRect t="26321"/>
          <a:stretch/>
        </p:blipFill>
        <p:spPr>
          <a:xfrm>
            <a:off x="3491880" y="4049273"/>
            <a:ext cx="1965648" cy="1576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4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pt-BR" sz="3600" b="1" dirty="0"/>
              <a:t>Agência Nacional de Aviação </a:t>
            </a:r>
            <a:r>
              <a:rPr lang="pt-BR" sz="3600" b="1" dirty="0" smtClean="0"/>
              <a:t>Civil</a:t>
            </a:r>
            <a:br>
              <a:rPr lang="pt-BR" sz="3600" b="1" dirty="0" smtClean="0"/>
            </a:br>
            <a:r>
              <a:rPr lang="pt-BR" sz="3600" b="1" dirty="0" smtClean="0"/>
              <a:t>ANAC</a:t>
            </a:r>
            <a:endParaRPr lang="pt-BR" sz="3600" b="1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487646"/>
              </p:ext>
            </p:extLst>
          </p:nvPr>
        </p:nvGraphicFramePr>
        <p:xfrm>
          <a:off x="457200" y="1772816"/>
          <a:ext cx="8229600" cy="3505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297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318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4520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AIR é obrigatória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>
                          <a:effectLst/>
                        </a:rPr>
                        <a:t>Sim, de acordo com a IN 61/2012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520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Existe algum tipo de gatilho para elaboração AIR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>
                          <a:effectLst/>
                        </a:rPr>
                        <a:t>Não, AIR é obrigatório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520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Agência possui normativo sobre AIR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>
                          <a:effectLst/>
                        </a:rPr>
                        <a:t>Sim, IN 61/2012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4520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>
                          <a:effectLst/>
                        </a:rPr>
                        <a:t>Agência possui manual sobre AIR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Não, possui um formulário para preenchimento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4520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>
                          <a:effectLst/>
                        </a:rPr>
                        <a:t>Existe previsão de excepcionalidades para a AIR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>
                          <a:effectLst/>
                        </a:rPr>
                        <a:t>Não, AIR é obrigatório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4520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>
                          <a:effectLst/>
                        </a:rPr>
                        <a:t>Agência prevê metodologia específica de AIR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>
                          <a:effectLst/>
                        </a:rPr>
                        <a:t>Não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4520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>
                          <a:effectLst/>
                        </a:rPr>
                        <a:t>Agência prevê níveis diferenciados de AIR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>
                          <a:effectLst/>
                        </a:rPr>
                        <a:t>Não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4520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>
                          <a:effectLst/>
                        </a:rPr>
                        <a:t>AIR tem início na identificação do problema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>
                          <a:effectLst/>
                        </a:rPr>
                        <a:t>Sim, a fase de Estudos já contempla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9040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>
                          <a:effectLst/>
                        </a:rPr>
                        <a:t>AIR considera mais de uma alternativa para tratamento do problema identificado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Sim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497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pt-BR" sz="3600" b="1" dirty="0"/>
              <a:t>Agência Nacional de Aviação </a:t>
            </a:r>
            <a:r>
              <a:rPr lang="pt-BR" sz="3600" b="1" dirty="0" smtClean="0"/>
              <a:t>Civil</a:t>
            </a:r>
            <a:br>
              <a:rPr lang="pt-BR" sz="3600" b="1" dirty="0" smtClean="0"/>
            </a:br>
            <a:r>
              <a:rPr lang="pt-BR" sz="3600" b="1" dirty="0" smtClean="0"/>
              <a:t>ANAC</a:t>
            </a:r>
            <a:endParaRPr lang="pt-BR" sz="3600" b="1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6211431"/>
              </p:ext>
            </p:extLst>
          </p:nvPr>
        </p:nvGraphicFramePr>
        <p:xfrm>
          <a:off x="457200" y="1628800"/>
          <a:ext cx="8229600" cy="40538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6827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468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4520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Existe consulta externa no processo de elaboração normativa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>
                          <a:effectLst/>
                        </a:rPr>
                        <a:t>Sim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520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AIR é um documento público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>
                          <a:effectLst/>
                        </a:rPr>
                        <a:t>Sim, quando existe uma audiência ou consulta pública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520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AIR é </a:t>
                      </a:r>
                      <a:r>
                        <a:rPr lang="pt-BR" sz="1600" u="none" strike="noStrike" dirty="0" smtClean="0">
                          <a:effectLst/>
                        </a:rPr>
                        <a:t>disponibilizada </a:t>
                      </a:r>
                      <a:r>
                        <a:rPr lang="pt-BR" sz="1600" u="none" strike="noStrike" dirty="0">
                          <a:effectLst/>
                        </a:rPr>
                        <a:t>eletronicamente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>
                          <a:effectLst/>
                        </a:rPr>
                        <a:t>Sim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4520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AIR é disponibilizada para contribuições antes de sua finalização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Não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040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 smtClean="0">
                          <a:effectLst/>
                        </a:rPr>
                        <a:t>Área específica </a:t>
                      </a:r>
                      <a:r>
                        <a:rPr lang="pt-BR" sz="1600" u="none" strike="noStrike" dirty="0">
                          <a:effectLst/>
                        </a:rPr>
                        <a:t>responsável pela elaboração ou acompanhamento </a:t>
                      </a:r>
                      <a:r>
                        <a:rPr lang="pt-BR" sz="1600" u="none" strike="noStrike" dirty="0" smtClean="0">
                          <a:effectLst/>
                        </a:rPr>
                        <a:t>das </a:t>
                      </a:r>
                      <a:r>
                        <a:rPr lang="pt-BR" sz="1600" u="none" strike="noStrike" dirty="0" err="1">
                          <a:effectLst/>
                        </a:rPr>
                        <a:t>AIRs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>
                          <a:effectLst/>
                        </a:rPr>
                        <a:t>Não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4520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>
                          <a:effectLst/>
                        </a:rPr>
                        <a:t>Agência elabora AIR ex post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Não, previsão normativa de caráter geral para acompanhamento </a:t>
                      </a:r>
                      <a:r>
                        <a:rPr lang="pt-BR" sz="1600" u="none" strike="noStrike" dirty="0" err="1">
                          <a:effectLst/>
                        </a:rPr>
                        <a:t>ex-post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4520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Casos emblemáticos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 fontAlgn="t">
                        <a:buFontTx/>
                        <a:buChar char="-"/>
                      </a:pP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RBAC 135 quanto à exigência de </a:t>
                      </a:r>
                      <a:r>
                        <a:rPr lang="pt-BR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transponder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t-BR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 nas aeronaves. </a:t>
                      </a:r>
                    </a:p>
                    <a:p>
                      <a:pPr marL="285750" indent="-285750" algn="l" fontAlgn="t">
                        <a:buFontTx/>
                        <a:buChar char="-"/>
                      </a:pP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Proposta de Emendas aos RBAC 21 e RBAC 45.</a:t>
                      </a:r>
                      <a:r>
                        <a:rPr lang="pt-BR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pt-BR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499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12AEAA"/>
          </a:solidFill>
        </p:spPr>
        <p:txBody>
          <a:bodyPr>
            <a:noAutofit/>
          </a:bodyPr>
          <a:lstStyle/>
          <a:p>
            <a:r>
              <a:rPr lang="pt-BR" sz="3200" b="1" dirty="0" smtClean="0"/>
              <a:t>Agência Nacional de Transportes </a:t>
            </a:r>
            <a:r>
              <a:rPr lang="pt-BR" sz="3200" b="1" dirty="0" err="1" smtClean="0"/>
              <a:t>Aquaviários</a:t>
            </a:r>
            <a:r>
              <a:rPr lang="pt-BR" sz="3200" b="1" dirty="0" smtClean="0"/>
              <a:t/>
            </a:r>
            <a:br>
              <a:rPr lang="pt-BR" sz="3200" b="1" dirty="0" smtClean="0"/>
            </a:br>
            <a:r>
              <a:rPr lang="pt-BR" sz="3200" b="1" dirty="0" smtClean="0"/>
              <a:t>ANTAQ</a:t>
            </a:r>
            <a:endParaRPr lang="pt-BR" sz="3200" b="1" dirty="0"/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457200" y="1628800"/>
            <a:ext cx="8229600" cy="4752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pt-BR" altLang="pt-BR" sz="2800" b="1" dirty="0" smtClean="0"/>
              <a:t>BREVE HISTÓRICO </a:t>
            </a:r>
            <a:endParaRPr lang="pt-BR" altLang="pt-BR" sz="2800" dirty="0" smtClean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None/>
            </a:pPr>
            <a:endParaRPr lang="pt-BR" altLang="pt-BR" sz="2400" dirty="0" smtClean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ts val="1800"/>
              </a:spcAft>
              <a:buClr>
                <a:schemeClr val="accent1"/>
              </a:buClr>
            </a:pPr>
            <a:r>
              <a:rPr lang="pt-BR" altLang="pt-BR" sz="2400" dirty="0" smtClean="0">
                <a:latin typeface="+mj-lt"/>
                <a:cs typeface="Arial" charset="0"/>
              </a:rPr>
              <a:t>A </a:t>
            </a:r>
            <a:r>
              <a:rPr lang="pt-BR" altLang="pt-BR" sz="2400" dirty="0">
                <a:latin typeface="+mj-lt"/>
                <a:cs typeface="Arial" charset="0"/>
              </a:rPr>
              <a:t>AIR surgiu </a:t>
            </a:r>
            <a:r>
              <a:rPr lang="pt-BR" altLang="pt-BR" sz="2400" dirty="0" smtClean="0">
                <a:latin typeface="+mj-lt"/>
                <a:cs typeface="Arial" charset="0"/>
              </a:rPr>
              <a:t>na ANTAQ em 2010, quando do Planejamento </a:t>
            </a:r>
            <a:r>
              <a:rPr lang="pt-BR" altLang="pt-BR" sz="2400" dirty="0">
                <a:latin typeface="+mj-lt"/>
                <a:cs typeface="Arial" charset="0"/>
              </a:rPr>
              <a:t>E</a:t>
            </a:r>
            <a:r>
              <a:rPr lang="pt-BR" altLang="pt-BR" sz="2400" dirty="0" smtClean="0">
                <a:latin typeface="+mj-lt"/>
                <a:cs typeface="Arial" charset="0"/>
              </a:rPr>
              <a:t>stratégico introduzido por meio da </a:t>
            </a:r>
            <a:r>
              <a:rPr lang="pt-BR" altLang="pt-BR" sz="2400" dirty="0">
                <a:latin typeface="+mj-lt"/>
                <a:cs typeface="Arial" charset="0"/>
              </a:rPr>
              <a:t>Portaria nº 249 de </a:t>
            </a:r>
            <a:r>
              <a:rPr lang="pt-BR" altLang="pt-BR" sz="2400" dirty="0" smtClean="0">
                <a:latin typeface="+mj-lt"/>
                <a:cs typeface="Arial" charset="0"/>
              </a:rPr>
              <a:t>29/09/2010;</a:t>
            </a:r>
          </a:p>
          <a:p>
            <a:pPr algn="just" eaLnBrk="0" fontAlgn="base" hangingPunct="0">
              <a:spcBef>
                <a:spcPct val="0"/>
              </a:spcBef>
              <a:spcAft>
                <a:spcPts val="1800"/>
              </a:spcAft>
              <a:buClr>
                <a:schemeClr val="accent1"/>
              </a:buClr>
            </a:pPr>
            <a:r>
              <a:rPr lang="pt-BR" altLang="pt-BR" sz="2400" dirty="0" smtClean="0">
                <a:solidFill>
                  <a:prstClr val="black"/>
                </a:solidFill>
                <a:latin typeface="+mj-lt"/>
                <a:cs typeface="Arial" charset="0"/>
              </a:rPr>
              <a:t>Mais tarde, foi tornada obrigatória com o advento do art. 52, I, IV e V do novo Regimento Interno de 24/06/2015, que reestruturou esta Agência e criou ainda a Superintendência de Regulação para esse fim.</a:t>
            </a:r>
            <a:endParaRPr lang="pt-BR" altLang="pt-BR" sz="2400" dirty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None/>
            </a:pPr>
            <a:endParaRPr lang="pt-BR" altLang="pt-BR" sz="2400" dirty="0" smtClean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None/>
            </a:pPr>
            <a:r>
              <a:rPr lang="pt-BR" altLang="pt-BR" sz="2400" dirty="0" smtClean="0">
                <a:solidFill>
                  <a:prstClr val="black"/>
                </a:solidFill>
                <a:latin typeface="+mj-lt"/>
                <a:cs typeface="Arial" charset="0"/>
              </a:rPr>
              <a:t> 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2400" dirty="0" smtClean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2400" dirty="0" smtClean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None/>
            </a:pPr>
            <a:endParaRPr lang="pt-BR" altLang="pt-BR" sz="2400" dirty="0" smtClean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endParaRPr lang="pt-BR" altLang="pt-BR" sz="2000" dirty="0" smtClean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398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12AEAA"/>
          </a:solidFill>
        </p:spPr>
        <p:txBody>
          <a:bodyPr>
            <a:noAutofit/>
          </a:bodyPr>
          <a:lstStyle/>
          <a:p>
            <a:r>
              <a:rPr lang="pt-BR" sz="3200" b="1" dirty="0"/>
              <a:t>Agência Nacional de Transportes </a:t>
            </a:r>
            <a:r>
              <a:rPr lang="pt-BR" sz="3200" b="1" dirty="0" err="1" smtClean="0"/>
              <a:t>Aquaviários</a:t>
            </a:r>
            <a:r>
              <a:rPr lang="pt-BR" sz="3200" b="1" dirty="0" smtClean="0"/>
              <a:t/>
            </a:r>
            <a:br>
              <a:rPr lang="pt-BR" sz="3200" b="1" dirty="0" smtClean="0"/>
            </a:br>
            <a:r>
              <a:rPr lang="pt-BR" sz="3200" b="1" dirty="0" smtClean="0"/>
              <a:t>ANTAQ</a:t>
            </a:r>
            <a:endParaRPr lang="pt-BR" sz="3200" b="1" dirty="0"/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457200" y="1628800"/>
            <a:ext cx="8229600" cy="4752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None/>
            </a:pPr>
            <a:endParaRPr lang="pt-BR" altLang="pt-BR" sz="2400" dirty="0" smtClean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None/>
            </a:pPr>
            <a:endParaRPr lang="pt-BR" altLang="pt-BR" sz="2400" dirty="0" smtClean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endParaRPr lang="pt-BR" altLang="pt-BR" sz="2000" dirty="0" smtClean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1468390"/>
              </p:ext>
            </p:extLst>
          </p:nvPr>
        </p:nvGraphicFramePr>
        <p:xfrm>
          <a:off x="467544" y="1700808"/>
          <a:ext cx="828092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0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pt-BR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pt-BR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Obrigatoriedade, previsão normativa, gatilho e dispensa:</a:t>
                      </a:r>
                      <a:endParaRPr lang="pt-BR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pt-BR" altLang="pt-BR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É utilizada sempre que couber, conforme art. 52, I, IV e V do novo Regimento Interno, e leva em conta a relevância social, ambiental e o interesse público  demandado.</a:t>
                      </a:r>
                      <a:endParaRPr lang="pt-BR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b="0" dirty="0" smtClean="0">
                          <a:solidFill>
                            <a:schemeClr val="tx1"/>
                          </a:solidFill>
                        </a:rPr>
                        <a:t>Integração ao estágio inicial de Regulamentação:</a:t>
                      </a:r>
                      <a:endParaRPr lang="pt-BR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b="0" dirty="0" smtClean="0">
                          <a:solidFill>
                            <a:schemeClr val="tx1"/>
                          </a:solidFill>
                        </a:rPr>
                        <a:t>Sim, com identificação do problema e</a:t>
                      </a:r>
                      <a:r>
                        <a:rPr lang="pt-BR" sz="16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pt-BR" sz="1600" b="0" dirty="0" smtClean="0">
                          <a:solidFill>
                            <a:schemeClr val="tx1"/>
                          </a:solidFill>
                        </a:rPr>
                        <a:t>Agenda Regulatória.</a:t>
                      </a:r>
                      <a:endParaRPr lang="pt-BR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altLang="pt-BR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charset="0"/>
                        </a:rPr>
                        <a:t>Área específica responsável pela elaboração:</a:t>
                      </a:r>
                      <a:endParaRPr lang="pt-BR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b="0" dirty="0" smtClean="0">
                          <a:solidFill>
                            <a:schemeClr val="tx1"/>
                          </a:solidFill>
                        </a:rPr>
                        <a:t>Superintendência de Regulação.</a:t>
                      </a:r>
                      <a:endParaRPr lang="pt-BR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altLang="pt-BR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charset="0"/>
                        </a:rPr>
                        <a:t>Metodologia</a:t>
                      </a:r>
                      <a:r>
                        <a:rPr lang="pt-BR" altLang="pt-BR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charset="0"/>
                        </a:rPr>
                        <a:t> </a:t>
                      </a:r>
                      <a:r>
                        <a:rPr lang="pt-BR" altLang="pt-BR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charset="0"/>
                        </a:rPr>
                        <a:t>comumente utilizada:</a:t>
                      </a:r>
                      <a:endParaRPr lang="pt-BR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b="0" dirty="0" smtClean="0">
                          <a:solidFill>
                            <a:schemeClr val="tx1"/>
                          </a:solidFill>
                        </a:rPr>
                        <a:t>Análise </a:t>
                      </a:r>
                      <a:r>
                        <a:rPr lang="pt-BR" sz="1600" b="0" baseline="0" dirty="0" smtClean="0">
                          <a:solidFill>
                            <a:schemeClr val="tx1"/>
                          </a:solidFill>
                        </a:rPr>
                        <a:t>comparativa de impactos positivos e negativos de simples constatação.</a:t>
                      </a:r>
                      <a:endParaRPr lang="pt-BR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altLang="pt-BR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charset="0"/>
                        </a:rPr>
                        <a:t>Níveis:</a:t>
                      </a:r>
                      <a:endParaRPr lang="pt-BR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BR" sz="1600" b="0" dirty="0" smtClean="0">
                          <a:solidFill>
                            <a:schemeClr val="tx1"/>
                          </a:solidFill>
                        </a:rPr>
                        <a:t>Nível 1 (análise inicial, sem aplicação de métodos complexos);</a:t>
                      </a:r>
                      <a:r>
                        <a:rPr lang="pt-BR" sz="1600" b="0" baseline="0" dirty="0" smtClean="0">
                          <a:solidFill>
                            <a:schemeClr val="tx1"/>
                          </a:solidFill>
                        </a:rPr>
                        <a:t> e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BR" sz="1600" b="0" baseline="0" dirty="0" smtClean="0">
                          <a:solidFill>
                            <a:schemeClr val="tx1"/>
                          </a:solidFill>
                        </a:rPr>
                        <a:t>Nível 2 (avaliação complexa e detalhada das alternativas).</a:t>
                      </a:r>
                      <a:endParaRPr lang="pt-BR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altLang="pt-BR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charset="0"/>
                        </a:rPr>
                        <a:t>Variedade de alternativas ao tratamento do problema:</a:t>
                      </a:r>
                      <a:endParaRPr lang="pt-BR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b="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pt-BR" sz="1600" b="0" baseline="0" dirty="0" smtClean="0">
                          <a:solidFill>
                            <a:schemeClr val="tx1"/>
                          </a:solidFill>
                        </a:rPr>
                        <a:t> ANTAQ considera sempre mais de uma alternativa, uma delas sendo não atuar.</a:t>
                      </a:r>
                      <a:endParaRPr lang="pt-BR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180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12AEAA"/>
          </a:solidFill>
        </p:spPr>
        <p:txBody>
          <a:bodyPr>
            <a:noAutofit/>
          </a:bodyPr>
          <a:lstStyle/>
          <a:p>
            <a:r>
              <a:rPr lang="pt-BR" sz="3200" b="1" dirty="0"/>
              <a:t>Agência Nacional de Transportes </a:t>
            </a:r>
            <a:r>
              <a:rPr lang="pt-BR" sz="3200" b="1" dirty="0" err="1" smtClean="0"/>
              <a:t>Aquaviários</a:t>
            </a:r>
            <a:r>
              <a:rPr lang="pt-BR" sz="3200" b="1" dirty="0" smtClean="0"/>
              <a:t/>
            </a:r>
            <a:br>
              <a:rPr lang="pt-BR" sz="3200" b="1" dirty="0" smtClean="0"/>
            </a:br>
            <a:r>
              <a:rPr lang="pt-BR" sz="3200" b="1" dirty="0" smtClean="0"/>
              <a:t>ANTAQ</a:t>
            </a:r>
            <a:endParaRPr lang="pt-BR" sz="3200" b="1" dirty="0"/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457200" y="1628800"/>
            <a:ext cx="8229600" cy="4752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None/>
            </a:pPr>
            <a:endParaRPr lang="pt-BR" altLang="pt-BR" sz="2400" dirty="0" smtClean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Tx/>
              <a:buChar char="-"/>
            </a:pPr>
            <a:endParaRPr lang="pt-BR" altLang="pt-BR" sz="2000" dirty="0" smtClean="0">
              <a:latin typeface="+mj-lt"/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None/>
            </a:pPr>
            <a:endParaRPr lang="pt-BR" altLang="pt-BR" sz="2400" dirty="0">
              <a:solidFill>
                <a:srgbClr val="C00000"/>
              </a:solidFill>
              <a:latin typeface="+mj-lt"/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None/>
            </a:pPr>
            <a:endParaRPr lang="pt-BR" altLang="pt-BR" sz="2400" dirty="0" smtClean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None/>
            </a:pPr>
            <a:endParaRPr lang="pt-BR" altLang="pt-BR" sz="2400" dirty="0" smtClean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endParaRPr lang="pt-BR" altLang="pt-BR" sz="2000" dirty="0" smtClean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2660986"/>
              </p:ext>
            </p:extLst>
          </p:nvPr>
        </p:nvGraphicFramePr>
        <p:xfrm>
          <a:off x="467544" y="1772816"/>
          <a:ext cx="8219256" cy="369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8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90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t-BR" altLang="pt-BR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charset="0"/>
                        </a:rPr>
                        <a:t>Mecanismos de participação social durante a elaboração :</a:t>
                      </a:r>
                      <a:endParaRPr lang="pt-BR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dirty="0" smtClean="0">
                          <a:solidFill>
                            <a:schemeClr val="tx1"/>
                          </a:solidFill>
                        </a:rPr>
                        <a:t>SISAP – Sistema de Audiências Públicas</a:t>
                      </a:r>
                      <a:r>
                        <a:rPr lang="pt-BR" sz="1600" b="0" baseline="0" dirty="0" smtClean="0">
                          <a:solidFill>
                            <a:schemeClr val="tx1"/>
                          </a:solidFill>
                        </a:rPr>
                        <a:t> e</a:t>
                      </a:r>
                      <a:r>
                        <a:rPr lang="pt-BR" sz="1600" b="0" dirty="0" smtClean="0">
                          <a:solidFill>
                            <a:schemeClr val="tx1"/>
                          </a:solidFill>
                        </a:rPr>
                        <a:t> SEI – Sistema Eletrônico de Informações.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altLang="pt-B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charset="0"/>
                        </a:rPr>
                        <a:t>Formulário padronizado: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Sim, mas ainda não há um manual.</a:t>
                      </a:r>
                      <a:endParaRPr lang="pt-B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Publicidade: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A</a:t>
                      </a:r>
                      <a:r>
                        <a:rPr lang="pt-BR" sz="1600" baseline="0" dirty="0" smtClean="0"/>
                        <a:t> AIR é um documento público e é divulgada por meio de Nota Técnica da proposta normativa, antes da Audiência Pública para o recebimento de contribuições da sociedade via SISAP/Internet.</a:t>
                      </a:r>
                      <a:endParaRPr lang="pt-B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Casos emblemáticos: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BR" sz="1600" dirty="0" smtClean="0"/>
                        <a:t>Proposta de norma que dispõe sobre os direitos e deveres dos usuários e das empresas de navegação;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t-BR" sz="1600" dirty="0" smtClean="0"/>
                        <a:t>Resolução</a:t>
                      </a:r>
                      <a:r>
                        <a:rPr lang="pt-BR" sz="1600" baseline="0" dirty="0" smtClean="0"/>
                        <a:t> Normativa nº 05-ANTAQ, que aprova a norma de outorga de EBN</a:t>
                      </a:r>
                      <a:endParaRPr lang="pt-B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AIR </a:t>
                      </a:r>
                      <a:r>
                        <a:rPr lang="pt-BR" sz="1600" dirty="0" err="1" smtClean="0"/>
                        <a:t>ex-post</a:t>
                      </a:r>
                      <a:r>
                        <a:rPr lang="pt-BR" sz="1600" dirty="0" smtClean="0"/>
                        <a:t>: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Ainda não foi realizada pela ANTAQ.</a:t>
                      </a:r>
                      <a:endParaRPr lang="pt-B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638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1DA32A"/>
          </a:solidFill>
        </p:spPr>
        <p:txBody>
          <a:bodyPr>
            <a:noAutofit/>
          </a:bodyPr>
          <a:lstStyle/>
          <a:p>
            <a:r>
              <a:rPr lang="pt-BR" sz="3200" b="1" dirty="0" smtClean="0"/>
              <a:t>Agência Nacional de Transportes Terrestres ANTT</a:t>
            </a:r>
            <a:endParaRPr lang="pt-BR" sz="3200" b="1" dirty="0"/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457200" y="1628800"/>
            <a:ext cx="8229600" cy="4752528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pt-BR" altLang="pt-BR" sz="3600" b="1" dirty="0" smtClean="0"/>
              <a:t>BREVE HISTÓRICO</a:t>
            </a:r>
            <a:endParaRPr lang="pt-BR" sz="3600" dirty="0"/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ü"/>
            </a:pPr>
            <a:endParaRPr lang="pt-BR" altLang="pt-BR" sz="2000" dirty="0" smtClean="0">
              <a:solidFill>
                <a:prstClr val="black"/>
              </a:solidFill>
              <a:latin typeface="+mj-lt"/>
              <a:cs typeface="Arial" charset="0"/>
            </a:endParaRPr>
          </a:p>
          <a:p>
            <a:pPr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ts val="1800"/>
              </a:spcAft>
              <a:buClr>
                <a:schemeClr val="accent1"/>
              </a:buClr>
            </a:pPr>
            <a:r>
              <a:rPr lang="pt-BR" sz="3800" dirty="0">
                <a:latin typeface="+mj-lt"/>
                <a:cs typeface="Arial" charset="0"/>
              </a:rPr>
              <a:t>Planejamento Estratégico 2009-2012: implementação da AIR como Projeto Estruturante.</a:t>
            </a:r>
          </a:p>
          <a:p>
            <a:pPr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ts val="1800"/>
              </a:spcAft>
              <a:buClr>
                <a:schemeClr val="accent1"/>
              </a:buClr>
            </a:pPr>
            <a:r>
              <a:rPr lang="pt-BR" sz="3800" dirty="0">
                <a:latin typeface="+mj-lt"/>
                <a:cs typeface="Arial" charset="0"/>
              </a:rPr>
              <a:t>Ordem de </a:t>
            </a:r>
            <a:r>
              <a:rPr lang="pt-BR" sz="3800" dirty="0" smtClean="0">
                <a:latin typeface="+mj-lt"/>
                <a:cs typeface="Arial" charset="0"/>
              </a:rPr>
              <a:t>Serviço nº </a:t>
            </a:r>
            <a:r>
              <a:rPr lang="pt-BR" sz="3800" dirty="0">
                <a:latin typeface="+mj-lt"/>
                <a:cs typeface="Arial" charset="0"/>
              </a:rPr>
              <a:t>04/2011:  </a:t>
            </a:r>
            <a:r>
              <a:rPr lang="pt-BR" sz="3800" dirty="0" smtClean="0">
                <a:latin typeface="+mj-lt"/>
                <a:cs typeface="Arial" charset="0"/>
              </a:rPr>
              <a:t>recomenda </a:t>
            </a:r>
            <a:r>
              <a:rPr lang="pt-BR" sz="3800" dirty="0">
                <a:latin typeface="+mj-lt"/>
                <a:cs typeface="Arial" charset="0"/>
              </a:rPr>
              <a:t>adoção do Formulário de Análise Preliminar de Impacto Regulatório - FAPIR para análises de Projetos de Lei e de temas constantes da Agenda Regulatória.</a:t>
            </a:r>
          </a:p>
          <a:p>
            <a:pPr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ts val="1800"/>
              </a:spcAft>
              <a:buClr>
                <a:schemeClr val="accent1"/>
              </a:buClr>
            </a:pPr>
            <a:r>
              <a:rPr lang="pt-BR" sz="3800" dirty="0">
                <a:latin typeface="+mj-lt"/>
                <a:cs typeface="Arial" charset="0"/>
              </a:rPr>
              <a:t>2015:  Revisão do FAPIR e identificação de Oportunidades de Melhoria</a:t>
            </a:r>
          </a:p>
          <a:p>
            <a:pPr algn="just" eaLnBrk="0" fontAlgn="base" hangingPunct="0">
              <a:lnSpc>
                <a:spcPct val="120000"/>
              </a:lnSpc>
              <a:spcBef>
                <a:spcPct val="0"/>
              </a:spcBef>
              <a:spcAft>
                <a:spcPts val="1800"/>
              </a:spcAft>
              <a:buClr>
                <a:schemeClr val="accent1"/>
              </a:buClr>
            </a:pPr>
            <a:r>
              <a:rPr lang="pt-BR" sz="3800" dirty="0">
                <a:latin typeface="+mj-lt"/>
                <a:cs typeface="Arial" charset="0"/>
              </a:rPr>
              <a:t>Deliberação nº 85/2016: </a:t>
            </a:r>
            <a:r>
              <a:rPr lang="pt-BR" sz="3800" dirty="0" smtClean="0">
                <a:latin typeface="+mj-lt"/>
                <a:cs typeface="Arial" charset="0"/>
              </a:rPr>
              <a:t>dispõe </a:t>
            </a:r>
            <a:r>
              <a:rPr lang="pt-BR" sz="3800" dirty="0">
                <a:latin typeface="+mj-lt"/>
                <a:cs typeface="Arial" charset="0"/>
              </a:rPr>
              <a:t>sobre a </a:t>
            </a:r>
            <a:r>
              <a:rPr lang="pt-BR" sz="3800" dirty="0" smtClean="0">
                <a:latin typeface="+mj-lt"/>
                <a:cs typeface="Arial" charset="0"/>
              </a:rPr>
              <a:t>AIR no </a:t>
            </a:r>
            <a:r>
              <a:rPr lang="pt-BR" sz="3800" dirty="0">
                <a:latin typeface="+mj-lt"/>
                <a:cs typeface="Arial" charset="0"/>
              </a:rPr>
              <a:t>âmbito da </a:t>
            </a:r>
            <a:r>
              <a:rPr lang="pt-BR" sz="3800" dirty="0" smtClean="0">
                <a:latin typeface="+mj-lt"/>
                <a:cs typeface="Arial" charset="0"/>
              </a:rPr>
              <a:t>ANTT </a:t>
            </a:r>
            <a:r>
              <a:rPr lang="pt-BR" sz="3800" dirty="0">
                <a:latin typeface="+mj-lt"/>
                <a:cs typeface="Arial" charset="0"/>
              </a:rPr>
              <a:t>– obrigatória para Agenda Regulatória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None/>
            </a:pPr>
            <a:endParaRPr lang="pt-BR" altLang="pt-BR" sz="2400" dirty="0" smtClean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 pitchFamily="34" charset="0"/>
              <a:buNone/>
            </a:pPr>
            <a:endParaRPr lang="pt-BR" altLang="pt-BR" sz="2400" dirty="0" smtClean="0">
              <a:solidFill>
                <a:prstClr val="black"/>
              </a:solidFill>
              <a:latin typeface="+mj-lt"/>
              <a:cs typeface="Arial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</a:pPr>
            <a:endParaRPr lang="pt-BR" altLang="pt-BR" sz="2000" dirty="0" smtClean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0411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rgbClr val="1DA32A"/>
          </a:solidFill>
        </p:spPr>
        <p:txBody>
          <a:bodyPr>
            <a:normAutofit/>
          </a:bodyPr>
          <a:lstStyle/>
          <a:p>
            <a:r>
              <a:rPr lang="pt-BR" sz="3200" b="1" dirty="0" smtClean="0"/>
              <a:t>Agência Nacional de Transportes Terrestres ANTT</a:t>
            </a:r>
            <a:endParaRPr lang="pt-BR" sz="3200" b="1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3459875"/>
              </p:ext>
            </p:extLst>
          </p:nvPr>
        </p:nvGraphicFramePr>
        <p:xfrm>
          <a:off x="457200" y="1556792"/>
          <a:ext cx="8229600" cy="42367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2977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318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4520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AIR é obrigatória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Sim</a:t>
                      </a:r>
                      <a:r>
                        <a:rPr lang="pt-BR" sz="1600" u="none" strike="noStrike" dirty="0" smtClean="0">
                          <a:effectLst/>
                        </a:rPr>
                        <a:t>, para Projetos constantes</a:t>
                      </a:r>
                      <a:r>
                        <a:rPr lang="pt-BR" sz="1600" u="none" strike="noStrike" baseline="0" dirty="0" smtClean="0">
                          <a:effectLst/>
                        </a:rPr>
                        <a:t> da Agenda Regulatória </a:t>
                      </a:r>
                      <a:r>
                        <a:rPr lang="pt-BR" sz="1600" u="none" strike="noStrike" dirty="0" smtClean="0">
                          <a:effectLst/>
                        </a:rPr>
                        <a:t> (Deliberação nº 85/2016)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520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Existe algum tipo de gatilho para elaboração AIR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 smtClean="0">
                          <a:effectLst/>
                        </a:rPr>
                        <a:t>Projetos constantes</a:t>
                      </a:r>
                      <a:r>
                        <a:rPr lang="pt-BR" sz="1600" u="none" strike="noStrike" baseline="0" dirty="0" smtClean="0">
                          <a:effectLst/>
                        </a:rPr>
                        <a:t> da Agenda Regulatória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520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>
                          <a:effectLst/>
                        </a:rPr>
                        <a:t>Agência possui normativo sobre AIR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Sim, </a:t>
                      </a:r>
                      <a:r>
                        <a:rPr lang="pt-BR" sz="1600" u="none" strike="noStrike" dirty="0" smtClean="0">
                          <a:effectLst/>
                        </a:rPr>
                        <a:t>Deliberação nº 85/2016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4520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>
                          <a:effectLst/>
                        </a:rPr>
                        <a:t>Agência possui manual sobre AIR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u="none" strike="noStrike" dirty="0" smtClean="0">
                          <a:effectLst/>
                        </a:rPr>
                        <a:t>Sim. Disponível em </a:t>
                      </a:r>
                      <a:r>
                        <a:rPr lang="pt-BR" sz="1600" i="0" dirty="0" smtClean="0">
                          <a:hlinkClick r:id="rId2"/>
                        </a:rPr>
                        <a:t>http://agendaregulatoria.antt.gov.br/index.php/content/view/2427/Analise_de_Impacto_Regulatorio___AIR_Nivel_1.html</a:t>
                      </a:r>
                      <a:endParaRPr lang="pt-BR" sz="1600" i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4520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 smtClean="0">
                          <a:effectLst/>
                        </a:rPr>
                        <a:t>Previsão </a:t>
                      </a:r>
                      <a:r>
                        <a:rPr lang="pt-BR" sz="1600" u="none" strike="noStrike" dirty="0">
                          <a:effectLst/>
                        </a:rPr>
                        <a:t>de excepcionalidades para a AIR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 smtClean="0">
                          <a:effectLst/>
                        </a:rPr>
                        <a:t>Sim, desde que motivadamente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4520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>
                          <a:effectLst/>
                        </a:rPr>
                        <a:t>Agência prevê metodologia específica de AIR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Não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4520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>
                          <a:effectLst/>
                        </a:rPr>
                        <a:t>Agência prevê níveis diferenciados de AIR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 smtClean="0">
                          <a:effectLst/>
                        </a:rPr>
                        <a:t>Sim. 2</a:t>
                      </a:r>
                      <a:r>
                        <a:rPr lang="pt-BR" sz="1600" u="none" strike="noStrike" baseline="0" dirty="0" smtClean="0">
                          <a:effectLst/>
                        </a:rPr>
                        <a:t> níveis.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4520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>
                          <a:effectLst/>
                        </a:rPr>
                        <a:t>AIR tem início na identificação do problema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Sim, a fase de Estudos já contempla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9040"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>
                          <a:effectLst/>
                        </a:rPr>
                        <a:t>AIR considera mais de uma alternativa para tratamento do problema identificado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u="none" strike="noStrike" dirty="0">
                          <a:effectLst/>
                        </a:rPr>
                        <a:t>Sim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645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27098</TotalTime>
  <Words>1660</Words>
  <Application>Microsoft Office PowerPoint</Application>
  <PresentationFormat>Apresentação na tela (4:3)</PresentationFormat>
  <Paragraphs>218</Paragraphs>
  <Slides>20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4" baseType="lpstr">
      <vt:lpstr>Arial</vt:lpstr>
      <vt:lpstr>Calibri</vt:lpstr>
      <vt:lpstr>Wingdings</vt:lpstr>
      <vt:lpstr>Tema do Office</vt:lpstr>
      <vt:lpstr>ANÁLISE DE IMPACTO REGULATÓRIO:  EXPERIÊNCIA DA ANAC, ANTAQ E ANTT</vt:lpstr>
      <vt:lpstr>Agência Nacional de Aviação Civil ANAC</vt:lpstr>
      <vt:lpstr>Agência Nacional de Aviação Civil ANAC</vt:lpstr>
      <vt:lpstr>Agência Nacional de Aviação Civil ANAC</vt:lpstr>
      <vt:lpstr>Agência Nacional de Transportes Aquaviários ANTAQ</vt:lpstr>
      <vt:lpstr>Agência Nacional de Transportes Aquaviários ANTAQ</vt:lpstr>
      <vt:lpstr>Agência Nacional de Transportes Aquaviários ANTAQ</vt:lpstr>
      <vt:lpstr>Agência Nacional de Transportes Terrestres ANTT</vt:lpstr>
      <vt:lpstr>Agência Nacional de Transportes Terrestres ANTT</vt:lpstr>
      <vt:lpstr>Apresentação do PowerPoint</vt:lpstr>
      <vt:lpstr>APRENDIZADOS, OBSTÁCULOS E SOLUÇÕES- consolidado das Agências</vt:lpstr>
      <vt:lpstr>APRENDIZADOS, OBSTÁCULOS E SOLUÇÕES- consolidado das Agências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  </vt:lpstr>
    </vt:vector>
  </TitlesOfParts>
  <Company>MT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fernando.fusaro</dc:creator>
  <cp:lastModifiedBy>cau</cp:lastModifiedBy>
  <cp:revision>322</cp:revision>
  <cp:lastPrinted>2017-03-03T13:22:27Z</cp:lastPrinted>
  <dcterms:created xsi:type="dcterms:W3CDTF">2016-06-27T21:04:47Z</dcterms:created>
  <dcterms:modified xsi:type="dcterms:W3CDTF">2017-03-24T20:44:25Z</dcterms:modified>
</cp:coreProperties>
</file>