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02" r:id="rId3"/>
    <p:sldId id="346" r:id="rId4"/>
    <p:sldId id="316" r:id="rId5"/>
    <p:sldId id="324" r:id="rId6"/>
    <p:sldId id="347" r:id="rId7"/>
    <p:sldId id="325" r:id="rId8"/>
    <p:sldId id="333" r:id="rId9"/>
    <p:sldId id="334" r:id="rId10"/>
    <p:sldId id="335" r:id="rId11"/>
    <p:sldId id="344" r:id="rId12"/>
    <p:sldId id="336" r:id="rId13"/>
    <p:sldId id="337" r:id="rId14"/>
    <p:sldId id="343" r:id="rId15"/>
    <p:sldId id="342" r:id="rId16"/>
    <p:sldId id="345" r:id="rId17"/>
    <p:sldId id="341" r:id="rId18"/>
    <p:sldId id="339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A32A"/>
    <a:srgbClr val="23C7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51" autoAdjust="0"/>
    <p:restoredTop sz="94674"/>
  </p:normalViewPr>
  <p:slideViewPr>
    <p:cSldViewPr>
      <p:cViewPr varScale="1">
        <p:scale>
          <a:sx n="50" d="100"/>
          <a:sy n="50" d="100"/>
        </p:scale>
        <p:origin x="-34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24740-7BE1-47F5-B6D8-888AFB439A3D}" type="datetimeFigureOut">
              <a:rPr lang="pt-BR" smtClean="0"/>
              <a:t>28/03/2017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B0BDAE-FEE4-43D2-BE45-173E93E56D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7515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0BDAE-FEE4-43D2-BE45-173E93E56DE5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3008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 userDrawn="1"/>
        </p:nvSpPr>
        <p:spPr>
          <a:xfrm rot="10800000" flipH="1">
            <a:off x="0" y="0"/>
            <a:ext cx="4860032" cy="2780928"/>
          </a:xfrm>
          <a:prstGeom prst="rtTriangle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Triângulo retângulo 8"/>
          <p:cNvSpPr/>
          <p:nvPr userDrawn="1"/>
        </p:nvSpPr>
        <p:spPr>
          <a:xfrm rot="10800000" flipH="1">
            <a:off x="0" y="0"/>
            <a:ext cx="3635896" cy="2902846"/>
          </a:xfrm>
          <a:prstGeom prst="rtTriangle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8" name="Triângulo retângulo 7"/>
          <p:cNvSpPr/>
          <p:nvPr userDrawn="1"/>
        </p:nvSpPr>
        <p:spPr>
          <a:xfrm rot="10800000" flipH="1">
            <a:off x="0" y="0"/>
            <a:ext cx="2880320" cy="3096344"/>
          </a:xfrm>
          <a:prstGeom prst="rtTriangle">
            <a:avLst/>
          </a:pr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1" name="Imagem 10" descr="Brasão da República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1224136" cy="122413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grpSp>
        <p:nvGrpSpPr>
          <p:cNvPr id="10" name="Grupo 9"/>
          <p:cNvGrpSpPr/>
          <p:nvPr userDrawn="1"/>
        </p:nvGrpSpPr>
        <p:grpSpPr>
          <a:xfrm flipH="1" flipV="1">
            <a:off x="4067944" y="5589240"/>
            <a:ext cx="5076056" cy="1268760"/>
            <a:chOff x="0" y="0"/>
            <a:chExt cx="4860032" cy="3096344"/>
          </a:xfrm>
        </p:grpSpPr>
        <p:sp>
          <p:nvSpPr>
            <p:cNvPr id="7" name="Triângulo retângulo 6"/>
            <p:cNvSpPr/>
            <p:nvPr userDrawn="1"/>
          </p:nvSpPr>
          <p:spPr>
            <a:xfrm rot="10800000" flipH="1">
              <a:off x="0" y="0"/>
              <a:ext cx="4860032" cy="2780928"/>
            </a:xfrm>
            <a:prstGeom prst="rtTriangle">
              <a:avLst/>
            </a:prstGeom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Triângulo retângulo 7"/>
            <p:cNvSpPr/>
            <p:nvPr userDrawn="1"/>
          </p:nvSpPr>
          <p:spPr>
            <a:xfrm rot="10800000" flipH="1">
              <a:off x="0" y="0"/>
              <a:ext cx="3635896" cy="2902846"/>
            </a:xfrm>
            <a:prstGeom prst="rtTriangle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Triângulo retângulo 8"/>
            <p:cNvSpPr/>
            <p:nvPr userDrawn="1"/>
          </p:nvSpPr>
          <p:spPr>
            <a:xfrm rot="10800000" flipH="1">
              <a:off x="0" y="0"/>
              <a:ext cx="2880320" cy="3096344"/>
            </a:xfrm>
            <a:prstGeom prst="rtTriangle">
              <a:avLst/>
            </a:prstGeom>
            <a:solidFill>
              <a:srgbClr val="00B050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12" name="Imagem 11" descr="Banner IDE-T v3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96336" y="6165304"/>
            <a:ext cx="1434316" cy="57226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3BC2C-08D2-4312-9F1F-979EECB72AA5}" type="datetimeFigureOut">
              <a:rPr lang="pt-BR" smtClean="0"/>
              <a:t>28/03/2017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282F1-DB63-4668-AA71-832966436AF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865854" y="4892387"/>
            <a:ext cx="7985646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pt-BR" sz="2200" b="1" dirty="0" err="1" smtClean="0"/>
              <a:t>Kélvia</a:t>
            </a:r>
            <a:r>
              <a:rPr lang="pt-BR" sz="2200" b="1" dirty="0" smtClean="0"/>
              <a:t> Albuquerque</a:t>
            </a:r>
            <a:endParaRPr lang="pt-BR" sz="2200" b="1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1800" dirty="0" smtClean="0">
                <a:latin typeface="+mj-lt"/>
                <a:ea typeface="+mj-ea"/>
                <a:cs typeface="+mj-cs"/>
              </a:rPr>
              <a:t>Assessora Especial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 smtClean="0">
                <a:latin typeface="+mj-lt"/>
                <a:ea typeface="+mj-ea"/>
                <a:cs typeface="+mj-cs"/>
              </a:rPr>
              <a:t>         Subchefia </a:t>
            </a:r>
            <a:r>
              <a:rPr lang="pt-BR" altLang="pt-BR" sz="1800" dirty="0">
                <a:latin typeface="+mj-lt"/>
                <a:ea typeface="+mj-ea"/>
                <a:cs typeface="+mj-cs"/>
              </a:rPr>
              <a:t>de Análise e Acompanhamento de Políticas </a:t>
            </a:r>
            <a:r>
              <a:rPr lang="pt-BR" altLang="pt-BR" sz="1800" dirty="0" smtClean="0">
                <a:latin typeface="+mj-lt"/>
                <a:ea typeface="+mj-ea"/>
                <a:cs typeface="+mj-cs"/>
              </a:rPr>
              <a:t>Governamentais (SAG)</a:t>
            </a:r>
            <a:endParaRPr lang="pt-BR" altLang="pt-BR" sz="18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220072" y="164797"/>
            <a:ext cx="34211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2400" dirty="0" smtClean="0"/>
              <a:t>Presidência da República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2400" dirty="0" smtClean="0"/>
              <a:t>Casa </a:t>
            </a:r>
            <a:r>
              <a:rPr lang="pt-BR" altLang="pt-BR" sz="2400" dirty="0"/>
              <a:t>Civil </a:t>
            </a:r>
          </a:p>
        </p:txBody>
      </p:sp>
      <p:sp>
        <p:nvSpPr>
          <p:cNvPr id="4" name="Retângulo 3"/>
          <p:cNvSpPr/>
          <p:nvPr/>
        </p:nvSpPr>
        <p:spPr>
          <a:xfrm>
            <a:off x="3745822" y="5903438"/>
            <a:ext cx="14742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 smtClean="0"/>
              <a:t>Março/2017</a:t>
            </a:r>
            <a:endParaRPr lang="pt-BR" sz="2000" dirty="0"/>
          </a:p>
        </p:txBody>
      </p:sp>
      <p:sp>
        <p:nvSpPr>
          <p:cNvPr id="7" name="Título 6"/>
          <p:cNvSpPr>
            <a:spLocks noGrp="1"/>
          </p:cNvSpPr>
          <p:nvPr>
            <p:ph type="ctrTitle"/>
          </p:nvPr>
        </p:nvSpPr>
        <p:spPr>
          <a:xfrm>
            <a:off x="685800" y="2541301"/>
            <a:ext cx="7955390" cy="1470025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/>
              <a:t/>
            </a:r>
            <a:br>
              <a:rPr lang="pt-BR" b="1" dirty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sz="4000" b="1" dirty="0"/>
              <a:t/>
            </a:r>
            <a:br>
              <a:rPr lang="pt-BR" sz="4000" b="1" dirty="0"/>
            </a:br>
            <a:r>
              <a:rPr lang="pt-BR" sz="3600" b="1" dirty="0" smtClean="0"/>
              <a:t>AIR NAS AGÊNCIAS REGULADORAS FEDERAIS: </a:t>
            </a:r>
            <a:r>
              <a:rPr lang="pt-BR" sz="3600" b="1" dirty="0"/>
              <a:t>ESTADO DA ARTE </a:t>
            </a:r>
            <a:r>
              <a:rPr lang="pt-BR" sz="4000" b="1" dirty="0" smtClean="0"/>
              <a:t/>
            </a:r>
            <a:br>
              <a:rPr lang="pt-BR" sz="4000" b="1" dirty="0" smtClean="0"/>
            </a:br>
            <a:r>
              <a:rPr lang="pt-BR" sz="4000" b="1" dirty="0" smtClean="0"/>
              <a:t/>
            </a:r>
            <a:br>
              <a:rPr lang="pt-BR" sz="4000" b="1" dirty="0" smtClean="0"/>
            </a:br>
            <a:r>
              <a:rPr lang="pt-BR" sz="4000" b="1" dirty="0" smtClean="0"/>
              <a:t/>
            </a:r>
            <a:br>
              <a:rPr lang="pt-BR" sz="4000" b="1" dirty="0" smtClean="0"/>
            </a:br>
            <a:r>
              <a:rPr lang="pt-BR" sz="4000" b="1" dirty="0" smtClean="0"/>
              <a:t/>
            </a:r>
            <a:br>
              <a:rPr lang="pt-BR" sz="4000" b="1" dirty="0" smtClean="0"/>
            </a:br>
            <a:r>
              <a:rPr lang="pt-BR" b="1" dirty="0"/>
              <a:t/>
            </a:r>
            <a:br>
              <a:rPr lang="pt-BR" b="1" dirty="0"/>
            </a:br>
            <a:r>
              <a:rPr lang="pt-BR" b="1" dirty="0" smtClean="0"/>
              <a:t/>
            </a:r>
            <a:br>
              <a:rPr lang="pt-BR" b="1" dirty="0" smtClean="0"/>
            </a:br>
            <a:endParaRPr lang="pt-BR" b="1" dirty="0"/>
          </a:p>
        </p:txBody>
      </p:sp>
      <p:sp>
        <p:nvSpPr>
          <p:cNvPr id="2" name="CaixaDeTexto 1"/>
          <p:cNvSpPr txBox="1"/>
          <p:nvPr/>
        </p:nvSpPr>
        <p:spPr>
          <a:xfrm>
            <a:off x="2339752" y="1425723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Workshop Internacional sobre Análise de Impacto Regulatório (AIR): Desafios e Oportunidades para Implementação Efetiva no Brasil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3872" y="116632"/>
            <a:ext cx="8363272" cy="864096"/>
          </a:xfrm>
          <a:solidFill>
            <a:srgbClr val="1DA32A"/>
          </a:solidFill>
        </p:spPr>
        <p:txBody>
          <a:bodyPr>
            <a:normAutofit/>
          </a:bodyPr>
          <a:lstStyle/>
          <a:p>
            <a:r>
              <a:rPr lang="pt-BR" sz="3200" b="1" dirty="0" smtClean="0"/>
              <a:t>INVENTÁRIO DE AIR – QUESTIONÁRIO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420072"/>
          </a:xfrm>
        </p:spPr>
        <p:txBody>
          <a:bodyPr>
            <a:noAutofit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1500" b="1" dirty="0" err="1" smtClean="0">
                <a:solidFill>
                  <a:prstClr val="black"/>
                </a:solidFill>
                <a:cs typeface="Arial" charset="0"/>
              </a:rPr>
              <a:t>Abrang</a:t>
            </a:r>
            <a:r>
              <a:rPr lang="pt-BR" sz="1500" b="1" dirty="0" err="1" smtClean="0">
                <a:solidFill>
                  <a:prstClr val="black"/>
                </a:solidFill>
                <a:cs typeface="Arial" charset="0"/>
              </a:rPr>
              <a:t>ência</a:t>
            </a:r>
            <a:r>
              <a:rPr lang="en-US" sz="1500" dirty="0" smtClean="0">
                <a:solidFill>
                  <a:prstClr val="black"/>
                </a:solidFill>
                <a:cs typeface="Arial" charset="0"/>
              </a:rPr>
              <a:t>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1500" dirty="0" smtClean="0">
                <a:solidFill>
                  <a:prstClr val="black"/>
                </a:solidFill>
                <a:cs typeface="Arial" charset="0"/>
              </a:rPr>
              <a:t>Ag</a:t>
            </a:r>
            <a:r>
              <a:rPr lang="pt-BR" sz="1500" dirty="0" err="1" smtClean="0">
                <a:solidFill>
                  <a:prstClr val="black"/>
                </a:solidFill>
                <a:cs typeface="Arial" charset="0"/>
              </a:rPr>
              <a:t>ência</a:t>
            </a:r>
            <a:r>
              <a:rPr lang="pt-BR" sz="1500" dirty="0" smtClean="0">
                <a:solidFill>
                  <a:prstClr val="black"/>
                </a:solidFill>
                <a:cs typeface="Arial" charset="0"/>
              </a:rPr>
              <a:t> utiliza? Desde quando? Quantas já foram feitas?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1500" dirty="0" smtClean="0">
                <a:solidFill>
                  <a:prstClr val="black"/>
                </a:solidFill>
                <a:cs typeface="Arial" charset="0"/>
              </a:rPr>
              <a:t>É obrigatória? Existe algum gatilho?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en-US" sz="1500" dirty="0" smtClean="0">
              <a:solidFill>
                <a:prstClr val="black"/>
              </a:solidFill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1500" b="1" dirty="0" smtClean="0">
                <a:solidFill>
                  <a:prstClr val="black"/>
                </a:solidFill>
                <a:cs typeface="Arial" charset="0"/>
              </a:rPr>
              <a:t>Base legal</a:t>
            </a:r>
            <a:r>
              <a:rPr lang="en-US" sz="1500" dirty="0" smtClean="0">
                <a:solidFill>
                  <a:prstClr val="black"/>
                </a:solidFill>
                <a:cs typeface="Arial" charset="0"/>
              </a:rPr>
              <a:t>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1500" dirty="0">
                <a:solidFill>
                  <a:prstClr val="black"/>
                </a:solidFill>
                <a:cs typeface="Arial" charset="0"/>
              </a:rPr>
              <a:t>Existe normativo? </a:t>
            </a:r>
            <a:endParaRPr lang="pt-BR" sz="1500" dirty="0" smtClean="0">
              <a:solidFill>
                <a:prstClr val="black"/>
              </a:solidFill>
              <a:cs typeface="Arial" charset="0"/>
            </a:endParaRP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sz="1500" dirty="0" smtClean="0">
              <a:solidFill>
                <a:prstClr val="black"/>
              </a:solidFill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1500" b="1" dirty="0" smtClean="0">
                <a:solidFill>
                  <a:prstClr val="black"/>
                </a:solidFill>
                <a:cs typeface="Arial" charset="0"/>
              </a:rPr>
              <a:t>Padronizaç</a:t>
            </a:r>
            <a:r>
              <a:rPr lang="pt-BR" sz="1500" b="1" dirty="0" err="1" smtClean="0">
                <a:solidFill>
                  <a:prstClr val="black"/>
                </a:solidFill>
                <a:cs typeface="Arial" charset="0"/>
              </a:rPr>
              <a:t>ão</a:t>
            </a:r>
            <a:r>
              <a:rPr lang="en-US" sz="1500" dirty="0" smtClean="0">
                <a:solidFill>
                  <a:prstClr val="black"/>
                </a:solidFill>
                <a:cs typeface="Arial" charset="0"/>
              </a:rPr>
              <a:t>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1500" dirty="0" err="1" smtClean="0">
                <a:solidFill>
                  <a:prstClr val="black"/>
                </a:solidFill>
                <a:cs typeface="Arial" charset="0"/>
              </a:rPr>
              <a:t>Existe</a:t>
            </a:r>
            <a:r>
              <a:rPr lang="en-US" sz="1500" dirty="0" smtClean="0">
                <a:solidFill>
                  <a:prstClr val="black"/>
                </a:solidFill>
                <a:cs typeface="Arial" charset="0"/>
              </a:rPr>
              <a:t> manual </a:t>
            </a:r>
            <a:r>
              <a:rPr lang="en-US" sz="1500" dirty="0" err="1" smtClean="0">
                <a:solidFill>
                  <a:prstClr val="black"/>
                </a:solidFill>
                <a:cs typeface="Arial" charset="0"/>
              </a:rPr>
              <a:t>ou</a:t>
            </a:r>
            <a:r>
              <a:rPr lang="en-US" sz="1500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US" sz="1500" dirty="0" err="1" smtClean="0">
                <a:solidFill>
                  <a:prstClr val="black"/>
                </a:solidFill>
                <a:cs typeface="Arial" charset="0"/>
              </a:rPr>
              <a:t>guia</a:t>
            </a:r>
            <a:r>
              <a:rPr lang="en-US" sz="1500" dirty="0" smtClean="0">
                <a:solidFill>
                  <a:prstClr val="black"/>
                </a:solidFill>
                <a:cs typeface="Arial" charset="0"/>
              </a:rPr>
              <a:t> de an</a:t>
            </a:r>
            <a:r>
              <a:rPr lang="pt-BR" sz="1500" dirty="0" err="1" smtClean="0">
                <a:solidFill>
                  <a:prstClr val="black"/>
                </a:solidFill>
                <a:cs typeface="Arial" charset="0"/>
              </a:rPr>
              <a:t>álise</a:t>
            </a:r>
            <a:r>
              <a:rPr lang="pt-BR" sz="1500" dirty="0" smtClean="0">
                <a:solidFill>
                  <a:prstClr val="black"/>
                </a:solidFill>
                <a:cs typeface="Arial" charset="0"/>
              </a:rPr>
              <a:t>?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sz="1500" dirty="0" smtClean="0">
              <a:solidFill>
                <a:prstClr val="black"/>
              </a:solidFill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1500" b="1" dirty="0" smtClean="0">
                <a:solidFill>
                  <a:prstClr val="black"/>
                </a:solidFill>
                <a:cs typeface="Arial" charset="0"/>
              </a:rPr>
              <a:t>Previsão de excepcionalidade</a:t>
            </a:r>
            <a:r>
              <a:rPr lang="pt-BR" sz="1500" dirty="0" smtClean="0">
                <a:solidFill>
                  <a:prstClr val="black"/>
                </a:solidFill>
                <a:cs typeface="Arial" charset="0"/>
              </a:rPr>
              <a:t>;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sz="1500" dirty="0" smtClean="0">
              <a:solidFill>
                <a:prstClr val="black"/>
              </a:solidFill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1500" b="1" dirty="0" err="1" smtClean="0">
                <a:solidFill>
                  <a:prstClr val="black"/>
                </a:solidFill>
                <a:cs typeface="Arial" charset="0"/>
              </a:rPr>
              <a:t>Metodologia</a:t>
            </a:r>
            <a:r>
              <a:rPr lang="en-US" sz="1500" dirty="0" smtClean="0">
                <a:solidFill>
                  <a:prstClr val="black"/>
                </a:solidFill>
                <a:cs typeface="Arial" charset="0"/>
              </a:rPr>
              <a:t>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1500" dirty="0" smtClean="0">
                <a:solidFill>
                  <a:prstClr val="black"/>
                </a:solidFill>
                <a:cs typeface="Arial" charset="0"/>
              </a:rPr>
              <a:t>H</a:t>
            </a:r>
            <a:r>
              <a:rPr lang="pt-BR" sz="1500" dirty="0" smtClean="0">
                <a:solidFill>
                  <a:prstClr val="black"/>
                </a:solidFill>
                <a:cs typeface="Arial" charset="0"/>
              </a:rPr>
              <a:t>á metodologia específica? Análise quantitativa é usual?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1500" dirty="0" smtClean="0">
                <a:solidFill>
                  <a:prstClr val="black"/>
                </a:solidFill>
                <a:cs typeface="Arial" charset="0"/>
              </a:rPr>
              <a:t>Há níveis diferenciados de AIR? Considera coerência com outros normativos já existentes?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1500" dirty="0" smtClean="0">
                <a:solidFill>
                  <a:prstClr val="black"/>
                </a:solidFill>
                <a:cs typeface="Arial" charset="0"/>
              </a:rPr>
              <a:t>Inclui estudo de experiências internacionais?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1500" dirty="0" err="1" smtClean="0">
                <a:solidFill>
                  <a:prstClr val="black"/>
                </a:solidFill>
                <a:cs typeface="Arial" charset="0"/>
              </a:rPr>
              <a:t>Inclui</a:t>
            </a:r>
            <a:r>
              <a:rPr lang="en-US" sz="1500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US" sz="1500" dirty="0" err="1" smtClean="0">
                <a:solidFill>
                  <a:prstClr val="black"/>
                </a:solidFill>
                <a:cs typeface="Arial" charset="0"/>
              </a:rPr>
              <a:t>avaliaç</a:t>
            </a:r>
            <a:r>
              <a:rPr lang="pt-BR" sz="1500" dirty="0" err="1" smtClean="0">
                <a:solidFill>
                  <a:prstClr val="black"/>
                </a:solidFill>
                <a:cs typeface="Arial" charset="0"/>
              </a:rPr>
              <a:t>ão</a:t>
            </a:r>
            <a:r>
              <a:rPr lang="pt-BR" sz="1500" dirty="0" smtClean="0">
                <a:solidFill>
                  <a:prstClr val="black"/>
                </a:solidFill>
                <a:cs typeface="Arial" charset="0"/>
              </a:rPr>
              <a:t> do impacto sobre o comércio internacional?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en-US" sz="1500" dirty="0" smtClean="0">
              <a:solidFill>
                <a:prstClr val="black"/>
              </a:solidFill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1500" b="1" dirty="0" err="1" smtClean="0">
                <a:solidFill>
                  <a:prstClr val="black"/>
                </a:solidFill>
                <a:cs typeface="Arial" charset="0"/>
              </a:rPr>
              <a:t>Integraç</a:t>
            </a:r>
            <a:r>
              <a:rPr lang="pt-BR" sz="1500" b="1" dirty="0" err="1" smtClean="0">
                <a:solidFill>
                  <a:prstClr val="black"/>
                </a:solidFill>
                <a:cs typeface="Arial" charset="0"/>
              </a:rPr>
              <a:t>ão</a:t>
            </a:r>
            <a:r>
              <a:rPr lang="pt-BR" sz="1500" b="1" dirty="0" smtClean="0">
                <a:solidFill>
                  <a:prstClr val="black"/>
                </a:solidFill>
                <a:cs typeface="Arial" charset="0"/>
              </a:rPr>
              <a:t> com o processo decisório</a:t>
            </a:r>
            <a:r>
              <a:rPr lang="en-US" sz="1500" dirty="0" smtClean="0">
                <a:solidFill>
                  <a:prstClr val="black"/>
                </a:solidFill>
                <a:cs typeface="Arial" charset="0"/>
              </a:rPr>
              <a:t>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1500" dirty="0" smtClean="0">
                <a:solidFill>
                  <a:prstClr val="black"/>
                </a:solidFill>
                <a:cs typeface="Arial" charset="0"/>
              </a:rPr>
              <a:t>Tem in</a:t>
            </a:r>
            <a:r>
              <a:rPr lang="pt-BR" sz="1500" dirty="0" err="1" smtClean="0">
                <a:solidFill>
                  <a:prstClr val="black"/>
                </a:solidFill>
                <a:cs typeface="Arial" charset="0"/>
              </a:rPr>
              <a:t>ício</a:t>
            </a:r>
            <a:r>
              <a:rPr lang="pt-BR" sz="1500" dirty="0" smtClean="0">
                <a:solidFill>
                  <a:prstClr val="black"/>
                </a:solidFill>
                <a:cs typeface="Arial" charset="0"/>
              </a:rPr>
              <a:t> na identificação do problema? Considera mais de uma alternativa?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en-US" sz="1500" dirty="0" smtClean="0">
              <a:solidFill>
                <a:prstClr val="black"/>
              </a:solidFill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1500" b="1" dirty="0" err="1" smtClean="0">
                <a:solidFill>
                  <a:prstClr val="black"/>
                </a:solidFill>
                <a:cs typeface="Arial" charset="0"/>
              </a:rPr>
              <a:t>Participaç</a:t>
            </a:r>
            <a:r>
              <a:rPr lang="pt-BR" sz="1500" b="1" dirty="0" err="1" smtClean="0">
                <a:solidFill>
                  <a:prstClr val="black"/>
                </a:solidFill>
                <a:cs typeface="Arial" charset="0"/>
              </a:rPr>
              <a:t>ão</a:t>
            </a:r>
            <a:r>
              <a:rPr lang="pt-BR" sz="1500" b="1" dirty="0" smtClean="0">
                <a:solidFill>
                  <a:prstClr val="black"/>
                </a:solidFill>
                <a:cs typeface="Arial" charset="0"/>
              </a:rPr>
              <a:t> social e transparência</a:t>
            </a:r>
            <a:r>
              <a:rPr lang="en-US" sz="1500" dirty="0" smtClean="0">
                <a:solidFill>
                  <a:prstClr val="black"/>
                </a:solidFill>
                <a:cs typeface="Arial" charset="0"/>
              </a:rPr>
              <a:t>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1500" dirty="0" err="1" smtClean="0">
                <a:solidFill>
                  <a:prstClr val="black"/>
                </a:solidFill>
                <a:cs typeface="Arial" charset="0"/>
              </a:rPr>
              <a:t>Existe</a:t>
            </a:r>
            <a:r>
              <a:rPr lang="en-US" sz="1500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US" sz="1500" dirty="0" err="1" smtClean="0">
                <a:solidFill>
                  <a:prstClr val="black"/>
                </a:solidFill>
                <a:cs typeface="Arial" charset="0"/>
              </a:rPr>
              <a:t>consulta</a:t>
            </a:r>
            <a:r>
              <a:rPr lang="en-US" sz="1500" dirty="0" smtClean="0">
                <a:solidFill>
                  <a:prstClr val="black"/>
                </a:solidFill>
                <a:cs typeface="Arial" charset="0"/>
              </a:rPr>
              <a:t> externa no </a:t>
            </a:r>
            <a:r>
              <a:rPr lang="en-US" sz="1500" dirty="0" err="1" smtClean="0">
                <a:solidFill>
                  <a:prstClr val="black"/>
                </a:solidFill>
                <a:cs typeface="Arial" charset="0"/>
              </a:rPr>
              <a:t>processo</a:t>
            </a:r>
            <a:r>
              <a:rPr lang="en-US" sz="1500" dirty="0" smtClean="0">
                <a:solidFill>
                  <a:prstClr val="black"/>
                </a:solidFill>
                <a:cs typeface="Arial" charset="0"/>
              </a:rPr>
              <a:t> de </a:t>
            </a:r>
            <a:r>
              <a:rPr lang="en-US" sz="1500" dirty="0" err="1" smtClean="0">
                <a:solidFill>
                  <a:prstClr val="black"/>
                </a:solidFill>
                <a:cs typeface="Arial" charset="0"/>
              </a:rPr>
              <a:t>elaboraç</a:t>
            </a:r>
            <a:r>
              <a:rPr lang="pt-BR" sz="1500" dirty="0" err="1" smtClean="0">
                <a:solidFill>
                  <a:prstClr val="black"/>
                </a:solidFill>
                <a:cs typeface="Arial" charset="0"/>
              </a:rPr>
              <a:t>ão</a:t>
            </a:r>
            <a:r>
              <a:rPr lang="pt-BR" sz="1500" dirty="0" smtClean="0">
                <a:solidFill>
                  <a:prstClr val="black"/>
                </a:solidFill>
                <a:cs typeface="Arial" charset="0"/>
              </a:rPr>
              <a:t> normativa?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1500" dirty="0" smtClean="0">
                <a:solidFill>
                  <a:prstClr val="black"/>
                </a:solidFill>
                <a:cs typeface="Arial" charset="0"/>
              </a:rPr>
              <a:t>AIR é um documento público? É disponibilizada eletronicamente? É disponibilizada para contribuições antes de ser finalizada?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sz="16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1600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1600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7251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3872" y="116632"/>
            <a:ext cx="8363272" cy="864096"/>
          </a:xfrm>
          <a:solidFill>
            <a:srgbClr val="1DA32A"/>
          </a:solidFill>
        </p:spPr>
        <p:txBody>
          <a:bodyPr>
            <a:normAutofit/>
          </a:bodyPr>
          <a:lstStyle/>
          <a:p>
            <a:r>
              <a:rPr lang="pt-BR" sz="3200" b="1" dirty="0" smtClean="0"/>
              <a:t>INVENTÁRIO DE AIR – QUESTIONÁRIO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276056"/>
          </a:xfrm>
        </p:spPr>
        <p:txBody>
          <a:bodyPr>
            <a:noAutofit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1400" b="1" dirty="0" err="1">
                <a:solidFill>
                  <a:prstClr val="black"/>
                </a:solidFill>
                <a:cs typeface="Arial" charset="0"/>
              </a:rPr>
              <a:t>Governança</a:t>
            </a:r>
            <a:r>
              <a:rPr lang="en-US" sz="1400" dirty="0">
                <a:solidFill>
                  <a:prstClr val="black"/>
                </a:solidFill>
                <a:cs typeface="Arial" charset="0"/>
              </a:rPr>
              <a:t>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1400" dirty="0" err="1">
                <a:solidFill>
                  <a:prstClr val="black"/>
                </a:solidFill>
                <a:cs typeface="Arial" charset="0"/>
              </a:rPr>
              <a:t>Existe</a:t>
            </a:r>
            <a:r>
              <a:rPr lang="en-US" sz="1400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cs typeface="Arial" charset="0"/>
              </a:rPr>
              <a:t>uma</a:t>
            </a:r>
            <a:r>
              <a:rPr lang="en-US" sz="1400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pt-BR" sz="1400" dirty="0">
                <a:solidFill>
                  <a:prstClr val="black"/>
                </a:solidFill>
                <a:cs typeface="Arial" charset="0"/>
              </a:rPr>
              <a:t>área específica responsável pela elaboração ou acompanhamento da AIR?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1400" dirty="0">
                <a:solidFill>
                  <a:prstClr val="black"/>
                </a:solidFill>
                <a:cs typeface="Arial" charset="0"/>
              </a:rPr>
              <a:t>AIR passa por revisão antes de ser enviada à </a:t>
            </a:r>
            <a:r>
              <a:rPr lang="pt-BR" sz="1400" dirty="0" smtClean="0">
                <a:solidFill>
                  <a:prstClr val="black"/>
                </a:solidFill>
                <a:cs typeface="Arial" charset="0"/>
              </a:rPr>
              <a:t>Diretoria?</a:t>
            </a:r>
            <a:endParaRPr lang="pt-BR" sz="1400" dirty="0">
              <a:solidFill>
                <a:prstClr val="black"/>
              </a:solidFill>
              <a:cs typeface="Arial" charset="0"/>
            </a:endParaRP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1400" dirty="0">
                <a:solidFill>
                  <a:prstClr val="black"/>
                </a:solidFill>
                <a:cs typeface="Arial" charset="0"/>
              </a:rPr>
              <a:t>Diretoria </a:t>
            </a:r>
            <a:r>
              <a:rPr lang="pt-BR" sz="1400" dirty="0" smtClean="0">
                <a:solidFill>
                  <a:prstClr val="black"/>
                </a:solidFill>
                <a:cs typeface="Arial" charset="0"/>
              </a:rPr>
              <a:t>se </a:t>
            </a:r>
            <a:r>
              <a:rPr lang="pt-BR" sz="1400" dirty="0">
                <a:solidFill>
                  <a:prstClr val="black"/>
                </a:solidFill>
                <a:cs typeface="Arial" charset="0"/>
              </a:rPr>
              <a:t>manifesta especificamente sobre as </a:t>
            </a:r>
            <a:r>
              <a:rPr lang="pt-BR" sz="1400" dirty="0" err="1">
                <a:solidFill>
                  <a:prstClr val="black"/>
                </a:solidFill>
                <a:cs typeface="Arial" charset="0"/>
              </a:rPr>
              <a:t>AIRs</a:t>
            </a:r>
            <a:r>
              <a:rPr lang="pt-BR" sz="1400" dirty="0">
                <a:solidFill>
                  <a:prstClr val="black"/>
                </a:solidFill>
                <a:cs typeface="Arial" charset="0"/>
              </a:rPr>
              <a:t>?</a:t>
            </a:r>
            <a:endParaRPr lang="en-US" sz="1400" dirty="0"/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1400" b="1" dirty="0" smtClean="0">
                <a:solidFill>
                  <a:prstClr val="black"/>
                </a:solidFill>
                <a:cs typeface="Arial" charset="0"/>
              </a:rPr>
              <a:t>Monitoramento e AIR </a:t>
            </a:r>
            <a:r>
              <a:rPr lang="pt-BR" sz="1400" b="1" i="1" dirty="0" err="1" smtClean="0">
                <a:solidFill>
                  <a:prstClr val="black"/>
                </a:solidFill>
                <a:cs typeface="Arial" charset="0"/>
              </a:rPr>
              <a:t>ex-post</a:t>
            </a:r>
            <a:r>
              <a:rPr lang="en-US" sz="1400" dirty="0" smtClean="0">
                <a:solidFill>
                  <a:prstClr val="black"/>
                </a:solidFill>
                <a:cs typeface="Arial" charset="0"/>
              </a:rPr>
              <a:t>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1400" dirty="0" smtClean="0">
                <a:solidFill>
                  <a:prstClr val="black"/>
                </a:solidFill>
                <a:cs typeface="Arial" charset="0"/>
              </a:rPr>
              <a:t>Ag</a:t>
            </a:r>
            <a:r>
              <a:rPr lang="pt-BR" sz="1400" dirty="0" err="1" smtClean="0">
                <a:solidFill>
                  <a:prstClr val="black"/>
                </a:solidFill>
                <a:cs typeface="Arial" charset="0"/>
              </a:rPr>
              <a:t>ência</a:t>
            </a:r>
            <a:r>
              <a:rPr lang="pt-BR" sz="1400" dirty="0" smtClean="0">
                <a:solidFill>
                  <a:prstClr val="black"/>
                </a:solidFill>
                <a:cs typeface="Arial" charset="0"/>
              </a:rPr>
              <a:t> possui indicador de qualidade? 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1400" dirty="0" smtClean="0">
                <a:solidFill>
                  <a:prstClr val="black"/>
                </a:solidFill>
                <a:cs typeface="Arial" charset="0"/>
              </a:rPr>
              <a:t>Agência elabora AIR </a:t>
            </a:r>
            <a:r>
              <a:rPr lang="pt-BR" sz="1400" i="1" dirty="0" err="1" smtClean="0">
                <a:solidFill>
                  <a:prstClr val="black"/>
                </a:solidFill>
                <a:cs typeface="Arial" charset="0"/>
              </a:rPr>
              <a:t>ex-post</a:t>
            </a:r>
            <a:r>
              <a:rPr lang="pt-BR" sz="1400" dirty="0" smtClean="0">
                <a:solidFill>
                  <a:prstClr val="black"/>
                </a:solidFill>
                <a:cs typeface="Arial" charset="0"/>
              </a:rPr>
              <a:t>?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1400" b="1" dirty="0" smtClean="0">
                <a:solidFill>
                  <a:prstClr val="black"/>
                </a:solidFill>
                <a:cs typeface="Arial" charset="0"/>
              </a:rPr>
              <a:t>Análise de Risco</a:t>
            </a:r>
            <a:r>
              <a:rPr lang="en-US" sz="1400" dirty="0" smtClean="0">
                <a:solidFill>
                  <a:prstClr val="black"/>
                </a:solidFill>
                <a:cs typeface="Arial" charset="0"/>
              </a:rPr>
              <a:t>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1400" dirty="0" smtClean="0">
                <a:solidFill>
                  <a:prstClr val="black"/>
                </a:solidFill>
                <a:cs typeface="Arial" charset="0"/>
              </a:rPr>
              <a:t>AIR inclui análise de risco?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1400" b="1" dirty="0" smtClean="0">
                <a:solidFill>
                  <a:prstClr val="black"/>
                </a:solidFill>
                <a:cs typeface="Arial" charset="0"/>
              </a:rPr>
              <a:t>Disponibilização da dados</a:t>
            </a:r>
            <a:r>
              <a:rPr lang="en-US" sz="1400" dirty="0" smtClean="0">
                <a:solidFill>
                  <a:prstClr val="black"/>
                </a:solidFill>
                <a:cs typeface="Arial" charset="0"/>
              </a:rPr>
              <a:t>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1400" dirty="0" smtClean="0">
                <a:solidFill>
                  <a:prstClr val="black"/>
                </a:solidFill>
                <a:cs typeface="Arial" charset="0"/>
              </a:rPr>
              <a:t>Existe disponibilidade adequada de dados (acesso, possibilidade de solicitação, capacidade de gestão, organização e tratamento)?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1400" b="1" dirty="0" err="1" smtClean="0">
                <a:solidFill>
                  <a:prstClr val="black"/>
                </a:solidFill>
                <a:cs typeface="Arial" charset="0"/>
              </a:rPr>
              <a:t>Capacitaç</a:t>
            </a:r>
            <a:r>
              <a:rPr lang="pt-BR" sz="1400" b="1" dirty="0" err="1" smtClean="0">
                <a:solidFill>
                  <a:prstClr val="black"/>
                </a:solidFill>
                <a:cs typeface="Arial" charset="0"/>
              </a:rPr>
              <a:t>ão</a:t>
            </a:r>
            <a:r>
              <a:rPr lang="en-US" sz="1400" dirty="0" smtClean="0">
                <a:solidFill>
                  <a:prstClr val="black"/>
                </a:solidFill>
                <a:cs typeface="Arial" charset="0"/>
              </a:rPr>
              <a:t>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1400" dirty="0" smtClean="0">
                <a:solidFill>
                  <a:prstClr val="black"/>
                </a:solidFill>
                <a:cs typeface="Arial" charset="0"/>
              </a:rPr>
              <a:t>P</a:t>
            </a:r>
            <a:r>
              <a:rPr lang="pt-BR" sz="1400" dirty="0" err="1" smtClean="0">
                <a:solidFill>
                  <a:prstClr val="black"/>
                </a:solidFill>
                <a:cs typeface="Arial" charset="0"/>
              </a:rPr>
              <a:t>rofissionais</a:t>
            </a:r>
            <a:r>
              <a:rPr lang="pt-BR" sz="1400" dirty="0" smtClean="0">
                <a:solidFill>
                  <a:prstClr val="black"/>
                </a:solidFill>
                <a:cs typeface="Arial" charset="0"/>
              </a:rPr>
              <a:t> que elaboram AIR têm conhecimento específico sobre o tema?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1400" dirty="0" smtClean="0">
                <a:solidFill>
                  <a:prstClr val="black"/>
                </a:solidFill>
                <a:cs typeface="Arial" charset="0"/>
              </a:rPr>
              <a:t>Capacitação em AIR faz parte da política de capacitação da Agência?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1400" dirty="0" smtClean="0">
                <a:solidFill>
                  <a:prstClr val="black"/>
                </a:solidFill>
                <a:cs typeface="Arial" charset="0"/>
              </a:rPr>
              <a:t>Agência já contratou consultoria externa para a realização de alguma AIR?</a:t>
            </a:r>
            <a:endParaRPr lang="en-US" sz="1400" dirty="0" smtClean="0">
              <a:solidFill>
                <a:prstClr val="black"/>
              </a:solidFill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1400" b="1" dirty="0" smtClean="0">
                <a:solidFill>
                  <a:prstClr val="black"/>
                </a:solidFill>
                <a:cs typeface="Arial" charset="0"/>
              </a:rPr>
              <a:t>Decisão pela não-regulação</a:t>
            </a:r>
            <a:r>
              <a:rPr lang="en-US" sz="1400" dirty="0" smtClean="0">
                <a:solidFill>
                  <a:prstClr val="black"/>
                </a:solidFill>
                <a:cs typeface="Arial" charset="0"/>
              </a:rPr>
              <a:t>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1400" dirty="0" smtClean="0">
                <a:solidFill>
                  <a:prstClr val="black"/>
                </a:solidFill>
                <a:cs typeface="Arial" charset="0"/>
              </a:rPr>
              <a:t>Agência já deixou de editar alguma norma em decorrência de AIR?</a:t>
            </a:r>
            <a:endParaRPr lang="en-US" sz="1400" dirty="0" smtClean="0">
              <a:solidFill>
                <a:prstClr val="black"/>
              </a:solidFill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1400" b="1" dirty="0" smtClean="0">
                <a:solidFill>
                  <a:prstClr val="black"/>
                </a:solidFill>
                <a:cs typeface="Arial" charset="0"/>
              </a:rPr>
              <a:t>Resistência interna</a:t>
            </a:r>
            <a:r>
              <a:rPr lang="en-US" sz="1400" dirty="0" smtClean="0">
                <a:solidFill>
                  <a:prstClr val="black"/>
                </a:solidFill>
                <a:cs typeface="Arial" charset="0"/>
              </a:rPr>
              <a:t>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1400" dirty="0" smtClean="0">
                <a:solidFill>
                  <a:prstClr val="black"/>
                </a:solidFill>
                <a:cs typeface="Arial" charset="0"/>
              </a:rPr>
              <a:t>Há </a:t>
            </a:r>
            <a:r>
              <a:rPr lang="pt-BR" sz="1400" dirty="0">
                <a:solidFill>
                  <a:prstClr val="black"/>
                </a:solidFill>
                <a:cs typeface="Arial" charset="0"/>
              </a:rPr>
              <a:t>ou houve resistência à utilização de AIR pelas áreas que atuam no processo </a:t>
            </a:r>
            <a:r>
              <a:rPr lang="pt-BR" sz="1400" dirty="0" smtClean="0">
                <a:solidFill>
                  <a:prstClr val="black"/>
                </a:solidFill>
                <a:cs typeface="Arial" charset="0"/>
              </a:rPr>
              <a:t>normativo?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1400" b="1" dirty="0" err="1" smtClean="0">
                <a:solidFill>
                  <a:prstClr val="black"/>
                </a:solidFill>
                <a:cs typeface="Arial" charset="0"/>
              </a:rPr>
              <a:t>Casos</a:t>
            </a:r>
            <a:r>
              <a:rPr lang="en-US" sz="1400" b="1" dirty="0" smtClean="0">
                <a:solidFill>
                  <a:prstClr val="black"/>
                </a:solidFill>
                <a:cs typeface="Arial" charset="0"/>
              </a:rPr>
              <a:t> emblem</a:t>
            </a:r>
            <a:r>
              <a:rPr lang="pt-BR" sz="1400" b="1" dirty="0" smtClean="0">
                <a:solidFill>
                  <a:prstClr val="black"/>
                </a:solidFill>
                <a:cs typeface="Arial" charset="0"/>
              </a:rPr>
              <a:t>áticos</a:t>
            </a:r>
            <a:r>
              <a:rPr lang="en-US" sz="1400" dirty="0" smtClean="0">
                <a:solidFill>
                  <a:prstClr val="black"/>
                </a:solidFill>
                <a:cs typeface="Arial" charset="0"/>
              </a:rPr>
              <a:t>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1400" dirty="0" smtClean="0">
                <a:solidFill>
                  <a:prstClr val="black"/>
                </a:solidFill>
                <a:cs typeface="Arial" charset="0"/>
              </a:rPr>
              <a:t>Envie 2 ou 3 casos emblemáticos de AIR realizada. </a:t>
            </a:r>
            <a:endParaRPr lang="pt-BR" sz="14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1400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1400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36998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400" y="116632"/>
            <a:ext cx="8763000" cy="864096"/>
          </a:xfrm>
          <a:solidFill>
            <a:srgbClr val="1DA32A"/>
          </a:solidFill>
        </p:spPr>
        <p:txBody>
          <a:bodyPr>
            <a:normAutofit/>
          </a:bodyPr>
          <a:lstStyle/>
          <a:p>
            <a:r>
              <a:rPr lang="pt-BR" sz="3600" b="1" dirty="0"/>
              <a:t>INVENTÁRIO DE AIR – </a:t>
            </a:r>
            <a:r>
              <a:rPr lang="pt-BR" sz="3600" b="1" dirty="0" smtClean="0"/>
              <a:t>MAPEAMENTO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608512"/>
          </a:xfrm>
        </p:spPr>
        <p:txBody>
          <a:bodyPr>
            <a:normAutofit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400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endParaRPr lang="pt-BR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8540619"/>
              </p:ext>
            </p:extLst>
          </p:nvPr>
        </p:nvGraphicFramePr>
        <p:xfrm>
          <a:off x="152400" y="980728"/>
          <a:ext cx="8686800" cy="5420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Planilha" r:id="rId3" imgW="23974357" imgH="24012435" progId="Excel.Sheet.12">
                  <p:embed/>
                </p:oleObj>
              </mc:Choice>
              <mc:Fallback>
                <p:oleObj name="Planilha" r:id="rId3" imgW="23974357" imgH="24012435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980728"/>
                        <a:ext cx="8686800" cy="5420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838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1DA32A"/>
          </a:solidFill>
        </p:spPr>
        <p:txBody>
          <a:bodyPr>
            <a:normAutofit/>
          </a:bodyPr>
          <a:lstStyle/>
          <a:p>
            <a:r>
              <a:rPr lang="pt-BR" sz="3600" b="1" dirty="0" smtClean="0"/>
              <a:t>MAPEAMENTO: CONCLUSÕES GERAIS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412776"/>
            <a:ext cx="8424936" cy="5140424"/>
          </a:xfrm>
        </p:spPr>
        <p:txBody>
          <a:bodyPr>
            <a:normAutofit fontScale="55000" lnSpcReduction="20000"/>
          </a:bodyPr>
          <a:lstStyle/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pt-BR" sz="2900" b="1" dirty="0" smtClean="0"/>
              <a:t>Abrangência</a:t>
            </a:r>
            <a:r>
              <a:rPr lang="pt-BR" sz="2900" dirty="0" smtClean="0"/>
              <a:t>:</a:t>
            </a:r>
          </a:p>
          <a:p>
            <a:pPr lvl="1"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pt-BR" sz="2900" dirty="0" smtClean="0"/>
              <a:t>AIR obrigatória é importante para a adequada institucionalização da AIR e para sua efetiva implementação;</a:t>
            </a:r>
            <a:endParaRPr lang="pt-BR" sz="2900" dirty="0"/>
          </a:p>
          <a:p>
            <a:pPr lvl="1"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pt-BR" sz="2900" dirty="0" smtClean="0"/>
              <a:t> Maioria das Agências atrela AIR ao seu processo normativo ou à agenda regulatória, não existindo gatilho;</a:t>
            </a:r>
          </a:p>
          <a:p>
            <a:pPr lvl="1"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pt-BR" sz="2900" dirty="0"/>
              <a:t>Na maior parte dos casos, </a:t>
            </a:r>
            <a:r>
              <a:rPr lang="pt-BR" sz="2900" dirty="0" smtClean="0"/>
              <a:t>a </a:t>
            </a:r>
            <a:r>
              <a:rPr lang="pt-BR" sz="2900" dirty="0"/>
              <a:t>profundidade da análise é </a:t>
            </a:r>
            <a:r>
              <a:rPr lang="pt-BR" sz="2900" dirty="0" smtClean="0"/>
              <a:t>sujeita </a:t>
            </a:r>
            <a:r>
              <a:rPr lang="pt-BR" sz="2900" dirty="0"/>
              <a:t>à </a:t>
            </a:r>
            <a:r>
              <a:rPr lang="pt-BR" sz="2900" dirty="0" smtClean="0"/>
              <a:t>discricionariedade </a:t>
            </a:r>
            <a:r>
              <a:rPr lang="pt-BR" sz="2900" dirty="0"/>
              <a:t>das equipes ou à demanda da Diretoria.</a:t>
            </a:r>
          </a:p>
          <a:p>
            <a:pPr lvl="1"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pt-BR" sz="2900" dirty="0" smtClean="0"/>
              <a:t>Agências </a:t>
            </a:r>
            <a:r>
              <a:rPr lang="pt-BR" sz="2900" dirty="0"/>
              <a:t>entendem que a previsão de gatilhos é importante, mas, ao mesmo tempo, a definição de gatilhos quantitativos gerais adequados  a todas as Agências é difícil, dadas as diferenças entre os diferentes setores</a:t>
            </a:r>
            <a:r>
              <a:rPr lang="pt-BR" sz="2900" dirty="0" smtClean="0"/>
              <a:t>.</a:t>
            </a:r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pt-BR" sz="2900" b="1" dirty="0" smtClean="0">
                <a:solidFill>
                  <a:prstClr val="black"/>
                </a:solidFill>
                <a:cs typeface="Arial" charset="0"/>
              </a:rPr>
              <a:t>Base legal</a:t>
            </a:r>
            <a:r>
              <a:rPr lang="pt-BR" sz="2900" dirty="0" smtClean="0"/>
              <a:t>:</a:t>
            </a:r>
            <a:endParaRPr lang="pt-BR" sz="2900" dirty="0"/>
          </a:p>
          <a:p>
            <a:pPr lvl="1"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pt-BR" sz="2900" dirty="0"/>
              <a:t>Maioria das Agências conta com base normativa que obrigue ou incentive a realização de AIR</a:t>
            </a:r>
            <a:r>
              <a:rPr lang="pt-BR" sz="2900" dirty="0" smtClean="0"/>
              <a:t>.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900" b="1" dirty="0" err="1" smtClean="0">
                <a:solidFill>
                  <a:prstClr val="black"/>
                </a:solidFill>
                <a:cs typeface="Arial" charset="0"/>
              </a:rPr>
              <a:t>Padronizaç</a:t>
            </a:r>
            <a:r>
              <a:rPr lang="pt-BR" sz="2900" b="1" dirty="0" err="1" smtClean="0">
                <a:solidFill>
                  <a:prstClr val="black"/>
                </a:solidFill>
                <a:cs typeface="Arial" charset="0"/>
              </a:rPr>
              <a:t>ão</a:t>
            </a:r>
            <a:r>
              <a:rPr lang="en-US" sz="2900" dirty="0" smtClean="0">
                <a:solidFill>
                  <a:prstClr val="black"/>
                </a:solidFill>
                <a:cs typeface="Arial" charset="0"/>
              </a:rPr>
              <a:t>: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2900" dirty="0" smtClean="0">
                <a:solidFill>
                  <a:prstClr val="black"/>
                </a:solidFill>
                <a:cs typeface="Arial" charset="0"/>
              </a:rPr>
              <a:t>A </a:t>
            </a:r>
            <a:r>
              <a:rPr lang="pt-BR" sz="2900" dirty="0">
                <a:solidFill>
                  <a:prstClr val="black"/>
                </a:solidFill>
                <a:cs typeface="Arial" charset="0"/>
              </a:rPr>
              <a:t>utilização de formulários e de guias de análise de AIR é importante para a adequada institucionalização e efetiva implementação</a:t>
            </a:r>
            <a:r>
              <a:rPr lang="pt-BR" sz="2900" dirty="0" smtClean="0">
                <a:solidFill>
                  <a:prstClr val="black"/>
                </a:solidFill>
                <a:cs typeface="Arial" charset="0"/>
              </a:rPr>
              <a:t>;</a:t>
            </a:r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pt-BR" sz="2900" b="1" dirty="0" smtClean="0">
                <a:solidFill>
                  <a:prstClr val="black"/>
                </a:solidFill>
                <a:cs typeface="Arial" charset="0"/>
              </a:rPr>
              <a:t>Previsão </a:t>
            </a:r>
            <a:r>
              <a:rPr lang="pt-BR" sz="2900" b="1" dirty="0">
                <a:solidFill>
                  <a:prstClr val="black"/>
                </a:solidFill>
                <a:cs typeface="Arial" charset="0"/>
              </a:rPr>
              <a:t>de </a:t>
            </a:r>
            <a:r>
              <a:rPr lang="pt-BR" sz="2900" b="1" dirty="0" smtClean="0">
                <a:solidFill>
                  <a:prstClr val="black"/>
                </a:solidFill>
                <a:cs typeface="Arial" charset="0"/>
              </a:rPr>
              <a:t>excepcionalidade:</a:t>
            </a:r>
            <a:endParaRPr lang="pt-BR" sz="2900" b="1" dirty="0">
              <a:solidFill>
                <a:prstClr val="black"/>
              </a:solidFill>
              <a:cs typeface="Arial" charset="0"/>
            </a:endParaRPr>
          </a:p>
          <a:p>
            <a:pPr lvl="1"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pt-BR" sz="2900" dirty="0">
                <a:solidFill>
                  <a:prstClr val="black"/>
                </a:solidFill>
                <a:cs typeface="Arial" charset="0"/>
              </a:rPr>
              <a:t>Na maior parte das Agências em que AIR é obrigatória, sua dispensa pode ser solicitada à Diretoria mediante justificativa, o que possibilita ampla aplicação de possibilidades de dispensa;</a:t>
            </a:r>
          </a:p>
          <a:p>
            <a:pPr lvl="1"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pt-BR" sz="2900" dirty="0">
                <a:solidFill>
                  <a:prstClr val="black"/>
                </a:solidFill>
                <a:cs typeface="Arial" charset="0"/>
              </a:rPr>
              <a:t>Algumas </a:t>
            </a:r>
            <a:r>
              <a:rPr lang="pt-BR" sz="2900" dirty="0" smtClean="0">
                <a:solidFill>
                  <a:prstClr val="black"/>
                </a:solidFill>
                <a:cs typeface="Arial" charset="0"/>
              </a:rPr>
              <a:t>Agências </a:t>
            </a:r>
            <a:r>
              <a:rPr lang="pt-BR" sz="2900" dirty="0">
                <a:solidFill>
                  <a:prstClr val="black"/>
                </a:solidFill>
                <a:cs typeface="Arial" charset="0"/>
              </a:rPr>
              <a:t>possuem critérios objetivos: tramitação em </a:t>
            </a:r>
            <a:r>
              <a:rPr lang="pt-BR" sz="2900" dirty="0" smtClean="0">
                <a:solidFill>
                  <a:prstClr val="black"/>
                </a:solidFill>
                <a:cs typeface="Arial" charset="0"/>
              </a:rPr>
              <a:t>caráter </a:t>
            </a:r>
            <a:r>
              <a:rPr lang="pt-BR" sz="2900" dirty="0">
                <a:solidFill>
                  <a:prstClr val="black"/>
                </a:solidFill>
                <a:cs typeface="Arial" charset="0"/>
              </a:rPr>
              <a:t>de urgência, correção de erro formal em norma pré-existente e iniciativa de baixa complexidade</a:t>
            </a:r>
          </a:p>
          <a:p>
            <a:pPr lvl="1"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endParaRPr lang="pt-BR" sz="2500" dirty="0" smtClean="0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endParaRPr lang="pt-BR" sz="2900" dirty="0" smtClean="0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endParaRPr lang="pt-BR" sz="2900" dirty="0" smtClean="0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endParaRPr lang="pt-BR" sz="2900" dirty="0" smtClean="0"/>
          </a:p>
          <a:p>
            <a:pPr lvl="1"/>
            <a:endParaRPr lang="pt-BR" sz="2900" b="1" dirty="0"/>
          </a:p>
          <a:p>
            <a:endParaRPr lang="pt-BR" sz="2900" b="1" dirty="0" smtClean="0"/>
          </a:p>
          <a:p>
            <a:endParaRPr lang="pt-BR" sz="2900" dirty="0" smtClean="0"/>
          </a:p>
          <a:p>
            <a:pPr marL="457200" lvl="1" indent="0">
              <a:buNone/>
            </a:pPr>
            <a:endParaRPr lang="pt-BR" sz="2900" dirty="0" smtClean="0"/>
          </a:p>
          <a:p>
            <a:endParaRPr lang="pt-BR" sz="2900" dirty="0" smtClean="0"/>
          </a:p>
        </p:txBody>
      </p:sp>
    </p:spTree>
    <p:extLst>
      <p:ext uri="{BB962C8B-B14F-4D97-AF65-F5344CB8AC3E}">
        <p14:creationId xmlns:p14="http://schemas.microsoft.com/office/powerpoint/2010/main" val="66766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94122"/>
          </a:xfrm>
          <a:solidFill>
            <a:srgbClr val="1DA32A"/>
          </a:solidFill>
        </p:spPr>
        <p:txBody>
          <a:bodyPr>
            <a:normAutofit/>
          </a:bodyPr>
          <a:lstStyle/>
          <a:p>
            <a:r>
              <a:rPr lang="pt-BR" sz="3600" b="1" dirty="0" smtClean="0"/>
              <a:t>MAPEAMENTO: CONCLUSÕES GERAIS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268760"/>
            <a:ext cx="8424936" cy="5472608"/>
          </a:xfrm>
        </p:spPr>
        <p:txBody>
          <a:bodyPr>
            <a:normAutofit fontScale="25000" lnSpcReduction="20000"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6000" b="1" dirty="0" err="1" smtClean="0">
                <a:solidFill>
                  <a:prstClr val="black"/>
                </a:solidFill>
                <a:cs typeface="Arial" charset="0"/>
              </a:rPr>
              <a:t>Integraç</a:t>
            </a:r>
            <a:r>
              <a:rPr lang="pt-BR" sz="6000" b="1" dirty="0" err="1">
                <a:solidFill>
                  <a:prstClr val="black"/>
                </a:solidFill>
                <a:cs typeface="Arial" charset="0"/>
              </a:rPr>
              <a:t>ão</a:t>
            </a:r>
            <a:r>
              <a:rPr lang="pt-BR" sz="6000" b="1" dirty="0">
                <a:solidFill>
                  <a:prstClr val="black"/>
                </a:solidFill>
                <a:cs typeface="Arial" charset="0"/>
              </a:rPr>
              <a:t> com o processo </a:t>
            </a:r>
            <a:r>
              <a:rPr lang="pt-BR" sz="6000" b="1" dirty="0" smtClean="0">
                <a:solidFill>
                  <a:prstClr val="black"/>
                </a:solidFill>
                <a:cs typeface="Arial" charset="0"/>
              </a:rPr>
              <a:t>decisório</a:t>
            </a:r>
            <a:r>
              <a:rPr lang="en-US" sz="6000" dirty="0">
                <a:solidFill>
                  <a:prstClr val="black"/>
                </a:solidFill>
                <a:cs typeface="Arial" charset="0"/>
              </a:rPr>
              <a:t>: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6000" dirty="0" smtClean="0">
                <a:solidFill>
                  <a:prstClr val="black"/>
                </a:solidFill>
                <a:cs typeface="Arial" charset="0"/>
              </a:rPr>
              <a:t>A realização da AIR logo no início do processo normativo, na identificação do problema a ser resolvido, </a:t>
            </a:r>
            <a:r>
              <a:rPr lang="pt-BR" sz="6000" dirty="0">
                <a:solidFill>
                  <a:prstClr val="black"/>
                </a:solidFill>
                <a:cs typeface="Arial" charset="0"/>
              </a:rPr>
              <a:t>foi percebida como fator crucial para a adequada institucionalização e efetiva implementação</a:t>
            </a:r>
            <a:r>
              <a:rPr lang="pt-BR" sz="6000" dirty="0" smtClean="0">
                <a:solidFill>
                  <a:prstClr val="black"/>
                </a:solidFill>
                <a:cs typeface="Arial" charset="0"/>
              </a:rPr>
              <a:t>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6000" dirty="0" smtClean="0">
                <a:solidFill>
                  <a:prstClr val="black"/>
                </a:solidFill>
                <a:cs typeface="Arial" charset="0"/>
              </a:rPr>
              <a:t>Em todas as Agências há orientação ou previsão normativa nesse sentido, mas a apresentação da AIR só é exigida no momento da consulta ou audiência pública ou no momento de apresentação da proposta à Diretoria Colegiada, o que pode facilitar sua realização muito tardiamente  no processo  normativo ou sua utilização apenas como justificativa para decisões regulatórias já tomadas;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6000" dirty="0" smtClean="0">
                <a:solidFill>
                  <a:prstClr val="black"/>
                </a:solidFill>
                <a:cs typeface="Arial" charset="0"/>
              </a:rPr>
              <a:t>Na maioria dos casos, AIR traz apenas a comparação entre 2 alternativas: regular ou não regular;</a:t>
            </a:r>
            <a:endParaRPr lang="en-US" sz="6000" dirty="0">
              <a:solidFill>
                <a:prstClr val="black"/>
              </a:solidFill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6000" b="1" dirty="0" err="1">
                <a:solidFill>
                  <a:prstClr val="black"/>
                </a:solidFill>
                <a:cs typeface="Arial" charset="0"/>
              </a:rPr>
              <a:t>Participaç</a:t>
            </a:r>
            <a:r>
              <a:rPr lang="pt-BR" sz="6000" b="1" dirty="0" err="1">
                <a:solidFill>
                  <a:prstClr val="black"/>
                </a:solidFill>
                <a:cs typeface="Arial" charset="0"/>
              </a:rPr>
              <a:t>ão</a:t>
            </a:r>
            <a:r>
              <a:rPr lang="pt-BR" sz="6000" b="1" dirty="0">
                <a:solidFill>
                  <a:prstClr val="black"/>
                </a:solidFill>
                <a:cs typeface="Arial" charset="0"/>
              </a:rPr>
              <a:t> social e </a:t>
            </a:r>
            <a:r>
              <a:rPr lang="pt-BR" sz="6000" b="1" dirty="0" smtClean="0">
                <a:solidFill>
                  <a:prstClr val="black"/>
                </a:solidFill>
                <a:cs typeface="Arial" charset="0"/>
              </a:rPr>
              <a:t>transparência</a:t>
            </a:r>
            <a:r>
              <a:rPr lang="en-US" sz="6000" dirty="0">
                <a:solidFill>
                  <a:prstClr val="black"/>
                </a:solidFill>
                <a:cs typeface="Arial" charset="0"/>
              </a:rPr>
              <a:t>: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6000" dirty="0" smtClean="0">
                <a:solidFill>
                  <a:prstClr val="black"/>
                </a:solidFill>
                <a:cs typeface="Arial" charset="0"/>
              </a:rPr>
              <a:t>A integração da AIR com processos de participação social logo no início do processo normativo, </a:t>
            </a:r>
            <a:r>
              <a:rPr lang="pt-BR" sz="6000" dirty="0">
                <a:solidFill>
                  <a:prstClr val="black"/>
                </a:solidFill>
                <a:cs typeface="Arial" charset="0"/>
              </a:rPr>
              <a:t>na identificação do problema a ser resolvido, foi percebida como fator crucial para a adequada institucionalização e efetiva </a:t>
            </a:r>
            <a:r>
              <a:rPr lang="pt-BR" sz="6000" dirty="0" smtClean="0">
                <a:solidFill>
                  <a:prstClr val="black"/>
                </a:solidFill>
                <a:cs typeface="Arial" charset="0"/>
              </a:rPr>
              <a:t>implementação;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6000" dirty="0" smtClean="0">
                <a:solidFill>
                  <a:prstClr val="black"/>
                </a:solidFill>
                <a:cs typeface="Arial" charset="0"/>
              </a:rPr>
              <a:t>Em geral, AIR é disponibilizada ao público já finalizada, junto aos outros documentos para consulta pública, inclusive minuta de ato normativo, não havendo discussão específica sobre a AIR;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6000" dirty="0" smtClean="0">
                <a:solidFill>
                  <a:prstClr val="black"/>
                </a:solidFill>
                <a:cs typeface="Arial" charset="0"/>
              </a:rPr>
              <a:t>Maioria das Agências conta com processos de consulta e audiência pública bem estruturados e foram detectadas experiências exitosas de trocas de informação e consultas prévias na fase de problematização (reuniões ou tomada de subsídio)</a:t>
            </a:r>
            <a:endParaRPr lang="pt-BR" sz="6000" dirty="0">
              <a:solidFill>
                <a:prstClr val="black"/>
              </a:solidFill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6000" b="1" dirty="0" err="1" smtClean="0">
                <a:solidFill>
                  <a:prstClr val="black"/>
                </a:solidFill>
                <a:cs typeface="Arial" charset="0"/>
              </a:rPr>
              <a:t>Governança</a:t>
            </a:r>
            <a:r>
              <a:rPr lang="en-US" sz="6000" dirty="0">
                <a:solidFill>
                  <a:prstClr val="black"/>
                </a:solidFill>
                <a:cs typeface="Arial" charset="0"/>
              </a:rPr>
              <a:t>: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6000" dirty="0" smtClean="0"/>
              <a:t>Fatores ligados à governança foram </a:t>
            </a:r>
            <a:r>
              <a:rPr lang="pt-BR" sz="6000" dirty="0" smtClean="0">
                <a:solidFill>
                  <a:prstClr val="black"/>
                </a:solidFill>
                <a:cs typeface="Arial" charset="0"/>
              </a:rPr>
              <a:t>percebidos </a:t>
            </a:r>
            <a:r>
              <a:rPr lang="pt-BR" sz="6000" dirty="0">
                <a:solidFill>
                  <a:prstClr val="black"/>
                </a:solidFill>
                <a:cs typeface="Arial" charset="0"/>
              </a:rPr>
              <a:t>como </a:t>
            </a:r>
            <a:r>
              <a:rPr lang="pt-BR" sz="6000" dirty="0" smtClean="0">
                <a:solidFill>
                  <a:prstClr val="black"/>
                </a:solidFill>
                <a:cs typeface="Arial" charset="0"/>
              </a:rPr>
              <a:t>cruciais </a:t>
            </a:r>
            <a:r>
              <a:rPr lang="pt-BR" sz="6000" dirty="0">
                <a:solidFill>
                  <a:prstClr val="black"/>
                </a:solidFill>
                <a:cs typeface="Arial" charset="0"/>
              </a:rPr>
              <a:t>para a adequada institucionalização e efetiva </a:t>
            </a:r>
            <a:r>
              <a:rPr lang="pt-BR" sz="6000" dirty="0" smtClean="0">
                <a:solidFill>
                  <a:prstClr val="black"/>
                </a:solidFill>
                <a:cs typeface="Arial" charset="0"/>
              </a:rPr>
              <a:t>implementação da AIR;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6000" dirty="0" smtClean="0">
                <a:solidFill>
                  <a:prstClr val="black"/>
                </a:solidFill>
                <a:cs typeface="Arial" charset="0"/>
              </a:rPr>
              <a:t>Em geral, as </a:t>
            </a:r>
            <a:r>
              <a:rPr lang="pt-BR" sz="6000" dirty="0" err="1" smtClean="0">
                <a:solidFill>
                  <a:prstClr val="black"/>
                </a:solidFill>
                <a:cs typeface="Arial" charset="0"/>
              </a:rPr>
              <a:t>AIRs</a:t>
            </a:r>
            <a:r>
              <a:rPr lang="pt-BR" sz="6000" dirty="0" smtClean="0">
                <a:solidFill>
                  <a:prstClr val="black"/>
                </a:solidFill>
                <a:cs typeface="Arial" charset="0"/>
              </a:rPr>
              <a:t> são elaboradas pelas áreas finalísticas das Agências, que contam com uma área responsável por orientar e auxiliar na elaboração - Área Central de AIR , que inicia sua participação a depender da demanda das áreas finalísticas;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6000" dirty="0" smtClean="0">
                <a:solidFill>
                  <a:prstClr val="black"/>
                </a:solidFill>
                <a:cs typeface="Arial" charset="0"/>
              </a:rPr>
              <a:t>Algumas Agências possuem instâncias de supervisão regulatória e de revisão de AIR (coerência geral e analise de conformidade);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6000" dirty="0" smtClean="0">
                <a:solidFill>
                  <a:prstClr val="black"/>
                </a:solidFill>
                <a:cs typeface="Arial" charset="0"/>
              </a:rPr>
              <a:t>Relato de experiências interessantes de AIR sendo conduzidas por grupos multidisciplinares;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6000" dirty="0" smtClean="0">
                <a:solidFill>
                  <a:prstClr val="black"/>
                </a:solidFill>
                <a:cs typeface="Arial" charset="0"/>
              </a:rPr>
              <a:t>Normalmente, Diretoria não se manifesta especificamente sobre AIR, cuja análise é realizada no âmbito da manifestação sobre a proposta de ato normativo.</a:t>
            </a:r>
            <a:endParaRPr lang="pt-BR" sz="6000" dirty="0">
              <a:solidFill>
                <a:prstClr val="black"/>
              </a:solidFill>
              <a:cs typeface="Arial" charset="0"/>
            </a:endParaRPr>
          </a:p>
          <a:p>
            <a:pPr lvl="1"/>
            <a:endParaRPr lang="pt-BR" sz="4800" b="1" dirty="0"/>
          </a:p>
          <a:p>
            <a:endParaRPr lang="pt-BR" sz="4800" b="1" dirty="0" smtClean="0"/>
          </a:p>
          <a:p>
            <a:endParaRPr lang="pt-BR" sz="4800" dirty="0" smtClean="0"/>
          </a:p>
          <a:p>
            <a:pPr marL="457200" lvl="1" indent="0">
              <a:buNone/>
            </a:pPr>
            <a:endParaRPr lang="pt-BR" sz="4800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86592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1DA32A"/>
          </a:solidFill>
        </p:spPr>
        <p:txBody>
          <a:bodyPr>
            <a:normAutofit/>
          </a:bodyPr>
          <a:lstStyle/>
          <a:p>
            <a:r>
              <a:rPr lang="pt-BR" sz="3600" b="1" dirty="0" smtClean="0"/>
              <a:t>MAPEAMENTO: CONCLUSÕES GERAIS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340768"/>
            <a:ext cx="8424936" cy="5517232"/>
          </a:xfrm>
        </p:spPr>
        <p:txBody>
          <a:bodyPr>
            <a:normAutofit fontScale="47500" lnSpcReduction="20000"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2900" b="1" dirty="0" smtClean="0">
                <a:solidFill>
                  <a:prstClr val="black"/>
                </a:solidFill>
                <a:cs typeface="Arial" charset="0"/>
              </a:rPr>
              <a:t>Metodologia:</a:t>
            </a:r>
            <a:endParaRPr lang="pt-BR" sz="2900" b="1" dirty="0">
              <a:solidFill>
                <a:prstClr val="black"/>
              </a:solidFill>
              <a:cs typeface="Arial" charset="0"/>
            </a:endParaRP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2900" dirty="0">
                <a:solidFill>
                  <a:prstClr val="black"/>
                </a:solidFill>
                <a:cs typeface="Arial" charset="0"/>
              </a:rPr>
              <a:t>Racionalização do tempo e esforço  em temas que possuem maior potencial de impacto foi percebida como fator crucial para a adequada institucionalização e efetiva implementação;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2900" dirty="0">
                <a:solidFill>
                  <a:prstClr val="black"/>
                </a:solidFill>
                <a:cs typeface="Arial" charset="0"/>
              </a:rPr>
              <a:t>4 Agências utilizam ou possuem minuta de normativo prevendo AIR em níveis diferenciados, sendo em 3 níveis o </a:t>
            </a:r>
            <a:r>
              <a:rPr lang="pt-BR" sz="2900" dirty="0" smtClean="0">
                <a:solidFill>
                  <a:prstClr val="black"/>
                </a:solidFill>
                <a:cs typeface="Arial" charset="0"/>
              </a:rPr>
              <a:t>mais </a:t>
            </a:r>
            <a:r>
              <a:rPr lang="pt-BR" sz="2900" dirty="0">
                <a:solidFill>
                  <a:prstClr val="black"/>
                </a:solidFill>
                <a:cs typeface="Arial" charset="0"/>
              </a:rPr>
              <a:t>comum;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2900" dirty="0">
                <a:solidFill>
                  <a:prstClr val="black"/>
                </a:solidFill>
                <a:cs typeface="Arial" charset="0"/>
              </a:rPr>
              <a:t>Na grande maioria das Agências a escolha da metodologia é feita caso a caso;</a:t>
            </a:r>
            <a:endParaRPr lang="pt-BR" sz="2900" dirty="0" smtClean="0">
              <a:solidFill>
                <a:prstClr val="black"/>
              </a:solidFill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2900" b="1" dirty="0" smtClean="0">
                <a:solidFill>
                  <a:prstClr val="black"/>
                </a:solidFill>
                <a:cs typeface="Arial" charset="0"/>
              </a:rPr>
              <a:t>Monitoramento </a:t>
            </a:r>
            <a:r>
              <a:rPr lang="pt-BR" sz="2900" b="1" dirty="0">
                <a:solidFill>
                  <a:prstClr val="black"/>
                </a:solidFill>
                <a:cs typeface="Arial" charset="0"/>
              </a:rPr>
              <a:t>e AIR </a:t>
            </a:r>
            <a:r>
              <a:rPr lang="pt-BR" sz="2900" b="1" i="1" dirty="0" err="1" smtClean="0">
                <a:solidFill>
                  <a:prstClr val="black"/>
                </a:solidFill>
                <a:cs typeface="Arial" charset="0"/>
              </a:rPr>
              <a:t>ex-post</a:t>
            </a:r>
            <a:r>
              <a:rPr lang="en-US" sz="2900" dirty="0">
                <a:solidFill>
                  <a:prstClr val="black"/>
                </a:solidFill>
                <a:cs typeface="Arial" charset="0"/>
              </a:rPr>
              <a:t>: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900" dirty="0">
                <a:solidFill>
                  <a:prstClr val="black"/>
                </a:solidFill>
                <a:cs typeface="Arial" charset="0"/>
              </a:rPr>
              <a:t>Ag</a:t>
            </a:r>
            <a:r>
              <a:rPr lang="pt-BR" sz="2900" dirty="0" err="1" smtClean="0">
                <a:solidFill>
                  <a:prstClr val="black"/>
                </a:solidFill>
                <a:cs typeface="Arial" charset="0"/>
              </a:rPr>
              <a:t>ências</a:t>
            </a:r>
            <a:r>
              <a:rPr lang="pt-BR" sz="2900" dirty="0" smtClean="0">
                <a:solidFill>
                  <a:prstClr val="black"/>
                </a:solidFill>
                <a:cs typeface="Arial" charset="0"/>
              </a:rPr>
              <a:t> não possuem prática de AIR </a:t>
            </a:r>
            <a:r>
              <a:rPr lang="pt-BR" sz="2900" i="1" dirty="0" err="1" smtClean="0">
                <a:solidFill>
                  <a:prstClr val="black"/>
                </a:solidFill>
                <a:cs typeface="Arial" charset="0"/>
              </a:rPr>
              <a:t>ex-post</a:t>
            </a:r>
            <a:r>
              <a:rPr lang="pt-BR" sz="2900" dirty="0" smtClean="0">
                <a:solidFill>
                  <a:prstClr val="black"/>
                </a:solidFill>
                <a:cs typeface="Arial" charset="0"/>
              </a:rPr>
              <a:t>; </a:t>
            </a:r>
            <a:endParaRPr lang="pt-BR" sz="2900" dirty="0">
              <a:solidFill>
                <a:prstClr val="black"/>
              </a:solidFill>
              <a:cs typeface="Arial" charset="0"/>
            </a:endParaRP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2900" dirty="0" smtClean="0">
                <a:solidFill>
                  <a:prstClr val="black"/>
                </a:solidFill>
                <a:cs typeface="Arial" charset="0"/>
              </a:rPr>
              <a:t>Algumas Agências exigem que as propostas de atos normativos tragam indicadores de acompanhamento de efetividade;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2900" dirty="0" smtClean="0">
                <a:solidFill>
                  <a:prstClr val="black"/>
                </a:solidFill>
                <a:cs typeface="Arial" charset="0"/>
              </a:rPr>
              <a:t>Agências não possuem indicadores de qualidade de AIR, mas algumas já acompanham indicadores que, de alguma forma, tentam refletir a qualidade do processo regulatório;</a:t>
            </a:r>
            <a:endParaRPr lang="pt-BR" sz="2900" dirty="0">
              <a:solidFill>
                <a:prstClr val="black"/>
              </a:solidFill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2900" b="1" dirty="0" smtClean="0">
                <a:solidFill>
                  <a:prstClr val="black"/>
                </a:solidFill>
                <a:cs typeface="Arial" charset="0"/>
              </a:rPr>
              <a:t>Análise </a:t>
            </a:r>
            <a:r>
              <a:rPr lang="pt-BR" sz="2900" b="1" dirty="0">
                <a:solidFill>
                  <a:prstClr val="black"/>
                </a:solidFill>
                <a:cs typeface="Arial" charset="0"/>
              </a:rPr>
              <a:t>de </a:t>
            </a:r>
            <a:r>
              <a:rPr lang="pt-BR" sz="2900" b="1" dirty="0" smtClean="0">
                <a:solidFill>
                  <a:prstClr val="black"/>
                </a:solidFill>
                <a:cs typeface="Arial" charset="0"/>
              </a:rPr>
              <a:t>Risco</a:t>
            </a:r>
            <a:r>
              <a:rPr lang="en-US" sz="2900" dirty="0">
                <a:solidFill>
                  <a:prstClr val="black"/>
                </a:solidFill>
                <a:cs typeface="Arial" charset="0"/>
              </a:rPr>
              <a:t>: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2900" dirty="0" smtClean="0">
                <a:solidFill>
                  <a:prstClr val="black"/>
                </a:solidFill>
                <a:cs typeface="Arial" charset="0"/>
              </a:rPr>
              <a:t>Nenhuma Agência conta com análise de risco sistematizada até o momento;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2900" b="1" dirty="0" smtClean="0">
                <a:solidFill>
                  <a:prstClr val="black"/>
                </a:solidFill>
                <a:cs typeface="Arial" charset="0"/>
              </a:rPr>
              <a:t>Disponibilização </a:t>
            </a:r>
            <a:r>
              <a:rPr lang="pt-BR" sz="2900" b="1" dirty="0">
                <a:solidFill>
                  <a:prstClr val="black"/>
                </a:solidFill>
                <a:cs typeface="Arial" charset="0"/>
              </a:rPr>
              <a:t>da dados</a:t>
            </a:r>
            <a:r>
              <a:rPr lang="en-US" sz="2900" dirty="0">
                <a:solidFill>
                  <a:prstClr val="black"/>
                </a:solidFill>
                <a:cs typeface="Arial" charset="0"/>
              </a:rPr>
              <a:t>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2900" dirty="0" smtClean="0">
                <a:solidFill>
                  <a:prstClr val="black"/>
                </a:solidFill>
                <a:cs typeface="Arial" charset="0"/>
              </a:rPr>
              <a:t>Praticamente todas as Agências enfrentam dificuldades relativas aos dados necessários para as análises quantitativas (obtenção, organização e tratamento adequado);</a:t>
            </a:r>
            <a:endParaRPr lang="pt-BR" sz="2900" dirty="0">
              <a:solidFill>
                <a:prstClr val="black"/>
              </a:solidFill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900" b="1" dirty="0" err="1" smtClean="0">
                <a:solidFill>
                  <a:prstClr val="black"/>
                </a:solidFill>
                <a:cs typeface="Arial" charset="0"/>
              </a:rPr>
              <a:t>Capacitaç</a:t>
            </a:r>
            <a:r>
              <a:rPr lang="pt-BR" sz="2900" b="1" dirty="0" err="1" smtClean="0">
                <a:solidFill>
                  <a:prstClr val="black"/>
                </a:solidFill>
                <a:cs typeface="Arial" charset="0"/>
              </a:rPr>
              <a:t>ão</a:t>
            </a:r>
            <a:r>
              <a:rPr lang="en-US" sz="2900" dirty="0">
                <a:solidFill>
                  <a:prstClr val="black"/>
                </a:solidFill>
                <a:cs typeface="Arial" charset="0"/>
              </a:rPr>
              <a:t>: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2900" dirty="0" smtClean="0">
                <a:solidFill>
                  <a:prstClr val="black"/>
                </a:solidFill>
                <a:cs typeface="Arial" charset="0"/>
              </a:rPr>
              <a:t>A capacitação estruturada e direcionada foi percebida como fator crítico para a adequada institucionalização e para a efetiva implementação da AIR;</a:t>
            </a:r>
            <a:endParaRPr lang="en-US" sz="2900" dirty="0">
              <a:solidFill>
                <a:prstClr val="black"/>
              </a:solidFill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2900" b="1" dirty="0" smtClean="0">
                <a:solidFill>
                  <a:prstClr val="black"/>
                </a:solidFill>
                <a:cs typeface="Arial" charset="0"/>
              </a:rPr>
              <a:t>Decisão </a:t>
            </a:r>
            <a:r>
              <a:rPr lang="pt-BR" sz="2900" b="1" dirty="0">
                <a:solidFill>
                  <a:prstClr val="black"/>
                </a:solidFill>
                <a:cs typeface="Arial" charset="0"/>
              </a:rPr>
              <a:t>pela </a:t>
            </a:r>
            <a:r>
              <a:rPr lang="pt-BR" sz="2900" b="1" dirty="0" smtClean="0">
                <a:solidFill>
                  <a:prstClr val="black"/>
                </a:solidFill>
                <a:cs typeface="Arial" charset="0"/>
              </a:rPr>
              <a:t>não-regulação</a:t>
            </a:r>
            <a:r>
              <a:rPr lang="en-US" sz="2900" dirty="0">
                <a:solidFill>
                  <a:prstClr val="black"/>
                </a:solidFill>
                <a:cs typeface="Arial" charset="0"/>
              </a:rPr>
              <a:t>: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2900" dirty="0" smtClean="0">
                <a:solidFill>
                  <a:prstClr val="black"/>
                </a:solidFill>
                <a:cs typeface="Arial" charset="0"/>
              </a:rPr>
              <a:t>Maioria das Agências </a:t>
            </a:r>
            <a:r>
              <a:rPr lang="pt-BR" sz="2900" dirty="0">
                <a:solidFill>
                  <a:prstClr val="black"/>
                </a:solidFill>
                <a:cs typeface="Arial" charset="0"/>
              </a:rPr>
              <a:t>já deixou de editar alguma norma em decorrência de </a:t>
            </a:r>
            <a:r>
              <a:rPr lang="pt-BR" sz="2900" dirty="0" smtClean="0">
                <a:solidFill>
                  <a:prstClr val="black"/>
                </a:solidFill>
                <a:cs typeface="Arial" charset="0"/>
              </a:rPr>
              <a:t>AIR;</a:t>
            </a:r>
            <a:endParaRPr lang="en-US" sz="2900" dirty="0">
              <a:solidFill>
                <a:prstClr val="black"/>
              </a:solidFill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2900" b="1" dirty="0" smtClean="0">
                <a:solidFill>
                  <a:prstClr val="black"/>
                </a:solidFill>
                <a:cs typeface="Arial" charset="0"/>
              </a:rPr>
              <a:t>Resistência interna</a:t>
            </a:r>
            <a:r>
              <a:rPr lang="en-US" sz="2900" dirty="0">
                <a:solidFill>
                  <a:prstClr val="black"/>
                </a:solidFill>
                <a:cs typeface="Arial" charset="0"/>
              </a:rPr>
              <a:t>: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2900" dirty="0" smtClean="0">
                <a:solidFill>
                  <a:prstClr val="black"/>
                </a:solidFill>
                <a:cs typeface="Arial" charset="0"/>
              </a:rPr>
              <a:t>A adequada sensibilização do quadro de  servidores e do corpo diretivo foi apontada como crucial para a  </a:t>
            </a:r>
            <a:r>
              <a:rPr lang="pt-BR" sz="2900" dirty="0">
                <a:solidFill>
                  <a:prstClr val="black"/>
                </a:solidFill>
                <a:cs typeface="Arial" charset="0"/>
              </a:rPr>
              <a:t>adequada institucionalização e para a efetiva implementação da AIR;</a:t>
            </a:r>
            <a:endParaRPr lang="en-US" sz="2900" dirty="0">
              <a:solidFill>
                <a:prstClr val="black"/>
              </a:solidFill>
              <a:cs typeface="Arial" charset="0"/>
            </a:endParaRP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2900" dirty="0" smtClean="0">
                <a:solidFill>
                  <a:prstClr val="black"/>
                </a:solidFill>
                <a:cs typeface="Arial" charset="0"/>
              </a:rPr>
              <a:t>A maioria das Agências ainda observa resistência com relação à elaboração da AIR, seja por desconhecimento da ferramenta no âmbito do processo de elaboração normativa da Agência, do desconhecimento sobre como utilizar a ferramenta e dos seus benefícios ou em decorrência da pressão por agilidade na regulamentação e de AIR muitas vezes ser vista como mera ferramenta burocrática adicional.</a:t>
            </a:r>
            <a:endParaRPr lang="pt-BR" sz="2900" dirty="0">
              <a:solidFill>
                <a:prstClr val="black"/>
              </a:solidFill>
              <a:cs typeface="Arial" charset="0"/>
            </a:endParaRP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en-US" sz="2900" dirty="0">
              <a:solidFill>
                <a:prstClr val="black"/>
              </a:solidFill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None/>
            </a:pPr>
            <a:r>
              <a:rPr lang="pt-BR" sz="2900" dirty="0" smtClean="0">
                <a:solidFill>
                  <a:prstClr val="black"/>
                </a:solidFill>
                <a:cs typeface="Arial" charset="0"/>
              </a:rPr>
              <a:t> </a:t>
            </a:r>
            <a:endParaRPr lang="pt-BR" sz="2900" dirty="0">
              <a:solidFill>
                <a:prstClr val="black"/>
              </a:solidFill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100" dirty="0">
              <a:solidFill>
                <a:prstClr val="black"/>
              </a:solidFill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400" dirty="0">
              <a:solidFill>
                <a:prstClr val="black"/>
              </a:solidFill>
              <a:cs typeface="Arial" charset="0"/>
            </a:endParaRPr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endParaRPr lang="pt-BR" sz="2800" dirty="0" smtClean="0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endParaRPr lang="pt-BR" sz="2800" dirty="0" smtClean="0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endParaRPr lang="pt-BR" sz="2800" dirty="0" smtClean="0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endParaRPr lang="pt-BR" sz="2800" dirty="0" smtClean="0"/>
          </a:p>
          <a:p>
            <a:pPr lvl="1"/>
            <a:endParaRPr lang="pt-BR" b="1" dirty="0"/>
          </a:p>
          <a:p>
            <a:endParaRPr lang="pt-BR" b="1" dirty="0" smtClean="0"/>
          </a:p>
          <a:p>
            <a:endParaRPr lang="pt-BR" dirty="0" smtClean="0"/>
          </a:p>
          <a:p>
            <a:pPr marL="457200" lvl="1" indent="0">
              <a:buNone/>
            </a:pPr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02686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1196" y="116632"/>
            <a:ext cx="8229600" cy="936104"/>
          </a:xfrm>
          <a:solidFill>
            <a:srgbClr val="1DA32A"/>
          </a:solidFill>
        </p:spPr>
        <p:txBody>
          <a:bodyPr>
            <a:normAutofit fontScale="90000"/>
          </a:bodyPr>
          <a:lstStyle/>
          <a:p>
            <a:r>
              <a:rPr lang="pt-BR" sz="3200" b="1" dirty="0" smtClean="0"/>
              <a:t>MAPEAMENTO: LIÇÕES APRENDIDAS E CONSIDERAÇÕES PARA A REGULAMENTAÇÃO AIR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196752"/>
            <a:ext cx="8424936" cy="5661248"/>
          </a:xfrm>
        </p:spPr>
        <p:txBody>
          <a:bodyPr>
            <a:normAutofit fontScale="25000" lnSpcReduction="20000"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6400" b="1" dirty="0" smtClean="0">
                <a:solidFill>
                  <a:prstClr val="black"/>
                </a:solidFill>
                <a:cs typeface="Arial" charset="0"/>
              </a:rPr>
              <a:t>LIÇÕES APRENDIDAS: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6400" dirty="0" smtClean="0">
                <a:solidFill>
                  <a:prstClr val="black"/>
                </a:solidFill>
                <a:cs typeface="Arial" charset="0"/>
              </a:rPr>
              <a:t>  Importância da institucionalização da AIR;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6400" dirty="0" smtClean="0">
                <a:solidFill>
                  <a:prstClr val="black"/>
                </a:solidFill>
                <a:cs typeface="Arial" charset="0"/>
              </a:rPr>
              <a:t> Importância de o corpo diretor e do corpo técnico entenderem que a AIR é um instrumento de sistematização da reflexão que traz elementos para a decisão e não como a decisão em si;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6400" dirty="0" smtClean="0">
                <a:solidFill>
                  <a:prstClr val="black"/>
                </a:solidFill>
                <a:cs typeface="Arial" charset="0"/>
              </a:rPr>
              <a:t> Implementação da AIR deve ser gradual e progressiva: introdução com exigências muito complexas desincentiva e cria resistências  junto ao corpo técnico;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6400" dirty="0" smtClean="0">
                <a:solidFill>
                  <a:prstClr val="black"/>
                </a:solidFill>
                <a:cs typeface="Arial" charset="0"/>
              </a:rPr>
              <a:t> Processos de tomada de subsídios e de consulta pública enriquecem as discussões e trazem informações importantes, além de aumentar a transparência;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6400" dirty="0" smtClean="0">
                <a:solidFill>
                  <a:prstClr val="black"/>
                </a:solidFill>
                <a:cs typeface="Arial" charset="0"/>
              </a:rPr>
              <a:t> Conflito entre o tempo necessário para a realização da AIR e o desejo de agilidade na regulamentação;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6400" dirty="0" smtClean="0">
                <a:solidFill>
                  <a:prstClr val="black"/>
                </a:solidFill>
                <a:cs typeface="Arial" charset="0"/>
              </a:rPr>
              <a:t> Importância do arranjo institucional para coordenação e acompanhamento das questões relacionadas à qualidade regulatória;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6400" dirty="0" smtClean="0">
                <a:solidFill>
                  <a:prstClr val="black"/>
                </a:solidFill>
                <a:cs typeface="Arial" charset="0"/>
              </a:rPr>
              <a:t> Importância do planejamento e da agenda regulatória;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6400" dirty="0" smtClean="0">
                <a:solidFill>
                  <a:prstClr val="black"/>
                </a:solidFill>
                <a:cs typeface="Arial" charset="0"/>
              </a:rPr>
              <a:t>  Importância de capacitação  com abordagem prática;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6400" dirty="0" smtClean="0">
                <a:solidFill>
                  <a:prstClr val="black"/>
                </a:solidFill>
                <a:cs typeface="Arial" charset="0"/>
              </a:rPr>
              <a:t> Capacitação sobre problematização é fundamental, pois se o problema não estiver bem definido, AIR perde seu propósito;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6400" dirty="0" smtClean="0">
                <a:solidFill>
                  <a:prstClr val="black"/>
                </a:solidFill>
                <a:cs typeface="Arial" charset="0"/>
              </a:rPr>
              <a:t> Dificuldade no emprego de metodologias quantitativas e de monetização de custos e benefícios das normas.</a:t>
            </a:r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endParaRPr lang="pt-BR" sz="6400" dirty="0" smtClean="0">
              <a:solidFill>
                <a:prstClr val="black"/>
              </a:solidFill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6400" b="1" dirty="0" smtClean="0">
                <a:solidFill>
                  <a:prstClr val="black"/>
                </a:solidFill>
                <a:cs typeface="Arial" charset="0"/>
              </a:rPr>
              <a:t>CONSIDERAÇ</a:t>
            </a:r>
            <a:r>
              <a:rPr lang="pt-BR" sz="6400" b="1" dirty="0" smtClean="0">
                <a:solidFill>
                  <a:prstClr val="black"/>
                </a:solidFill>
                <a:cs typeface="Arial" charset="0"/>
              </a:rPr>
              <a:t>ÕES IMPORTANTES PARA A REGULAMENTAÇÃO DA AIR:</a:t>
            </a:r>
            <a:endParaRPr lang="en-US" sz="6400" b="1" dirty="0" smtClean="0">
              <a:solidFill>
                <a:prstClr val="black"/>
              </a:solidFill>
              <a:cs typeface="Arial" charset="0"/>
            </a:endParaRP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6400" dirty="0" smtClean="0">
                <a:solidFill>
                  <a:prstClr val="black"/>
                </a:solidFill>
                <a:cs typeface="Arial" charset="0"/>
              </a:rPr>
              <a:t>Necessidade de flexibilidade metodológica;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6400" dirty="0" smtClean="0">
                <a:solidFill>
                  <a:prstClr val="black"/>
                </a:solidFill>
                <a:cs typeface="Arial" charset="0"/>
              </a:rPr>
              <a:t>Necessidade de previsão de casos de dispensa de AIR com maior objetividade;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6400" dirty="0" smtClean="0">
                <a:solidFill>
                  <a:prstClr val="black"/>
                </a:solidFill>
                <a:cs typeface="Arial" charset="0"/>
              </a:rPr>
              <a:t>Importância da flexibilidade da ferramentas de participação social;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6400" dirty="0" smtClean="0">
                <a:solidFill>
                  <a:prstClr val="black"/>
                </a:solidFill>
                <a:cs typeface="Arial" charset="0"/>
              </a:rPr>
              <a:t>Necessidade de previsão de mecanismos de monitoramento e avaliação </a:t>
            </a:r>
            <a:r>
              <a:rPr lang="pt-BR" sz="6400" i="1" dirty="0" err="1" smtClean="0">
                <a:solidFill>
                  <a:prstClr val="black"/>
                </a:solidFill>
                <a:cs typeface="Arial" charset="0"/>
              </a:rPr>
              <a:t>ex-post</a:t>
            </a:r>
            <a:r>
              <a:rPr lang="pt-BR" sz="6400" dirty="0" smtClean="0">
                <a:solidFill>
                  <a:prstClr val="black"/>
                </a:solidFill>
                <a:cs typeface="Arial" charset="0"/>
              </a:rPr>
              <a:t>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6400" dirty="0" smtClean="0">
                <a:solidFill>
                  <a:prstClr val="black"/>
                </a:solidFill>
                <a:cs typeface="Arial" charset="0"/>
              </a:rPr>
              <a:t>Consideração de que Agências têm graus de maturidade diferentes com relação à AIR; 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6400" dirty="0" smtClean="0">
                <a:solidFill>
                  <a:prstClr val="black"/>
                </a:solidFill>
                <a:cs typeface="Arial" charset="0"/>
              </a:rPr>
              <a:t>Necessidade de transparência e de simplicidade na regulamentação da AIR.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sz="6400" dirty="0" smtClean="0">
              <a:solidFill>
                <a:prstClr val="black"/>
              </a:solidFill>
              <a:cs typeface="Arial" charset="0"/>
            </a:endParaRPr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endParaRPr lang="pt-BR" sz="6400" dirty="0" smtClean="0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endParaRPr lang="pt-BR" sz="6400" dirty="0" smtClean="0"/>
          </a:p>
          <a:p>
            <a:pPr lvl="1"/>
            <a:endParaRPr lang="pt-BR" sz="6000" b="1" dirty="0"/>
          </a:p>
          <a:p>
            <a:endParaRPr lang="pt-BR" sz="4000" b="1" dirty="0" smtClean="0"/>
          </a:p>
          <a:p>
            <a:endParaRPr lang="pt-BR" sz="4000" dirty="0" smtClean="0"/>
          </a:p>
          <a:p>
            <a:pPr marL="457200" lvl="1" indent="0">
              <a:buNone/>
            </a:pPr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77143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1DA32A"/>
          </a:solidFill>
        </p:spPr>
        <p:txBody>
          <a:bodyPr>
            <a:normAutofit/>
          </a:bodyPr>
          <a:lstStyle/>
          <a:p>
            <a:r>
              <a:rPr lang="pt-BR" sz="3200" b="1" dirty="0" smtClean="0"/>
              <a:t>RESULTADOS INTERESSANTES DO GRUPO AIR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628800"/>
            <a:ext cx="8424936" cy="4924400"/>
          </a:xfrm>
        </p:spPr>
        <p:txBody>
          <a:bodyPr>
            <a:normAutofit fontScale="70000" lnSpcReduction="20000"/>
          </a:bodyPr>
          <a:lstStyle/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pt-BR" sz="2800" dirty="0"/>
              <a:t>Coordenação vs. Controle/Supervisão;</a:t>
            </a:r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endParaRPr lang="pt-BR" sz="2800" dirty="0" smtClean="0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pt-BR" sz="2800" dirty="0" smtClean="0"/>
              <a:t>Rede de Política Regulatória Federal foi reativada - reaproximação </a:t>
            </a:r>
            <a:r>
              <a:rPr lang="pt-BR" sz="2800" dirty="0"/>
              <a:t>d</a:t>
            </a:r>
            <a:r>
              <a:rPr lang="pt-BR" sz="2800" dirty="0" smtClean="0"/>
              <a:t>os </a:t>
            </a:r>
            <a:r>
              <a:rPr lang="pt-BR" sz="2800" dirty="0"/>
              <a:t>órgãos e </a:t>
            </a:r>
            <a:r>
              <a:rPr lang="pt-BR" sz="2800" dirty="0" smtClean="0"/>
              <a:t>das pessoas </a:t>
            </a:r>
            <a:r>
              <a:rPr lang="pt-BR" sz="2800" dirty="0"/>
              <a:t>da comunidade regulatória;</a:t>
            </a:r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endParaRPr lang="pt-BR" sz="2800" dirty="0" smtClean="0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pt-BR" sz="2800" dirty="0"/>
              <a:t>Importância de discutir princípios primeiro e depois o texto legal;</a:t>
            </a:r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endParaRPr lang="pt-BR" sz="2800" dirty="0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pt-BR" sz="2800" dirty="0" smtClean="0"/>
              <a:t> Aprendizado mútuo e bechmarking;</a:t>
            </a:r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endParaRPr lang="pt-BR" sz="2800" dirty="0" smtClean="0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pt-BR" sz="2800" dirty="0" smtClean="0"/>
              <a:t>Espaço </a:t>
            </a:r>
            <a:r>
              <a:rPr lang="pt-BR" sz="2800" dirty="0"/>
              <a:t>para o diálogo e para o debate técnico</a:t>
            </a:r>
            <a:r>
              <a:rPr lang="pt-BR" sz="2800" dirty="0" smtClean="0"/>
              <a:t>;</a:t>
            </a:r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endParaRPr lang="pt-BR" sz="2800" dirty="0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pt-BR" sz="2800" dirty="0" smtClean="0"/>
              <a:t>Construção coletiva e apropriação dos resultados por todos;</a:t>
            </a:r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endParaRPr lang="pt-BR" sz="2800" dirty="0" smtClean="0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pt-BR" sz="2800" dirty="0" smtClean="0"/>
              <a:t>Coordenação é importante e não significa, necessariamente, controle;</a:t>
            </a:r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endParaRPr lang="pt-BR" sz="2800" dirty="0" smtClean="0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pt-BR" sz="2800" dirty="0"/>
              <a:t>Decreto será a consequência natural do trabalho do Grupo de </a:t>
            </a:r>
            <a:r>
              <a:rPr lang="pt-BR" sz="2800" dirty="0" smtClean="0"/>
              <a:t>AIR.</a:t>
            </a:r>
            <a:endParaRPr lang="pt-BR" sz="2800" dirty="0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endParaRPr lang="pt-BR" sz="2800" dirty="0" smtClean="0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endParaRPr lang="pt-BR" sz="2800" dirty="0" smtClean="0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endParaRPr lang="pt-BR" sz="2800" dirty="0" smtClean="0"/>
          </a:p>
          <a:p>
            <a:pPr lvl="1"/>
            <a:endParaRPr lang="pt-BR" b="1" dirty="0"/>
          </a:p>
          <a:p>
            <a:endParaRPr lang="pt-BR" b="1" dirty="0" smtClean="0"/>
          </a:p>
          <a:p>
            <a:endParaRPr lang="pt-BR" dirty="0" smtClean="0"/>
          </a:p>
          <a:p>
            <a:pPr marL="457200" lvl="1" indent="0">
              <a:buNone/>
            </a:pPr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00686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2102991"/>
            <a:ext cx="7772400" cy="1783209"/>
          </a:xfrm>
        </p:spPr>
        <p:txBody>
          <a:bodyPr>
            <a:normAutofit fontScale="90000"/>
          </a:bodyPr>
          <a:lstStyle/>
          <a:p>
            <a:r>
              <a:rPr lang="pt-BR" sz="4900" b="1" dirty="0" smtClean="0"/>
              <a:t/>
            </a:r>
            <a:br>
              <a:rPr lang="pt-BR" sz="4900" b="1" dirty="0" smtClean="0"/>
            </a:br>
            <a:r>
              <a:rPr lang="pt-BR" sz="4900" b="1" dirty="0" smtClean="0"/>
              <a:t/>
            </a:r>
            <a:br>
              <a:rPr lang="pt-BR" sz="4900" b="1" dirty="0" smtClean="0"/>
            </a:br>
            <a:r>
              <a:rPr lang="pt-BR" sz="4900" b="1" dirty="0"/>
              <a:t/>
            </a:r>
            <a:br>
              <a:rPr lang="pt-BR" sz="4900" b="1" dirty="0"/>
            </a:br>
            <a:r>
              <a:rPr lang="pt-BR" sz="4900" b="1" dirty="0" smtClean="0"/>
              <a:t/>
            </a:r>
            <a:br>
              <a:rPr lang="pt-BR" sz="4900" b="1" dirty="0" smtClean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/>
              <a:t/>
            </a:r>
            <a:br>
              <a:rPr lang="pt-BR" b="1" dirty="0"/>
            </a:br>
            <a:r>
              <a:rPr lang="pt-BR" b="1" dirty="0"/>
              <a:t/>
            </a:r>
            <a:br>
              <a:rPr lang="pt-BR" b="1" dirty="0"/>
            </a:br>
            <a:r>
              <a:rPr lang="pt-BR" b="1" dirty="0"/>
              <a:t/>
            </a:r>
            <a:br>
              <a:rPr lang="pt-BR" b="1" dirty="0"/>
            </a:br>
            <a:r>
              <a:rPr lang="pt-BR" b="1" dirty="0"/>
              <a:t/>
            </a:r>
            <a:br>
              <a:rPr lang="pt-BR" b="1" dirty="0"/>
            </a:br>
            <a:r>
              <a:rPr lang="pt-BR" dirty="0"/>
              <a:t/>
            </a:r>
            <a:br>
              <a:rPr lang="pt-BR" dirty="0"/>
            </a:b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7504" y="4941168"/>
            <a:ext cx="8928992" cy="1224136"/>
          </a:xfrm>
        </p:spPr>
        <p:txBody>
          <a:bodyPr>
            <a:normAutofit/>
          </a:bodyPr>
          <a:lstStyle/>
          <a:p>
            <a:r>
              <a:rPr lang="pt-BR" sz="26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Kélvia</a:t>
            </a:r>
            <a:r>
              <a:rPr lang="pt-BR" sz="26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Albuquerque</a:t>
            </a:r>
          </a:p>
          <a:p>
            <a:r>
              <a:rPr lang="pt-BR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kelvia.albuquerque@presidencia.gov.br</a:t>
            </a:r>
            <a:endParaRPr lang="pt-BR" sz="2000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3237799" y="3925505"/>
            <a:ext cx="26457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4200" b="1" dirty="0" smtClean="0">
                <a:solidFill>
                  <a:schemeClr val="tx2"/>
                </a:solidFill>
              </a:rPr>
              <a:t> Obrigada! </a:t>
            </a:r>
          </a:p>
          <a:p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22532" name="Picture 4" descr="Resultado de imagen para brazilian fla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2209800"/>
            <a:ext cx="2590800" cy="1371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0569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1DA32A"/>
          </a:solidFill>
        </p:spPr>
        <p:txBody>
          <a:bodyPr/>
          <a:lstStyle/>
          <a:p>
            <a:r>
              <a:rPr lang="pt-BR" b="1" dirty="0" smtClean="0"/>
              <a:t>CONTEXTO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040560"/>
          </a:xfrm>
        </p:spPr>
        <p:txBody>
          <a:bodyPr>
            <a:normAutofit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altLang="pt-BR" sz="2200" dirty="0" smtClean="0">
                <a:solidFill>
                  <a:prstClr val="black"/>
                </a:solidFill>
                <a:latin typeface="+mj-lt"/>
                <a:cs typeface="Arial" charset="0"/>
              </a:rPr>
              <a:t>Novo Governo (Maio, 2016);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None/>
            </a:pPr>
            <a:endParaRPr lang="pt-BR" altLang="pt-BR" sz="22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altLang="pt-BR" sz="2200" dirty="0" smtClean="0">
                <a:solidFill>
                  <a:prstClr val="black"/>
                </a:solidFill>
                <a:latin typeface="+mj-lt"/>
                <a:cs typeface="Arial" charset="0"/>
              </a:rPr>
              <a:t>Grave crise econômica: prioridade para geração de empregos;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2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altLang="pt-BR" sz="2200" dirty="0" smtClean="0">
                <a:solidFill>
                  <a:prstClr val="black"/>
                </a:solidFill>
                <a:latin typeface="+mj-lt"/>
                <a:cs typeface="Arial" charset="0"/>
              </a:rPr>
              <a:t> Atração da iniciativa privada para investimentos e parceria na prestação de serviços públicos;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2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altLang="pt-BR" sz="2200" dirty="0" smtClean="0">
                <a:solidFill>
                  <a:prstClr val="black"/>
                </a:solidFill>
                <a:latin typeface="+mj-lt"/>
                <a:cs typeface="Arial" charset="0"/>
              </a:rPr>
              <a:t> Melhoria do ambiente de negócios, estabilidade e qualidade regulatória;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4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pt-BR" sz="2600" b="1" dirty="0" err="1" smtClean="0">
                <a:cs typeface="Times New Roman" charset="0"/>
              </a:rPr>
              <a:t>Oportunidade</a:t>
            </a:r>
            <a:r>
              <a:rPr lang="en-US" altLang="pt-BR" sz="2600" b="1" dirty="0" smtClean="0">
                <a:cs typeface="Times New Roman" charset="0"/>
              </a:rPr>
              <a:t> para </a:t>
            </a:r>
            <a:r>
              <a:rPr lang="en-US" altLang="pt-BR" sz="2600" b="1" dirty="0" err="1" smtClean="0">
                <a:cs typeface="Times New Roman" charset="0"/>
              </a:rPr>
              <a:t>avançar</a:t>
            </a:r>
            <a:r>
              <a:rPr lang="en-US" altLang="pt-BR" sz="2600" b="1" dirty="0" smtClean="0">
                <a:cs typeface="Times New Roman" charset="0"/>
              </a:rPr>
              <a:t> com a agenda de </a:t>
            </a:r>
            <a:r>
              <a:rPr lang="en-US" altLang="pt-BR" sz="2600" b="1" dirty="0" err="1" smtClean="0">
                <a:cs typeface="Times New Roman" charset="0"/>
              </a:rPr>
              <a:t>melhoria</a:t>
            </a:r>
            <a:r>
              <a:rPr lang="en-US" altLang="pt-BR" sz="2600" b="1" dirty="0" smtClean="0">
                <a:cs typeface="Times New Roman" charset="0"/>
              </a:rPr>
              <a:t> </a:t>
            </a:r>
            <a:r>
              <a:rPr lang="en-US" altLang="pt-BR" sz="2600" b="1" dirty="0" err="1" smtClean="0">
                <a:cs typeface="Times New Roman" charset="0"/>
              </a:rPr>
              <a:t>regulat</a:t>
            </a:r>
            <a:r>
              <a:rPr lang="pt-BR" altLang="pt-BR" sz="2600" b="1" dirty="0" err="1" smtClean="0">
                <a:cs typeface="Times New Roman" charset="0"/>
              </a:rPr>
              <a:t>ória</a:t>
            </a:r>
            <a:endParaRPr lang="pt-BR" altLang="pt-BR" sz="20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endParaRPr lang="pt-BR" dirty="0"/>
          </a:p>
        </p:txBody>
      </p:sp>
      <p:sp>
        <p:nvSpPr>
          <p:cNvPr id="4" name="Seta para baixo 3"/>
          <p:cNvSpPr/>
          <p:nvPr/>
        </p:nvSpPr>
        <p:spPr>
          <a:xfrm>
            <a:off x="3851920" y="4437112"/>
            <a:ext cx="1152128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41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1DA32A"/>
          </a:solidFill>
        </p:spPr>
        <p:txBody>
          <a:bodyPr/>
          <a:lstStyle/>
          <a:p>
            <a:r>
              <a:rPr lang="pt-BR" b="1" dirty="0" smtClean="0"/>
              <a:t>MELHORIA REGULATÓRIA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040560"/>
          </a:xfrm>
        </p:spPr>
        <p:txBody>
          <a:bodyPr>
            <a:normAutofit fontScale="92500" lnSpcReduction="20000"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altLang="pt-BR" sz="2200" b="1" dirty="0" smtClean="0">
                <a:solidFill>
                  <a:prstClr val="black"/>
                </a:solidFill>
                <a:latin typeface="+mj-lt"/>
                <a:cs typeface="Arial" charset="0"/>
              </a:rPr>
              <a:t> Regulação </a:t>
            </a:r>
            <a:r>
              <a:rPr lang="pt-BR" altLang="pt-BR" sz="2200" dirty="0" smtClean="0">
                <a:solidFill>
                  <a:prstClr val="black"/>
                </a:solidFill>
                <a:latin typeface="+mj-lt"/>
                <a:cs typeface="Arial" charset="0"/>
              </a:rPr>
              <a:t>é instrumento essencial para a gestão de economias e sociedades cada vez mais complexas;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2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altLang="pt-BR" sz="2200" b="1" dirty="0" smtClean="0">
                <a:solidFill>
                  <a:prstClr val="black"/>
                </a:solidFill>
                <a:latin typeface="+mj-lt"/>
                <a:cs typeface="Arial" charset="0"/>
              </a:rPr>
              <a:t>Mas</a:t>
            </a:r>
            <a:r>
              <a:rPr lang="pt-BR" altLang="pt-BR" sz="2200" dirty="0" smtClean="0">
                <a:solidFill>
                  <a:prstClr val="black"/>
                </a:solidFill>
                <a:latin typeface="+mj-lt"/>
                <a:cs typeface="Arial" charset="0"/>
              </a:rPr>
              <a:t> pode se transformar em obstáculo para que sejam atingidos os objetivos para os quais foi desenhada, pode ser excessiva, impedir a inovação ou criar barreiras desnecessárias ao comércio, à concorrência, ao investimento e à eficiência econômica.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200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2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2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800100" lvl="2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None/>
            </a:pPr>
            <a:endParaRPr lang="pt-BR" altLang="pt-BR" sz="2100" b="1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None/>
            </a:pPr>
            <a:r>
              <a:rPr lang="pt-BR" altLang="pt-BR" sz="2400" b="1" dirty="0" smtClean="0">
                <a:solidFill>
                  <a:prstClr val="black"/>
                </a:solidFill>
                <a:latin typeface="+mj-lt"/>
                <a:cs typeface="Arial" charset="0"/>
              </a:rPr>
              <a:t>MELHORIA REGULATÓRIA, REFORMA REGULATÓRIA, POLÍTICA E GOVERNANÇA REGULATÓRIA, BETTER OR SMART REGULATION</a:t>
            </a:r>
          </a:p>
          <a:p>
            <a:pPr marL="800100" lvl="2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b="1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800100" lvl="2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b="1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altLang="pt-BR" sz="2400" b="1" dirty="0">
                <a:solidFill>
                  <a:prstClr val="black"/>
                </a:solidFill>
                <a:latin typeface="+mj-lt"/>
                <a:cs typeface="Arial" charset="0"/>
              </a:rPr>
              <a:t>Adoção de medidas sistemáticas que aumentam a qualidade da </a:t>
            </a:r>
            <a:r>
              <a:rPr lang="pt-BR" altLang="pt-BR" sz="2400" b="1" dirty="0" smtClean="0">
                <a:solidFill>
                  <a:prstClr val="black"/>
                </a:solidFill>
                <a:latin typeface="+mj-lt"/>
                <a:cs typeface="Arial" charset="0"/>
              </a:rPr>
              <a:t>regulação, </a:t>
            </a:r>
            <a:r>
              <a:rPr lang="pt-BR" altLang="pt-BR" sz="2400" b="1" dirty="0">
                <a:solidFill>
                  <a:prstClr val="black"/>
                </a:solidFill>
                <a:latin typeface="+mj-lt"/>
                <a:cs typeface="Arial" charset="0"/>
              </a:rPr>
              <a:t>melhoram o desempenho, o custo/efetividade ou a qualidade  </a:t>
            </a:r>
            <a:r>
              <a:rPr lang="pt-BR" altLang="pt-BR" sz="2400" b="1" dirty="0" smtClean="0">
                <a:solidFill>
                  <a:prstClr val="black"/>
                </a:solidFill>
                <a:latin typeface="+mj-lt"/>
                <a:cs typeface="Arial" charset="0"/>
              </a:rPr>
              <a:t>da regulação </a:t>
            </a:r>
            <a:r>
              <a:rPr lang="pt-BR" altLang="pt-BR" sz="2400" b="1" dirty="0" smtClean="0">
                <a:solidFill>
                  <a:prstClr val="black"/>
                </a:solidFill>
                <a:latin typeface="+mj-lt"/>
                <a:cs typeface="Arial" charset="0"/>
              </a:rPr>
              <a:t>e </a:t>
            </a:r>
            <a:r>
              <a:rPr lang="pt-BR" altLang="pt-BR" sz="2400" b="1" dirty="0">
                <a:solidFill>
                  <a:prstClr val="black"/>
                </a:solidFill>
                <a:latin typeface="+mj-lt"/>
                <a:cs typeface="Arial" charset="0"/>
              </a:rPr>
              <a:t>das formalidades burocráticas </a:t>
            </a:r>
            <a:r>
              <a:rPr lang="pt-BR" altLang="pt-BR" sz="2400" b="1" dirty="0" smtClean="0">
                <a:solidFill>
                  <a:prstClr val="black"/>
                </a:solidFill>
                <a:latin typeface="+mj-lt"/>
                <a:cs typeface="Arial" charset="0"/>
              </a:rPr>
              <a:t>associadas (OCDE, 1997)</a:t>
            </a:r>
            <a:endParaRPr lang="pt-BR" altLang="pt-BR" sz="2400" b="1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800100" lvl="2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None/>
            </a:pPr>
            <a:endParaRPr lang="pt-BR" altLang="pt-BR" sz="2900" b="1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800100" lvl="2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900" b="1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800100" lvl="2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900" b="1" dirty="0">
              <a:solidFill>
                <a:prstClr val="black"/>
              </a:solidFill>
              <a:latin typeface="+mj-lt"/>
              <a:cs typeface="Arial" charset="0"/>
            </a:endParaRPr>
          </a:p>
        </p:txBody>
      </p:sp>
      <p:sp>
        <p:nvSpPr>
          <p:cNvPr id="5" name="Seta para baixo 4"/>
          <p:cNvSpPr/>
          <p:nvPr/>
        </p:nvSpPr>
        <p:spPr>
          <a:xfrm>
            <a:off x="3744753" y="3284984"/>
            <a:ext cx="1152128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000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1DA32A"/>
          </a:solidFill>
        </p:spPr>
        <p:txBody>
          <a:bodyPr>
            <a:normAutofit/>
          </a:bodyPr>
          <a:lstStyle/>
          <a:p>
            <a:r>
              <a:rPr lang="pt-BR" sz="3600" b="1" dirty="0" smtClean="0"/>
              <a:t>MELHORIA DO AMBIENTE DE NEGOCIOS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84784"/>
            <a:ext cx="8424936" cy="5040560"/>
          </a:xfrm>
        </p:spPr>
        <p:txBody>
          <a:bodyPr>
            <a:normAutofit fontScale="70000" lnSpcReduction="20000"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4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8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2800" dirty="0"/>
              <a:t>Medidas de aprimoramento de marcos </a:t>
            </a:r>
            <a:r>
              <a:rPr lang="pt-BR" sz="2800" dirty="0" smtClean="0"/>
              <a:t>regulatórios;</a:t>
            </a:r>
            <a:endParaRPr lang="pt-BR" sz="2800" dirty="0"/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sz="28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2800" dirty="0" smtClean="0">
                <a:solidFill>
                  <a:prstClr val="black"/>
                </a:solidFill>
                <a:latin typeface="+mj-lt"/>
                <a:cs typeface="Arial" charset="0"/>
              </a:rPr>
              <a:t>Criação do Programa de Parcerias de Investimentos (PPI);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sz="2800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3400" b="1" dirty="0" smtClean="0">
                <a:solidFill>
                  <a:prstClr val="black"/>
                </a:solidFill>
                <a:latin typeface="+mj-lt"/>
                <a:cs typeface="Arial" charset="0"/>
              </a:rPr>
              <a:t>Lei Geral das Agências Reguladoras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sz="2800" b="1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altLang="pt-BR" sz="2900" b="1" dirty="0" smtClean="0">
                <a:solidFill>
                  <a:prstClr val="black"/>
                </a:solidFill>
                <a:cs typeface="Arial" charset="0"/>
              </a:rPr>
              <a:t>Projeto aprovado no Senado em Dezembro de 2016 (PLS 52/2013);</a:t>
            </a:r>
            <a:endParaRPr lang="pt-BR" altLang="pt-BR" sz="2900" b="1" dirty="0">
              <a:solidFill>
                <a:prstClr val="black"/>
              </a:solidFill>
              <a:cs typeface="Arial" charset="0"/>
            </a:endParaRP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900" b="1" dirty="0">
              <a:solidFill>
                <a:prstClr val="black"/>
              </a:solidFill>
              <a:cs typeface="Arial" charset="0"/>
            </a:endParaRP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altLang="pt-BR" sz="2900" b="1" dirty="0" smtClean="0">
                <a:solidFill>
                  <a:prstClr val="black"/>
                </a:solidFill>
                <a:cs typeface="Arial" charset="0"/>
              </a:rPr>
              <a:t>Em tramitação na Câmara dos Deputados (PL 6621/2016);</a:t>
            </a:r>
            <a:endParaRPr lang="pt-BR" altLang="pt-BR" sz="2900" b="1" dirty="0">
              <a:solidFill>
                <a:prstClr val="black"/>
              </a:solidFill>
              <a:cs typeface="Arial" charset="0"/>
            </a:endParaRP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900" b="1" dirty="0">
              <a:solidFill>
                <a:prstClr val="black"/>
              </a:solidFill>
              <a:cs typeface="Arial" charset="0"/>
            </a:endParaRP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altLang="pt-BR" sz="2900" b="1" dirty="0" smtClean="0">
                <a:solidFill>
                  <a:prstClr val="black"/>
                </a:solidFill>
                <a:cs typeface="Arial" charset="0"/>
              </a:rPr>
              <a:t>Em discussão há 12 anos (?!);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900" b="1" dirty="0" smtClean="0">
              <a:solidFill>
                <a:prstClr val="black"/>
              </a:solidFill>
              <a:cs typeface="Arial" charset="0"/>
            </a:endParaRP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altLang="pt-BR" sz="2900" b="1" dirty="0" smtClean="0">
                <a:solidFill>
                  <a:prstClr val="black"/>
                </a:solidFill>
                <a:cs typeface="Arial" charset="0"/>
              </a:rPr>
              <a:t>SAG coordenou o diálogo com MF, MPDG e Agências Reguladoras para a retomada da discussão da matéria e construção de consenso em torno dela, com foco em sua rápida aprovação.</a:t>
            </a:r>
            <a:endParaRPr lang="pt-BR" altLang="pt-BR" sz="2900" b="1" dirty="0">
              <a:solidFill>
                <a:prstClr val="black"/>
              </a:solidFill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sz="25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400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endParaRPr lang="pt-BR" altLang="pt-BR" sz="20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9236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10600" cy="1143000"/>
          </a:xfrm>
          <a:solidFill>
            <a:srgbClr val="1DA32A"/>
          </a:solidFill>
        </p:spPr>
        <p:txBody>
          <a:bodyPr>
            <a:noAutofit/>
          </a:bodyPr>
          <a:lstStyle/>
          <a:p>
            <a:r>
              <a:rPr lang="pt-BR" sz="3600" b="1" dirty="0" smtClean="0"/>
              <a:t>PRINCIPAIS ELEMENTOS – PL AGÊNCIAS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295400"/>
            <a:ext cx="8610600" cy="5562600"/>
          </a:xfrm>
        </p:spPr>
        <p:txBody>
          <a:bodyPr>
            <a:normAutofit fontScale="70000" lnSpcReduction="20000"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4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900" b="1" dirty="0" smtClean="0"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altLang="pt-BR" sz="3400" b="1" dirty="0" smtClean="0">
                <a:cs typeface="Arial" charset="0"/>
              </a:rPr>
              <a:t>AIR obrigatória </a:t>
            </a:r>
            <a:r>
              <a:rPr lang="pt-BR" altLang="pt-BR" sz="3400" dirty="0" smtClean="0">
                <a:cs typeface="Arial" charset="0"/>
              </a:rPr>
              <a:t>prévia à edição de atos normativos de interesse geral;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3400" dirty="0" smtClean="0"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altLang="pt-BR" sz="2900" dirty="0" smtClean="0">
                <a:cs typeface="Arial" charset="0"/>
              </a:rPr>
              <a:t> </a:t>
            </a:r>
            <a:r>
              <a:rPr lang="en-US" altLang="pt-BR" sz="2900" b="1" dirty="0" err="1" smtClean="0">
                <a:cs typeface="Arial" charset="0"/>
              </a:rPr>
              <a:t>Efetivaç</a:t>
            </a:r>
            <a:r>
              <a:rPr lang="pt-BR" altLang="pt-BR" sz="2900" b="1" dirty="0" err="1" smtClean="0">
                <a:cs typeface="Arial" charset="0"/>
              </a:rPr>
              <a:t>ão</a:t>
            </a:r>
            <a:r>
              <a:rPr lang="pt-BR" altLang="pt-BR" sz="2900" b="1" dirty="0" smtClean="0">
                <a:cs typeface="Arial" charset="0"/>
              </a:rPr>
              <a:t> da autonomia orçamentária e administrativa</a:t>
            </a:r>
            <a:r>
              <a:rPr lang="en-US" altLang="pt-BR" sz="2900" b="1" dirty="0" smtClean="0">
                <a:cs typeface="Arial" charset="0"/>
              </a:rPr>
              <a:t>: </a:t>
            </a:r>
            <a:r>
              <a:rPr lang="en-US" altLang="pt-BR" sz="2900" dirty="0" err="1" smtClean="0">
                <a:cs typeface="Arial" charset="0"/>
              </a:rPr>
              <a:t>relaç</a:t>
            </a:r>
            <a:r>
              <a:rPr lang="pt-BR" altLang="pt-BR" sz="2900" dirty="0" err="1" smtClean="0">
                <a:cs typeface="Arial" charset="0"/>
              </a:rPr>
              <a:t>ão</a:t>
            </a:r>
            <a:r>
              <a:rPr lang="pt-BR" altLang="pt-BR" sz="2900" dirty="0" smtClean="0">
                <a:cs typeface="Arial" charset="0"/>
              </a:rPr>
              <a:t> direta com  Planejamento e limites orçamentários individualizados, dissociados do ministério supervisor</a:t>
            </a:r>
            <a:r>
              <a:rPr lang="en-US" altLang="pt-BR" sz="2900" dirty="0" smtClean="0">
                <a:cs typeface="Arial" charset="0"/>
              </a:rPr>
              <a:t>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900" dirty="0" smtClean="0"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altLang="pt-BR" sz="2900" dirty="0" smtClean="0">
                <a:cs typeface="Arial" charset="0"/>
              </a:rPr>
              <a:t>  </a:t>
            </a:r>
            <a:r>
              <a:rPr lang="pt-BR" altLang="pt-BR" sz="2900" b="1" dirty="0" smtClean="0">
                <a:cs typeface="Arial" charset="0"/>
              </a:rPr>
              <a:t>Requisitos técnicos para a indicação do corpo diretivo</a:t>
            </a:r>
            <a:r>
              <a:rPr lang="pt-BR" altLang="pt-BR" sz="2900" dirty="0" smtClean="0">
                <a:cs typeface="Arial" charset="0"/>
              </a:rPr>
              <a:t>, </a:t>
            </a:r>
            <a:r>
              <a:rPr lang="pt-BR" altLang="pt-BR" sz="2900" b="1" dirty="0" smtClean="0">
                <a:cs typeface="Arial" charset="0"/>
              </a:rPr>
              <a:t>padronização</a:t>
            </a:r>
            <a:r>
              <a:rPr lang="pt-BR" altLang="pt-BR" sz="2900" dirty="0" smtClean="0">
                <a:cs typeface="Arial" charset="0"/>
              </a:rPr>
              <a:t> do tempo de mandato (5 anos, sem recondução), hipóteses de perda, vedações para a indicação e durante o exercício e quarentena por 6 meses após o mandato</a:t>
            </a:r>
            <a:r>
              <a:rPr lang="pt-BR" altLang="pt-BR" sz="2900" b="1" dirty="0" smtClean="0">
                <a:cs typeface="Arial" charset="0"/>
              </a:rPr>
              <a:t>;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900" dirty="0" smtClean="0"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altLang="pt-BR" sz="2900" dirty="0" smtClean="0">
                <a:cs typeface="Arial" charset="0"/>
              </a:rPr>
              <a:t>  </a:t>
            </a:r>
            <a:r>
              <a:rPr lang="pt-BR" altLang="pt-BR" sz="2900" b="1" dirty="0" smtClean="0">
                <a:cs typeface="Arial" charset="0"/>
              </a:rPr>
              <a:t>Transparência, controle social</a:t>
            </a:r>
            <a:r>
              <a:rPr lang="pt-BR" altLang="pt-BR" sz="2900" dirty="0" smtClean="0">
                <a:cs typeface="Arial" charset="0"/>
              </a:rPr>
              <a:t>, consulta e audiência pública, Ouvidoria autônoma; 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900" dirty="0" smtClean="0"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altLang="pt-BR" sz="2900" dirty="0" smtClean="0">
                <a:cs typeface="Arial" charset="0"/>
              </a:rPr>
              <a:t>  </a:t>
            </a:r>
            <a:r>
              <a:rPr lang="pt-BR" altLang="pt-BR" sz="2900" b="1" dirty="0" smtClean="0">
                <a:cs typeface="Arial" charset="0"/>
              </a:rPr>
              <a:t>Articulação institucional </a:t>
            </a:r>
            <a:r>
              <a:rPr lang="pt-BR" altLang="pt-BR" sz="2900" dirty="0" smtClean="0">
                <a:cs typeface="Arial" charset="0"/>
              </a:rPr>
              <a:t>com órgãos do Sistema Brasileiro de Defesa da Concorrência, de defesa do consumidor e do meio ambiente e órgãos reguladores subnacionais</a:t>
            </a:r>
            <a:r>
              <a:rPr lang="pt-BR" altLang="pt-BR" sz="2900" b="1" dirty="0" smtClean="0">
                <a:cs typeface="Arial" charset="0"/>
              </a:rPr>
              <a:t>.</a:t>
            </a:r>
            <a:endParaRPr lang="pt-BR" altLang="pt-BR" sz="2600" b="1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</a:pPr>
            <a:endParaRPr lang="pt-BR" altLang="pt-BR" sz="2400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endParaRPr lang="pt-BR" altLang="pt-BR" sz="20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261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800" y="990600"/>
            <a:ext cx="8424936" cy="5119464"/>
          </a:xfrm>
        </p:spPr>
        <p:txBody>
          <a:bodyPr>
            <a:noAutofit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pt-BR" altLang="pt-BR" sz="20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endParaRPr lang="pt-BR" altLang="pt-BR" sz="20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None/>
              <a:defRPr/>
            </a:pPr>
            <a:r>
              <a:rPr lang="pt-BR" altLang="pt-BR" sz="2200" b="1" dirty="0" smtClean="0">
                <a:cs typeface="Arial" charset="0"/>
              </a:rPr>
              <a:t>Análise de Impacto Regulatório</a:t>
            </a:r>
            <a:r>
              <a:rPr lang="pt-BR" altLang="pt-BR" sz="2200" dirty="0" smtClean="0">
                <a:cs typeface="Arial" charset="0"/>
              </a:rPr>
              <a:t> (AIR), de acordo com a OCDE: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  <a:defRPr/>
            </a:pPr>
            <a:endParaRPr lang="pt-BR" altLang="pt-BR" sz="2200" dirty="0">
              <a:solidFill>
                <a:srgbClr val="000000"/>
              </a:solidFill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  <a:defRPr/>
            </a:pPr>
            <a:r>
              <a:rPr lang="pt-BR" altLang="pt-BR" sz="2200" dirty="0" smtClean="0">
                <a:solidFill>
                  <a:srgbClr val="000000"/>
                </a:solidFill>
                <a:cs typeface="Arial" charset="0"/>
              </a:rPr>
              <a:t>O Exame e quantificação dos custos e benefícios prováveis decorrentes de novas normas ou de alterações de normas já existentes;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  <a:defRPr/>
            </a:pPr>
            <a:endParaRPr lang="pt-BR" altLang="pt-BR" sz="2200" dirty="0" smtClean="0">
              <a:solidFill>
                <a:srgbClr val="000000"/>
              </a:solidFill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  <a:defRPr/>
            </a:pPr>
            <a:r>
              <a:rPr lang="pt-BR" altLang="pt-BR" sz="2200" dirty="0" smtClean="0">
                <a:solidFill>
                  <a:srgbClr val="000000"/>
                </a:solidFill>
                <a:cs typeface="Arial" charset="0"/>
              </a:rPr>
              <a:t>Instrumento formal de explicitação dos problemas regulatórios, das opções disponíveis de política e das consequências das decisões, em cada caso concreto, mediante a utilização de dados empíricos;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  <a:defRPr/>
            </a:pPr>
            <a:endParaRPr lang="pt-BR" altLang="pt-BR" sz="2200" dirty="0">
              <a:solidFill>
                <a:srgbClr val="000000"/>
              </a:solidFill>
              <a:cs typeface="Arial" charset="0"/>
            </a:endParaRP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  <a:defRPr/>
            </a:pPr>
            <a:r>
              <a:rPr lang="pt-BR" altLang="pt-BR" sz="1800" dirty="0" smtClean="0">
                <a:solidFill>
                  <a:srgbClr val="000000"/>
                </a:solidFill>
                <a:cs typeface="Arial" charset="0"/>
              </a:rPr>
              <a:t>Modelo que estrutura a tomada de decisão baseada em evidências;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  <a:defRPr/>
            </a:pPr>
            <a:endParaRPr lang="pt-BR" altLang="pt-BR" sz="1800" dirty="0" smtClean="0">
              <a:solidFill>
                <a:srgbClr val="000000"/>
              </a:solidFill>
              <a:cs typeface="Arial" charset="0"/>
            </a:endParaRP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  <a:defRPr/>
            </a:pPr>
            <a:r>
              <a:rPr lang="pt-BR" altLang="pt-BR" sz="1800" dirty="0" smtClean="0">
                <a:solidFill>
                  <a:srgbClr val="000000"/>
                </a:solidFill>
                <a:cs typeface="Arial" charset="0"/>
              </a:rPr>
              <a:t>Não regular pode ser a melhor opção;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  <a:defRPr/>
            </a:pPr>
            <a:endParaRPr lang="pt-BR" altLang="pt-BR" sz="1800" dirty="0">
              <a:solidFill>
                <a:srgbClr val="000000"/>
              </a:solidFill>
              <a:cs typeface="Arial" charset="0"/>
            </a:endParaRP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  <a:defRPr/>
            </a:pPr>
            <a:r>
              <a:rPr lang="pt-BR" altLang="pt-BR" sz="1800" dirty="0" smtClean="0">
                <a:solidFill>
                  <a:srgbClr val="000000"/>
                </a:solidFill>
                <a:cs typeface="Arial" charset="0"/>
              </a:rPr>
              <a:t>Informa a decisão regulatória, mas NÃO a substitui.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  <a:defRPr/>
            </a:pPr>
            <a:endParaRPr lang="pt-BR" altLang="pt-BR" sz="1800" dirty="0">
              <a:solidFill>
                <a:srgbClr val="000000"/>
              </a:solidFill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  <a:defRPr/>
            </a:pPr>
            <a:endParaRPr lang="pt-BR" sz="1800" dirty="0"/>
          </a:p>
        </p:txBody>
      </p:sp>
      <p:sp>
        <p:nvSpPr>
          <p:cNvPr id="4" name="Retângulo 3"/>
          <p:cNvSpPr/>
          <p:nvPr/>
        </p:nvSpPr>
        <p:spPr>
          <a:xfrm>
            <a:off x="304800" y="304800"/>
            <a:ext cx="8424936" cy="1015663"/>
          </a:xfrm>
          <a:prstGeom prst="rect">
            <a:avLst/>
          </a:prstGeom>
          <a:solidFill>
            <a:srgbClr val="1DA32A"/>
          </a:solidFill>
        </p:spPr>
        <p:txBody>
          <a:bodyPr wrap="square" anchor="ctr">
            <a:spAutoFit/>
          </a:bodyPr>
          <a:lstStyle/>
          <a:p>
            <a:pPr algn="ctr"/>
            <a:endParaRPr lang="pt-BR" sz="1400" b="1" cap="all" dirty="0" smtClean="0"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pt-BR" sz="3200" b="1" cap="all" dirty="0" smtClean="0">
                <a:latin typeface="+mj-lt"/>
                <a:cs typeface="Arial" panose="020B0604020202020204" pitchFamily="34" charset="0"/>
              </a:rPr>
              <a:t>Análise de impacto regulatório (Air)  </a:t>
            </a:r>
          </a:p>
          <a:p>
            <a:pPr algn="ctr"/>
            <a:endParaRPr lang="pt-BR" sz="14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800" y="990600"/>
            <a:ext cx="8424936" cy="5119464"/>
          </a:xfrm>
        </p:spPr>
        <p:txBody>
          <a:bodyPr>
            <a:noAutofit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pt-BR" altLang="pt-BR" sz="20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endParaRPr lang="pt-BR" altLang="pt-BR" sz="20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  <a:defRPr/>
            </a:pPr>
            <a:r>
              <a:rPr lang="pt-BR" altLang="pt-BR" sz="1800" dirty="0" smtClean="0">
                <a:cs typeface="Arial" charset="0"/>
              </a:rPr>
              <a:t> </a:t>
            </a:r>
            <a:r>
              <a:rPr lang="pt-BR" altLang="pt-BR" sz="2200" dirty="0" smtClean="0">
                <a:cs typeface="Arial" charset="0"/>
              </a:rPr>
              <a:t>Obrigatória antes da edição de atos normativos de interesse geral</a:t>
            </a:r>
            <a:r>
              <a:rPr lang="pt-BR" altLang="pt-BR" sz="2200" dirty="0" smtClean="0">
                <a:solidFill>
                  <a:srgbClr val="000000"/>
                </a:solidFill>
                <a:cs typeface="Arial" charset="0"/>
              </a:rPr>
              <a:t>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  <a:defRPr/>
            </a:pPr>
            <a:endParaRPr lang="pt-BR" altLang="pt-BR" sz="2200" dirty="0">
              <a:solidFill>
                <a:srgbClr val="000000"/>
              </a:solidFill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  <a:defRPr/>
            </a:pPr>
            <a:r>
              <a:rPr lang="pt-BR" altLang="pt-BR" sz="2200" dirty="0" smtClean="0">
                <a:solidFill>
                  <a:srgbClr val="000000"/>
                </a:solidFill>
                <a:cs typeface="Arial" charset="0"/>
              </a:rPr>
              <a:t>Deve conter informação e dados sobre os possíveis efeitos do ato;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  <a:defRPr/>
            </a:pPr>
            <a:endParaRPr lang="pt-BR" altLang="pt-BR" sz="2200" dirty="0" smtClean="0">
              <a:solidFill>
                <a:srgbClr val="000000"/>
              </a:solidFill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  <a:defRPr/>
            </a:pPr>
            <a:r>
              <a:rPr lang="pt-BR" altLang="pt-BR" sz="2200" dirty="0" smtClean="0">
                <a:solidFill>
                  <a:srgbClr val="000000"/>
                </a:solidFill>
                <a:cs typeface="Arial" charset="0"/>
              </a:rPr>
              <a:t>Cada Agência disciplinará o funcionamento interno em seu âmbito via Regimento;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  <a:defRPr/>
            </a:pPr>
            <a:endParaRPr lang="pt-BR" altLang="pt-BR" sz="2200" dirty="0" smtClean="0">
              <a:solidFill>
                <a:srgbClr val="000000"/>
              </a:solidFill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  <a:defRPr/>
            </a:pPr>
            <a:r>
              <a:rPr lang="pt-BR" altLang="pt-BR" sz="2200" b="1" dirty="0" smtClean="0">
                <a:solidFill>
                  <a:schemeClr val="tx2"/>
                </a:solidFill>
                <a:cs typeface="Arial" charset="0"/>
              </a:rPr>
              <a:t> Decreto Presidencial regulamentará: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  <a:defRPr/>
            </a:pPr>
            <a:r>
              <a:rPr lang="pt-BR" altLang="pt-BR" sz="22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pt-BR" altLang="pt-BR" sz="2200" b="1" dirty="0" smtClean="0">
                <a:solidFill>
                  <a:srgbClr val="000000"/>
                </a:solidFill>
                <a:cs typeface="Arial" charset="0"/>
              </a:rPr>
              <a:t>Conteúdo;</a:t>
            </a:r>
            <a:endParaRPr lang="pt-BR" altLang="pt-BR" sz="2200" b="1" dirty="0">
              <a:solidFill>
                <a:srgbClr val="000000"/>
              </a:solidFill>
              <a:cs typeface="Arial" charset="0"/>
            </a:endParaRP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  <a:defRPr/>
            </a:pPr>
            <a:r>
              <a:rPr lang="pt-BR" altLang="pt-BR" sz="2200" b="1" dirty="0" smtClean="0">
                <a:solidFill>
                  <a:srgbClr val="000000"/>
                </a:solidFill>
                <a:cs typeface="Arial" charset="0"/>
              </a:rPr>
              <a:t> Metodologia;</a:t>
            </a:r>
            <a:endParaRPr lang="pt-BR" altLang="pt-BR" sz="2200" b="1" dirty="0">
              <a:solidFill>
                <a:srgbClr val="000000"/>
              </a:solidFill>
              <a:cs typeface="Arial" charset="0"/>
            </a:endParaRP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  <a:defRPr/>
            </a:pPr>
            <a:r>
              <a:rPr lang="pt-BR" altLang="pt-BR" sz="2200" b="1" dirty="0" smtClean="0">
                <a:solidFill>
                  <a:srgbClr val="000000"/>
                </a:solidFill>
                <a:cs typeface="Arial" charset="0"/>
              </a:rPr>
              <a:t> Requisitos mínimos a serem examinados;</a:t>
            </a:r>
            <a:endParaRPr lang="pt-BR" altLang="pt-BR" sz="2200" b="1" dirty="0">
              <a:solidFill>
                <a:srgbClr val="000000"/>
              </a:solidFill>
              <a:cs typeface="Arial" charset="0"/>
            </a:endParaRP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  <a:defRPr/>
            </a:pPr>
            <a:r>
              <a:rPr lang="pt-BR" altLang="pt-BR" sz="2200" b="1" dirty="0" smtClean="0">
                <a:solidFill>
                  <a:srgbClr val="000000"/>
                </a:solidFill>
                <a:cs typeface="Arial" charset="0"/>
              </a:rPr>
              <a:t> Casos obrigatórios e dispensáveis.</a:t>
            </a:r>
            <a:endParaRPr lang="pt-BR" altLang="pt-BR" sz="2200" b="1" dirty="0">
              <a:solidFill>
                <a:srgbClr val="000000"/>
              </a:solidFill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  <a:defRPr/>
            </a:pPr>
            <a:endParaRPr lang="pt-BR" altLang="pt-BR" sz="1800" dirty="0">
              <a:solidFill>
                <a:srgbClr val="000000"/>
              </a:solidFill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  <a:defRPr/>
            </a:pPr>
            <a:endParaRPr lang="pt-BR" sz="1800" dirty="0"/>
          </a:p>
        </p:txBody>
      </p:sp>
      <p:sp>
        <p:nvSpPr>
          <p:cNvPr id="4" name="Retângulo 3"/>
          <p:cNvSpPr/>
          <p:nvPr/>
        </p:nvSpPr>
        <p:spPr>
          <a:xfrm>
            <a:off x="304800" y="304800"/>
            <a:ext cx="8424936" cy="1015663"/>
          </a:xfrm>
          <a:prstGeom prst="rect">
            <a:avLst/>
          </a:prstGeom>
          <a:solidFill>
            <a:srgbClr val="1DA32A"/>
          </a:solidFill>
        </p:spPr>
        <p:txBody>
          <a:bodyPr wrap="square" anchor="ctr">
            <a:spAutoFit/>
          </a:bodyPr>
          <a:lstStyle/>
          <a:p>
            <a:pPr algn="ctr"/>
            <a:endParaRPr lang="pt-BR" sz="1400" b="1" cap="all" dirty="0" smtClean="0"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pt-BR" sz="3200" b="1" cap="all" dirty="0" smtClean="0">
                <a:latin typeface="+mj-lt"/>
                <a:cs typeface="Arial" panose="020B0604020202020204" pitchFamily="34" charset="0"/>
              </a:rPr>
              <a:t>Análise de impacto regulatório (Air) no </a:t>
            </a:r>
            <a:r>
              <a:rPr lang="pt-BR" sz="3200" b="1" cap="all" dirty="0" err="1" smtClean="0">
                <a:latin typeface="+mj-lt"/>
                <a:cs typeface="Arial" panose="020B0604020202020204" pitchFamily="34" charset="0"/>
              </a:rPr>
              <a:t>pl</a:t>
            </a:r>
            <a:r>
              <a:rPr lang="pt-BR" sz="3200" b="1" cap="all" dirty="0" smtClean="0">
                <a:latin typeface="+mj-lt"/>
                <a:cs typeface="Arial" panose="020B0604020202020204" pitchFamily="34" charset="0"/>
              </a:rPr>
              <a:t> </a:t>
            </a:r>
          </a:p>
          <a:p>
            <a:pPr algn="ctr"/>
            <a:endParaRPr lang="pt-BR" sz="14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48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363272" cy="1296144"/>
          </a:xfrm>
          <a:solidFill>
            <a:srgbClr val="1DA32A"/>
          </a:solidFill>
        </p:spPr>
        <p:txBody>
          <a:bodyPr>
            <a:normAutofit/>
          </a:bodyPr>
          <a:lstStyle/>
          <a:p>
            <a:r>
              <a:rPr lang="pt-BR" b="1" dirty="0" smtClean="0"/>
              <a:t>REGULAMENTAÇÃO DA AIR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627984"/>
          </a:xfrm>
        </p:spPr>
        <p:txBody>
          <a:bodyPr>
            <a:normAutofit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2200" dirty="0" smtClean="0">
                <a:solidFill>
                  <a:prstClr val="black"/>
                </a:solidFill>
                <a:latin typeface="+mj-lt"/>
                <a:cs typeface="Arial" charset="0"/>
              </a:rPr>
              <a:t>SAG tem competência legal para a coordenação e a integração da ação governamental;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sz="2200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2200" dirty="0" smtClean="0">
                <a:solidFill>
                  <a:prstClr val="black"/>
                </a:solidFill>
                <a:latin typeface="+mj-lt"/>
                <a:cs typeface="Arial" charset="0"/>
              </a:rPr>
              <a:t>A coordenação de ações para o aprimoramento do Sistema Regulatório Brasileiro é prioridade;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sz="2200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2200" dirty="0" smtClean="0">
                <a:solidFill>
                  <a:prstClr val="black"/>
                </a:solidFill>
                <a:latin typeface="+mj-lt"/>
                <a:cs typeface="Arial" charset="0"/>
              </a:rPr>
              <a:t>SAG tem coordenado ações juntamente com MF, MPDG e com as 10 Agências Reguladoras Federais desde janeiro de 2017 para subsidiar a elaboração do decreto que regulamentará a AIR;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200" dirty="0" smtClean="0">
              <a:solidFill>
                <a:srgbClr val="000000"/>
              </a:solidFill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altLang="pt-BR" sz="2600" b="1" dirty="0" smtClean="0">
                <a:solidFill>
                  <a:srgbClr val="000000"/>
                </a:solidFill>
                <a:cs typeface="Arial" charset="0"/>
              </a:rPr>
              <a:t>DÚVIDA</a:t>
            </a:r>
            <a:r>
              <a:rPr lang="pt-BR" altLang="pt-BR" sz="2600" dirty="0" smtClean="0">
                <a:solidFill>
                  <a:srgbClr val="000000"/>
                </a:solidFill>
                <a:cs typeface="Arial" charset="0"/>
              </a:rPr>
              <a:t>: </a:t>
            </a:r>
            <a:r>
              <a:rPr lang="pt-BR" altLang="pt-BR" sz="2600" b="1" dirty="0" smtClean="0">
                <a:solidFill>
                  <a:srgbClr val="000000"/>
                </a:solidFill>
                <a:cs typeface="Arial" charset="0"/>
              </a:rPr>
              <a:t>Como regulamentar a AIR se não se sabe qual a situação atual, do ponto de vista global, nas Agências?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sz="2400" dirty="0" smtClean="0">
              <a:solidFill>
                <a:srgbClr val="000000"/>
              </a:solidFill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en-US" sz="2200" dirty="0" smtClean="0"/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800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400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0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363272" cy="1296144"/>
          </a:xfrm>
          <a:solidFill>
            <a:srgbClr val="1DA32A"/>
          </a:solidFill>
        </p:spPr>
        <p:txBody>
          <a:bodyPr>
            <a:normAutofit/>
          </a:bodyPr>
          <a:lstStyle/>
          <a:p>
            <a:r>
              <a:rPr lang="pt-BR" sz="3600" b="1" dirty="0" smtClean="0"/>
              <a:t>CONSTRUINDO A ESTRATÉGIA PARA A REGULAMENTAÇÃO DA AIR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608512"/>
          </a:xfrm>
        </p:spPr>
        <p:txBody>
          <a:bodyPr>
            <a:normAutofit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en-US" sz="22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200" dirty="0" smtClean="0">
                <a:solidFill>
                  <a:prstClr val="black"/>
                </a:solidFill>
                <a:latin typeface="+mj-lt"/>
                <a:cs typeface="Arial" charset="0"/>
              </a:rPr>
              <a:t>SAG </a:t>
            </a:r>
            <a:r>
              <a:rPr lang="en-US" sz="2200" dirty="0" err="1" smtClean="0">
                <a:solidFill>
                  <a:prstClr val="black"/>
                </a:solidFill>
                <a:latin typeface="+mj-lt"/>
                <a:cs typeface="Arial" charset="0"/>
              </a:rPr>
              <a:t>enviou</a:t>
            </a:r>
            <a:r>
              <a:rPr lang="en-US" sz="2200" dirty="0" smtClean="0">
                <a:solidFill>
                  <a:prstClr val="black"/>
                </a:solidFill>
                <a:latin typeface="+mj-lt"/>
                <a:cs typeface="Arial" charset="0"/>
              </a:rPr>
              <a:t> </a:t>
            </a:r>
            <a:r>
              <a:rPr lang="en-US" sz="2200" b="1" dirty="0" smtClean="0">
                <a:solidFill>
                  <a:prstClr val="black"/>
                </a:solidFill>
                <a:latin typeface="+mj-lt"/>
                <a:cs typeface="Arial" charset="0"/>
              </a:rPr>
              <a:t>question</a:t>
            </a:r>
            <a:r>
              <a:rPr lang="pt-BR" sz="2200" b="1" dirty="0" err="1" smtClean="0">
                <a:solidFill>
                  <a:prstClr val="black"/>
                </a:solidFill>
                <a:latin typeface="+mj-lt"/>
                <a:cs typeface="Arial" charset="0"/>
              </a:rPr>
              <a:t>ário</a:t>
            </a:r>
            <a:r>
              <a:rPr lang="pt-BR" sz="2200" b="1" dirty="0" smtClean="0">
                <a:solidFill>
                  <a:prstClr val="black"/>
                </a:solidFill>
                <a:latin typeface="+mj-lt"/>
                <a:cs typeface="Arial" charset="0"/>
              </a:rPr>
              <a:t> </a:t>
            </a:r>
            <a:r>
              <a:rPr lang="pt-BR" sz="2200" dirty="0" smtClean="0">
                <a:solidFill>
                  <a:prstClr val="black"/>
                </a:solidFill>
                <a:latin typeface="+mj-lt"/>
                <a:cs typeface="Arial" charset="0"/>
              </a:rPr>
              <a:t>às Agências para mapear o estado da arte hoje </a:t>
            </a:r>
            <a:r>
              <a:rPr lang="en-US" sz="2200" dirty="0" smtClean="0">
                <a:solidFill>
                  <a:prstClr val="black"/>
                </a:solidFill>
                <a:latin typeface="+mj-lt"/>
                <a:cs typeface="Arial" charset="0"/>
              </a:rPr>
              <a:t>– </a:t>
            </a:r>
            <a:r>
              <a:rPr lang="en-US" sz="2200" b="1" dirty="0" smtClean="0">
                <a:solidFill>
                  <a:prstClr val="black"/>
                </a:solidFill>
                <a:latin typeface="+mj-lt"/>
                <a:cs typeface="Arial" charset="0"/>
              </a:rPr>
              <a:t>INVENT</a:t>
            </a:r>
            <a:r>
              <a:rPr lang="pt-BR" sz="2200" b="1" dirty="0" smtClean="0">
                <a:solidFill>
                  <a:prstClr val="black"/>
                </a:solidFill>
                <a:latin typeface="+mj-lt"/>
                <a:cs typeface="Arial" charset="0"/>
              </a:rPr>
              <a:t>ÁRIO DE AIR </a:t>
            </a:r>
            <a:r>
              <a:rPr lang="en-US" sz="2200" b="1" dirty="0" smtClean="0">
                <a:solidFill>
                  <a:prstClr val="black"/>
                </a:solidFill>
                <a:latin typeface="+mj-lt"/>
                <a:cs typeface="Arial" charset="0"/>
              </a:rPr>
              <a:t>(</a:t>
            </a:r>
            <a:r>
              <a:rPr lang="en-US" sz="2200" b="1" dirty="0" err="1" smtClean="0">
                <a:solidFill>
                  <a:prstClr val="black"/>
                </a:solidFill>
                <a:latin typeface="+mj-lt"/>
                <a:cs typeface="Arial" charset="0"/>
              </a:rPr>
              <a:t>coletando</a:t>
            </a:r>
            <a:r>
              <a:rPr lang="en-US" sz="2200" b="1" dirty="0" smtClean="0">
                <a:solidFill>
                  <a:prstClr val="black"/>
                </a:solidFill>
                <a:latin typeface="+mj-lt"/>
                <a:cs typeface="Arial" charset="0"/>
              </a:rPr>
              <a:t> </a:t>
            </a:r>
            <a:r>
              <a:rPr lang="en-US" sz="2200" b="1" dirty="0" err="1" smtClean="0">
                <a:solidFill>
                  <a:prstClr val="black"/>
                </a:solidFill>
                <a:latin typeface="+mj-lt"/>
                <a:cs typeface="Arial" charset="0"/>
              </a:rPr>
              <a:t>informaç</a:t>
            </a:r>
            <a:r>
              <a:rPr lang="pt-BR" sz="2200" b="1" dirty="0" err="1" smtClean="0">
                <a:solidFill>
                  <a:prstClr val="black"/>
                </a:solidFill>
                <a:latin typeface="+mj-lt"/>
                <a:cs typeface="Arial" charset="0"/>
              </a:rPr>
              <a:t>ões</a:t>
            </a:r>
            <a:r>
              <a:rPr lang="en-US" sz="2200" b="1" dirty="0" smtClean="0">
                <a:solidFill>
                  <a:prstClr val="black"/>
                </a:solidFill>
                <a:latin typeface="+mj-lt"/>
                <a:cs typeface="Arial" charset="0"/>
              </a:rPr>
              <a:t>)</a:t>
            </a:r>
            <a:r>
              <a:rPr lang="en-US" sz="2200" dirty="0" smtClean="0">
                <a:solidFill>
                  <a:prstClr val="black"/>
                </a:solidFill>
                <a:latin typeface="+mj-lt"/>
                <a:cs typeface="Arial" charset="0"/>
              </a:rPr>
              <a:t>;</a:t>
            </a:r>
            <a:endParaRPr lang="en-US" sz="2200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en-US" sz="22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200" dirty="0" smtClean="0">
                <a:solidFill>
                  <a:prstClr val="black"/>
                </a:solidFill>
                <a:latin typeface="+mj-lt"/>
                <a:cs typeface="Arial" charset="0"/>
              </a:rPr>
              <a:t> SAG tem </a:t>
            </a:r>
            <a:r>
              <a:rPr lang="en-US" sz="2200" dirty="0" err="1" smtClean="0">
                <a:solidFill>
                  <a:prstClr val="black"/>
                </a:solidFill>
                <a:latin typeface="+mj-lt"/>
                <a:cs typeface="Arial" charset="0"/>
              </a:rPr>
              <a:t>coordenado</a:t>
            </a:r>
            <a:r>
              <a:rPr lang="en-US" sz="2200" dirty="0" smtClean="0">
                <a:solidFill>
                  <a:prstClr val="black"/>
                </a:solidFill>
                <a:latin typeface="+mj-lt"/>
                <a:cs typeface="Arial" charset="0"/>
              </a:rPr>
              <a:t> </a:t>
            </a:r>
            <a:r>
              <a:rPr lang="en-US" sz="2200" b="1" dirty="0" err="1" smtClean="0">
                <a:solidFill>
                  <a:prstClr val="black"/>
                </a:solidFill>
                <a:latin typeface="+mj-lt"/>
                <a:cs typeface="Arial" charset="0"/>
              </a:rPr>
              <a:t>reuni</a:t>
            </a:r>
            <a:r>
              <a:rPr lang="pt-BR" sz="2200" b="1" dirty="0" err="1" smtClean="0">
                <a:solidFill>
                  <a:prstClr val="black"/>
                </a:solidFill>
                <a:latin typeface="+mj-lt"/>
                <a:cs typeface="Arial" charset="0"/>
              </a:rPr>
              <a:t>ões</a:t>
            </a:r>
            <a:r>
              <a:rPr lang="pt-BR" sz="2200" b="1" dirty="0" smtClean="0">
                <a:solidFill>
                  <a:prstClr val="black"/>
                </a:solidFill>
                <a:latin typeface="+mj-lt"/>
                <a:cs typeface="Arial" charset="0"/>
              </a:rPr>
              <a:t> semanais </a:t>
            </a:r>
            <a:r>
              <a:rPr lang="pt-BR" sz="2200" dirty="0" smtClean="0">
                <a:solidFill>
                  <a:prstClr val="black"/>
                </a:solidFill>
                <a:latin typeface="+mj-lt"/>
                <a:cs typeface="Arial" charset="0"/>
              </a:rPr>
              <a:t>com as Agências, MF e MPDG para a apresentação das experiências em AIR </a:t>
            </a:r>
            <a:r>
              <a:rPr lang="pt-BR" sz="2200" smtClean="0">
                <a:solidFill>
                  <a:prstClr val="black"/>
                </a:solidFill>
                <a:latin typeface="+mj-lt"/>
                <a:cs typeface="Arial" charset="0"/>
              </a:rPr>
              <a:t>e </a:t>
            </a:r>
            <a:r>
              <a:rPr lang="pt-BR" sz="2200" smtClean="0">
                <a:solidFill>
                  <a:prstClr val="black"/>
                </a:solidFill>
                <a:latin typeface="+mj-lt"/>
                <a:cs typeface="Arial" charset="0"/>
              </a:rPr>
              <a:t>para oportunizar </a:t>
            </a:r>
            <a:r>
              <a:rPr lang="pt-BR" sz="2200" dirty="0" smtClean="0">
                <a:solidFill>
                  <a:prstClr val="black"/>
                </a:solidFill>
                <a:latin typeface="+mj-lt"/>
                <a:cs typeface="Arial" charset="0"/>
              </a:rPr>
              <a:t>a discussão técnica </a:t>
            </a:r>
            <a:r>
              <a:rPr lang="en-US" sz="2200" dirty="0" smtClean="0">
                <a:solidFill>
                  <a:prstClr val="black"/>
                </a:solidFill>
                <a:latin typeface="+mj-lt"/>
                <a:cs typeface="Arial" charset="0"/>
              </a:rPr>
              <a:t> </a:t>
            </a:r>
            <a:r>
              <a:rPr lang="en-US" sz="2200" b="1" dirty="0" smtClean="0">
                <a:solidFill>
                  <a:prstClr val="black"/>
                </a:solidFill>
                <a:latin typeface="+mj-lt"/>
                <a:cs typeface="Arial" charset="0"/>
              </a:rPr>
              <a:t>(</a:t>
            </a:r>
            <a:r>
              <a:rPr lang="en-US" sz="2200" b="1" dirty="0" err="1" smtClean="0">
                <a:solidFill>
                  <a:prstClr val="black"/>
                </a:solidFill>
                <a:latin typeface="+mj-lt"/>
                <a:cs typeface="Arial" charset="0"/>
              </a:rPr>
              <a:t>fase</a:t>
            </a:r>
            <a:r>
              <a:rPr lang="en-US" sz="2200" b="1" dirty="0" smtClean="0">
                <a:solidFill>
                  <a:prstClr val="black"/>
                </a:solidFill>
                <a:latin typeface="+mj-lt"/>
                <a:cs typeface="Arial" charset="0"/>
              </a:rPr>
              <a:t> de </a:t>
            </a:r>
            <a:r>
              <a:rPr lang="en-US" sz="2200" b="1" dirty="0" err="1" smtClean="0">
                <a:solidFill>
                  <a:prstClr val="black"/>
                </a:solidFill>
                <a:latin typeface="+mj-lt"/>
                <a:cs typeface="Arial" charset="0"/>
              </a:rPr>
              <a:t>consulta</a:t>
            </a:r>
            <a:r>
              <a:rPr lang="en-US" sz="2200" b="1" dirty="0" smtClean="0">
                <a:solidFill>
                  <a:prstClr val="black"/>
                </a:solidFill>
                <a:latin typeface="+mj-lt"/>
                <a:cs typeface="Arial" charset="0"/>
              </a:rPr>
              <a:t> n</a:t>
            </a:r>
            <a:r>
              <a:rPr lang="pt-BR" sz="2200" b="1" dirty="0" err="1" smtClean="0">
                <a:solidFill>
                  <a:prstClr val="black"/>
                </a:solidFill>
                <a:latin typeface="+mj-lt"/>
                <a:cs typeface="Arial" charset="0"/>
              </a:rPr>
              <a:t>ível</a:t>
            </a:r>
            <a:r>
              <a:rPr lang="pt-BR" sz="2200" b="1" dirty="0" smtClean="0">
                <a:solidFill>
                  <a:prstClr val="black"/>
                </a:solidFill>
                <a:latin typeface="+mj-lt"/>
                <a:cs typeface="Arial" charset="0"/>
              </a:rPr>
              <a:t> 1 e aprendizado coletivo com os pares)</a:t>
            </a:r>
            <a:r>
              <a:rPr lang="en-US" sz="2200" dirty="0" smtClean="0">
                <a:solidFill>
                  <a:prstClr val="black"/>
                </a:solidFill>
                <a:latin typeface="+mj-lt"/>
                <a:cs typeface="Arial" charset="0"/>
              </a:rPr>
              <a:t>;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en-US" sz="22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200" dirty="0" smtClean="0">
                <a:solidFill>
                  <a:prstClr val="black"/>
                </a:solidFill>
                <a:latin typeface="+mj-lt"/>
                <a:cs typeface="Arial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+mj-lt"/>
                <a:cs typeface="Arial" charset="0"/>
              </a:rPr>
              <a:t>Ap</a:t>
            </a:r>
            <a:r>
              <a:rPr lang="pt-BR" sz="2200" dirty="0" err="1" smtClean="0">
                <a:solidFill>
                  <a:prstClr val="black"/>
                </a:solidFill>
                <a:latin typeface="+mj-lt"/>
                <a:cs typeface="Arial" charset="0"/>
              </a:rPr>
              <a:t>ós</a:t>
            </a:r>
            <a:r>
              <a:rPr lang="pt-BR" sz="2200" dirty="0" smtClean="0">
                <a:solidFill>
                  <a:prstClr val="black"/>
                </a:solidFill>
                <a:latin typeface="+mj-lt"/>
                <a:cs typeface="Arial" charset="0"/>
              </a:rPr>
              <a:t> o </a:t>
            </a:r>
            <a:r>
              <a:rPr lang="pt-BR" sz="2200" b="1" dirty="0" smtClean="0">
                <a:solidFill>
                  <a:prstClr val="black"/>
                </a:solidFill>
                <a:latin typeface="+mj-lt"/>
                <a:cs typeface="Arial" charset="0"/>
              </a:rPr>
              <a:t>mapeamento</a:t>
            </a:r>
            <a:r>
              <a:rPr lang="pt-BR" sz="2200" dirty="0" smtClean="0">
                <a:solidFill>
                  <a:prstClr val="black"/>
                </a:solidFill>
                <a:latin typeface="+mj-lt"/>
                <a:cs typeface="Arial" charset="0"/>
              </a:rPr>
              <a:t>, foi possível verificar que todas as 10 Agências Reguladoras Federais utilizam elementos de AIR, mas em diferentes níveis de abrangência, aprofundamento</a:t>
            </a:r>
            <a:r>
              <a:rPr lang="pt-BR" sz="2200" dirty="0">
                <a:solidFill>
                  <a:prstClr val="black"/>
                </a:solidFill>
                <a:latin typeface="+mj-lt"/>
                <a:cs typeface="Arial" charset="0"/>
              </a:rPr>
              <a:t> </a:t>
            </a:r>
            <a:r>
              <a:rPr lang="pt-BR" sz="2200" dirty="0" smtClean="0">
                <a:solidFill>
                  <a:prstClr val="black"/>
                </a:solidFill>
                <a:latin typeface="+mj-lt"/>
                <a:cs typeface="Arial" charset="0"/>
              </a:rPr>
              <a:t>e </a:t>
            </a:r>
            <a:r>
              <a:rPr lang="pt-BR" sz="2200" dirty="0" smtClean="0">
                <a:solidFill>
                  <a:prstClr val="black"/>
                </a:solidFill>
                <a:cs typeface="Arial" charset="0"/>
              </a:rPr>
              <a:t>maturidade</a:t>
            </a:r>
            <a:r>
              <a:rPr lang="pt-BR" sz="2200" dirty="0" smtClean="0">
                <a:solidFill>
                  <a:prstClr val="black"/>
                </a:solidFill>
                <a:latin typeface="+mj-lt"/>
                <a:cs typeface="Arial" charset="0"/>
              </a:rPr>
              <a:t>.</a:t>
            </a:r>
            <a:endParaRPr lang="en-US" sz="2200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en-US" sz="2200" dirty="0" smtClean="0"/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sz="22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800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400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60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14682</TotalTime>
  <Words>2330</Words>
  <Application>Microsoft Office PowerPoint</Application>
  <PresentationFormat>Apresentação na tela (4:3)</PresentationFormat>
  <Paragraphs>290</Paragraphs>
  <Slides>18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0" baseType="lpstr">
      <vt:lpstr>Tema do Office</vt:lpstr>
      <vt:lpstr>Planilha</vt:lpstr>
      <vt:lpstr>       AIR NAS AGÊNCIAS REGULADORAS FEDERAIS: ESTADO DA ARTE       </vt:lpstr>
      <vt:lpstr>CONTEXTO</vt:lpstr>
      <vt:lpstr>MELHORIA REGULATÓRIA</vt:lpstr>
      <vt:lpstr>MELHORIA DO AMBIENTE DE NEGOCIOS</vt:lpstr>
      <vt:lpstr>PRINCIPAIS ELEMENTOS – PL AGÊNCIAS</vt:lpstr>
      <vt:lpstr>Apresentação do PowerPoint</vt:lpstr>
      <vt:lpstr>Apresentação do PowerPoint</vt:lpstr>
      <vt:lpstr>REGULAMENTAÇÃO DA AIR</vt:lpstr>
      <vt:lpstr>CONSTRUINDO A ESTRATÉGIA PARA A REGULAMENTAÇÃO DA AIR</vt:lpstr>
      <vt:lpstr>INVENTÁRIO DE AIR – QUESTIONÁRIO</vt:lpstr>
      <vt:lpstr>INVENTÁRIO DE AIR – QUESTIONÁRIO</vt:lpstr>
      <vt:lpstr>INVENTÁRIO DE AIR – MAPEAMENTO</vt:lpstr>
      <vt:lpstr>MAPEAMENTO: CONCLUSÕES GERAIS</vt:lpstr>
      <vt:lpstr>MAPEAMENTO: CONCLUSÕES GERAIS</vt:lpstr>
      <vt:lpstr>MAPEAMENTO: CONCLUSÕES GERAIS</vt:lpstr>
      <vt:lpstr>MAPEAMENTO: LIÇÕES APRENDIDAS E CONSIDERAÇÕES PARA A REGULAMENTAÇÃO AIR</vt:lpstr>
      <vt:lpstr>RESULTADOS INTERESSANTES DO GRUPO AIR</vt:lpstr>
      <vt:lpstr>          </vt:lpstr>
    </vt:vector>
  </TitlesOfParts>
  <Company>MT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fernando.fusaro</dc:creator>
  <cp:lastModifiedBy>PRADMIN</cp:lastModifiedBy>
  <cp:revision>192</cp:revision>
  <dcterms:created xsi:type="dcterms:W3CDTF">2016-06-27T21:04:47Z</dcterms:created>
  <dcterms:modified xsi:type="dcterms:W3CDTF">2017-03-28T11:28:29Z</dcterms:modified>
</cp:coreProperties>
</file>