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1"/>
  </p:sldMasterIdLst>
  <p:notesMasterIdLst>
    <p:notesMasterId r:id="rId8"/>
  </p:notesMasterIdLst>
  <p:handoutMasterIdLst>
    <p:handoutMasterId r:id="rId9"/>
  </p:handoutMasterIdLst>
  <p:sldIdLst>
    <p:sldId id="256" r:id="rId2"/>
    <p:sldId id="269" r:id="rId3"/>
    <p:sldId id="270" r:id="rId4"/>
    <p:sldId id="273" r:id="rId5"/>
    <p:sldId id="275" r:id="rId6"/>
    <p:sldId id="264" r:id="rId7"/>
  </p:sldIdLst>
  <p:sldSz cx="6858000" cy="9144000" type="screen4x3"/>
  <p:notesSz cx="7010400" cy="9296400"/>
  <p:defaultTextStyle>
    <a:defPPr>
      <a:defRPr lang="pt-BR"/>
    </a:defPPr>
    <a:lvl1pPr algn="ctr" rtl="0" fontAlgn="base">
      <a:spcBef>
        <a:spcPct val="30000"/>
      </a:spcBef>
      <a:spcAft>
        <a:spcPct val="30000"/>
      </a:spcAft>
      <a:buClr>
        <a:schemeClr val="accent1"/>
      </a:buClr>
      <a:buSzPct val="65000"/>
      <a:buFont typeface="Wingdings" pitchFamily="2" charset="2"/>
      <a:defRPr sz="1000" kern="1200">
        <a:solidFill>
          <a:schemeClr val="tx1"/>
        </a:solidFill>
        <a:latin typeface="Arial" charset="0"/>
        <a:ea typeface="+mn-ea"/>
        <a:cs typeface="+mn-cs"/>
      </a:defRPr>
    </a:lvl1pPr>
    <a:lvl2pPr marL="457200" algn="ctr" rtl="0" fontAlgn="base">
      <a:spcBef>
        <a:spcPct val="30000"/>
      </a:spcBef>
      <a:spcAft>
        <a:spcPct val="30000"/>
      </a:spcAft>
      <a:buClr>
        <a:schemeClr val="accent1"/>
      </a:buClr>
      <a:buSzPct val="65000"/>
      <a:buFont typeface="Wingdings" pitchFamily="2" charset="2"/>
      <a:defRPr sz="1000" kern="1200">
        <a:solidFill>
          <a:schemeClr val="tx1"/>
        </a:solidFill>
        <a:latin typeface="Arial" charset="0"/>
        <a:ea typeface="+mn-ea"/>
        <a:cs typeface="+mn-cs"/>
      </a:defRPr>
    </a:lvl2pPr>
    <a:lvl3pPr marL="914400" algn="ctr" rtl="0" fontAlgn="base">
      <a:spcBef>
        <a:spcPct val="30000"/>
      </a:spcBef>
      <a:spcAft>
        <a:spcPct val="30000"/>
      </a:spcAft>
      <a:buClr>
        <a:schemeClr val="accent1"/>
      </a:buClr>
      <a:buSzPct val="65000"/>
      <a:buFont typeface="Wingdings" pitchFamily="2" charset="2"/>
      <a:defRPr sz="1000" kern="1200">
        <a:solidFill>
          <a:schemeClr val="tx1"/>
        </a:solidFill>
        <a:latin typeface="Arial" charset="0"/>
        <a:ea typeface="+mn-ea"/>
        <a:cs typeface="+mn-cs"/>
      </a:defRPr>
    </a:lvl3pPr>
    <a:lvl4pPr marL="1371600" algn="ctr" rtl="0" fontAlgn="base">
      <a:spcBef>
        <a:spcPct val="30000"/>
      </a:spcBef>
      <a:spcAft>
        <a:spcPct val="30000"/>
      </a:spcAft>
      <a:buClr>
        <a:schemeClr val="accent1"/>
      </a:buClr>
      <a:buSzPct val="65000"/>
      <a:buFont typeface="Wingdings" pitchFamily="2" charset="2"/>
      <a:defRPr sz="1000" kern="1200">
        <a:solidFill>
          <a:schemeClr val="tx1"/>
        </a:solidFill>
        <a:latin typeface="Arial" charset="0"/>
        <a:ea typeface="+mn-ea"/>
        <a:cs typeface="+mn-cs"/>
      </a:defRPr>
    </a:lvl4pPr>
    <a:lvl5pPr marL="1828800" algn="ctr" rtl="0" fontAlgn="base">
      <a:spcBef>
        <a:spcPct val="30000"/>
      </a:spcBef>
      <a:spcAft>
        <a:spcPct val="30000"/>
      </a:spcAft>
      <a:buClr>
        <a:schemeClr val="accent1"/>
      </a:buClr>
      <a:buSzPct val="65000"/>
      <a:buFont typeface="Wingdings" pitchFamily="2" charset="2"/>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33" autoAdjust="0"/>
    <p:restoredTop sz="94660"/>
  </p:normalViewPr>
  <p:slideViewPr>
    <p:cSldViewPr>
      <p:cViewPr>
        <p:scale>
          <a:sx n="150" d="100"/>
          <a:sy n="150" d="100"/>
        </p:scale>
        <p:origin x="-594" y="3858"/>
      </p:cViewPr>
      <p:guideLst>
        <p:guide orient="horz" pos="2880"/>
        <p:guide pos="2160"/>
      </p:guideLst>
    </p:cSldViewPr>
  </p:slideViewPr>
  <p:notesTextViewPr>
    <p:cViewPr>
      <p:scale>
        <a:sx n="100" d="100"/>
        <a:sy n="100" d="100"/>
      </p:scale>
      <p:origin x="0" y="0"/>
    </p:cViewPr>
  </p:notesTextViewPr>
  <p:notesViewPr>
    <p:cSldViewPr>
      <p:cViewPr varScale="1">
        <p:scale>
          <a:sx n="76" d="100"/>
          <a:sy n="76" d="100"/>
        </p:scale>
        <p:origin x="-1578" y="-96"/>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55DFFD-0DF7-47B0-AA18-C732F0D4E0FE}" type="doc">
      <dgm:prSet loTypeId="urn:microsoft.com/office/officeart/2005/8/layout/equation1" loCatId="process" qsTypeId="urn:microsoft.com/office/officeart/2005/8/quickstyle/simple5" qsCatId="simple" csTypeId="urn:microsoft.com/office/officeart/2005/8/colors/accent1_2" csCatId="accent1" phldr="1"/>
      <dgm:spPr/>
    </dgm:pt>
    <dgm:pt modelId="{AA0849EF-B421-4DFE-A6AB-236A0E9779AA}">
      <dgm:prSet phldrT="[Texto]"/>
      <dgm:spPr/>
      <dgm:t>
        <a:bodyPr/>
        <a:lstStyle/>
        <a:p>
          <a:r>
            <a:rPr lang="fr-FR" noProof="0" dirty="0" smtClean="0"/>
            <a:t>L’aide</a:t>
          </a:r>
        </a:p>
        <a:p>
          <a:r>
            <a:rPr lang="fr-FR" noProof="0" dirty="0" smtClean="0"/>
            <a:t>d’installation</a:t>
          </a:r>
        </a:p>
        <a:p>
          <a:r>
            <a:rPr lang="pt-BR" dirty="0" smtClean="0"/>
            <a:t>R$ 500,00</a:t>
          </a:r>
          <a:endParaRPr lang="pt-BR" dirty="0"/>
        </a:p>
      </dgm:t>
    </dgm:pt>
    <dgm:pt modelId="{A5F4A3CD-5D1C-4C6A-8B75-2634F1EF040C}" type="parTrans" cxnId="{FA2B62CF-61C0-4F12-BC3C-4DFA4AFCD852}">
      <dgm:prSet/>
      <dgm:spPr/>
      <dgm:t>
        <a:bodyPr/>
        <a:lstStyle/>
        <a:p>
          <a:endParaRPr lang="pt-BR"/>
        </a:p>
      </dgm:t>
    </dgm:pt>
    <dgm:pt modelId="{B89DD90E-31C7-4C49-8EA4-AEFBB1E46422}" type="sibTrans" cxnId="{FA2B62CF-61C0-4F12-BC3C-4DFA4AFCD852}">
      <dgm:prSet/>
      <dgm:spPr/>
      <dgm:t>
        <a:bodyPr/>
        <a:lstStyle/>
        <a:p>
          <a:endParaRPr lang="pt-BR" dirty="0"/>
        </a:p>
      </dgm:t>
    </dgm:pt>
    <dgm:pt modelId="{F2EF6992-6122-42FC-A661-929E1E25F049}">
      <dgm:prSet phldrT="[Texto]"/>
      <dgm:spPr/>
      <dgm:t>
        <a:bodyPr/>
        <a:lstStyle/>
        <a:p>
          <a:r>
            <a:rPr lang="fr-FR" noProof="0" dirty="0" smtClean="0"/>
            <a:t>Trois premières mensualités</a:t>
          </a:r>
        </a:p>
        <a:p>
          <a:r>
            <a:rPr lang="pt-BR" dirty="0" smtClean="0"/>
            <a:t>R$ 2.250,00</a:t>
          </a:r>
          <a:endParaRPr lang="pt-BR" dirty="0"/>
        </a:p>
      </dgm:t>
    </dgm:pt>
    <dgm:pt modelId="{AD212471-09EB-405E-8039-BD6EFB9CD47A}" type="parTrans" cxnId="{DA999CCB-A81A-46FC-B4F9-2056634C6C20}">
      <dgm:prSet/>
      <dgm:spPr/>
      <dgm:t>
        <a:bodyPr/>
        <a:lstStyle/>
        <a:p>
          <a:endParaRPr lang="pt-BR"/>
        </a:p>
      </dgm:t>
    </dgm:pt>
    <dgm:pt modelId="{134DCFE5-C201-4257-85F8-302D56F1D9B1}" type="sibTrans" cxnId="{DA999CCB-A81A-46FC-B4F9-2056634C6C20}">
      <dgm:prSet/>
      <dgm:spPr/>
      <dgm:t>
        <a:bodyPr/>
        <a:lstStyle/>
        <a:p>
          <a:endParaRPr lang="pt-BR" dirty="0"/>
        </a:p>
      </dgm:t>
    </dgm:pt>
    <dgm:pt modelId="{C7653218-BE56-4CA0-9D05-39EEA4352018}">
      <dgm:prSet phldrT="[Texto]"/>
      <dgm:spPr/>
      <dgm:t>
        <a:bodyPr/>
        <a:lstStyle/>
        <a:p>
          <a:r>
            <a:rPr lang="pt-BR" dirty="0" smtClean="0"/>
            <a:t>R$ 2.750 </a:t>
          </a:r>
          <a:r>
            <a:rPr lang="fr-FR" noProof="0" dirty="0" smtClean="0"/>
            <a:t>par étudiant</a:t>
          </a:r>
          <a:endParaRPr lang="fr-FR" noProof="0" dirty="0"/>
        </a:p>
      </dgm:t>
    </dgm:pt>
    <dgm:pt modelId="{14A44C61-D32B-4F24-B143-44061067FECC}" type="parTrans" cxnId="{59546747-E3E5-4713-856D-13DD022D0106}">
      <dgm:prSet/>
      <dgm:spPr/>
      <dgm:t>
        <a:bodyPr/>
        <a:lstStyle/>
        <a:p>
          <a:endParaRPr lang="pt-BR"/>
        </a:p>
      </dgm:t>
    </dgm:pt>
    <dgm:pt modelId="{806F3479-EC94-4167-812A-CF3C1F3088F3}" type="sibTrans" cxnId="{59546747-E3E5-4713-856D-13DD022D0106}">
      <dgm:prSet/>
      <dgm:spPr/>
      <dgm:t>
        <a:bodyPr/>
        <a:lstStyle/>
        <a:p>
          <a:endParaRPr lang="pt-BR"/>
        </a:p>
      </dgm:t>
    </dgm:pt>
    <dgm:pt modelId="{B7350EBA-B4C2-4697-A91C-349D2B5F65E2}" type="pres">
      <dgm:prSet presAssocID="{A155DFFD-0DF7-47B0-AA18-C732F0D4E0FE}" presName="linearFlow" presStyleCnt="0">
        <dgm:presLayoutVars>
          <dgm:dir/>
          <dgm:resizeHandles val="exact"/>
        </dgm:presLayoutVars>
      </dgm:prSet>
      <dgm:spPr/>
    </dgm:pt>
    <dgm:pt modelId="{F55D4A1C-4473-4B8F-B695-0A46AAA3A25F}" type="pres">
      <dgm:prSet presAssocID="{AA0849EF-B421-4DFE-A6AB-236A0E9779AA}" presName="node" presStyleLbl="node1" presStyleIdx="0" presStyleCnt="3">
        <dgm:presLayoutVars>
          <dgm:bulletEnabled val="1"/>
        </dgm:presLayoutVars>
      </dgm:prSet>
      <dgm:spPr/>
      <dgm:t>
        <a:bodyPr/>
        <a:lstStyle/>
        <a:p>
          <a:endParaRPr lang="pt-BR"/>
        </a:p>
      </dgm:t>
    </dgm:pt>
    <dgm:pt modelId="{FB95090F-628A-473C-B011-4299590599A3}" type="pres">
      <dgm:prSet presAssocID="{B89DD90E-31C7-4C49-8EA4-AEFBB1E46422}" presName="spacerL" presStyleCnt="0"/>
      <dgm:spPr/>
    </dgm:pt>
    <dgm:pt modelId="{821FBF04-375B-452D-BD50-248679D01662}" type="pres">
      <dgm:prSet presAssocID="{B89DD90E-31C7-4C49-8EA4-AEFBB1E46422}" presName="sibTrans" presStyleLbl="sibTrans2D1" presStyleIdx="0" presStyleCnt="2"/>
      <dgm:spPr/>
      <dgm:t>
        <a:bodyPr/>
        <a:lstStyle/>
        <a:p>
          <a:endParaRPr lang="pt-BR"/>
        </a:p>
      </dgm:t>
    </dgm:pt>
    <dgm:pt modelId="{1F00F37A-1159-4F60-9B35-FFEEB7C7131E}" type="pres">
      <dgm:prSet presAssocID="{B89DD90E-31C7-4C49-8EA4-AEFBB1E46422}" presName="spacerR" presStyleCnt="0"/>
      <dgm:spPr/>
    </dgm:pt>
    <dgm:pt modelId="{B38F1232-5448-44C7-95EA-9BF161EC1D00}" type="pres">
      <dgm:prSet presAssocID="{F2EF6992-6122-42FC-A661-929E1E25F049}" presName="node" presStyleLbl="node1" presStyleIdx="1" presStyleCnt="3">
        <dgm:presLayoutVars>
          <dgm:bulletEnabled val="1"/>
        </dgm:presLayoutVars>
      </dgm:prSet>
      <dgm:spPr/>
      <dgm:t>
        <a:bodyPr/>
        <a:lstStyle/>
        <a:p>
          <a:endParaRPr lang="pt-BR"/>
        </a:p>
      </dgm:t>
    </dgm:pt>
    <dgm:pt modelId="{A39F26DA-0B5A-422C-B722-5ECCB624EB5B}" type="pres">
      <dgm:prSet presAssocID="{134DCFE5-C201-4257-85F8-302D56F1D9B1}" presName="spacerL" presStyleCnt="0"/>
      <dgm:spPr/>
    </dgm:pt>
    <dgm:pt modelId="{DE5DE652-A2EF-49F6-9015-68F788575F7F}" type="pres">
      <dgm:prSet presAssocID="{134DCFE5-C201-4257-85F8-302D56F1D9B1}" presName="sibTrans" presStyleLbl="sibTrans2D1" presStyleIdx="1" presStyleCnt="2"/>
      <dgm:spPr/>
      <dgm:t>
        <a:bodyPr/>
        <a:lstStyle/>
        <a:p>
          <a:endParaRPr lang="pt-BR"/>
        </a:p>
      </dgm:t>
    </dgm:pt>
    <dgm:pt modelId="{66F6BC37-4085-471F-8028-4EB6C53231D3}" type="pres">
      <dgm:prSet presAssocID="{134DCFE5-C201-4257-85F8-302D56F1D9B1}" presName="spacerR" presStyleCnt="0"/>
      <dgm:spPr/>
    </dgm:pt>
    <dgm:pt modelId="{62E36D1E-056A-4BBC-9E29-B53E1F0230BF}" type="pres">
      <dgm:prSet presAssocID="{C7653218-BE56-4CA0-9D05-39EEA4352018}" presName="node" presStyleLbl="node1" presStyleIdx="2" presStyleCnt="3">
        <dgm:presLayoutVars>
          <dgm:bulletEnabled val="1"/>
        </dgm:presLayoutVars>
      </dgm:prSet>
      <dgm:spPr/>
      <dgm:t>
        <a:bodyPr/>
        <a:lstStyle/>
        <a:p>
          <a:endParaRPr lang="pt-BR"/>
        </a:p>
      </dgm:t>
    </dgm:pt>
  </dgm:ptLst>
  <dgm:cxnLst>
    <dgm:cxn modelId="{69782139-FEFC-4B18-A5DD-629F10A5B565}" type="presOf" srcId="{A155DFFD-0DF7-47B0-AA18-C732F0D4E0FE}" destId="{B7350EBA-B4C2-4697-A91C-349D2B5F65E2}" srcOrd="0" destOrd="0" presId="urn:microsoft.com/office/officeart/2005/8/layout/equation1"/>
    <dgm:cxn modelId="{6F0C4F6D-7937-4091-A703-796BB44FE192}" type="presOf" srcId="{AA0849EF-B421-4DFE-A6AB-236A0E9779AA}" destId="{F55D4A1C-4473-4B8F-B695-0A46AAA3A25F}" srcOrd="0" destOrd="0" presId="urn:microsoft.com/office/officeart/2005/8/layout/equation1"/>
    <dgm:cxn modelId="{FA2B62CF-61C0-4F12-BC3C-4DFA4AFCD852}" srcId="{A155DFFD-0DF7-47B0-AA18-C732F0D4E0FE}" destId="{AA0849EF-B421-4DFE-A6AB-236A0E9779AA}" srcOrd="0" destOrd="0" parTransId="{A5F4A3CD-5D1C-4C6A-8B75-2634F1EF040C}" sibTransId="{B89DD90E-31C7-4C49-8EA4-AEFBB1E46422}"/>
    <dgm:cxn modelId="{1C8A9BE8-44FC-45BD-A733-5AC4FD031AAB}" type="presOf" srcId="{F2EF6992-6122-42FC-A661-929E1E25F049}" destId="{B38F1232-5448-44C7-95EA-9BF161EC1D00}" srcOrd="0" destOrd="0" presId="urn:microsoft.com/office/officeart/2005/8/layout/equation1"/>
    <dgm:cxn modelId="{47CAC59A-8DB9-4FE5-968D-39663417EFCF}" type="presOf" srcId="{C7653218-BE56-4CA0-9D05-39EEA4352018}" destId="{62E36D1E-056A-4BBC-9E29-B53E1F0230BF}" srcOrd="0" destOrd="0" presId="urn:microsoft.com/office/officeart/2005/8/layout/equation1"/>
    <dgm:cxn modelId="{FBD1AD9D-02CE-4251-A174-FDDE14F7DFEA}" type="presOf" srcId="{B89DD90E-31C7-4C49-8EA4-AEFBB1E46422}" destId="{821FBF04-375B-452D-BD50-248679D01662}" srcOrd="0" destOrd="0" presId="urn:microsoft.com/office/officeart/2005/8/layout/equation1"/>
    <dgm:cxn modelId="{59546747-E3E5-4713-856D-13DD022D0106}" srcId="{A155DFFD-0DF7-47B0-AA18-C732F0D4E0FE}" destId="{C7653218-BE56-4CA0-9D05-39EEA4352018}" srcOrd="2" destOrd="0" parTransId="{14A44C61-D32B-4F24-B143-44061067FECC}" sibTransId="{806F3479-EC94-4167-812A-CF3C1F3088F3}"/>
    <dgm:cxn modelId="{DA999CCB-A81A-46FC-B4F9-2056634C6C20}" srcId="{A155DFFD-0DF7-47B0-AA18-C732F0D4E0FE}" destId="{F2EF6992-6122-42FC-A661-929E1E25F049}" srcOrd="1" destOrd="0" parTransId="{AD212471-09EB-405E-8039-BD6EFB9CD47A}" sibTransId="{134DCFE5-C201-4257-85F8-302D56F1D9B1}"/>
    <dgm:cxn modelId="{1B05CE38-6309-44EB-97A6-03503BB08891}" type="presOf" srcId="{134DCFE5-C201-4257-85F8-302D56F1D9B1}" destId="{DE5DE652-A2EF-49F6-9015-68F788575F7F}" srcOrd="0" destOrd="0" presId="urn:microsoft.com/office/officeart/2005/8/layout/equation1"/>
    <dgm:cxn modelId="{58D05009-731B-499B-8374-6205D72A530E}" type="presParOf" srcId="{B7350EBA-B4C2-4697-A91C-349D2B5F65E2}" destId="{F55D4A1C-4473-4B8F-B695-0A46AAA3A25F}" srcOrd="0" destOrd="0" presId="urn:microsoft.com/office/officeart/2005/8/layout/equation1"/>
    <dgm:cxn modelId="{CF5A60F4-B7CA-4672-BC70-893154006478}" type="presParOf" srcId="{B7350EBA-B4C2-4697-A91C-349D2B5F65E2}" destId="{FB95090F-628A-473C-B011-4299590599A3}" srcOrd="1" destOrd="0" presId="urn:microsoft.com/office/officeart/2005/8/layout/equation1"/>
    <dgm:cxn modelId="{6FBDBFFE-4EC4-4471-92BA-B2AEC4AC54C5}" type="presParOf" srcId="{B7350EBA-B4C2-4697-A91C-349D2B5F65E2}" destId="{821FBF04-375B-452D-BD50-248679D01662}" srcOrd="2" destOrd="0" presId="urn:microsoft.com/office/officeart/2005/8/layout/equation1"/>
    <dgm:cxn modelId="{4FF8C99F-194D-40A2-A053-E0DBC336EBF7}" type="presParOf" srcId="{B7350EBA-B4C2-4697-A91C-349D2B5F65E2}" destId="{1F00F37A-1159-4F60-9B35-FFEEB7C7131E}" srcOrd="3" destOrd="0" presId="urn:microsoft.com/office/officeart/2005/8/layout/equation1"/>
    <dgm:cxn modelId="{FF658E7C-AF89-4326-BF19-DDB2D4228DF7}" type="presParOf" srcId="{B7350EBA-B4C2-4697-A91C-349D2B5F65E2}" destId="{B38F1232-5448-44C7-95EA-9BF161EC1D00}" srcOrd="4" destOrd="0" presId="urn:microsoft.com/office/officeart/2005/8/layout/equation1"/>
    <dgm:cxn modelId="{59CDB6AD-0B67-41E0-B111-0523B865DEC2}" type="presParOf" srcId="{B7350EBA-B4C2-4697-A91C-349D2B5F65E2}" destId="{A39F26DA-0B5A-422C-B722-5ECCB624EB5B}" srcOrd="5" destOrd="0" presId="urn:microsoft.com/office/officeart/2005/8/layout/equation1"/>
    <dgm:cxn modelId="{DFEA7368-061A-4448-9643-7B1D09FEE61F}" type="presParOf" srcId="{B7350EBA-B4C2-4697-A91C-349D2B5F65E2}" destId="{DE5DE652-A2EF-49F6-9015-68F788575F7F}" srcOrd="6" destOrd="0" presId="urn:microsoft.com/office/officeart/2005/8/layout/equation1"/>
    <dgm:cxn modelId="{C800FAB9-6FFB-458B-A4BC-34DC336B2A5B}" type="presParOf" srcId="{B7350EBA-B4C2-4697-A91C-349D2B5F65E2}" destId="{66F6BC37-4085-471F-8028-4EB6C53231D3}" srcOrd="7" destOrd="0" presId="urn:microsoft.com/office/officeart/2005/8/layout/equation1"/>
    <dgm:cxn modelId="{C5EF52C0-E6C2-45DD-8F9C-723E218FA6E7}" type="presParOf" srcId="{B7350EBA-B4C2-4697-A91C-349D2B5F65E2}" destId="{62E36D1E-056A-4BBC-9E29-B53E1F0230BF}"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5D4A1C-4473-4B8F-B695-0A46AAA3A25F}">
      <dsp:nvSpPr>
        <dsp:cNvPr id="0" name=""/>
        <dsp:cNvSpPr/>
      </dsp:nvSpPr>
      <dsp:spPr>
        <a:xfrm>
          <a:off x="900" y="212486"/>
          <a:ext cx="1194267" cy="119426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noProof="0" dirty="0" smtClean="0"/>
            <a:t>L’aide</a:t>
          </a:r>
        </a:p>
        <a:p>
          <a:pPr lvl="0" algn="ctr" defTabSz="488950">
            <a:lnSpc>
              <a:spcPct val="90000"/>
            </a:lnSpc>
            <a:spcBef>
              <a:spcPct val="0"/>
            </a:spcBef>
            <a:spcAft>
              <a:spcPct val="35000"/>
            </a:spcAft>
          </a:pPr>
          <a:r>
            <a:rPr lang="fr-FR" sz="1100" kern="1200" noProof="0" dirty="0" smtClean="0"/>
            <a:t>d’installation</a:t>
          </a:r>
        </a:p>
        <a:p>
          <a:pPr lvl="0" algn="ctr" defTabSz="488950">
            <a:lnSpc>
              <a:spcPct val="90000"/>
            </a:lnSpc>
            <a:spcBef>
              <a:spcPct val="0"/>
            </a:spcBef>
            <a:spcAft>
              <a:spcPct val="35000"/>
            </a:spcAft>
          </a:pPr>
          <a:r>
            <a:rPr lang="pt-BR" sz="1100" kern="1200" dirty="0" smtClean="0"/>
            <a:t>R$ 500,00</a:t>
          </a:r>
          <a:endParaRPr lang="pt-BR" sz="1100" kern="1200" dirty="0"/>
        </a:p>
      </dsp:txBody>
      <dsp:txXfrm>
        <a:off x="900" y="212486"/>
        <a:ext cx="1194267" cy="1194267"/>
      </dsp:txXfrm>
    </dsp:sp>
    <dsp:sp modelId="{821FBF04-375B-452D-BD50-248679D01662}">
      <dsp:nvSpPr>
        <dsp:cNvPr id="0" name=""/>
        <dsp:cNvSpPr/>
      </dsp:nvSpPr>
      <dsp:spPr>
        <a:xfrm>
          <a:off x="1292142" y="463282"/>
          <a:ext cx="692674" cy="692674"/>
        </a:xfrm>
        <a:prstGeom prst="mathPlus">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kern="1200" dirty="0"/>
        </a:p>
      </dsp:txBody>
      <dsp:txXfrm>
        <a:off x="1292142" y="463282"/>
        <a:ext cx="692674" cy="692674"/>
      </dsp:txXfrm>
    </dsp:sp>
    <dsp:sp modelId="{B38F1232-5448-44C7-95EA-9BF161EC1D00}">
      <dsp:nvSpPr>
        <dsp:cNvPr id="0" name=""/>
        <dsp:cNvSpPr/>
      </dsp:nvSpPr>
      <dsp:spPr>
        <a:xfrm>
          <a:off x="2081791" y="212486"/>
          <a:ext cx="1194267" cy="119426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noProof="0" dirty="0" smtClean="0"/>
            <a:t>Trois premières mensualités</a:t>
          </a:r>
        </a:p>
        <a:p>
          <a:pPr lvl="0" algn="ctr" defTabSz="488950">
            <a:lnSpc>
              <a:spcPct val="90000"/>
            </a:lnSpc>
            <a:spcBef>
              <a:spcPct val="0"/>
            </a:spcBef>
            <a:spcAft>
              <a:spcPct val="35000"/>
            </a:spcAft>
          </a:pPr>
          <a:r>
            <a:rPr lang="pt-BR" sz="1100" kern="1200" dirty="0" smtClean="0"/>
            <a:t>R$ 2.250,00</a:t>
          </a:r>
          <a:endParaRPr lang="pt-BR" sz="1100" kern="1200" dirty="0"/>
        </a:p>
      </dsp:txBody>
      <dsp:txXfrm>
        <a:off x="2081791" y="212486"/>
        <a:ext cx="1194267" cy="1194267"/>
      </dsp:txXfrm>
    </dsp:sp>
    <dsp:sp modelId="{DE5DE652-A2EF-49F6-9015-68F788575F7F}">
      <dsp:nvSpPr>
        <dsp:cNvPr id="0" name=""/>
        <dsp:cNvSpPr/>
      </dsp:nvSpPr>
      <dsp:spPr>
        <a:xfrm>
          <a:off x="3373033" y="463282"/>
          <a:ext cx="692674" cy="692674"/>
        </a:xfrm>
        <a:prstGeom prst="mathEqual">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pt-BR" sz="900" kern="1200" dirty="0"/>
        </a:p>
      </dsp:txBody>
      <dsp:txXfrm>
        <a:off x="3373033" y="463282"/>
        <a:ext cx="692674" cy="692674"/>
      </dsp:txXfrm>
    </dsp:sp>
    <dsp:sp modelId="{62E36D1E-056A-4BBC-9E29-B53E1F0230BF}">
      <dsp:nvSpPr>
        <dsp:cNvPr id="0" name=""/>
        <dsp:cNvSpPr/>
      </dsp:nvSpPr>
      <dsp:spPr>
        <a:xfrm>
          <a:off x="4162682" y="212486"/>
          <a:ext cx="1194267" cy="1194267"/>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pt-BR" sz="1100" kern="1200" dirty="0" smtClean="0"/>
            <a:t>R$ 2.750 </a:t>
          </a:r>
          <a:r>
            <a:rPr lang="fr-FR" sz="1100" kern="1200" noProof="0" dirty="0" smtClean="0"/>
            <a:t>par étudiant</a:t>
          </a:r>
          <a:endParaRPr lang="fr-FR" sz="1100" kern="1200" noProof="0" dirty="0"/>
        </a:p>
      </dsp:txBody>
      <dsp:txXfrm>
        <a:off x="4162682" y="212486"/>
        <a:ext cx="1194267" cy="119426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vmlDrawing" Target="../drawings/vmlDrawing1.v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1150938" y="0"/>
            <a:ext cx="5519737" cy="733425"/>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just" defTabSz="931863">
              <a:spcBef>
                <a:spcPct val="0"/>
              </a:spcBef>
              <a:spcAft>
                <a:spcPct val="0"/>
              </a:spcAft>
              <a:buClrTx/>
              <a:buSzTx/>
              <a:buFontTx/>
              <a:buNone/>
              <a:defRPr b="1" smtClean="0">
                <a:solidFill>
                  <a:srgbClr val="000000"/>
                </a:solidFill>
                <a:cs typeface="Times New Roman" pitchFamily="18" charset="0"/>
              </a:defRPr>
            </a:lvl1pPr>
          </a:lstStyle>
          <a:p>
            <a:pPr>
              <a:defRPr/>
            </a:pPr>
            <a:r>
              <a:rPr lang="pt-BR" dirty="0"/>
              <a:t>Coordenação de Aperfeiçoamento de Pessoal de Nível Superior - Capes</a:t>
            </a:r>
          </a:p>
          <a:p>
            <a:pPr>
              <a:defRPr/>
            </a:pPr>
            <a:r>
              <a:rPr lang="pt-BR" dirty="0"/>
              <a:t>Coordenação Geral de Cooperação Internacional - CGCI</a:t>
            </a:r>
          </a:p>
          <a:p>
            <a:pPr>
              <a:defRPr/>
            </a:pPr>
            <a:r>
              <a:rPr lang="pt-BR" dirty="0"/>
              <a:t>Setor Bancário Norte – Quadra 2 – lote 06 – Bloco L</a:t>
            </a:r>
          </a:p>
          <a:p>
            <a:pPr>
              <a:defRPr/>
            </a:pPr>
            <a:r>
              <a:rPr lang="pt-BR" dirty="0"/>
              <a:t>CEP: 70.040-020 – Brasília - DF</a:t>
            </a:r>
          </a:p>
        </p:txBody>
      </p:sp>
      <p:sp>
        <p:nvSpPr>
          <p:cNvPr id="30724"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spcBef>
                <a:spcPct val="0"/>
              </a:spcBef>
              <a:spcAft>
                <a:spcPct val="0"/>
              </a:spcAft>
              <a:buClrTx/>
              <a:buSzTx/>
              <a:buFontTx/>
              <a:buNone/>
              <a:defRPr sz="1200"/>
            </a:lvl1pPr>
          </a:lstStyle>
          <a:p>
            <a:endParaRPr lang="pt-BR" dirty="0"/>
          </a:p>
        </p:txBody>
      </p:sp>
      <p:sp>
        <p:nvSpPr>
          <p:cNvPr id="3072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spcBef>
                <a:spcPct val="0"/>
              </a:spcBef>
              <a:spcAft>
                <a:spcPct val="0"/>
              </a:spcAft>
              <a:buClrTx/>
              <a:buSzTx/>
              <a:buFontTx/>
              <a:buNone/>
              <a:defRPr sz="1200"/>
            </a:lvl1pPr>
          </a:lstStyle>
          <a:p>
            <a:fld id="{D32F7B0E-709D-447D-B1CA-B1047C423818}" type="slidenum">
              <a:rPr lang="pt-BR"/>
              <a:pPr/>
              <a:t>‹nº›</a:t>
            </a:fld>
            <a:endParaRPr lang="pt-BR" dirty="0"/>
          </a:p>
        </p:txBody>
      </p:sp>
      <p:graphicFrame>
        <p:nvGraphicFramePr>
          <p:cNvPr id="1026" name="Object 6"/>
          <p:cNvGraphicFramePr>
            <a:graphicFrameLocks noChangeAspect="1"/>
          </p:cNvGraphicFramePr>
          <p:nvPr/>
        </p:nvGraphicFramePr>
        <p:xfrm>
          <a:off x="196850" y="0"/>
          <a:ext cx="935038" cy="704850"/>
        </p:xfrm>
        <a:graphic>
          <a:graphicData uri="http://schemas.openxmlformats.org/presentationml/2006/ole">
            <p:oleObj spid="_x0000_s1026" r:id="rId3" imgW="2857899" imgH="2152951" progId="">
              <p:embed/>
            </p:oleObj>
          </a:graphicData>
        </a:graphic>
      </p:graphicFrame>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defTabSz="931863">
              <a:spcBef>
                <a:spcPct val="0"/>
              </a:spcBef>
              <a:spcAft>
                <a:spcPct val="0"/>
              </a:spcAft>
              <a:buClrTx/>
              <a:buSzTx/>
              <a:buFontTx/>
              <a:buNone/>
              <a:defRPr sz="1200"/>
            </a:lvl1pPr>
          </a:lstStyle>
          <a:p>
            <a:endParaRPr lang="pt-BR" dirty="0"/>
          </a:p>
        </p:txBody>
      </p:sp>
      <p:sp>
        <p:nvSpPr>
          <p:cNvPr id="348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spcBef>
                <a:spcPct val="0"/>
              </a:spcBef>
              <a:spcAft>
                <a:spcPct val="0"/>
              </a:spcAft>
              <a:buClrTx/>
              <a:buSzTx/>
              <a:buFontTx/>
              <a:buNone/>
              <a:defRPr sz="1200"/>
            </a:lvl1pPr>
          </a:lstStyle>
          <a:p>
            <a:endParaRPr lang="pt-BR" dirty="0"/>
          </a:p>
        </p:txBody>
      </p:sp>
      <p:sp>
        <p:nvSpPr>
          <p:cNvPr id="13316" name="Rectangle 4"/>
          <p:cNvSpPr>
            <a:spLocks noGrp="1" noRot="1" noChangeAspect="1" noChangeArrowheads="1" noTextEdit="1"/>
          </p:cNvSpPr>
          <p:nvPr>
            <p:ph type="sldImg" idx="2"/>
          </p:nvPr>
        </p:nvSpPr>
        <p:spPr bwMode="auto">
          <a:xfrm>
            <a:off x="2198688" y="696913"/>
            <a:ext cx="2614612" cy="348615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348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defTabSz="931863">
              <a:spcBef>
                <a:spcPct val="0"/>
              </a:spcBef>
              <a:spcAft>
                <a:spcPct val="0"/>
              </a:spcAft>
              <a:buClrTx/>
              <a:buSzTx/>
              <a:buFontTx/>
              <a:buNone/>
              <a:defRPr sz="1200"/>
            </a:lvl1pPr>
          </a:lstStyle>
          <a:p>
            <a:endParaRPr lang="pt-BR" dirty="0"/>
          </a:p>
        </p:txBody>
      </p:sp>
      <p:sp>
        <p:nvSpPr>
          <p:cNvPr id="348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spcBef>
                <a:spcPct val="0"/>
              </a:spcBef>
              <a:spcAft>
                <a:spcPct val="0"/>
              </a:spcAft>
              <a:buClrTx/>
              <a:buSzTx/>
              <a:buFontTx/>
              <a:buNone/>
              <a:defRPr sz="1200"/>
            </a:lvl1pPr>
          </a:lstStyle>
          <a:p>
            <a:fld id="{D78D784E-A56A-4FCE-BC13-56FA0E6B11B3}" type="slidenum">
              <a:rPr lang="pt-BR"/>
              <a:pPr/>
              <a:t>‹nº›</a:t>
            </a:fld>
            <a:endParaRPr lang="pt-BR"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5E1530AC-3A6E-4668-A152-864517F3D2DA}" type="slidenum">
              <a:rPr lang="pt-BR"/>
              <a:pPr/>
              <a:t>1</a:t>
            </a:fld>
            <a:endParaRPr lang="pt-BR"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pt-BR"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Freeform 7"/>
          <p:cNvSpPr>
            <a:spLocks noChangeArrowheads="1"/>
          </p:cNvSpPr>
          <p:nvPr/>
        </p:nvSpPr>
        <p:spPr bwMode="auto">
          <a:xfrm>
            <a:off x="457200" y="1625600"/>
            <a:ext cx="5943600" cy="12192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pt-BR" dirty="0"/>
          </a:p>
        </p:txBody>
      </p:sp>
      <p:sp>
        <p:nvSpPr>
          <p:cNvPr id="5" name="Line 8"/>
          <p:cNvSpPr>
            <a:spLocks noChangeShapeType="1"/>
          </p:cNvSpPr>
          <p:nvPr/>
        </p:nvSpPr>
        <p:spPr bwMode="auto">
          <a:xfrm>
            <a:off x="1485900" y="5283200"/>
            <a:ext cx="4884738" cy="0"/>
          </a:xfrm>
          <a:prstGeom prst="line">
            <a:avLst/>
          </a:prstGeom>
          <a:noFill/>
          <a:ln w="19050">
            <a:solidFill>
              <a:schemeClr val="accent1"/>
            </a:solidFill>
            <a:round/>
            <a:headEnd/>
            <a:tailEnd/>
          </a:ln>
          <a:effectLst/>
        </p:spPr>
        <p:txBody>
          <a:bodyPr/>
          <a:lstStyle/>
          <a:p>
            <a:pPr>
              <a:defRPr/>
            </a:pPr>
            <a:endParaRPr lang="pt-BR" dirty="0"/>
          </a:p>
        </p:txBody>
      </p:sp>
      <p:sp>
        <p:nvSpPr>
          <p:cNvPr id="6" name="Text Box 9"/>
          <p:cNvSpPr txBox="1">
            <a:spLocks noChangeArrowheads="1"/>
          </p:cNvSpPr>
          <p:nvPr userDrawn="1"/>
        </p:nvSpPr>
        <p:spPr bwMode="auto">
          <a:xfrm>
            <a:off x="333375" y="323850"/>
            <a:ext cx="6191250" cy="1050925"/>
          </a:xfrm>
          <a:prstGeom prst="rect">
            <a:avLst/>
          </a:prstGeom>
          <a:noFill/>
          <a:ln w="9525" algn="ctr">
            <a:noFill/>
            <a:miter lim="800000"/>
            <a:headEnd/>
            <a:tailEnd/>
          </a:ln>
          <a:effectLst/>
        </p:spPr>
        <p:txBody>
          <a:bodyPr>
            <a:spAutoFit/>
          </a:bodyPr>
          <a:lstStyle/>
          <a:p>
            <a:pPr algn="l">
              <a:spcBef>
                <a:spcPct val="0"/>
              </a:spcBef>
              <a:spcAft>
                <a:spcPct val="0"/>
              </a:spcAft>
              <a:buClrTx/>
              <a:buSzTx/>
              <a:buFontTx/>
              <a:buNone/>
            </a:pPr>
            <a:r>
              <a:rPr lang="pt-BR" sz="1200" dirty="0"/>
              <a:t>	Coordenação de Aperfeiçoamento de Pessoal de Nível Superior - CAPES</a:t>
            </a:r>
            <a:endParaRPr lang="pt-BR" sz="1200" b="1" dirty="0"/>
          </a:p>
          <a:p>
            <a:pPr algn="l">
              <a:spcBef>
                <a:spcPct val="0"/>
              </a:spcBef>
              <a:spcAft>
                <a:spcPct val="0"/>
              </a:spcAft>
              <a:buClrTx/>
              <a:buSzTx/>
              <a:buFontTx/>
              <a:buNone/>
            </a:pPr>
            <a:r>
              <a:rPr lang="pt-BR" sz="1200" b="1" dirty="0"/>
              <a:t>	Coordenação Geral de Cooperação Internacional - CGCI</a:t>
            </a:r>
            <a:endParaRPr lang="pt-BR" sz="1200" dirty="0"/>
          </a:p>
          <a:p>
            <a:pPr algn="l">
              <a:spcBef>
                <a:spcPct val="0"/>
              </a:spcBef>
              <a:spcAft>
                <a:spcPct val="0"/>
              </a:spcAft>
              <a:buClrTx/>
              <a:buSzTx/>
              <a:buFontTx/>
              <a:buNone/>
            </a:pPr>
            <a:r>
              <a:rPr lang="pt-BR" sz="1200" dirty="0"/>
              <a:t>	Setor Bancário Norte – Quadra 2 – Lote 06 – Bloco L</a:t>
            </a:r>
          </a:p>
          <a:p>
            <a:pPr algn="l">
              <a:spcBef>
                <a:spcPct val="0"/>
              </a:spcBef>
              <a:spcAft>
                <a:spcPct val="0"/>
              </a:spcAft>
              <a:buClrTx/>
              <a:buSzTx/>
              <a:buFontTx/>
              <a:buNone/>
            </a:pPr>
            <a:r>
              <a:rPr lang="pt-BR" sz="1200" dirty="0"/>
              <a:t>	CEP: 70.040-020 – Brasília - DF</a:t>
            </a:r>
          </a:p>
          <a:p>
            <a:pPr>
              <a:spcBef>
                <a:spcPct val="50000"/>
              </a:spcBef>
            </a:pPr>
            <a:endParaRPr lang="pt-BR" dirty="0"/>
          </a:p>
        </p:txBody>
      </p:sp>
      <p:pic>
        <p:nvPicPr>
          <p:cNvPr id="7" name="Picture 12" descr="logo-capes-60-anos-original"/>
          <p:cNvPicPr>
            <a:picLocks noChangeAspect="1" noChangeArrowheads="1"/>
          </p:cNvPicPr>
          <p:nvPr userDrawn="1"/>
        </p:nvPicPr>
        <p:blipFill>
          <a:blip r:embed="rId2" cstate="print"/>
          <a:srcRect/>
          <a:stretch>
            <a:fillRect/>
          </a:stretch>
        </p:blipFill>
        <p:spPr bwMode="auto">
          <a:xfrm>
            <a:off x="115888" y="250825"/>
            <a:ext cx="1196975" cy="928688"/>
          </a:xfrm>
          <a:prstGeom prst="rect">
            <a:avLst/>
          </a:prstGeom>
          <a:noFill/>
          <a:ln w="9525">
            <a:noFill/>
            <a:miter lim="800000"/>
            <a:headEnd/>
            <a:tailEnd/>
          </a:ln>
        </p:spPr>
      </p:pic>
      <p:sp>
        <p:nvSpPr>
          <p:cNvPr id="51202" name="Rectangle 2"/>
          <p:cNvSpPr>
            <a:spLocks noGrp="1" noChangeArrowheads="1"/>
          </p:cNvSpPr>
          <p:nvPr>
            <p:ph type="ctrTitle"/>
          </p:nvPr>
        </p:nvSpPr>
        <p:spPr bwMode="auto">
          <a:xfrm>
            <a:off x="685800" y="2032000"/>
            <a:ext cx="5718175" cy="2336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5000"/>
            </a:lvl1pPr>
          </a:lstStyle>
          <a:p>
            <a:r>
              <a:rPr lang="pt-BR" altLang="en-US"/>
              <a:t>Ma</a:t>
            </a:r>
            <a:r>
              <a:rPr lang="en-US" altLang="en-US"/>
              <a:t>nual</a:t>
            </a:r>
            <a:br>
              <a:rPr lang="en-US" altLang="en-US"/>
            </a:br>
            <a:r>
              <a:rPr lang="en-US" altLang="en-US"/>
              <a:t>de Orientações Técnico-Financeiras</a:t>
            </a:r>
            <a:endParaRPr lang="pt-BR" altLang="en-US"/>
          </a:p>
        </p:txBody>
      </p:sp>
      <p:sp>
        <p:nvSpPr>
          <p:cNvPr id="51203" name="Rectangle 3"/>
          <p:cNvSpPr>
            <a:spLocks noGrp="1" noChangeArrowheads="1"/>
          </p:cNvSpPr>
          <p:nvPr>
            <p:ph type="subTitle" idx="1"/>
          </p:nvPr>
        </p:nvSpPr>
        <p:spPr>
          <a:xfrm>
            <a:off x="1484313" y="5435600"/>
            <a:ext cx="4914900" cy="657225"/>
          </a:xfrm>
        </p:spPr>
        <p:txBody>
          <a:bodyPr/>
          <a:lstStyle>
            <a:lvl1pPr marL="0" indent="0" algn="r">
              <a:defRPr sz="1500">
                <a:latin typeface="Copperplate Gothic Light" pitchFamily="34" charset="0"/>
              </a:defRPr>
            </a:lvl1pPr>
          </a:lstStyle>
          <a:p>
            <a:r>
              <a:rPr lang="pt-BR" altLang="en-US"/>
              <a:t>Programa CAPES/MINCyT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713"/>
            <a:ext cx="6172200" cy="1524000"/>
          </a:xfrm>
          <a:prstGeom prst="rect">
            <a:avLst/>
          </a:prstGeom>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4972050" y="366713"/>
            <a:ext cx="1543050" cy="7807325"/>
          </a:xfrm>
          <a:prstGeom prst="rect">
            <a:avLst/>
          </a:prstGeo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342900" y="366713"/>
            <a:ext cx="4476750" cy="78073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713"/>
            <a:ext cx="6172200" cy="1524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541338" y="5875338"/>
            <a:ext cx="5829300" cy="1816100"/>
          </a:xfrm>
          <a:prstGeom prst="rect">
            <a:avLst/>
          </a:prstGeo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713"/>
            <a:ext cx="6172200" cy="1524000"/>
          </a:xfrm>
          <a:prstGeom prst="rect">
            <a:avLst/>
          </a:prstGeom>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342900" y="1258888"/>
            <a:ext cx="3009900" cy="691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3505200" y="1258888"/>
            <a:ext cx="3009900" cy="691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713"/>
            <a:ext cx="6172200" cy="1524000"/>
          </a:xfrm>
          <a:prstGeom prst="rect">
            <a:avLst/>
          </a:prstGeo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6713"/>
            <a:ext cx="6172200" cy="1524000"/>
          </a:xfrm>
          <a:prstGeom prst="rect">
            <a:avLst/>
          </a:prstGeom>
        </p:spPr>
        <p:txBody>
          <a:bodyPr/>
          <a:lstStyle/>
          <a:p>
            <a:r>
              <a:rPr lang="pt-BR" smtClean="0"/>
              <a:t>Clique para editar o estilo do título mestre</a:t>
            </a:r>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342900" y="363538"/>
            <a:ext cx="2255838" cy="1549400"/>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344613" y="6400800"/>
            <a:ext cx="4114800" cy="755650"/>
          </a:xfrm>
          <a:prstGeom prst="rect">
            <a:avLst/>
          </a:prstGeo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dirty="0" smtClean="0"/>
          </a:p>
        </p:txBody>
      </p:sp>
      <p:sp>
        <p:nvSpPr>
          <p:cNvPr id="4" name="Espaço Reservado para Texto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42900" y="1258888"/>
            <a:ext cx="6172200" cy="6915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pt-BR" altLang="en-US" smtClean="0"/>
          </a:p>
        </p:txBody>
      </p:sp>
      <p:sp>
        <p:nvSpPr>
          <p:cNvPr id="50183" name="Freeform 7"/>
          <p:cNvSpPr>
            <a:spLocks noChangeArrowheads="1"/>
          </p:cNvSpPr>
          <p:nvPr/>
        </p:nvSpPr>
        <p:spPr bwMode="auto">
          <a:xfrm>
            <a:off x="285750" y="304800"/>
            <a:ext cx="6172200" cy="8128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pt-BR" dirty="0"/>
          </a:p>
        </p:txBody>
      </p:sp>
      <p:sp>
        <p:nvSpPr>
          <p:cNvPr id="50184" name="Line 8"/>
          <p:cNvSpPr>
            <a:spLocks noChangeShapeType="1"/>
          </p:cNvSpPr>
          <p:nvPr/>
        </p:nvSpPr>
        <p:spPr bwMode="auto">
          <a:xfrm>
            <a:off x="342900" y="8229600"/>
            <a:ext cx="6172200" cy="0"/>
          </a:xfrm>
          <a:prstGeom prst="line">
            <a:avLst/>
          </a:prstGeom>
          <a:noFill/>
          <a:ln w="19050">
            <a:solidFill>
              <a:schemeClr val="accent1"/>
            </a:solidFill>
            <a:round/>
            <a:headEnd/>
            <a:tailEnd/>
          </a:ln>
          <a:effectLst/>
        </p:spPr>
        <p:txBody>
          <a:bodyPr/>
          <a:lstStyle/>
          <a:p>
            <a:pPr>
              <a:defRPr/>
            </a:pPr>
            <a:endParaRPr lang="pt-BR" dirty="0"/>
          </a:p>
        </p:txBody>
      </p:sp>
      <p:sp>
        <p:nvSpPr>
          <p:cNvPr id="50187" name="Text Box 11"/>
          <p:cNvSpPr txBox="1">
            <a:spLocks noChangeArrowheads="1"/>
          </p:cNvSpPr>
          <p:nvPr userDrawn="1"/>
        </p:nvSpPr>
        <p:spPr bwMode="auto">
          <a:xfrm>
            <a:off x="333375" y="395288"/>
            <a:ext cx="6408738" cy="822325"/>
          </a:xfrm>
          <a:prstGeom prst="rect">
            <a:avLst/>
          </a:prstGeom>
          <a:noFill/>
          <a:ln w="9525">
            <a:noFill/>
            <a:miter lim="800000"/>
            <a:headEnd/>
            <a:tailEnd/>
          </a:ln>
          <a:effectLst/>
        </p:spPr>
        <p:txBody>
          <a:bodyPr>
            <a:spAutoFit/>
          </a:bodyPr>
          <a:lstStyle/>
          <a:p>
            <a:pPr algn="l">
              <a:spcBef>
                <a:spcPct val="0"/>
              </a:spcBef>
              <a:spcAft>
                <a:spcPct val="0"/>
              </a:spcAft>
              <a:buClrTx/>
              <a:buSzTx/>
              <a:buFontTx/>
              <a:buNone/>
            </a:pPr>
            <a:r>
              <a:rPr lang="pt-BR" sz="1200" dirty="0"/>
              <a:t>	Coordenação de Aperfeiçoamento de Pessoal de Nível Superior - CAPES</a:t>
            </a:r>
            <a:endParaRPr lang="pt-BR" sz="1200" b="1" dirty="0"/>
          </a:p>
          <a:p>
            <a:pPr algn="l">
              <a:spcBef>
                <a:spcPct val="0"/>
              </a:spcBef>
              <a:spcAft>
                <a:spcPct val="0"/>
              </a:spcAft>
              <a:buClrTx/>
              <a:buSzTx/>
              <a:buFontTx/>
              <a:buNone/>
            </a:pPr>
            <a:r>
              <a:rPr lang="pt-BR" sz="1200" b="1" dirty="0"/>
              <a:t>	Coordenação Geral de Cooperação Internacional - CGCI</a:t>
            </a:r>
            <a:endParaRPr lang="pt-BR" sz="1200" dirty="0"/>
          </a:p>
          <a:p>
            <a:pPr algn="l">
              <a:spcBef>
                <a:spcPct val="0"/>
              </a:spcBef>
              <a:spcAft>
                <a:spcPct val="0"/>
              </a:spcAft>
              <a:buClrTx/>
              <a:buSzTx/>
              <a:buFontTx/>
              <a:buNone/>
            </a:pPr>
            <a:r>
              <a:rPr lang="pt-BR" sz="1200" dirty="0"/>
              <a:t>	Setor Bancário Norte – Quadra 2 – Lote 06 – Bloco L</a:t>
            </a:r>
          </a:p>
          <a:p>
            <a:pPr algn="l">
              <a:spcBef>
                <a:spcPct val="0"/>
              </a:spcBef>
              <a:spcAft>
                <a:spcPct val="0"/>
              </a:spcAft>
              <a:buClrTx/>
              <a:buSzTx/>
              <a:buFontTx/>
              <a:buNone/>
            </a:pPr>
            <a:r>
              <a:rPr lang="pt-BR" sz="1200" dirty="0"/>
              <a:t>	CEP: 70.040-020 – Brasília - DF</a:t>
            </a:r>
          </a:p>
        </p:txBody>
      </p:sp>
      <p:sp>
        <p:nvSpPr>
          <p:cNvPr id="50189" name="Text Box 13"/>
          <p:cNvSpPr txBox="1">
            <a:spLocks noChangeArrowheads="1"/>
          </p:cNvSpPr>
          <p:nvPr userDrawn="1"/>
        </p:nvSpPr>
        <p:spPr bwMode="auto">
          <a:xfrm>
            <a:off x="333375" y="8243888"/>
            <a:ext cx="6191250" cy="325437"/>
          </a:xfrm>
          <a:prstGeom prst="rect">
            <a:avLst/>
          </a:prstGeom>
          <a:noFill/>
          <a:ln w="9525" algn="ctr">
            <a:noFill/>
            <a:miter lim="800000"/>
            <a:headEnd/>
            <a:tailEnd/>
          </a:ln>
          <a:effectLst/>
        </p:spPr>
        <p:txBody>
          <a:bodyPr>
            <a:spAutoFit/>
          </a:bodyPr>
          <a:lstStyle/>
          <a:p>
            <a:pPr algn="l">
              <a:lnSpc>
                <a:spcPct val="70000"/>
              </a:lnSpc>
              <a:spcBef>
                <a:spcPct val="50000"/>
              </a:spcBef>
              <a:spcAft>
                <a:spcPct val="0"/>
              </a:spcAft>
              <a:buClrTx/>
              <a:buSzTx/>
              <a:buFontTx/>
              <a:buNone/>
            </a:pPr>
            <a:r>
              <a:rPr lang="pt-BR" sz="800" dirty="0">
                <a:latin typeface="Copperplate Gothic Light" pitchFamily="34" charset="0"/>
              </a:rPr>
              <a:t>	               CAPES – SBN, QUADRA 2, LOTE 6, BLOCO “L” – CGCI</a:t>
            </a:r>
          </a:p>
          <a:p>
            <a:pPr algn="l">
              <a:lnSpc>
                <a:spcPct val="70000"/>
              </a:lnSpc>
              <a:spcBef>
                <a:spcPct val="50000"/>
              </a:spcBef>
              <a:spcAft>
                <a:spcPct val="0"/>
              </a:spcAft>
              <a:buClrTx/>
              <a:buSzTx/>
              <a:buFontTx/>
              <a:buNone/>
            </a:pPr>
            <a:r>
              <a:rPr lang="pt-BR" sz="800" i="1" dirty="0">
                <a:latin typeface="Copperplate Gothic Light" pitchFamily="34" charset="0"/>
              </a:rPr>
              <a:t>	                                      PROGRAMA EMERGENCIAL PRÓ-HAITI</a:t>
            </a:r>
          </a:p>
        </p:txBody>
      </p:sp>
      <p:pic>
        <p:nvPicPr>
          <p:cNvPr id="2055" name="Picture 21" descr="logo-capes-60-anos-original"/>
          <p:cNvPicPr>
            <a:picLocks noChangeAspect="1" noChangeArrowheads="1"/>
          </p:cNvPicPr>
          <p:nvPr userDrawn="1"/>
        </p:nvPicPr>
        <p:blipFill>
          <a:blip r:embed="rId13" cstate="print"/>
          <a:srcRect/>
          <a:stretch>
            <a:fillRect/>
          </a:stretch>
        </p:blipFill>
        <p:spPr bwMode="auto">
          <a:xfrm>
            <a:off x="333375" y="8316913"/>
            <a:ext cx="574675" cy="446087"/>
          </a:xfrm>
          <a:prstGeom prst="rect">
            <a:avLst/>
          </a:prstGeom>
          <a:noFill/>
          <a:ln w="9525">
            <a:noFill/>
            <a:miter lim="800000"/>
            <a:headEnd/>
            <a:tailEnd/>
          </a:ln>
        </p:spPr>
      </p:pic>
      <p:pic>
        <p:nvPicPr>
          <p:cNvPr id="2056" name="Picture 22" descr="logo-capes-60-anos-original"/>
          <p:cNvPicPr>
            <a:picLocks noChangeAspect="1" noChangeArrowheads="1"/>
          </p:cNvPicPr>
          <p:nvPr userDrawn="1"/>
        </p:nvPicPr>
        <p:blipFill>
          <a:blip r:embed="rId14" cstate="print"/>
          <a:srcRect/>
          <a:stretch>
            <a:fillRect/>
          </a:stretch>
        </p:blipFill>
        <p:spPr bwMode="auto">
          <a:xfrm>
            <a:off x="333375" y="395288"/>
            <a:ext cx="936625" cy="727075"/>
          </a:xfrm>
          <a:prstGeom prst="rect">
            <a:avLst/>
          </a:prstGeom>
          <a:noFill/>
          <a:ln w="9525">
            <a:noFill/>
            <a:miter lim="800000"/>
            <a:headEnd/>
            <a:tailEnd/>
          </a:ln>
        </p:spPr>
      </p:pic>
      <p:pic>
        <p:nvPicPr>
          <p:cNvPr id="2057" name="Picture 24" descr="AF_Logo_completo_RGB"/>
          <p:cNvPicPr>
            <a:picLocks noChangeAspect="1" noChangeArrowheads="1"/>
          </p:cNvPicPr>
          <p:nvPr userDrawn="1"/>
        </p:nvPicPr>
        <p:blipFill>
          <a:blip r:embed="rId15" cstate="print"/>
          <a:srcRect/>
          <a:stretch>
            <a:fillRect/>
          </a:stretch>
        </p:blipFill>
        <p:spPr bwMode="auto">
          <a:xfrm>
            <a:off x="4797425" y="8243888"/>
            <a:ext cx="1655763" cy="603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0" r:id="rId1"/>
    <p:sldLayoutId id="2147483709" r:id="rId2"/>
    <p:sldLayoutId id="2147483708" r:id="rId3"/>
    <p:sldLayoutId id="2147483707" r:id="rId4"/>
    <p:sldLayoutId id="2147483706" r:id="rId5"/>
    <p:sldLayoutId id="2147483705" r:id="rId6"/>
    <p:sldLayoutId id="2147483704" r:id="rId7"/>
    <p:sldLayoutId id="2147483703" r:id="rId8"/>
    <p:sldLayoutId id="2147483702" r:id="rId9"/>
    <p:sldLayoutId id="2147483701" r:id="rId10"/>
    <p:sldLayoutId id="2147483700" r:id="rId11"/>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just" rtl="0" eaLnBrk="0" fontAlgn="base" hangingPunct="0">
        <a:spcBef>
          <a:spcPct val="30000"/>
        </a:spcBef>
        <a:spcAft>
          <a:spcPct val="30000"/>
        </a:spcAft>
        <a:buClr>
          <a:schemeClr val="accent1"/>
        </a:buClr>
        <a:buSzPct val="65000"/>
        <a:buFont typeface="Wingdings" pitchFamily="2" charset="2"/>
        <a:buChar char="•"/>
        <a:defRPr sz="11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8.pn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hyperlink" Target="mailto:prohaiti@capes.gov.br"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49275" y="2843213"/>
            <a:ext cx="5718175" cy="1579562"/>
          </a:xfrm>
          <a:noFill/>
        </p:spPr>
        <p:txBody>
          <a:bodyPr/>
          <a:lstStyle/>
          <a:p>
            <a:pPr algn="ctr" eaLnBrk="1" hangingPunct="1"/>
            <a:r>
              <a:rPr lang="fr-FR" sz="3300" dirty="0" smtClean="0"/>
              <a:t>Guide de l’étudiant haïtien boursier au Brésil</a:t>
            </a:r>
          </a:p>
        </p:txBody>
      </p:sp>
      <p:sp>
        <p:nvSpPr>
          <p:cNvPr id="4099" name="Rectangle 3"/>
          <p:cNvSpPr>
            <a:spLocks noGrp="1" noChangeArrowheads="1"/>
          </p:cNvSpPr>
          <p:nvPr>
            <p:ph type="subTitle" idx="1"/>
          </p:nvPr>
        </p:nvSpPr>
        <p:spPr>
          <a:xfrm>
            <a:off x="1989138" y="5724525"/>
            <a:ext cx="4679950" cy="792163"/>
          </a:xfrm>
        </p:spPr>
        <p:txBody>
          <a:bodyPr/>
          <a:lstStyle/>
          <a:p>
            <a:pPr eaLnBrk="1" hangingPunct="1">
              <a:buFont typeface="Wingdings" pitchFamily="2" charset="2"/>
              <a:buNone/>
            </a:pPr>
            <a:r>
              <a:rPr lang="fr-FR" sz="1700" i="1" dirty="0" smtClean="0"/>
              <a:t>Programme Pro-HaÏti</a:t>
            </a:r>
          </a:p>
        </p:txBody>
      </p:sp>
      <p:sp>
        <p:nvSpPr>
          <p:cNvPr id="4100" name="Text Box 7"/>
          <p:cNvSpPr txBox="1">
            <a:spLocks noChangeArrowheads="1"/>
          </p:cNvSpPr>
          <p:nvPr/>
        </p:nvSpPr>
        <p:spPr bwMode="auto">
          <a:xfrm>
            <a:off x="0" y="7956550"/>
            <a:ext cx="6858000" cy="661988"/>
          </a:xfrm>
          <a:prstGeom prst="rect">
            <a:avLst/>
          </a:prstGeom>
          <a:noFill/>
          <a:ln w="9525">
            <a:noFill/>
            <a:miter lim="800000"/>
            <a:headEnd/>
            <a:tailEnd/>
          </a:ln>
        </p:spPr>
        <p:txBody>
          <a:bodyPr>
            <a:spAutoFit/>
          </a:bodyPr>
          <a:lstStyle/>
          <a:p>
            <a:pPr algn="l">
              <a:spcBef>
                <a:spcPct val="50000"/>
              </a:spcBef>
              <a:spcAft>
                <a:spcPct val="0"/>
              </a:spcAft>
              <a:buClrTx/>
              <a:buSzTx/>
              <a:buFontTx/>
              <a:buNone/>
            </a:pPr>
            <a:r>
              <a:rPr lang="pt-BR" sz="1800" dirty="0">
                <a:solidFill>
                  <a:schemeClr val="accent1"/>
                </a:solidFill>
              </a:rPr>
              <a:t>____________________________________________________</a:t>
            </a:r>
          </a:p>
          <a:p>
            <a:pPr>
              <a:lnSpc>
                <a:spcPct val="70000"/>
              </a:lnSpc>
              <a:spcBef>
                <a:spcPct val="50000"/>
              </a:spcBef>
              <a:spcAft>
                <a:spcPct val="0"/>
              </a:spcAft>
              <a:buClrTx/>
              <a:buSzTx/>
              <a:buFontTx/>
              <a:buNone/>
            </a:pPr>
            <a:r>
              <a:rPr lang="pt-BR" sz="800" dirty="0">
                <a:latin typeface="Copperplate Gothic Light" pitchFamily="34" charset="0"/>
              </a:rPr>
              <a:t>CAPES – SBN, QUADRA 2, LOTE 6, BLOCO “L” – CGCI</a:t>
            </a:r>
          </a:p>
          <a:p>
            <a:pPr>
              <a:lnSpc>
                <a:spcPct val="70000"/>
              </a:lnSpc>
              <a:spcBef>
                <a:spcPct val="50000"/>
              </a:spcBef>
              <a:spcAft>
                <a:spcPct val="0"/>
              </a:spcAft>
              <a:buClrTx/>
              <a:buSzTx/>
              <a:buFontTx/>
              <a:buNone/>
            </a:pPr>
            <a:r>
              <a:rPr lang="pt-BR" sz="800" i="1" dirty="0">
                <a:latin typeface="Copperplate Gothic Light" pitchFamily="34" charset="0"/>
              </a:rPr>
              <a:t>PROGRAMA EMERGENCIAL PRÓ-HAITI</a:t>
            </a:r>
          </a:p>
        </p:txBody>
      </p:sp>
      <p:pic>
        <p:nvPicPr>
          <p:cNvPr id="4101" name="Picture 17" descr="logo-capes-60-anos-original"/>
          <p:cNvPicPr>
            <a:picLocks noChangeAspect="1" noChangeArrowheads="1"/>
          </p:cNvPicPr>
          <p:nvPr/>
        </p:nvPicPr>
        <p:blipFill>
          <a:blip r:embed="rId3" cstate="print"/>
          <a:srcRect/>
          <a:stretch>
            <a:fillRect/>
          </a:stretch>
        </p:blipFill>
        <p:spPr bwMode="auto">
          <a:xfrm>
            <a:off x="549275" y="1692275"/>
            <a:ext cx="863600" cy="669925"/>
          </a:xfrm>
          <a:prstGeom prst="rect">
            <a:avLst/>
          </a:prstGeom>
          <a:noFill/>
          <a:ln w="9525">
            <a:noFill/>
            <a:miter lim="800000"/>
            <a:headEnd/>
            <a:tailEnd/>
          </a:ln>
        </p:spPr>
      </p:pic>
      <p:pic>
        <p:nvPicPr>
          <p:cNvPr id="4102" name="Picture 18" descr="g-1246"/>
          <p:cNvPicPr>
            <a:picLocks noChangeAspect="1" noChangeArrowheads="1"/>
          </p:cNvPicPr>
          <p:nvPr/>
        </p:nvPicPr>
        <p:blipFill>
          <a:blip r:embed="rId4" cstate="print"/>
          <a:srcRect/>
          <a:stretch>
            <a:fillRect/>
          </a:stretch>
        </p:blipFill>
        <p:spPr bwMode="auto">
          <a:xfrm>
            <a:off x="5229225" y="1692275"/>
            <a:ext cx="1104900" cy="828675"/>
          </a:xfrm>
          <a:prstGeom prst="rect">
            <a:avLst/>
          </a:prstGeom>
          <a:noFill/>
          <a:ln w="9525">
            <a:noFill/>
            <a:miter lim="800000"/>
            <a:headEnd/>
            <a:tailEnd/>
          </a:ln>
        </p:spPr>
      </p:pic>
      <p:pic>
        <p:nvPicPr>
          <p:cNvPr id="4103" name="Picture 19" descr="logo-capes-60-anos-original"/>
          <p:cNvPicPr>
            <a:picLocks noChangeAspect="1" noChangeArrowheads="1"/>
          </p:cNvPicPr>
          <p:nvPr/>
        </p:nvPicPr>
        <p:blipFill>
          <a:blip r:embed="rId5" cstate="print"/>
          <a:srcRect/>
          <a:stretch>
            <a:fillRect/>
          </a:stretch>
        </p:blipFill>
        <p:spPr bwMode="auto">
          <a:xfrm>
            <a:off x="188913" y="8388350"/>
            <a:ext cx="504825" cy="392113"/>
          </a:xfrm>
          <a:prstGeom prst="rect">
            <a:avLst/>
          </a:prstGeom>
          <a:noFill/>
          <a:ln w="9525">
            <a:noFill/>
            <a:miter lim="800000"/>
            <a:headEnd/>
            <a:tailEnd/>
          </a:ln>
        </p:spPr>
      </p:pic>
      <p:pic>
        <p:nvPicPr>
          <p:cNvPr id="4104" name="Picture 20" descr="AF_Logo_completo_RGB"/>
          <p:cNvPicPr>
            <a:picLocks noChangeAspect="1" noChangeArrowheads="1"/>
          </p:cNvPicPr>
          <p:nvPr/>
        </p:nvPicPr>
        <p:blipFill>
          <a:blip r:embed="rId6" cstate="print"/>
          <a:srcRect/>
          <a:stretch>
            <a:fillRect/>
          </a:stretch>
        </p:blipFill>
        <p:spPr bwMode="auto">
          <a:xfrm>
            <a:off x="5013325" y="8316913"/>
            <a:ext cx="1655763" cy="601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333375" y="323850"/>
            <a:ext cx="6119813" cy="260350"/>
          </a:xfrm>
          <a:prstGeom prst="rect">
            <a:avLst/>
          </a:prstGeom>
          <a:noFill/>
          <a:ln w="9525" algn="ctr">
            <a:noFill/>
            <a:miter lim="800000"/>
            <a:headEnd/>
            <a:tailEnd/>
          </a:ln>
        </p:spPr>
        <p:txBody>
          <a:bodyPr>
            <a:spAutoFit/>
          </a:bodyPr>
          <a:lstStyle/>
          <a:p>
            <a:pPr>
              <a:spcBef>
                <a:spcPct val="50000"/>
              </a:spcBef>
              <a:spcAft>
                <a:spcPct val="0"/>
              </a:spcAft>
              <a:buClrTx/>
              <a:buSzTx/>
              <a:buFontTx/>
              <a:buNone/>
            </a:pPr>
            <a:endParaRPr lang="pt-BR" sz="1100" dirty="0"/>
          </a:p>
        </p:txBody>
      </p:sp>
      <p:sp>
        <p:nvSpPr>
          <p:cNvPr id="5123" name="Text Box 7"/>
          <p:cNvSpPr txBox="1">
            <a:spLocks noChangeArrowheads="1"/>
          </p:cNvSpPr>
          <p:nvPr/>
        </p:nvSpPr>
        <p:spPr bwMode="auto">
          <a:xfrm>
            <a:off x="333375" y="1258888"/>
            <a:ext cx="6191250" cy="1054135"/>
          </a:xfrm>
          <a:prstGeom prst="rect">
            <a:avLst/>
          </a:prstGeom>
          <a:noFill/>
          <a:ln w="9525" algn="ctr">
            <a:noFill/>
            <a:miter lim="800000"/>
            <a:headEnd/>
            <a:tailEnd/>
          </a:ln>
        </p:spPr>
        <p:txBody>
          <a:bodyPr>
            <a:spAutoFit/>
          </a:bodyPr>
          <a:lstStyle/>
          <a:p>
            <a:pPr>
              <a:spcBef>
                <a:spcPct val="50000"/>
              </a:spcBef>
              <a:spcAft>
                <a:spcPct val="0"/>
              </a:spcAft>
              <a:buClrTx/>
              <a:buSzTx/>
              <a:buFontTx/>
              <a:buNone/>
            </a:pPr>
            <a:r>
              <a:rPr lang="fr-FR" sz="1100" dirty="0" smtClean="0"/>
              <a:t>“Toutes les informations y décrites doivent  être interprétées conformément aux règles et aux restrictions légales du Brésil”.</a:t>
            </a:r>
          </a:p>
          <a:p>
            <a:pPr>
              <a:spcBef>
                <a:spcPct val="50000"/>
              </a:spcBef>
              <a:spcAft>
                <a:spcPct val="0"/>
              </a:spcAft>
              <a:buClrTx/>
              <a:buSzTx/>
              <a:buFontTx/>
              <a:buNone/>
            </a:pPr>
            <a:r>
              <a:rPr lang="fr-FR" sz="1500" b="1" u="sng" dirty="0" smtClean="0"/>
              <a:t>Guide de l’étudiant haïtien boursier au Brésil</a:t>
            </a:r>
          </a:p>
          <a:p>
            <a:pPr>
              <a:spcBef>
                <a:spcPct val="50000"/>
              </a:spcBef>
              <a:spcAft>
                <a:spcPct val="0"/>
              </a:spcAft>
              <a:buClrTx/>
              <a:buSzTx/>
              <a:buFontTx/>
              <a:buNone/>
            </a:pPr>
            <a:r>
              <a:rPr lang="fr-FR" sz="1200" i="1" dirty="0" smtClean="0">
                <a:latin typeface="Bookman Old Style" pitchFamily="18" charset="0"/>
              </a:rPr>
              <a:t>Programme Pro-Haïti</a:t>
            </a:r>
            <a:endParaRPr lang="fr-FR" sz="1200" i="1" dirty="0">
              <a:latin typeface="Bookman Old Style" pitchFamily="18" charset="0"/>
            </a:endParaRPr>
          </a:p>
        </p:txBody>
      </p:sp>
      <p:sp>
        <p:nvSpPr>
          <p:cNvPr id="5124" name="Text Box 13"/>
          <p:cNvSpPr txBox="1">
            <a:spLocks noChangeArrowheads="1"/>
          </p:cNvSpPr>
          <p:nvPr/>
        </p:nvSpPr>
        <p:spPr bwMode="auto">
          <a:xfrm>
            <a:off x="285750" y="2428875"/>
            <a:ext cx="6335713" cy="5847755"/>
          </a:xfrm>
          <a:prstGeom prst="rect">
            <a:avLst/>
          </a:prstGeom>
          <a:noFill/>
          <a:ln w="9525" algn="ctr">
            <a:noFill/>
            <a:miter lim="800000"/>
            <a:headEnd/>
            <a:tailEnd/>
          </a:ln>
        </p:spPr>
        <p:txBody>
          <a:bodyPr>
            <a:spAutoFit/>
          </a:bodyPr>
          <a:lstStyle/>
          <a:p>
            <a:pPr algn="just">
              <a:spcBef>
                <a:spcPct val="50000"/>
              </a:spcBef>
              <a:spcAft>
                <a:spcPct val="0"/>
              </a:spcAft>
              <a:buClrTx/>
              <a:buSzTx/>
              <a:buFontTx/>
              <a:buNone/>
            </a:pPr>
            <a:r>
              <a:rPr lang="fr-FR" sz="1100" b="1" dirty="0" smtClean="0"/>
              <a:t>I – CONTACTS ET CORRESPONDENCES</a:t>
            </a:r>
            <a:endParaRPr lang="fr-FR" sz="1100" dirty="0" smtClean="0"/>
          </a:p>
          <a:p>
            <a:pPr algn="just">
              <a:spcBef>
                <a:spcPct val="50000"/>
              </a:spcBef>
              <a:spcAft>
                <a:spcPct val="0"/>
              </a:spcAft>
              <a:buClrTx/>
              <a:buSzTx/>
              <a:buFontTx/>
              <a:buNone/>
            </a:pPr>
            <a:r>
              <a:rPr lang="fr-FR" sz="1100" dirty="0" smtClean="0"/>
              <a:t>	Les demandes et informations concernant aux activités du Programme doivent être réalisées par courrier ou par correspondance électronique à l’adresse suivant :</a:t>
            </a:r>
          </a:p>
          <a:p>
            <a:pPr algn="just">
              <a:spcBef>
                <a:spcPct val="50000"/>
              </a:spcBef>
              <a:spcAft>
                <a:spcPct val="0"/>
              </a:spcAft>
              <a:buClrTx/>
              <a:buSzTx/>
              <a:buFontTx/>
              <a:buNone/>
            </a:pPr>
            <a:r>
              <a:rPr lang="fr-FR" sz="1100" dirty="0" smtClean="0"/>
              <a:t>	</a:t>
            </a:r>
          </a:p>
          <a:p>
            <a:pPr algn="just">
              <a:spcBef>
                <a:spcPct val="50000"/>
              </a:spcBef>
              <a:spcAft>
                <a:spcPct val="0"/>
              </a:spcAft>
              <a:buClrTx/>
              <a:buSzTx/>
              <a:buFontTx/>
              <a:buNone/>
            </a:pPr>
            <a:r>
              <a:rPr lang="pt-BR" sz="1100" dirty="0" smtClean="0"/>
              <a:t>	Coordenação de Aperfeiçoamento de Pessoal de Nível Superior - CAPES</a:t>
            </a:r>
            <a:endParaRPr lang="pt-BR" sz="1100" b="1" dirty="0" smtClean="0"/>
          </a:p>
          <a:p>
            <a:pPr algn="just">
              <a:spcBef>
                <a:spcPct val="50000"/>
              </a:spcBef>
              <a:spcAft>
                <a:spcPct val="0"/>
              </a:spcAft>
              <a:buClrTx/>
              <a:buSzTx/>
              <a:buFontTx/>
              <a:buNone/>
            </a:pPr>
            <a:r>
              <a:rPr lang="pt-BR" sz="1100" b="1" dirty="0"/>
              <a:t>	Coordenação Geral de Cooperação Internacional - CGCI</a:t>
            </a:r>
            <a:endParaRPr lang="pt-BR" sz="1100" dirty="0"/>
          </a:p>
          <a:p>
            <a:pPr algn="just">
              <a:spcBef>
                <a:spcPct val="50000"/>
              </a:spcBef>
              <a:spcAft>
                <a:spcPct val="0"/>
              </a:spcAft>
              <a:buClrTx/>
              <a:buSzTx/>
              <a:buFontTx/>
              <a:buNone/>
            </a:pPr>
            <a:r>
              <a:rPr lang="pt-BR" sz="1100" dirty="0"/>
              <a:t>	Setor Bancário Norte, Quadra 2, Lote 06, Bloco “L” – 2º Andar</a:t>
            </a:r>
          </a:p>
          <a:p>
            <a:pPr algn="just">
              <a:spcBef>
                <a:spcPct val="50000"/>
              </a:spcBef>
              <a:spcAft>
                <a:spcPct val="0"/>
              </a:spcAft>
              <a:buClrTx/>
              <a:buSzTx/>
              <a:buFontTx/>
              <a:buNone/>
            </a:pPr>
            <a:r>
              <a:rPr lang="pt-BR" sz="1100" dirty="0"/>
              <a:t>	CEP: 70.040-020 – Brasília – DF</a:t>
            </a:r>
          </a:p>
          <a:p>
            <a:pPr algn="just">
              <a:spcBef>
                <a:spcPct val="50000"/>
              </a:spcBef>
              <a:spcAft>
                <a:spcPct val="0"/>
              </a:spcAft>
              <a:buClrTx/>
              <a:buSzTx/>
              <a:buFontTx/>
              <a:buNone/>
            </a:pPr>
            <a:r>
              <a:rPr lang="pt-BR" sz="1100" dirty="0"/>
              <a:t>	</a:t>
            </a:r>
            <a:r>
              <a:rPr lang="fr-FR" sz="1100" dirty="0" smtClean="0"/>
              <a:t>À l’attention de </a:t>
            </a:r>
            <a:r>
              <a:rPr lang="fr-FR" sz="1100" dirty="0" err="1" smtClean="0"/>
              <a:t>Fellipe</a:t>
            </a:r>
            <a:r>
              <a:rPr lang="fr-FR" sz="1100" dirty="0" smtClean="0"/>
              <a:t> </a:t>
            </a:r>
            <a:r>
              <a:rPr lang="pt-BR" sz="1100" dirty="0" smtClean="0"/>
              <a:t>Rocha </a:t>
            </a:r>
            <a:r>
              <a:rPr lang="pt-BR" sz="1100" dirty="0"/>
              <a:t>de Sousa</a:t>
            </a:r>
          </a:p>
          <a:p>
            <a:pPr algn="just">
              <a:spcBef>
                <a:spcPct val="50000"/>
              </a:spcBef>
              <a:spcAft>
                <a:spcPct val="0"/>
              </a:spcAft>
              <a:buClrTx/>
              <a:buSzTx/>
              <a:buFontTx/>
              <a:buNone/>
            </a:pPr>
            <a:r>
              <a:rPr lang="pt-BR" sz="1100" dirty="0"/>
              <a:t>	</a:t>
            </a:r>
            <a:r>
              <a:rPr lang="pt-BR" sz="1100" dirty="0" smtClean="0"/>
              <a:t>email : </a:t>
            </a:r>
            <a:r>
              <a:rPr lang="pt-BR" sz="1100" dirty="0">
                <a:hlinkClick r:id="rId2"/>
              </a:rPr>
              <a:t>prohaiti@capes.gov.br</a:t>
            </a:r>
            <a:endParaRPr lang="pt-BR" sz="1100" dirty="0"/>
          </a:p>
          <a:p>
            <a:pPr algn="just">
              <a:spcBef>
                <a:spcPct val="50000"/>
              </a:spcBef>
              <a:spcAft>
                <a:spcPct val="0"/>
              </a:spcAft>
              <a:buClrTx/>
              <a:buSzTx/>
              <a:buFontTx/>
              <a:buNone/>
            </a:pPr>
            <a:endParaRPr lang="pt-BR" sz="1100" b="1" dirty="0"/>
          </a:p>
          <a:p>
            <a:pPr algn="just">
              <a:spcBef>
                <a:spcPct val="50000"/>
              </a:spcBef>
              <a:spcAft>
                <a:spcPct val="0"/>
              </a:spcAft>
              <a:buClrTx/>
              <a:buSzTx/>
              <a:buFontTx/>
              <a:buNone/>
            </a:pPr>
            <a:r>
              <a:rPr lang="fr-FR" sz="1100" b="1" dirty="0" smtClean="0"/>
              <a:t>II – DURÉE DE LA BOURSE</a:t>
            </a:r>
            <a:endParaRPr lang="fr-FR" sz="1100" dirty="0" smtClean="0"/>
          </a:p>
          <a:p>
            <a:pPr algn="just">
              <a:spcBef>
                <a:spcPct val="50000"/>
              </a:spcBef>
              <a:spcAft>
                <a:spcPct val="0"/>
              </a:spcAft>
              <a:buClrTx/>
              <a:buSzTx/>
              <a:buFontTx/>
              <a:buNone/>
            </a:pPr>
            <a:r>
              <a:rPr lang="fr-FR" sz="1100" dirty="0" smtClean="0"/>
              <a:t>	 Les activités des candidats approuvés dans la sélection des étudiants de formation (</a:t>
            </a:r>
            <a:r>
              <a:rPr lang="fr-FR" sz="1100" dirty="0" err="1" smtClean="0"/>
              <a:t>graduação</a:t>
            </a:r>
            <a:r>
              <a:rPr lang="fr-FR" sz="1100" dirty="0" smtClean="0"/>
              <a:t>) du Programme Pro-Haïti auront la durée de 18 mois. Ces activités seront organisés en deux phases. Les premiers 6 (six) mois seront dédiés aux cours de langue portugaise offris par les universités brésiliennes qui appliquent l’examen CELPE-BRAS, et les 2 (deux) semestres suivants seront dédiés aux cours de formation (</a:t>
            </a:r>
            <a:r>
              <a:rPr lang="fr-FR" sz="1100" dirty="0" err="1" smtClean="0"/>
              <a:t>graduação</a:t>
            </a:r>
            <a:r>
              <a:rPr lang="fr-FR" sz="1100" dirty="0" smtClean="0"/>
              <a:t>) dans ces universités.	</a:t>
            </a:r>
            <a:r>
              <a:rPr lang="pt-BR" sz="1100" dirty="0"/>
              <a:t>	</a:t>
            </a:r>
          </a:p>
          <a:p>
            <a:pPr algn="just">
              <a:spcBef>
                <a:spcPct val="50000"/>
              </a:spcBef>
              <a:spcAft>
                <a:spcPct val="0"/>
              </a:spcAft>
              <a:buClrTx/>
              <a:buSzTx/>
              <a:buFontTx/>
              <a:buNone/>
            </a:pPr>
            <a:r>
              <a:rPr lang="pt-BR" sz="1100" dirty="0"/>
              <a:t>				</a:t>
            </a:r>
          </a:p>
          <a:p>
            <a:pPr algn="just">
              <a:spcBef>
                <a:spcPct val="50000"/>
              </a:spcBef>
              <a:spcAft>
                <a:spcPct val="0"/>
              </a:spcAft>
              <a:buClrTx/>
              <a:buSzTx/>
              <a:buFontTx/>
              <a:buNone/>
            </a:pPr>
            <a:endParaRPr lang="pt-BR" sz="1100" dirty="0"/>
          </a:p>
          <a:p>
            <a:pPr algn="just">
              <a:spcBef>
                <a:spcPct val="50000"/>
              </a:spcBef>
              <a:spcAft>
                <a:spcPct val="0"/>
              </a:spcAft>
              <a:buClrTx/>
              <a:buSzTx/>
              <a:buFontTx/>
              <a:buNone/>
            </a:pPr>
            <a:endParaRPr lang="pt-BR" sz="1100" dirty="0"/>
          </a:p>
          <a:p>
            <a:pPr algn="just">
              <a:spcBef>
                <a:spcPct val="50000"/>
              </a:spcBef>
              <a:spcAft>
                <a:spcPct val="0"/>
              </a:spcAft>
              <a:buClrTx/>
              <a:buSzTx/>
              <a:buFontTx/>
              <a:buNone/>
            </a:pPr>
            <a:endParaRPr lang="pt-BR" sz="1100" dirty="0"/>
          </a:p>
          <a:p>
            <a:pPr algn="just">
              <a:spcBef>
                <a:spcPct val="50000"/>
              </a:spcBef>
              <a:spcAft>
                <a:spcPct val="0"/>
              </a:spcAft>
              <a:buClrTx/>
              <a:buSzTx/>
              <a:buFontTx/>
              <a:buNone/>
            </a:pPr>
            <a:r>
              <a:rPr lang="pt-BR" sz="1100" dirty="0"/>
              <a:t>		</a:t>
            </a:r>
          </a:p>
          <a:p>
            <a:pPr algn="just">
              <a:spcBef>
                <a:spcPct val="50000"/>
              </a:spcBef>
              <a:spcAft>
                <a:spcPct val="0"/>
              </a:spcAft>
              <a:buClrTx/>
              <a:buSzTx/>
              <a:buFontTx/>
              <a:buNone/>
            </a:pPr>
            <a:endParaRPr lang="pt-BR" sz="1100" dirty="0"/>
          </a:p>
          <a:p>
            <a:pPr algn="just">
              <a:spcBef>
                <a:spcPct val="50000"/>
              </a:spcBef>
              <a:spcAft>
                <a:spcPct val="0"/>
              </a:spcAft>
              <a:buClrTx/>
              <a:buSzTx/>
              <a:buFontTx/>
              <a:buNone/>
            </a:pPr>
            <a:r>
              <a:rPr lang="pt-BR" sz="1100" dirty="0"/>
              <a:t>						               1</a:t>
            </a:r>
          </a:p>
        </p:txBody>
      </p:sp>
      <p:sp>
        <p:nvSpPr>
          <p:cNvPr id="5126" name="AutoShape 6"/>
          <p:cNvSpPr>
            <a:spLocks noChangeArrowheads="1"/>
          </p:cNvSpPr>
          <p:nvPr/>
        </p:nvSpPr>
        <p:spPr bwMode="auto">
          <a:xfrm>
            <a:off x="333375" y="6659563"/>
            <a:ext cx="2808288" cy="1081087"/>
          </a:xfrm>
          <a:prstGeom prst="parallelogram">
            <a:avLst>
              <a:gd name="adj" fmla="val 64941"/>
            </a:avLst>
          </a:prstGeom>
          <a:solidFill>
            <a:schemeClr val="accent1"/>
          </a:solidFill>
          <a:ln w="44450" algn="ctr">
            <a:solidFill>
              <a:schemeClr val="hlink"/>
            </a:solidFill>
            <a:miter lim="800000"/>
            <a:headEnd/>
            <a:tailEnd/>
          </a:ln>
          <a:effectLst/>
        </p:spPr>
        <p:txBody>
          <a:bodyPr wrap="none" anchor="ctr"/>
          <a:lstStyle/>
          <a:p>
            <a:r>
              <a:rPr lang="pt-BR" sz="1500" b="1" i="1" dirty="0"/>
              <a:t>       </a:t>
            </a:r>
            <a:r>
              <a:rPr lang="fr-FR" sz="1500" b="1" i="1" dirty="0" smtClean="0"/>
              <a:t>Cours de portugais</a:t>
            </a:r>
          </a:p>
          <a:p>
            <a:r>
              <a:rPr lang="fr-FR" sz="1500" b="1" i="1" dirty="0" smtClean="0"/>
              <a:t> CELPE-BRAS</a:t>
            </a:r>
          </a:p>
          <a:p>
            <a:r>
              <a:rPr lang="fr-FR" sz="1500" b="1" i="1" dirty="0" smtClean="0"/>
              <a:t>6 mois</a:t>
            </a:r>
            <a:endParaRPr lang="fr-FR" sz="1500" b="1" i="1" dirty="0"/>
          </a:p>
        </p:txBody>
      </p:sp>
      <p:sp>
        <p:nvSpPr>
          <p:cNvPr id="5127" name="AutoShape 7"/>
          <p:cNvSpPr>
            <a:spLocks noChangeArrowheads="1"/>
          </p:cNvSpPr>
          <p:nvPr/>
        </p:nvSpPr>
        <p:spPr bwMode="auto">
          <a:xfrm>
            <a:off x="3141663" y="6659563"/>
            <a:ext cx="3384550" cy="1081087"/>
          </a:xfrm>
          <a:prstGeom prst="parallelogram">
            <a:avLst>
              <a:gd name="adj" fmla="val 64165"/>
            </a:avLst>
          </a:prstGeom>
          <a:solidFill>
            <a:schemeClr val="accent1"/>
          </a:solidFill>
          <a:ln w="44450" algn="ctr">
            <a:solidFill>
              <a:schemeClr val="hlink"/>
            </a:solidFill>
            <a:miter lim="800000"/>
            <a:headEnd/>
            <a:tailEnd/>
          </a:ln>
          <a:effectLst/>
        </p:spPr>
        <p:txBody>
          <a:bodyPr wrap="none" anchor="ctr"/>
          <a:lstStyle/>
          <a:p>
            <a:r>
              <a:rPr lang="pt-BR" sz="1500" b="1" i="1" dirty="0"/>
              <a:t>      </a:t>
            </a:r>
            <a:r>
              <a:rPr lang="fr-FR" sz="1500" b="1" i="1" dirty="0" smtClean="0"/>
              <a:t>Cours de formation </a:t>
            </a:r>
          </a:p>
          <a:p>
            <a:r>
              <a:rPr lang="fr-FR" sz="1500" b="1" i="1" dirty="0" smtClean="0"/>
              <a:t>(</a:t>
            </a:r>
            <a:r>
              <a:rPr lang="fr-FR" sz="1500" b="1" i="1" dirty="0" err="1" smtClean="0"/>
              <a:t>Graduação</a:t>
            </a:r>
            <a:r>
              <a:rPr lang="fr-FR" sz="1500" b="1" i="1" dirty="0" smtClean="0"/>
              <a:t>)</a:t>
            </a:r>
          </a:p>
          <a:p>
            <a:r>
              <a:rPr lang="fr-FR" sz="1500" b="1" i="1" dirty="0" smtClean="0"/>
              <a:t> 12 mois</a:t>
            </a:r>
            <a:endParaRPr lang="fr-FR" sz="1500" b="1" i="1" dirty="0"/>
          </a:p>
        </p:txBody>
      </p:sp>
      <p:cxnSp>
        <p:nvCxnSpPr>
          <p:cNvPr id="5128" name="AutoShape 8"/>
          <p:cNvCxnSpPr>
            <a:cxnSpLocks noChangeShapeType="1"/>
            <a:stCxn id="5126" idx="2"/>
            <a:endCxn id="5127" idx="5"/>
          </p:cNvCxnSpPr>
          <p:nvPr/>
        </p:nvCxnSpPr>
        <p:spPr bwMode="auto">
          <a:xfrm>
            <a:off x="2813050" y="7200900"/>
            <a:ext cx="654050" cy="0"/>
          </a:xfrm>
          <a:prstGeom prst="straightConnector1">
            <a:avLst/>
          </a:prstGeom>
          <a:noFill/>
          <a:ln w="57150">
            <a:solidFill>
              <a:schemeClr val="tx1"/>
            </a:solidFill>
            <a:round/>
            <a:headEnd/>
            <a:tailEnd type="stealth" w="lg" len="lg"/>
          </a:ln>
          <a:effectLst/>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0"/>
          <p:cNvSpPr>
            <a:spLocks noChangeArrowheads="1"/>
          </p:cNvSpPr>
          <p:nvPr/>
        </p:nvSpPr>
        <p:spPr bwMode="auto">
          <a:xfrm>
            <a:off x="2063750" y="4811713"/>
            <a:ext cx="1143000" cy="192087"/>
          </a:xfrm>
          <a:prstGeom prst="rect">
            <a:avLst/>
          </a:prstGeom>
          <a:noFill/>
          <a:ln w="9525" algn="ctr">
            <a:noFill/>
            <a:miter lim="800000"/>
            <a:headEnd/>
            <a:tailEnd/>
          </a:ln>
        </p:spPr>
        <p:txBody>
          <a:bodyPr anchor="ctr"/>
          <a:lstStyle/>
          <a:p>
            <a:pPr algn="l"/>
            <a:endParaRPr lang="pt-BR"/>
          </a:p>
        </p:txBody>
      </p:sp>
      <p:sp>
        <p:nvSpPr>
          <p:cNvPr id="6147" name="Rectangle 26"/>
          <p:cNvSpPr>
            <a:spLocks noChangeArrowheads="1"/>
          </p:cNvSpPr>
          <p:nvPr/>
        </p:nvSpPr>
        <p:spPr bwMode="auto">
          <a:xfrm>
            <a:off x="2063750" y="4579938"/>
            <a:ext cx="1143000" cy="207962"/>
          </a:xfrm>
          <a:prstGeom prst="rect">
            <a:avLst/>
          </a:prstGeom>
          <a:noFill/>
          <a:ln w="9525" algn="ctr">
            <a:noFill/>
            <a:miter lim="800000"/>
            <a:headEnd/>
            <a:tailEnd/>
          </a:ln>
        </p:spPr>
        <p:txBody>
          <a:bodyPr anchor="ctr"/>
          <a:lstStyle/>
          <a:p>
            <a:pPr algn="l"/>
            <a:endParaRPr lang="pt-BR"/>
          </a:p>
        </p:txBody>
      </p:sp>
      <p:sp>
        <p:nvSpPr>
          <p:cNvPr id="6148" name="Rectangle 18"/>
          <p:cNvSpPr>
            <a:spLocks noChangeArrowheads="1"/>
          </p:cNvSpPr>
          <p:nvPr/>
        </p:nvSpPr>
        <p:spPr bwMode="auto">
          <a:xfrm>
            <a:off x="2063750" y="4116388"/>
            <a:ext cx="1143000" cy="463550"/>
          </a:xfrm>
          <a:prstGeom prst="rect">
            <a:avLst/>
          </a:prstGeom>
          <a:noFill/>
          <a:ln w="9525" algn="ctr">
            <a:noFill/>
            <a:miter lim="800000"/>
            <a:headEnd/>
            <a:tailEnd/>
          </a:ln>
        </p:spPr>
        <p:txBody>
          <a:bodyPr anchor="ctr"/>
          <a:lstStyle/>
          <a:p>
            <a:pPr algn="l"/>
            <a:endParaRPr lang="pt-BR"/>
          </a:p>
        </p:txBody>
      </p:sp>
      <p:sp>
        <p:nvSpPr>
          <p:cNvPr id="6149" name="Rectangle 9"/>
          <p:cNvSpPr>
            <a:spLocks noChangeArrowheads="1"/>
          </p:cNvSpPr>
          <p:nvPr/>
        </p:nvSpPr>
        <p:spPr bwMode="auto">
          <a:xfrm>
            <a:off x="285750" y="1285875"/>
            <a:ext cx="6238875" cy="7542065"/>
          </a:xfrm>
          <a:prstGeom prst="rect">
            <a:avLst/>
          </a:prstGeom>
          <a:noFill/>
          <a:ln w="9525" algn="ctr">
            <a:noFill/>
            <a:miter lim="800000"/>
            <a:headEnd/>
            <a:tailEnd/>
          </a:ln>
        </p:spPr>
        <p:txBody>
          <a:bodyPr>
            <a:spAutoFit/>
          </a:bodyPr>
          <a:lstStyle/>
          <a:p>
            <a:pPr algn="l"/>
            <a:r>
              <a:rPr lang="fr-FR" sz="1100" b="1" dirty="0" smtClean="0"/>
              <a:t>III – DEPENSES FINANCEES</a:t>
            </a:r>
            <a:endParaRPr lang="fr-FR" sz="1100" dirty="0" smtClean="0"/>
          </a:p>
          <a:p>
            <a:pPr algn="l"/>
            <a:r>
              <a:rPr lang="fr-FR" sz="1100" dirty="0" smtClean="0"/>
              <a:t>	 La CAPES couvre les responsabilités financières suivantes :</a:t>
            </a:r>
          </a:p>
          <a:p>
            <a:pPr algn="l"/>
            <a:endParaRPr lang="fr-FR" sz="900" dirty="0" smtClean="0"/>
          </a:p>
          <a:p>
            <a:pPr marL="742950" lvl="1" indent="-285750" algn="l">
              <a:buFont typeface="Wingdings" pitchFamily="2" charset="2"/>
              <a:buChar char="Ø"/>
            </a:pPr>
            <a:r>
              <a:rPr lang="fr-FR" sz="1100" b="1" i="1" dirty="0" smtClean="0"/>
              <a:t>Billet d’avion </a:t>
            </a:r>
          </a:p>
          <a:p>
            <a:pPr marL="1143000" lvl="2" indent="-228600" algn="l">
              <a:buFont typeface="Wingdings" pitchFamily="2" charset="2"/>
              <a:buChar char="Ø"/>
            </a:pPr>
            <a:r>
              <a:rPr lang="fr-FR" sz="1100" b="1" i="1" dirty="0" smtClean="0"/>
              <a:t>Aide d’installation</a:t>
            </a:r>
          </a:p>
          <a:p>
            <a:pPr marL="1600200" lvl="3" indent="-228600" algn="l">
              <a:buFont typeface="Wingdings" pitchFamily="2" charset="2"/>
              <a:buChar char="Ø"/>
            </a:pPr>
            <a:r>
              <a:rPr lang="fr-FR" sz="1100" b="1" i="1" dirty="0" smtClean="0"/>
              <a:t>Bourse d’études </a:t>
            </a:r>
          </a:p>
          <a:p>
            <a:pPr marL="1600200" lvl="3" indent="-228600" algn="l"/>
            <a:endParaRPr lang="fr-FR" sz="1100" b="1" i="1" dirty="0" smtClean="0"/>
          </a:p>
          <a:p>
            <a:pPr algn="l"/>
            <a:r>
              <a:rPr lang="fr-FR" sz="1100" dirty="0" smtClean="0"/>
              <a:t>	Le billet d’avion sera demandé à partir du mois d’août et les boursiers approuvés recevront par email les billets électroniques. L’aide d’installation sera payé au coordinateur responsable dans chaque université, lequel effectuera le payement à l’étudiant dans le moment de son l’arrivée au Brésil. Les bourses d’études seront payées mensuellement.</a:t>
            </a:r>
          </a:p>
          <a:p>
            <a:pPr algn="l"/>
            <a:r>
              <a:rPr lang="fr-FR" sz="1100" b="1" dirty="0" smtClean="0"/>
              <a:t>OBS.: </a:t>
            </a:r>
            <a:r>
              <a:rPr lang="fr-FR" sz="1100" b="1" dirty="0" smtClean="0"/>
              <a:t>Les sommes </a:t>
            </a:r>
            <a:r>
              <a:rPr lang="fr-FR" sz="1100" b="1" dirty="0" smtClean="0"/>
              <a:t>concernant aux 3 (trois) premières mensualités </a:t>
            </a:r>
            <a:r>
              <a:rPr lang="fr-FR" sz="1100" b="1" dirty="0" smtClean="0"/>
              <a:t>seront </a:t>
            </a:r>
            <a:r>
              <a:rPr lang="fr-FR" sz="1100" b="1" dirty="0" smtClean="0"/>
              <a:t>versées, conjointement avec l’aide d’installation, dans le compte bancaire du coordinateur académique (</a:t>
            </a:r>
            <a:r>
              <a:rPr lang="fr-FR" sz="1100" b="1" dirty="0" err="1" smtClean="0"/>
              <a:t>Coordenador</a:t>
            </a:r>
            <a:r>
              <a:rPr lang="fr-FR" sz="1100" b="1" dirty="0" smtClean="0"/>
              <a:t> </a:t>
            </a:r>
            <a:r>
              <a:rPr lang="fr-FR" sz="1100" b="1" dirty="0" err="1" smtClean="0"/>
              <a:t>Acadêmico</a:t>
            </a:r>
            <a:r>
              <a:rPr lang="fr-FR" sz="1100" b="1" dirty="0" smtClean="0"/>
              <a:t>) de chaque université. </a:t>
            </a:r>
          </a:p>
          <a:p>
            <a:pPr algn="just">
              <a:spcBef>
                <a:spcPct val="50000"/>
              </a:spcBef>
              <a:spcAft>
                <a:spcPct val="0"/>
              </a:spcAft>
              <a:buClrTx/>
              <a:buSzTx/>
              <a:buFontTx/>
              <a:buNone/>
            </a:pPr>
            <a:r>
              <a:rPr lang="fr-FR" sz="1100" b="1" dirty="0" smtClean="0"/>
              <a:t>	Les mensualités suivantes ne seront plus versées dans le compte du coordinateur académique. Les ressources de la bourse et le billet d’avion seront </a:t>
            </a:r>
            <a:r>
              <a:rPr lang="fr-FR" sz="1100" b="1" dirty="0" smtClean="0"/>
              <a:t>payés </a:t>
            </a:r>
            <a:r>
              <a:rPr lang="fr-FR" sz="1100" b="1" dirty="0" smtClean="0"/>
              <a:t>directement à chaque étudiant boursier.</a:t>
            </a:r>
          </a:p>
          <a:p>
            <a:pPr algn="just">
              <a:spcBef>
                <a:spcPct val="50000"/>
              </a:spcBef>
              <a:spcAft>
                <a:spcPct val="0"/>
              </a:spcAft>
              <a:buClrTx/>
              <a:buSzTx/>
              <a:buFontTx/>
              <a:buNone/>
            </a:pPr>
            <a:endParaRPr lang="fr-FR" sz="1100" b="1" dirty="0" smtClean="0"/>
          </a:p>
          <a:p>
            <a:pPr algn="l"/>
            <a:r>
              <a:rPr lang="fr-FR" sz="1100" b="1" dirty="0" smtClean="0"/>
              <a:t>IV – VALEURS</a:t>
            </a:r>
          </a:p>
          <a:p>
            <a:pPr algn="l"/>
            <a:r>
              <a:rPr lang="fr-FR" sz="1100" dirty="0" smtClean="0"/>
              <a:t>	Les valeurs pratiqués par la CAPES pour le financement des mobilités des étudiants sont accordés par les documents concertants à la création du Programme Pro-Haïti et sont les suivants :</a:t>
            </a:r>
          </a:p>
          <a:p>
            <a:r>
              <a:rPr lang="fr-FR" sz="1100" b="1" dirty="0" smtClean="0"/>
              <a:t>Valeurs</a:t>
            </a:r>
            <a:endParaRPr lang="fr-FR" sz="1100" dirty="0" smtClean="0"/>
          </a:p>
          <a:p>
            <a:pPr algn="just">
              <a:spcBef>
                <a:spcPct val="50000"/>
              </a:spcBef>
              <a:spcAft>
                <a:spcPct val="0"/>
              </a:spcAft>
              <a:buClrTx/>
              <a:buSzTx/>
              <a:buFontTx/>
              <a:buNone/>
            </a:pPr>
            <a:endParaRPr lang="fr-FR" sz="1100" b="1" dirty="0" smtClean="0"/>
          </a:p>
          <a:p>
            <a:endParaRPr lang="fr-FR" sz="1100" b="1" dirty="0" smtClean="0"/>
          </a:p>
          <a:p>
            <a:endParaRPr lang="fr-FR" sz="1100" b="1" dirty="0" smtClean="0"/>
          </a:p>
          <a:p>
            <a:endParaRPr lang="fr-FR" sz="1100" b="1" dirty="0" smtClean="0"/>
          </a:p>
          <a:p>
            <a:endParaRPr lang="fr-FR" sz="1100" b="1" dirty="0" smtClean="0"/>
          </a:p>
          <a:p>
            <a:endParaRPr lang="fr-FR" sz="1100" b="1" dirty="0" smtClean="0"/>
          </a:p>
          <a:p>
            <a:r>
              <a:rPr lang="fr-FR" sz="1100" b="1" dirty="0" smtClean="0"/>
              <a:t>					</a:t>
            </a:r>
            <a:r>
              <a:rPr lang="pt-BR" sz="1100" b="1" dirty="0"/>
              <a:t>	</a:t>
            </a:r>
          </a:p>
          <a:p>
            <a:pPr algn="l"/>
            <a:r>
              <a:rPr lang="pt-BR" sz="1100" b="1" dirty="0"/>
              <a:t>						            </a:t>
            </a:r>
            <a:r>
              <a:rPr lang="pt-BR" sz="1100" dirty="0"/>
              <a:t>2</a:t>
            </a:r>
          </a:p>
        </p:txBody>
      </p:sp>
      <p:graphicFrame>
        <p:nvGraphicFramePr>
          <p:cNvPr id="6189" name="Group 45"/>
          <p:cNvGraphicFramePr>
            <a:graphicFrameLocks noGrp="1"/>
          </p:cNvGraphicFramePr>
          <p:nvPr/>
        </p:nvGraphicFramePr>
        <p:xfrm>
          <a:off x="1196975" y="6443663"/>
          <a:ext cx="4435475" cy="1091883"/>
        </p:xfrm>
        <a:graphic>
          <a:graphicData uri="http://schemas.openxmlformats.org/drawingml/2006/table">
            <a:tbl>
              <a:tblPr/>
              <a:tblGrid>
                <a:gridCol w="1506538"/>
                <a:gridCol w="1465262"/>
                <a:gridCol w="1463675"/>
              </a:tblGrid>
              <a:tr h="360363">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Modalité de l’aide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Nombre de parcelles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Valeur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1775">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Mensualité</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R$ 750,00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1775">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Aide d’installation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R$ 500,00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2888">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Billet d’avion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pPr>
                      <a:r>
                        <a:rPr kumimoji="0" lang="fr-FR" sz="1000" b="1" i="0" u="none" strike="noStrike" cap="none" normalizeH="0" baseline="0" noProof="0" dirty="0" smtClean="0">
                          <a:ln>
                            <a:noFill/>
                          </a:ln>
                          <a:solidFill>
                            <a:schemeClr val="tx1"/>
                          </a:solidFill>
                          <a:effectLst>
                            <a:outerShdw blurRad="38100" dist="38100" dir="2700000" algn="tl">
                              <a:srgbClr val="C0C0C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60350" y="1331913"/>
            <a:ext cx="6172200" cy="1152525"/>
          </a:xfrm>
          <a:prstGeom prst="rect">
            <a:avLst/>
          </a:prstGeom>
          <a:noFill/>
          <a:ln w="9525">
            <a:noFill/>
            <a:miter lim="800000"/>
            <a:headEnd/>
            <a:tailEnd/>
          </a:ln>
          <a:effectLst/>
        </p:spPr>
        <p:txBody>
          <a:bodyPr/>
          <a:lstStyle/>
          <a:p>
            <a:pPr algn="l"/>
            <a:endParaRPr lang="pt-BR" sz="1100" dirty="0"/>
          </a:p>
        </p:txBody>
      </p:sp>
      <p:sp>
        <p:nvSpPr>
          <p:cNvPr id="7201" name="Text Box 113"/>
          <p:cNvSpPr txBox="1">
            <a:spLocks noChangeArrowheads="1"/>
          </p:cNvSpPr>
          <p:nvPr/>
        </p:nvSpPr>
        <p:spPr bwMode="auto">
          <a:xfrm>
            <a:off x="260350" y="1331913"/>
            <a:ext cx="6264275" cy="7288149"/>
          </a:xfrm>
          <a:prstGeom prst="rect">
            <a:avLst/>
          </a:prstGeom>
          <a:noFill/>
          <a:ln w="9525" algn="ctr">
            <a:noFill/>
            <a:miter lim="800000"/>
            <a:headEnd/>
            <a:tailEnd/>
          </a:ln>
        </p:spPr>
        <p:txBody>
          <a:bodyPr>
            <a:spAutoFit/>
          </a:bodyPr>
          <a:lstStyle/>
          <a:p>
            <a:pPr algn="just">
              <a:spcBef>
                <a:spcPct val="50000"/>
              </a:spcBef>
              <a:spcAft>
                <a:spcPct val="0"/>
              </a:spcAft>
              <a:buClrTx/>
              <a:buSzTx/>
              <a:buFontTx/>
              <a:buNone/>
            </a:pPr>
            <a:r>
              <a:rPr lang="pt-BR" sz="1100" dirty="0"/>
              <a:t>		</a:t>
            </a:r>
          </a:p>
          <a:p>
            <a:pPr algn="l">
              <a:lnSpc>
                <a:spcPct val="90000"/>
              </a:lnSpc>
            </a:pPr>
            <a:r>
              <a:rPr lang="fr-FR" sz="1100" b="1" dirty="0" smtClean="0"/>
              <a:t>V – COORDINATEUR ACADEMIQUE</a:t>
            </a:r>
          </a:p>
          <a:p>
            <a:pPr algn="just">
              <a:lnSpc>
                <a:spcPct val="90000"/>
              </a:lnSpc>
            </a:pPr>
            <a:r>
              <a:rPr lang="fr-FR" sz="1100" b="1" dirty="0" smtClean="0"/>
              <a:t>	</a:t>
            </a:r>
            <a:r>
              <a:rPr lang="fr-FR" sz="1100" dirty="0" smtClean="0"/>
              <a:t>Le coordinateur académique sera le responsable par la gestion et le développement des aspects organisationnels du Programme Pro-Haïti dans les Universités. Il aura comme fonction coordonner les aspects académiques </a:t>
            </a:r>
            <a:r>
              <a:rPr lang="fr-FR" sz="1100" dirty="0" smtClean="0"/>
              <a:t>du </a:t>
            </a:r>
            <a:r>
              <a:rPr lang="fr-FR" sz="1100" dirty="0" smtClean="0"/>
              <a:t>stage dès l’arrivée de l’étudiant à l’Université jusqu’à son départ définitif.</a:t>
            </a:r>
          </a:p>
          <a:p>
            <a:pPr algn="just">
              <a:lnSpc>
                <a:spcPct val="90000"/>
              </a:lnSpc>
            </a:pPr>
            <a:r>
              <a:rPr lang="fr-FR" sz="1100" dirty="0"/>
              <a:t>	</a:t>
            </a:r>
            <a:r>
              <a:rPr lang="fr-FR" sz="1100" dirty="0" smtClean="0"/>
              <a:t>Le coordinateur doit aider les étudiants boursiers en fournissant toutes les informations nécessaires pour le bon séjour des étudiants dans les Universités.</a:t>
            </a:r>
          </a:p>
          <a:p>
            <a:pPr algn="l">
              <a:lnSpc>
                <a:spcPct val="90000"/>
              </a:lnSpc>
            </a:pPr>
            <a:r>
              <a:rPr lang="fr-FR" sz="1100" dirty="0" smtClean="0"/>
              <a:t>	Il est fonction du coordinateur aider les étudiants boursiers dans les procédures d’ouverture des comptes bancaires au Brésil tant dans l’émission du Cadastro de Pessoa Física (CPF), que de l’envoi de ces documents, aussi que </a:t>
            </a:r>
            <a:r>
              <a:rPr lang="fr-FR" sz="1100" dirty="0" smtClean="0"/>
              <a:t>d’autres, que </a:t>
            </a:r>
            <a:r>
              <a:rPr lang="fr-FR" sz="1100" dirty="0" smtClean="0"/>
              <a:t>la CAPES vien à demander.</a:t>
            </a:r>
          </a:p>
          <a:p>
            <a:pPr algn="l">
              <a:lnSpc>
                <a:spcPct val="90000"/>
              </a:lnSpc>
            </a:pPr>
            <a:r>
              <a:rPr lang="fr-FR" sz="1100" dirty="0" smtClean="0"/>
              <a:t>	Il est responsabilité du coordinateur académique, bénéficiaire du AUXPE, repasser aux étudiants boursiers la parcelle unique de l’aide d’installation et des 3 (trois) premières mensualités, lesquelles seront versées dans une compte bancaire </a:t>
            </a:r>
            <a:r>
              <a:rPr lang="fr-FR" sz="1100" dirty="0" smtClean="0"/>
              <a:t>de </a:t>
            </a:r>
            <a:r>
              <a:rPr lang="fr-FR" sz="1100" dirty="0" smtClean="0"/>
              <a:t>type chercheur, sous la responsabilité du coordinateur. </a:t>
            </a:r>
          </a:p>
          <a:p>
            <a:pPr algn="l">
              <a:lnSpc>
                <a:spcPct val="90000"/>
              </a:lnSpc>
            </a:pPr>
            <a:r>
              <a:rPr lang="fr-FR" sz="1100" dirty="0" smtClean="0"/>
              <a:t>	</a:t>
            </a:r>
          </a:p>
          <a:p>
            <a:pPr algn="just">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endParaRPr lang="pt-BR" sz="900" dirty="0"/>
          </a:p>
          <a:p>
            <a:pPr algn="l">
              <a:spcBef>
                <a:spcPct val="50000"/>
              </a:spcBef>
              <a:spcAft>
                <a:spcPct val="0"/>
              </a:spcAft>
              <a:buClrTx/>
              <a:buSzTx/>
              <a:buFontTx/>
              <a:buNone/>
            </a:pPr>
            <a:r>
              <a:rPr lang="pt-BR" sz="900" dirty="0"/>
              <a:t>			                				              </a:t>
            </a:r>
          </a:p>
          <a:p>
            <a:pPr algn="l">
              <a:spcBef>
                <a:spcPct val="50000"/>
              </a:spcBef>
              <a:spcAft>
                <a:spcPct val="0"/>
              </a:spcAft>
              <a:buClrTx/>
              <a:buSzTx/>
              <a:buFontTx/>
              <a:buNone/>
            </a:pPr>
            <a:r>
              <a:rPr lang="pt-BR" sz="1100" dirty="0"/>
              <a:t>						             3</a:t>
            </a:r>
          </a:p>
        </p:txBody>
      </p:sp>
      <p:graphicFrame>
        <p:nvGraphicFramePr>
          <p:cNvPr id="5" name="Diagrama 4"/>
          <p:cNvGraphicFramePr/>
          <p:nvPr/>
        </p:nvGraphicFramePr>
        <p:xfrm>
          <a:off x="607994" y="5299089"/>
          <a:ext cx="5357851" cy="161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tângulo 3"/>
          <p:cNvSpPr>
            <a:spLocks noChangeArrowheads="1"/>
          </p:cNvSpPr>
          <p:nvPr/>
        </p:nvSpPr>
        <p:spPr bwMode="auto">
          <a:xfrm>
            <a:off x="357188" y="1285875"/>
            <a:ext cx="6240462" cy="7600542"/>
          </a:xfrm>
          <a:prstGeom prst="rect">
            <a:avLst/>
          </a:prstGeom>
          <a:noFill/>
          <a:ln w="9525">
            <a:noFill/>
            <a:miter lim="800000"/>
            <a:headEnd/>
            <a:tailEnd/>
          </a:ln>
        </p:spPr>
        <p:txBody>
          <a:bodyPr>
            <a:spAutoFit/>
          </a:bodyPr>
          <a:lstStyle/>
          <a:p>
            <a:pPr algn="l">
              <a:lnSpc>
                <a:spcPct val="90000"/>
              </a:lnSpc>
            </a:pPr>
            <a:endParaRPr lang="pt-BR" sz="1100" b="1" dirty="0"/>
          </a:p>
          <a:p>
            <a:pPr algn="l">
              <a:lnSpc>
                <a:spcPct val="90000"/>
              </a:lnSpc>
            </a:pPr>
            <a:r>
              <a:rPr lang="fr-FR" sz="1100" b="1" dirty="0" smtClean="0"/>
              <a:t>VI – RESPONSABILITES DE L’ETUDIANT BOURSIER</a:t>
            </a:r>
          </a:p>
          <a:p>
            <a:pPr algn="l">
              <a:lnSpc>
                <a:spcPct val="90000"/>
              </a:lnSpc>
            </a:pPr>
            <a:r>
              <a:rPr lang="fr-FR" sz="1100" dirty="0" smtClean="0"/>
              <a:t>	Les étudiant haïtiens doivent obtenir leur passeport et arranger le visa d’étudiant auprès de l’Ambassade Brésilienne.</a:t>
            </a:r>
          </a:p>
          <a:p>
            <a:pPr algn="l">
              <a:lnSpc>
                <a:spcPct val="90000"/>
              </a:lnSpc>
            </a:pPr>
            <a:r>
              <a:rPr lang="fr-FR" sz="1100" dirty="0" smtClean="0"/>
              <a:t>	Dès l’arrivée au Brésil, l’étudiant devra fournir, avec l’assistance du coordinateur académique, les documents nécessaires pour </a:t>
            </a:r>
            <a:r>
              <a:rPr lang="fr-FR" sz="1100" dirty="0" smtClean="0"/>
              <a:t>faire réaliser </a:t>
            </a:r>
            <a:r>
              <a:rPr lang="fr-FR" sz="1100" dirty="0" smtClean="0"/>
              <a:t>l’implantation de la bourse d’études.</a:t>
            </a:r>
          </a:p>
          <a:p>
            <a:pPr algn="l">
              <a:lnSpc>
                <a:spcPct val="90000"/>
              </a:lnSpc>
            </a:pPr>
            <a:r>
              <a:rPr lang="fr-FR" sz="1100" dirty="0" smtClean="0"/>
              <a:t>	Aussi, l’étudiant devra observer les règles suivantes :</a:t>
            </a:r>
          </a:p>
          <a:p>
            <a:pPr marL="742950" lvl="1" indent="-285750" algn="l">
              <a:buFont typeface="Wingdings" pitchFamily="2" charset="2"/>
              <a:buChar char="ü"/>
            </a:pPr>
            <a:r>
              <a:rPr lang="fr-FR" sz="1100" dirty="0" smtClean="0"/>
              <a:t>Se dédier intégralement et exclusivement au développement du plan d’études proposé par le coordinateur.</a:t>
            </a:r>
          </a:p>
          <a:p>
            <a:pPr marL="742950" lvl="1" indent="-285750" algn="l">
              <a:buFont typeface="Wingdings" pitchFamily="2" charset="2"/>
              <a:buChar char="ü"/>
            </a:pPr>
            <a:r>
              <a:rPr lang="fr-FR" sz="1100" dirty="0" smtClean="0"/>
              <a:t>Demander toujours à la CAPES consentement pour l’interruption des activités prévues, avec justificatives, et avec l’autorisation du coordinateur académique. </a:t>
            </a:r>
          </a:p>
          <a:p>
            <a:pPr marL="742950" lvl="1" indent="-285750" algn="l">
              <a:buFont typeface="Wingdings" pitchFamily="2" charset="2"/>
              <a:buChar char="ü"/>
            </a:pPr>
            <a:r>
              <a:rPr lang="fr-FR" sz="1100" dirty="0" smtClean="0"/>
              <a:t>Présenter </a:t>
            </a:r>
            <a:r>
              <a:rPr lang="fr-FR" sz="1100" dirty="0" smtClean="0"/>
              <a:t>le rapport </a:t>
            </a:r>
            <a:r>
              <a:rPr lang="fr-FR" sz="1100" dirty="0" smtClean="0"/>
              <a:t>final des activités développés dans le stage, avec les résultats obtenus et les perspectives de déploiement des travaux, </a:t>
            </a:r>
            <a:r>
              <a:rPr lang="fr-FR" sz="1100" dirty="0" smtClean="0"/>
              <a:t>jusqu’à </a:t>
            </a:r>
            <a:r>
              <a:rPr lang="fr-FR" sz="1100" dirty="0" smtClean="0"/>
              <a:t>30 (trente) jours après la fin du séjour. Le rapport devra être approuvé et signé par les coordinateurs académiques aussi que par le responsable du cours CELPE-BRAS. L’étudiant devra présenter </a:t>
            </a:r>
            <a:r>
              <a:rPr lang="fr-FR" sz="1100" dirty="0" smtClean="0"/>
              <a:t>aussi</a:t>
            </a:r>
            <a:r>
              <a:rPr lang="fr-FR" sz="1100" dirty="0" smtClean="0"/>
              <a:t>, dès qu’à la </a:t>
            </a:r>
            <a:r>
              <a:rPr lang="fr-FR" sz="1100" dirty="0" smtClean="0"/>
              <a:t>demande, </a:t>
            </a:r>
            <a:r>
              <a:rPr lang="fr-FR" sz="1100" dirty="0" smtClean="0"/>
              <a:t>des </a:t>
            </a:r>
            <a:r>
              <a:rPr lang="fr-FR" sz="1100" dirty="0" smtClean="0"/>
              <a:t>rapports </a:t>
            </a:r>
            <a:r>
              <a:rPr lang="fr-FR" sz="1100" dirty="0" smtClean="0"/>
              <a:t>intermédiaires.</a:t>
            </a:r>
            <a:endParaRPr lang="fr-FR" sz="1100" dirty="0" smtClean="0"/>
          </a:p>
          <a:p>
            <a:pPr marL="742950" lvl="1" indent="-285750" algn="l">
              <a:buFont typeface="Wingdings" pitchFamily="2" charset="2"/>
              <a:buChar char="ü"/>
            </a:pPr>
            <a:r>
              <a:rPr lang="fr-FR" sz="1100" dirty="0" smtClean="0"/>
              <a:t>Faire retour, à la CAPES, du montant des ressources financiers reçus lors du non accomplissement de la mission d’études, selon jugement de la CAPES.</a:t>
            </a:r>
          </a:p>
          <a:p>
            <a:pPr marL="742950" lvl="1" indent="-285750" algn="l">
              <a:buFont typeface="Wingdings" pitchFamily="2" charset="2"/>
              <a:buChar char="ü"/>
            </a:pPr>
            <a:endParaRPr lang="fr-FR" sz="1100" dirty="0" smtClean="0"/>
          </a:p>
          <a:p>
            <a:pPr algn="l">
              <a:lnSpc>
                <a:spcPct val="90000"/>
              </a:lnSpc>
            </a:pPr>
            <a:r>
              <a:rPr lang="fr-FR" sz="1100" b="1" dirty="0" smtClean="0"/>
              <a:t>VII – FINALISATION DU COURS CELPE-BRAS</a:t>
            </a:r>
          </a:p>
          <a:p>
            <a:pPr algn="l">
              <a:lnSpc>
                <a:spcPct val="90000"/>
              </a:lnSpc>
            </a:pPr>
            <a:r>
              <a:rPr lang="fr-FR" sz="1100" b="1" dirty="0" smtClean="0"/>
              <a:t>	</a:t>
            </a:r>
            <a:r>
              <a:rPr lang="fr-FR" sz="1100" dirty="0" smtClean="0"/>
              <a:t>Après les 6 (six) mois du cours de portugais pour les étrangers – CELPE-BRAS et dans la fin de cette période, l’étudiant boursier devra présenter le Rapport d’Activités dans un enveloppe identifié et séparé, en décrivant les activités réalisées. </a:t>
            </a:r>
          </a:p>
          <a:p>
            <a:pPr algn="l">
              <a:lnSpc>
                <a:spcPct val="90000"/>
              </a:lnSpc>
            </a:pPr>
            <a:endParaRPr lang="fr-FR" sz="1100" b="1" dirty="0" smtClean="0"/>
          </a:p>
          <a:p>
            <a:pPr algn="l">
              <a:lnSpc>
                <a:spcPct val="90000"/>
              </a:lnSpc>
            </a:pPr>
            <a:r>
              <a:rPr lang="fr-FR" sz="1100" b="1" dirty="0" smtClean="0"/>
              <a:t>VIII – FINALISATION DU COURS DE FORMATION (GRADUAÇÃO)</a:t>
            </a:r>
          </a:p>
          <a:p>
            <a:pPr algn="l">
              <a:lnSpc>
                <a:spcPct val="90000"/>
              </a:lnSpc>
            </a:pPr>
            <a:r>
              <a:rPr lang="fr-FR" sz="1100" b="1" dirty="0" smtClean="0"/>
              <a:t>	 </a:t>
            </a:r>
            <a:r>
              <a:rPr lang="fr-FR" sz="1100" dirty="0" smtClean="0"/>
              <a:t>Après la fin du cours de langue portugaise, le Programme Pro-Haïti aura 12 mois, ou un an, pour la réalisation des activités du cours de formation (</a:t>
            </a:r>
            <a:r>
              <a:rPr lang="fr-FR" sz="1100" dirty="0" smtClean="0"/>
              <a:t>graduação</a:t>
            </a:r>
            <a:r>
              <a:rPr lang="fr-FR" sz="1100" dirty="0" smtClean="0"/>
              <a:t>), en totalisant 18 mois, tel comme prévu dans le contrat de concession de la bourse.</a:t>
            </a:r>
            <a:r>
              <a:rPr lang="fr-FR" sz="1100" b="1" dirty="0" smtClean="0"/>
              <a:t> </a:t>
            </a:r>
          </a:p>
          <a:p>
            <a:pPr algn="l">
              <a:lnSpc>
                <a:spcPct val="90000"/>
              </a:lnSpc>
            </a:pPr>
            <a:r>
              <a:rPr lang="fr-FR" sz="1100" b="1" dirty="0" smtClean="0"/>
              <a:t>	</a:t>
            </a:r>
            <a:r>
              <a:rPr lang="fr-FR" sz="1100" dirty="0" smtClean="0"/>
              <a:t>Après la fin du cours de formation (</a:t>
            </a:r>
            <a:r>
              <a:rPr lang="fr-FR" sz="1100" dirty="0" smtClean="0"/>
              <a:t>graduação</a:t>
            </a:r>
            <a:r>
              <a:rPr lang="fr-FR" sz="1100" dirty="0" smtClean="0"/>
              <a:t>), l’étudiant boursier devra élaborer un deuxième Rapport d’Activités. Ce document devra être envoyé dans un enveloppe identifié.</a:t>
            </a:r>
          </a:p>
          <a:p>
            <a:pPr algn="l">
              <a:lnSpc>
                <a:spcPct val="90000"/>
              </a:lnSpc>
            </a:pPr>
            <a:endParaRPr lang="pt-BR" sz="1100" dirty="0"/>
          </a:p>
          <a:p>
            <a:pPr algn="l">
              <a:lnSpc>
                <a:spcPct val="90000"/>
              </a:lnSpc>
            </a:pPr>
            <a:endParaRPr lang="pt-BR" sz="1100" dirty="0"/>
          </a:p>
          <a:p>
            <a:pPr algn="l">
              <a:lnSpc>
                <a:spcPct val="90000"/>
              </a:lnSpc>
            </a:pPr>
            <a:endParaRPr lang="pt-BR" sz="700" dirty="0"/>
          </a:p>
          <a:p>
            <a:pPr algn="l"/>
            <a:r>
              <a:rPr lang="pt-BR" sz="1100" dirty="0"/>
              <a:t>						            4</a:t>
            </a:r>
          </a:p>
          <a:p>
            <a:pPr algn="l"/>
            <a:endParaRPr lang="pt-BR" sz="11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85750" y="1285875"/>
            <a:ext cx="6311900" cy="7031038"/>
          </a:xfrm>
          <a:prstGeom prst="rect">
            <a:avLst/>
          </a:prstGeom>
          <a:noFill/>
          <a:ln w="9525">
            <a:noFill/>
            <a:miter lim="800000"/>
            <a:headEnd/>
            <a:tailEnd/>
          </a:ln>
        </p:spPr>
        <p:txBody>
          <a:bodyPr/>
          <a:lstStyle/>
          <a:p>
            <a:pPr algn="l">
              <a:lnSpc>
                <a:spcPct val="90000"/>
              </a:lnSpc>
            </a:pPr>
            <a:r>
              <a:rPr lang="fr-FR" sz="1100" b="1" dirty="0" smtClean="0"/>
              <a:t>IX – DISPOSITIONS FINALES</a:t>
            </a:r>
          </a:p>
          <a:p>
            <a:pPr algn="l">
              <a:lnSpc>
                <a:spcPct val="90000"/>
              </a:lnSpc>
            </a:pPr>
            <a:r>
              <a:rPr lang="fr-FR" sz="1100" dirty="0" smtClean="0"/>
              <a:t>	Les travaux publiés en tant que résultats des activités soutenues par la CAPES devront, nécessairement, faire référence à l’aide reçue, avec les notes suivantes :</a:t>
            </a:r>
          </a:p>
          <a:p>
            <a:pPr algn="l">
              <a:lnSpc>
                <a:spcPct val="90000"/>
              </a:lnSpc>
            </a:pPr>
            <a:r>
              <a:rPr lang="fr-FR" sz="1100" dirty="0" smtClean="0"/>
              <a:t>	Si publié individuellement : « </a:t>
            </a:r>
            <a:r>
              <a:rPr lang="pt-BR" sz="1100" dirty="0" smtClean="0"/>
              <a:t> O presente trabalho foi realizado com o apoio da CAPES, entidade do Governo Brasileiro voltada para a formação de recursos humanos </a:t>
            </a:r>
            <a:r>
              <a:rPr lang="fr-FR" sz="1100" dirty="0" smtClean="0"/>
              <a:t> » ;</a:t>
            </a:r>
          </a:p>
          <a:p>
            <a:pPr algn="l">
              <a:lnSpc>
                <a:spcPct val="90000"/>
              </a:lnSpc>
            </a:pPr>
            <a:r>
              <a:rPr lang="fr-FR" sz="1100" dirty="0" smtClean="0"/>
              <a:t>	Si publié en régime de collaboration : « </a:t>
            </a:r>
            <a:r>
              <a:rPr lang="fr-FR" sz="1100" dirty="0" err="1" smtClean="0"/>
              <a:t>beneficiário</a:t>
            </a:r>
            <a:r>
              <a:rPr lang="fr-FR" sz="1100" dirty="0" smtClean="0"/>
              <a:t> de </a:t>
            </a:r>
            <a:r>
              <a:rPr lang="fr-FR" sz="1100" dirty="0" err="1" smtClean="0"/>
              <a:t>auxílio</a:t>
            </a:r>
            <a:r>
              <a:rPr lang="fr-FR" sz="1100" dirty="0" smtClean="0"/>
              <a:t> </a:t>
            </a:r>
            <a:r>
              <a:rPr lang="fr-FR" sz="1100" dirty="0" err="1" smtClean="0"/>
              <a:t>financeiro</a:t>
            </a:r>
            <a:r>
              <a:rPr lang="fr-FR" sz="1100" dirty="0" smtClean="0"/>
              <a:t> da CAPES – </a:t>
            </a:r>
            <a:r>
              <a:rPr lang="fr-FR" sz="1100" dirty="0" err="1" smtClean="0"/>
              <a:t>Brasil</a:t>
            </a:r>
            <a:r>
              <a:rPr lang="fr-FR" sz="1100" dirty="0" smtClean="0"/>
              <a:t> ».</a:t>
            </a:r>
          </a:p>
          <a:p>
            <a:pPr algn="l">
              <a:lnSpc>
                <a:spcPct val="90000"/>
              </a:lnSpc>
            </a:pPr>
            <a:endParaRPr lang="fr-FR" sz="1100" dirty="0" smtClean="0"/>
          </a:p>
          <a:p>
            <a:pPr algn="l">
              <a:lnSpc>
                <a:spcPct val="90000"/>
              </a:lnSpc>
            </a:pPr>
            <a:r>
              <a:rPr lang="fr-FR" sz="1100" b="1" dirty="0" smtClean="0"/>
              <a:t>X – COMPTE RENDU</a:t>
            </a:r>
          </a:p>
          <a:p>
            <a:pPr algn="l"/>
            <a:r>
              <a:rPr lang="fr-FR" sz="1100" dirty="0" smtClean="0"/>
              <a:t>	Dans le processus de compte rendu, il est obligatoire la dévolution des billets d’avion utilisés dans le voyage. Les documents intégrants du compte rendu doivent être envoyés par courrier, dans un enveloppe identifié, avec un délai maximum de 5 (cinq) jours après le voyage (</a:t>
            </a:r>
            <a:r>
              <a:rPr lang="fr-FR" sz="1100" dirty="0" err="1" smtClean="0"/>
              <a:t>Portaria</a:t>
            </a:r>
            <a:r>
              <a:rPr lang="fr-FR" sz="1100" dirty="0" smtClean="0"/>
              <a:t> MPOG nº 98/2003).</a:t>
            </a:r>
          </a:p>
          <a:p>
            <a:pPr algn="l"/>
            <a:endParaRPr lang="fr-FR" sz="1100" dirty="0" smtClean="0"/>
          </a:p>
          <a:p>
            <a:pPr algn="l"/>
            <a:r>
              <a:rPr lang="fr-FR" sz="1100" b="1" dirty="0" smtClean="0"/>
              <a:t>XI – RECOMENDATIONS ET RESTRICTIONS</a:t>
            </a:r>
          </a:p>
          <a:p>
            <a:pPr algn="l"/>
            <a:r>
              <a:rPr lang="fr-FR" sz="1100" dirty="0" smtClean="0"/>
              <a:t>	Les cas non prévus dans le contrat de concession ou dans ce guide devront être objet de consultation auprès la CAPES par lettre officielle, signée par le coordinateur académique. Ces questions seront analysées par la </a:t>
            </a:r>
            <a:r>
              <a:rPr lang="fr-FR" sz="1100" dirty="0" err="1" smtClean="0"/>
              <a:t>Coordenação</a:t>
            </a:r>
            <a:r>
              <a:rPr lang="fr-FR" sz="1100" dirty="0" smtClean="0"/>
              <a:t> Geral de </a:t>
            </a:r>
            <a:r>
              <a:rPr lang="fr-FR" sz="1100" dirty="0" err="1" smtClean="0"/>
              <a:t>Cooperação</a:t>
            </a:r>
            <a:r>
              <a:rPr lang="fr-FR" sz="1100" dirty="0" smtClean="0"/>
              <a:t> </a:t>
            </a:r>
            <a:r>
              <a:rPr lang="fr-FR" sz="1100" dirty="0" err="1" smtClean="0"/>
              <a:t>Internacional</a:t>
            </a:r>
            <a:r>
              <a:rPr lang="fr-FR" sz="1100" dirty="0" smtClean="0"/>
              <a:t> (Coordination Générale de la Coopération Internationale) de la CAPES, selon les règles du Programme et de la législation pertinente.</a:t>
            </a:r>
          </a:p>
          <a:p>
            <a:pPr algn="l"/>
            <a:endParaRPr lang="pt-BR" sz="1100" dirty="0"/>
          </a:p>
          <a:p>
            <a:pPr algn="l"/>
            <a:endParaRPr lang="pt-BR" sz="1100" dirty="0"/>
          </a:p>
          <a:p>
            <a:pPr algn="l"/>
            <a:endParaRPr lang="pt-BR" sz="1100" dirty="0"/>
          </a:p>
          <a:p>
            <a:pPr algn="l"/>
            <a:endParaRPr lang="pt-BR" sz="1100" dirty="0"/>
          </a:p>
          <a:p>
            <a:pPr algn="l"/>
            <a:endParaRPr lang="pt-BR" sz="1100" dirty="0"/>
          </a:p>
          <a:p>
            <a:pPr algn="l"/>
            <a:endParaRPr lang="pt-BR" sz="1100" dirty="0"/>
          </a:p>
          <a:p>
            <a:pPr algn="l"/>
            <a:endParaRPr lang="pt-BR" sz="1100" dirty="0"/>
          </a:p>
          <a:p>
            <a:pPr algn="l"/>
            <a:endParaRPr lang="pt-BR" sz="1100" dirty="0"/>
          </a:p>
          <a:p>
            <a:pPr algn="l"/>
            <a:endParaRPr lang="pt-BR" sz="1100" dirty="0"/>
          </a:p>
          <a:p>
            <a:pPr algn="l"/>
            <a:endParaRPr lang="pt-BR" sz="1100" dirty="0"/>
          </a:p>
          <a:p>
            <a:pPr algn="l"/>
            <a:endParaRPr lang="pt-BR" sz="1100" dirty="0"/>
          </a:p>
          <a:p>
            <a:pPr algn="l">
              <a:lnSpc>
                <a:spcPct val="90000"/>
              </a:lnSpc>
            </a:pPr>
            <a:r>
              <a:rPr lang="pt-BR" sz="1100" dirty="0"/>
              <a:t>						</a:t>
            </a:r>
            <a:r>
              <a:rPr lang="pt-BR" sz="1400" dirty="0"/>
              <a:t>        </a:t>
            </a:r>
          </a:p>
          <a:p>
            <a:pPr algn="l">
              <a:lnSpc>
                <a:spcPct val="90000"/>
              </a:lnSpc>
            </a:pPr>
            <a:r>
              <a:rPr lang="pt-BR" sz="1400" dirty="0"/>
              <a:t>						         </a:t>
            </a:r>
            <a:r>
              <a:rPr lang="pt-BR" sz="1100" dirty="0"/>
              <a:t>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rda">
  <a:themeElements>
    <a:clrScheme name="Borda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a">
      <a:majorFont>
        <a:latin typeface="Garamond"/>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defRPr kumimoji="0" lang="pt-BR"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30000"/>
          </a:spcBef>
          <a:spcAft>
            <a:spcPct val="30000"/>
          </a:spcAft>
          <a:buClr>
            <a:schemeClr val="accent1"/>
          </a:buClr>
          <a:buSzPct val="65000"/>
          <a:buFont typeface="Wingdings" pitchFamily="2" charset="2"/>
          <a:buNone/>
          <a:tabLst/>
          <a:defRPr kumimoji="0" lang="pt-BR" sz="1000" b="0" i="0" u="none" strike="noStrike" cap="none" normalizeH="0" baseline="0" smtClean="0">
            <a:ln>
              <a:noFill/>
            </a:ln>
            <a:solidFill>
              <a:schemeClr val="tx1"/>
            </a:solidFill>
            <a:effectLst/>
            <a:latin typeface="Arial" charset="0"/>
          </a:defRPr>
        </a:defPPr>
      </a:lstStyle>
    </a:lnDef>
  </a:objectDefaults>
  <a:extraClrSchemeLst>
    <a:extraClrScheme>
      <a:clrScheme name="Borda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a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a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a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a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a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a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a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a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7090</TotalTime>
  <Words>133</Words>
  <Application>Microsoft Office PowerPoint</Application>
  <PresentationFormat>Apresentação na tela (4:3)</PresentationFormat>
  <Paragraphs>143</Paragraphs>
  <Slides>6</Slides>
  <Notes>1</Notes>
  <HiddenSlides>0</HiddenSlides>
  <MMClips>0</MMClips>
  <ScaleCrop>false</ScaleCrop>
  <HeadingPairs>
    <vt:vector size="6" baseType="variant">
      <vt:variant>
        <vt:lpstr>Tema</vt:lpstr>
      </vt:variant>
      <vt:variant>
        <vt:i4>1</vt:i4>
      </vt:variant>
      <vt:variant>
        <vt:lpstr>Servidores OLE incorporados</vt:lpstr>
      </vt:variant>
      <vt:variant>
        <vt:i4>0</vt:i4>
      </vt:variant>
      <vt:variant>
        <vt:lpstr>Títulos de slides</vt:lpstr>
      </vt:variant>
      <vt:variant>
        <vt:i4>6</vt:i4>
      </vt:variant>
    </vt:vector>
  </HeadingPairs>
  <TitlesOfParts>
    <vt:vector size="7" baseType="lpstr">
      <vt:lpstr>Borda</vt:lpstr>
      <vt:lpstr>Guide de l’étudiant haïtien boursier au Brésil</vt:lpstr>
      <vt:lpstr>Slide 2</vt:lpstr>
      <vt:lpstr>Slide 3</vt:lpstr>
      <vt:lpstr>Slide 4</vt:lpstr>
      <vt:lpstr>Slide 5</vt:lpstr>
      <vt:lpstr>Slide 6</vt:lpstr>
    </vt:vector>
  </TitlesOfParts>
  <Company>CAPES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Orientações Técnico-Financeiras</dc:title>
  <dc:creator>CAPES</dc:creator>
  <cp:lastModifiedBy>Lula</cp:lastModifiedBy>
  <cp:revision>103</cp:revision>
  <dcterms:created xsi:type="dcterms:W3CDTF">2010-12-20T21:14:29Z</dcterms:created>
  <dcterms:modified xsi:type="dcterms:W3CDTF">2011-07-13T11:39:03Z</dcterms:modified>
</cp:coreProperties>
</file>