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98" r:id="rId2"/>
    <p:sldId id="391" r:id="rId3"/>
    <p:sldId id="400" r:id="rId4"/>
    <p:sldId id="384" r:id="rId5"/>
    <p:sldId id="395" r:id="rId6"/>
    <p:sldId id="394" r:id="rId7"/>
    <p:sldId id="392" r:id="rId8"/>
    <p:sldId id="396" r:id="rId9"/>
    <p:sldId id="385" r:id="rId10"/>
    <p:sldId id="393" r:id="rId11"/>
    <p:sldId id="398" r:id="rId12"/>
    <p:sldId id="397" r:id="rId13"/>
    <p:sldId id="399" r:id="rId14"/>
    <p:sldId id="401" r:id="rId15"/>
  </p:sldIdLst>
  <p:sldSz cx="12192000" cy="6858000"/>
  <p:notesSz cx="6784975" cy="9906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6BD9"/>
    <a:srgbClr val="D9D9D9"/>
    <a:srgbClr val="004C9C"/>
    <a:srgbClr val="1A3062"/>
    <a:srgbClr val="004B9C"/>
    <a:srgbClr val="404040"/>
    <a:srgbClr val="004D9D"/>
    <a:srgbClr val="2C416F"/>
    <a:srgbClr val="004A9A"/>
    <a:srgbClr val="80B5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Estilo Claro 1 - Ênfase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A111915-BE36-4E01-A7E5-04B1672EAD32}" styleName="Estilo Claro 2 - Ênfase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87074" autoAdjust="0"/>
  </p:normalViewPr>
  <p:slideViewPr>
    <p:cSldViewPr snapToGrid="0">
      <p:cViewPr varScale="1">
        <p:scale>
          <a:sx n="114" d="100"/>
          <a:sy n="114" d="100"/>
        </p:scale>
        <p:origin x="474" y="11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0155" cy="497020"/>
          </a:xfrm>
          <a:prstGeom prst="rect">
            <a:avLst/>
          </a:prstGeom>
        </p:spPr>
        <p:txBody>
          <a:bodyPr vert="horz" lIns="92528" tIns="46264" rIns="92528" bIns="46264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43250" y="1"/>
            <a:ext cx="2940155" cy="497020"/>
          </a:xfrm>
          <a:prstGeom prst="rect">
            <a:avLst/>
          </a:prstGeom>
        </p:spPr>
        <p:txBody>
          <a:bodyPr vert="horz" lIns="92528" tIns="46264" rIns="92528" bIns="46264" rtlCol="0"/>
          <a:lstStyle>
            <a:lvl1pPr algn="r">
              <a:defRPr sz="1200"/>
            </a:lvl1pPr>
          </a:lstStyle>
          <a:p>
            <a:fld id="{D0A4AE43-684D-4269-B7E7-445DA769CF98}" type="datetimeFigureOut">
              <a:rPr lang="pt-BR" smtClean="0"/>
              <a:t>30/08/2018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38250"/>
            <a:ext cx="5943600" cy="3343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528" tIns="46264" rIns="92528" bIns="46264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8498" y="4767263"/>
            <a:ext cx="5427980" cy="3900487"/>
          </a:xfrm>
          <a:prstGeom prst="rect">
            <a:avLst/>
          </a:prstGeom>
        </p:spPr>
        <p:txBody>
          <a:bodyPr vert="horz" lIns="92528" tIns="46264" rIns="92528" bIns="46264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1" y="9408982"/>
            <a:ext cx="2940155" cy="497019"/>
          </a:xfrm>
          <a:prstGeom prst="rect">
            <a:avLst/>
          </a:prstGeom>
        </p:spPr>
        <p:txBody>
          <a:bodyPr vert="horz" lIns="92528" tIns="46264" rIns="92528" bIns="46264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43250" y="9408982"/>
            <a:ext cx="2940155" cy="497019"/>
          </a:xfrm>
          <a:prstGeom prst="rect">
            <a:avLst/>
          </a:prstGeom>
        </p:spPr>
        <p:txBody>
          <a:bodyPr vert="horz" lIns="92528" tIns="46264" rIns="92528" bIns="46264" rtlCol="0" anchor="b"/>
          <a:lstStyle>
            <a:lvl1pPr algn="r">
              <a:defRPr sz="1200"/>
            </a:lvl1pPr>
          </a:lstStyle>
          <a:p>
            <a:fld id="{08A7279B-EC57-4ECA-A5DB-1FF1C520F41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937412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12661-EB4F-4B58-AF1C-ACA672A31E5D}" type="datetimeFigureOut">
              <a:rPr lang="pt-BR" smtClean="0"/>
              <a:t>30/08/2018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0E2D7-F3F7-4884-BE3E-E2E59C8B54E9}" type="slidenum">
              <a:rPr lang="pt-BR" smtClean="0"/>
              <a:t>‹nº›</a:t>
            </a:fld>
            <a:endParaRPr lang="pt-BR"/>
          </a:p>
        </p:txBody>
      </p:sp>
      <p:pic>
        <p:nvPicPr>
          <p:cNvPr id="9" name="Imagem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90" b="64795"/>
          <a:stretch/>
        </p:blipFill>
        <p:spPr>
          <a:xfrm>
            <a:off x="-1334" y="6502400"/>
            <a:ext cx="12193333" cy="355600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7638" y="6015041"/>
            <a:ext cx="2176162" cy="337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2517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12661-EB4F-4B58-AF1C-ACA672A31E5D}" type="datetimeFigureOut">
              <a:rPr lang="pt-BR" smtClean="0"/>
              <a:t>30/08/2018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0E2D7-F3F7-4884-BE3E-E2E59C8B54E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830013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12661-EB4F-4B58-AF1C-ACA672A31E5D}" type="datetimeFigureOut">
              <a:rPr lang="pt-BR" smtClean="0"/>
              <a:t>30/08/2018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0E2D7-F3F7-4884-BE3E-E2E59C8B54E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702719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838200" y="61277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989C61FF-C955-48BB-BFE1-9228553E9A4D}" type="datetimeFigureOut">
              <a:rPr lang="pt-BR"/>
              <a:pPr>
                <a:defRPr/>
              </a:pPr>
              <a:t>30/08/2018</a:t>
            </a:fld>
            <a:endParaRPr lang="pt-BR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038600" y="61277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610600" y="61277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AB04080-4D6D-4DC2-A139-0E8E2FDCE05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800254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12661-EB4F-4B58-AF1C-ACA672A31E5D}" type="datetimeFigureOut">
              <a:rPr lang="pt-BR" smtClean="0"/>
              <a:t>30/08/2018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0E2D7-F3F7-4884-BE3E-E2E59C8B54E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775778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12661-EB4F-4B58-AF1C-ACA672A31E5D}" type="datetimeFigureOut">
              <a:rPr lang="pt-BR" smtClean="0"/>
              <a:t>30/08/2018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0E2D7-F3F7-4884-BE3E-E2E59C8B54E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14164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12661-EB4F-4B58-AF1C-ACA672A31E5D}" type="datetimeFigureOut">
              <a:rPr lang="pt-BR" smtClean="0"/>
              <a:t>30/08/2018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0E2D7-F3F7-4884-BE3E-E2E59C8B54E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964418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12661-EB4F-4B58-AF1C-ACA672A31E5D}" type="datetimeFigureOut">
              <a:rPr lang="pt-BR" smtClean="0"/>
              <a:t>30/08/2018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0E2D7-F3F7-4884-BE3E-E2E59C8B54E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952415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12661-EB4F-4B58-AF1C-ACA672A31E5D}" type="datetimeFigureOut">
              <a:rPr lang="pt-BR" smtClean="0"/>
              <a:t>30/08/2018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0E2D7-F3F7-4884-BE3E-E2E59C8B54E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191518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12661-EB4F-4B58-AF1C-ACA672A31E5D}" type="datetimeFigureOut">
              <a:rPr lang="pt-BR" smtClean="0"/>
              <a:t>30/08/2018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0E2D7-F3F7-4884-BE3E-E2E59C8B54E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229339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12661-EB4F-4B58-AF1C-ACA672A31E5D}" type="datetimeFigureOut">
              <a:rPr lang="pt-BR" smtClean="0"/>
              <a:t>30/08/2018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0E2D7-F3F7-4884-BE3E-E2E59C8B54E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84604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12661-EB4F-4B58-AF1C-ACA672A31E5D}" type="datetimeFigureOut">
              <a:rPr lang="pt-BR" smtClean="0"/>
              <a:t>30/08/2018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0E2D7-F3F7-4884-BE3E-E2E59C8B54E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08330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512661-EB4F-4B58-AF1C-ACA672A31E5D}" type="datetimeFigureOut">
              <a:rPr lang="pt-BR" smtClean="0"/>
              <a:t>30/08/2018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10E2D7-F3F7-4884-BE3E-E2E59C8B54E9}" type="slidenum">
              <a:rPr lang="pt-BR" smtClean="0"/>
              <a:t>‹nº›</a:t>
            </a:fld>
            <a:endParaRPr lang="pt-BR"/>
          </a:p>
        </p:txBody>
      </p:sp>
      <p:pic>
        <p:nvPicPr>
          <p:cNvPr id="8" name="Imagem 7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90" b="59386"/>
          <a:stretch/>
        </p:blipFill>
        <p:spPr>
          <a:xfrm>
            <a:off x="-1335" y="0"/>
            <a:ext cx="12193333" cy="495300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90" b="64795"/>
          <a:stretch/>
        </p:blipFill>
        <p:spPr>
          <a:xfrm>
            <a:off x="-1334" y="6502400"/>
            <a:ext cx="12193333" cy="355600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7638" y="6015041"/>
            <a:ext cx="2176162" cy="337196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01" y="141688"/>
            <a:ext cx="1157890" cy="1139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227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portal.anvisa.gov.br/.content-1" TargetMode="Externa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portal.anvisa.gov.br/.content-1" TargetMode="Externa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portal.anvisa.gov.br/.content-1" TargetMode="Externa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portal.anvisa.gov.br/.content-1" TargetMode="Externa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portal.anvisa.gov.br/.content-1" TargetMode="Externa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portal.anvisa.gov.br/.content-1" TargetMode="Externa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portal.anvisa.gov.br/.content-1" TargetMode="Externa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portal.anvisa.gov.br/.content-1" TargetMode="Externa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portal.anvisa.gov.br/.content-1" TargetMode="Externa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portal.anvisa.gov.br/.content-1" TargetMode="Externa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portal.anvisa.gov.br/.content-1" TargetMode="Externa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portal.anvisa.gov.br/.content-1" TargetMode="Externa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830349" y="1739352"/>
            <a:ext cx="5981350" cy="3379296"/>
          </a:xfrm>
        </p:spPr>
        <p:txBody>
          <a:bodyPr anchor="ctr">
            <a:normAutofit/>
          </a:bodyPr>
          <a:lstStyle/>
          <a:p>
            <a:r>
              <a:rPr lang="pt-BR" sz="4000" dirty="0">
                <a:latin typeface="+mn-lt"/>
              </a:rPr>
              <a:t>Agenda Regulatória GGTPS</a:t>
            </a:r>
            <a:br>
              <a:rPr lang="pt-BR" dirty="0">
                <a:latin typeface="+mn-lt"/>
              </a:rPr>
            </a:br>
            <a:br>
              <a:rPr lang="pt-BR" dirty="0">
                <a:latin typeface="+mn-lt"/>
              </a:rPr>
            </a:br>
            <a:r>
              <a:rPr lang="pt-BR" sz="1800" dirty="0">
                <a:latin typeface="+mn-lt"/>
              </a:rPr>
              <a:t>Leandro Rodrigues Pereira</a:t>
            </a:r>
            <a:br>
              <a:rPr lang="pt-BR" sz="1800" dirty="0">
                <a:latin typeface="+mn-lt"/>
              </a:rPr>
            </a:br>
            <a:r>
              <a:rPr lang="pt-BR" sz="1400" dirty="0">
                <a:latin typeface="+mn-lt"/>
              </a:rPr>
              <a:t>Gerente Geral GGTPS</a:t>
            </a:r>
            <a:br>
              <a:rPr lang="pt-BR" sz="1400" dirty="0">
                <a:latin typeface="+mn-lt"/>
              </a:rPr>
            </a:br>
            <a:r>
              <a:rPr lang="pt-BR" sz="1400" dirty="0">
                <a:latin typeface="+mn-lt"/>
              </a:rPr>
              <a:t>ANVISA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49B132EB-4128-43CC-B396-9C7B6ED5BB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247" y="2200718"/>
            <a:ext cx="4815023" cy="3141015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B0FCF34E-BAD2-40DB-B08C-BDC29CB29D7C}"/>
              </a:ext>
            </a:extLst>
          </p:cNvPr>
          <p:cNvSpPr txBox="1"/>
          <p:nvPr/>
        </p:nvSpPr>
        <p:spPr>
          <a:xfrm>
            <a:off x="228247" y="1739352"/>
            <a:ext cx="48150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/>
              <a:t>1° Diálogo Regulatório da GGTPS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DF8E7FF4-E476-4DAF-A993-77D1AD43CEAB}"/>
              </a:ext>
            </a:extLst>
          </p:cNvPr>
          <p:cNvSpPr txBox="1"/>
          <p:nvPr/>
        </p:nvSpPr>
        <p:spPr>
          <a:xfrm>
            <a:off x="9076887" y="5729681"/>
            <a:ext cx="26005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/>
              <a:t>Brasília, 29 de agosto de 2018</a:t>
            </a:r>
          </a:p>
        </p:txBody>
      </p:sp>
    </p:spTree>
    <p:extLst>
      <p:ext uri="{BB962C8B-B14F-4D97-AF65-F5344CB8AC3E}">
        <p14:creationId xmlns:p14="http://schemas.microsoft.com/office/powerpoint/2010/main" val="35605952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CaixaDeTexto 23"/>
          <p:cNvSpPr txBox="1">
            <a:spLocks noChangeArrowheads="1"/>
          </p:cNvSpPr>
          <p:nvPr/>
        </p:nvSpPr>
        <p:spPr bwMode="auto">
          <a:xfrm>
            <a:off x="1772047" y="851093"/>
            <a:ext cx="808031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pt-BR" dirty="0"/>
              <a:t>1° Diálogo Regulatório da GGTPS</a:t>
            </a:r>
          </a:p>
        </p:txBody>
      </p:sp>
      <p:sp>
        <p:nvSpPr>
          <p:cNvPr id="9220" name="Retângulo 1"/>
          <p:cNvSpPr>
            <a:spLocks noChangeArrowheads="1"/>
          </p:cNvSpPr>
          <p:nvPr/>
        </p:nvSpPr>
        <p:spPr bwMode="auto">
          <a:xfrm>
            <a:off x="809624" y="1571624"/>
            <a:ext cx="10710863" cy="3754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defRPr/>
            </a:pPr>
            <a:r>
              <a:rPr lang="pt-BR" dirty="0">
                <a:latin typeface="+mn-lt"/>
                <a:hlinkClick r:id="rId2"/>
              </a:rPr>
              <a:t>Agenda Regulatória 2017/2020</a:t>
            </a:r>
            <a:endParaRPr lang="pt-BR" dirty="0">
              <a:latin typeface="+mn-lt"/>
            </a:endParaRPr>
          </a:p>
          <a:p>
            <a:pPr>
              <a:lnSpc>
                <a:spcPct val="150000"/>
              </a:lnSpc>
            </a:pPr>
            <a:endParaRPr lang="pt-BR" dirty="0">
              <a:latin typeface="+mn-lt"/>
            </a:endParaRPr>
          </a:p>
          <a:p>
            <a:pPr>
              <a:lnSpc>
                <a:spcPct val="150000"/>
              </a:lnSpc>
            </a:pPr>
            <a:endParaRPr lang="pt-BR" dirty="0">
              <a:latin typeface="+mn-lt"/>
            </a:endParaRPr>
          </a:p>
          <a:p>
            <a:pPr marL="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dirty="0"/>
              <a:t>Ranking: 7º</a:t>
            </a:r>
            <a:r>
              <a:rPr lang="pt-BR" b="1" dirty="0"/>
              <a:t> </a:t>
            </a:r>
            <a:r>
              <a:rPr lang="pt-BR" dirty="0"/>
              <a:t>do </a:t>
            </a:r>
            <a:r>
              <a:rPr lang="pt-BR" dirty="0" err="1"/>
              <a:t>macrotema</a:t>
            </a:r>
            <a:r>
              <a:rPr lang="pt-BR" dirty="0"/>
              <a:t> PRODUTOS PARA A SAÚDE.</a:t>
            </a:r>
          </a:p>
          <a:p>
            <a:pPr marL="285750">
              <a:lnSpc>
                <a:spcPct val="200000"/>
              </a:lnSpc>
            </a:pPr>
            <a:r>
              <a:rPr lang="pt-BR" dirty="0"/>
              <a:t>	Atividades previstas para 2018:</a:t>
            </a:r>
          </a:p>
          <a:p>
            <a:pPr marL="1657350" lvl="3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t-BR" dirty="0"/>
              <a:t>Reuniões setoriais; e</a:t>
            </a:r>
          </a:p>
          <a:p>
            <a:pPr marL="1657350" lvl="3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t-BR" dirty="0"/>
              <a:t>Elaboração de Análise de Impacto Regulatório.</a:t>
            </a:r>
          </a:p>
          <a:p>
            <a:pPr>
              <a:lnSpc>
                <a:spcPct val="200000"/>
              </a:lnSpc>
            </a:pPr>
            <a:r>
              <a:rPr lang="pt-BR" b="1" dirty="0"/>
              <a:t>	</a:t>
            </a:r>
            <a:r>
              <a:rPr lang="pt-BR" dirty="0"/>
              <a:t>Diretor Relator: Renato Porto</a:t>
            </a:r>
            <a:endParaRPr lang="pt-BR" dirty="0">
              <a:latin typeface="+mn-lt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57960" y="499894"/>
            <a:ext cx="2371725" cy="1543050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0CB78424-B268-4163-BA16-A5CEDA6FAC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7459" y="2109785"/>
            <a:ext cx="8314451" cy="535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016126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CaixaDeTexto 23"/>
          <p:cNvSpPr txBox="1">
            <a:spLocks noChangeArrowheads="1"/>
          </p:cNvSpPr>
          <p:nvPr/>
        </p:nvSpPr>
        <p:spPr bwMode="auto">
          <a:xfrm>
            <a:off x="1931437" y="763588"/>
            <a:ext cx="808031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pt-BR" dirty="0"/>
              <a:t>1° Diálogo Regulatório da GGTPS</a:t>
            </a:r>
          </a:p>
        </p:txBody>
      </p:sp>
      <p:sp>
        <p:nvSpPr>
          <p:cNvPr id="9220" name="Retângulo 1"/>
          <p:cNvSpPr>
            <a:spLocks noChangeArrowheads="1"/>
          </p:cNvSpPr>
          <p:nvPr/>
        </p:nvSpPr>
        <p:spPr bwMode="auto">
          <a:xfrm>
            <a:off x="809624" y="1571624"/>
            <a:ext cx="10710863" cy="3442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defRPr/>
            </a:pPr>
            <a:r>
              <a:rPr lang="pt-BR" dirty="0">
                <a:latin typeface="+mn-lt"/>
                <a:hlinkClick r:id="rId2"/>
              </a:rPr>
              <a:t>Agenda Regulatória 2017/2020</a:t>
            </a:r>
            <a:endParaRPr lang="pt-BR" dirty="0">
              <a:latin typeface="+mn-lt"/>
            </a:endParaRPr>
          </a:p>
          <a:p>
            <a:pPr>
              <a:lnSpc>
                <a:spcPct val="150000"/>
              </a:lnSpc>
            </a:pPr>
            <a:endParaRPr lang="pt-BR" dirty="0">
              <a:latin typeface="+mn-lt"/>
            </a:endParaRPr>
          </a:p>
          <a:p>
            <a:pPr>
              <a:lnSpc>
                <a:spcPct val="150000"/>
              </a:lnSpc>
            </a:pPr>
            <a:endParaRPr lang="pt-BR" dirty="0">
              <a:latin typeface="+mn-lt"/>
            </a:endParaRPr>
          </a:p>
          <a:p>
            <a:pPr marL="1028700" lvl="1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pt-BR" sz="900" dirty="0"/>
          </a:p>
          <a:p>
            <a:pPr marL="1028700"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dirty="0"/>
              <a:t>Tema de atualização periódica</a:t>
            </a:r>
          </a:p>
          <a:p>
            <a:pPr marL="1028700"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dirty="0"/>
              <a:t>Os equipamentos sujeitos à certificação são aqueles estabelecidos atualmente pela IN 04/2015 e IN 22/2017, que determinam as normas técnicas, bem como os prazos estabelecidos para exigibilidade da certificação compulsória.</a:t>
            </a:r>
          </a:p>
          <a:p>
            <a:pPr>
              <a:lnSpc>
                <a:spcPct val="150000"/>
              </a:lnSpc>
            </a:pPr>
            <a:r>
              <a:rPr lang="pt-BR" b="1" dirty="0"/>
              <a:t>	     </a:t>
            </a:r>
            <a:r>
              <a:rPr lang="pt-BR" dirty="0"/>
              <a:t>Diretor Relator: Renato Porto</a:t>
            </a:r>
            <a:endParaRPr lang="pt-BR" dirty="0">
              <a:latin typeface="+mn-lt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57960" y="499894"/>
            <a:ext cx="2371725" cy="1543050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6283B5C8-DA59-49EA-9DBF-1E0F83A41B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4317" y="2103593"/>
            <a:ext cx="8384916" cy="755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410054"/>
      </p:ext>
    </p:ext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CaixaDeTexto 23"/>
          <p:cNvSpPr txBox="1">
            <a:spLocks noChangeArrowheads="1"/>
          </p:cNvSpPr>
          <p:nvPr/>
        </p:nvSpPr>
        <p:spPr bwMode="auto">
          <a:xfrm>
            <a:off x="1931437" y="763588"/>
            <a:ext cx="808031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pt-BR" dirty="0"/>
              <a:t>1° Diálogo Regulatório da GGTPS</a:t>
            </a:r>
          </a:p>
        </p:txBody>
      </p:sp>
      <p:sp>
        <p:nvSpPr>
          <p:cNvPr id="9220" name="Retângulo 1"/>
          <p:cNvSpPr>
            <a:spLocks noChangeArrowheads="1"/>
          </p:cNvSpPr>
          <p:nvPr/>
        </p:nvSpPr>
        <p:spPr bwMode="auto">
          <a:xfrm>
            <a:off x="809624" y="1571624"/>
            <a:ext cx="10710863" cy="4585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defRPr/>
            </a:pPr>
            <a:r>
              <a:rPr lang="pt-BR" dirty="0">
                <a:latin typeface="+mn-lt"/>
                <a:hlinkClick r:id="rId2"/>
              </a:rPr>
              <a:t>Agenda Regulatória 2017/2020</a:t>
            </a:r>
            <a:endParaRPr lang="pt-BR" dirty="0">
              <a:latin typeface="+mn-lt"/>
            </a:endParaRPr>
          </a:p>
          <a:p>
            <a:pPr>
              <a:lnSpc>
                <a:spcPct val="150000"/>
              </a:lnSpc>
            </a:pPr>
            <a:endParaRPr lang="pt-BR" dirty="0">
              <a:latin typeface="+mn-lt"/>
            </a:endParaRPr>
          </a:p>
          <a:p>
            <a:pPr>
              <a:lnSpc>
                <a:spcPct val="150000"/>
              </a:lnSpc>
            </a:pPr>
            <a:endParaRPr lang="pt-BR" dirty="0">
              <a:latin typeface="+mn-lt"/>
            </a:endParaRP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pt-BR" dirty="0"/>
              <a:t>Ranking: 10º</a:t>
            </a:r>
            <a:r>
              <a:rPr lang="pt-BR" b="1" dirty="0"/>
              <a:t> </a:t>
            </a:r>
            <a:r>
              <a:rPr lang="pt-BR" dirty="0"/>
              <a:t>do </a:t>
            </a:r>
            <a:r>
              <a:rPr lang="pt-BR" dirty="0" err="1"/>
              <a:t>macrotema</a:t>
            </a:r>
            <a:r>
              <a:rPr lang="pt-BR" dirty="0"/>
              <a:t> PRODUTOS PARA A SAÚDE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pt-BR" dirty="0"/>
              <a:t>Regulamentação para o Agrupamento de Implantes Ortopédicos para fins de Registro</a:t>
            </a:r>
          </a:p>
          <a:p>
            <a:pPr lvl="1">
              <a:lnSpc>
                <a:spcPct val="200000"/>
              </a:lnSpc>
            </a:pPr>
            <a:r>
              <a:rPr lang="pt-BR" dirty="0"/>
              <a:t>Atividades previstas para 2018:</a:t>
            </a:r>
          </a:p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/>
              <a:t>Reuniões setoriais</a:t>
            </a:r>
          </a:p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/>
              <a:t>Elaboração de Análise de Impacto Regulatório</a:t>
            </a:r>
          </a:p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/>
              <a:t>Elaboração de proposta de iniciativa regulatória</a:t>
            </a:r>
          </a:p>
          <a:p>
            <a:pPr lvl="2">
              <a:lnSpc>
                <a:spcPct val="200000"/>
              </a:lnSpc>
            </a:pPr>
            <a:r>
              <a:rPr lang="pt-BR" b="1" dirty="0"/>
              <a:t>	</a:t>
            </a:r>
            <a:r>
              <a:rPr lang="pt-BR" dirty="0"/>
              <a:t>Diretor Relator: Não definido.</a:t>
            </a:r>
            <a:endParaRPr lang="pt-BR" dirty="0">
              <a:latin typeface="+mn-lt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57960" y="499894"/>
            <a:ext cx="2371725" cy="1543050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583AB9AC-05EF-4AB0-AE64-68AB3C8C45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6714" y="2042944"/>
            <a:ext cx="8375196" cy="516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999050"/>
      </p:ext>
    </p:extLst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CaixaDeTexto 23"/>
          <p:cNvSpPr txBox="1">
            <a:spLocks noChangeArrowheads="1"/>
          </p:cNvSpPr>
          <p:nvPr/>
        </p:nvSpPr>
        <p:spPr bwMode="auto">
          <a:xfrm>
            <a:off x="1931437" y="763588"/>
            <a:ext cx="808031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pt-BR" dirty="0"/>
              <a:t>1° Diálogo Regulatório da GGTPS</a:t>
            </a:r>
          </a:p>
        </p:txBody>
      </p:sp>
      <p:sp>
        <p:nvSpPr>
          <p:cNvPr id="9220" name="Retângulo 1"/>
          <p:cNvSpPr>
            <a:spLocks noChangeArrowheads="1"/>
          </p:cNvSpPr>
          <p:nvPr/>
        </p:nvSpPr>
        <p:spPr bwMode="auto">
          <a:xfrm>
            <a:off x="809624" y="1571624"/>
            <a:ext cx="10710863" cy="3693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defRPr/>
            </a:pPr>
            <a:r>
              <a:rPr lang="pt-BR" dirty="0">
                <a:latin typeface="+mn-lt"/>
                <a:hlinkClick r:id="rId2"/>
              </a:rPr>
              <a:t>Outras </a:t>
            </a:r>
            <a:r>
              <a:rPr lang="pt-BR" u="sng" dirty="0">
                <a:solidFill>
                  <a:schemeClr val="accent1">
                    <a:lumMod val="75000"/>
                  </a:schemeClr>
                </a:solidFill>
                <a:latin typeface="+mn-lt"/>
                <a:hlinkClick r:id="rId2"/>
              </a:rPr>
              <a:t>iniciativas</a:t>
            </a:r>
            <a:r>
              <a:rPr lang="pt-BR" u="sng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 regulatórias:</a:t>
            </a:r>
          </a:p>
          <a:p>
            <a:pPr>
              <a:defRPr/>
            </a:pPr>
            <a:endParaRPr lang="pt-BR" u="sng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t-BR" b="1" dirty="0"/>
              <a:t>Resolução RDC n° 233/2018</a:t>
            </a:r>
            <a:r>
              <a:rPr lang="pt-BR" dirty="0"/>
              <a:t>: Possibilita a transferência de titularidade em qualquer </a:t>
            </a:r>
            <a:r>
              <a:rPr lang="pt-BR" dirty="0" err="1"/>
              <a:t>modadidade</a:t>
            </a:r>
            <a:r>
              <a:rPr lang="pt-BR" dirty="0"/>
              <a:t> de operação que resulte na transferência de ativos.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t-BR" dirty="0"/>
              <a:t>Iniciativa Regulatória aprovada em 28/08/2018: Revisão da Resolução RDC n° 25/2001 – Dispõe sobre a Importação, comercialização e </a:t>
            </a:r>
            <a:r>
              <a:rPr lang="pt-BR" dirty="0" err="1"/>
              <a:t>doaçao</a:t>
            </a:r>
            <a:r>
              <a:rPr lang="pt-BR" dirty="0"/>
              <a:t> de produtos para saúde usados e recondicionados.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t-BR" dirty="0"/>
              <a:t> </a:t>
            </a:r>
            <a:r>
              <a:rPr lang="pt-BR" b="1" dirty="0"/>
              <a:t>Consulta Pública n° 24/2018 </a:t>
            </a:r>
            <a:r>
              <a:rPr lang="pt-BR" dirty="0"/>
              <a:t>- Alteração nas regras de famílias de produtos para diagnóstico in vitro.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endParaRPr lang="pt-BR" dirty="0">
              <a:latin typeface="+mn-lt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57960" y="499894"/>
            <a:ext cx="2371725" cy="1543050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1F84EC4E-CE7C-4619-8DBC-F283F7C1EC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6763" y="4849481"/>
            <a:ext cx="6505575" cy="143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152674"/>
      </p:ext>
    </p:extLst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830349" y="1739352"/>
            <a:ext cx="5981350" cy="3379296"/>
          </a:xfrm>
        </p:spPr>
        <p:txBody>
          <a:bodyPr anchor="ctr">
            <a:normAutofit/>
          </a:bodyPr>
          <a:lstStyle/>
          <a:p>
            <a:r>
              <a:rPr lang="pt-BR" sz="4000" dirty="0">
                <a:latin typeface="+mn-lt"/>
              </a:rPr>
              <a:t>Obrigado!</a:t>
            </a:r>
            <a:br>
              <a:rPr lang="pt-BR" dirty="0">
                <a:latin typeface="+mn-lt"/>
              </a:rPr>
            </a:br>
            <a:br>
              <a:rPr lang="pt-BR" dirty="0">
                <a:latin typeface="+mn-lt"/>
              </a:rPr>
            </a:br>
            <a:r>
              <a:rPr lang="pt-BR" sz="1800" dirty="0">
                <a:latin typeface="+mn-lt"/>
              </a:rPr>
              <a:t>Leandro Rodrigues Pereira</a:t>
            </a:r>
            <a:br>
              <a:rPr lang="pt-BR" sz="1800" dirty="0">
                <a:latin typeface="+mn-lt"/>
              </a:rPr>
            </a:br>
            <a:r>
              <a:rPr lang="pt-BR" sz="1400" dirty="0">
                <a:latin typeface="+mn-lt"/>
              </a:rPr>
              <a:t>Gerente Geral GGTPS</a:t>
            </a:r>
            <a:br>
              <a:rPr lang="pt-BR" sz="1400" dirty="0">
                <a:latin typeface="+mn-lt"/>
              </a:rPr>
            </a:br>
            <a:r>
              <a:rPr lang="pt-BR" sz="1400" dirty="0">
                <a:latin typeface="+mn-lt"/>
              </a:rPr>
              <a:t>ANVISA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49B132EB-4128-43CC-B396-9C7B6ED5BB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247" y="2200718"/>
            <a:ext cx="4815023" cy="3141015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B0FCF34E-BAD2-40DB-B08C-BDC29CB29D7C}"/>
              </a:ext>
            </a:extLst>
          </p:cNvPr>
          <p:cNvSpPr txBox="1"/>
          <p:nvPr/>
        </p:nvSpPr>
        <p:spPr>
          <a:xfrm>
            <a:off x="228247" y="1739352"/>
            <a:ext cx="48150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/>
              <a:t>1° Diálogo Regulatório da GGTPS</a:t>
            </a:r>
          </a:p>
        </p:txBody>
      </p:sp>
    </p:spTree>
    <p:extLst>
      <p:ext uri="{BB962C8B-B14F-4D97-AF65-F5344CB8AC3E}">
        <p14:creationId xmlns:p14="http://schemas.microsoft.com/office/powerpoint/2010/main" val="7160490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CaixaDeTexto 23"/>
          <p:cNvSpPr txBox="1">
            <a:spLocks noChangeArrowheads="1"/>
          </p:cNvSpPr>
          <p:nvPr/>
        </p:nvSpPr>
        <p:spPr bwMode="auto">
          <a:xfrm>
            <a:off x="1713323" y="763588"/>
            <a:ext cx="808031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defRPr/>
            </a:pPr>
            <a:r>
              <a:rPr lang="pt-BR" dirty="0">
                <a:hlinkClick r:id="rId2"/>
              </a:rPr>
              <a:t>Agenda Regulatória </a:t>
            </a:r>
            <a:r>
              <a:rPr lang="pt-BR" u="sng" dirty="0">
                <a:solidFill>
                  <a:schemeClr val="accent1">
                    <a:lumMod val="75000"/>
                  </a:schemeClr>
                </a:solidFill>
                <a:hlinkClick r:id="rId2"/>
              </a:rPr>
              <a:t>2017/2020</a:t>
            </a:r>
            <a:r>
              <a:rPr lang="pt-BR" u="sng" dirty="0">
                <a:solidFill>
                  <a:schemeClr val="accent1">
                    <a:lumMod val="75000"/>
                  </a:schemeClr>
                </a:solidFill>
              </a:rPr>
              <a:t> – Produtos para Saúde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57960" y="499894"/>
            <a:ext cx="2371725" cy="1543050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2B171FD5-6108-49CD-A4FB-277889558C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427" y="1474237"/>
            <a:ext cx="8580895" cy="4991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460954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CaixaDeTexto 23"/>
          <p:cNvSpPr txBox="1">
            <a:spLocks noChangeArrowheads="1"/>
          </p:cNvSpPr>
          <p:nvPr/>
        </p:nvSpPr>
        <p:spPr bwMode="auto">
          <a:xfrm>
            <a:off x="1713323" y="763588"/>
            <a:ext cx="808031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defRPr/>
            </a:pPr>
            <a:r>
              <a:rPr lang="pt-BR" dirty="0">
                <a:hlinkClick r:id="rId2"/>
              </a:rPr>
              <a:t>Agenda Regulatória </a:t>
            </a:r>
            <a:r>
              <a:rPr lang="pt-BR" u="sng" dirty="0">
                <a:solidFill>
                  <a:schemeClr val="accent1">
                    <a:lumMod val="75000"/>
                  </a:schemeClr>
                </a:solidFill>
                <a:hlinkClick r:id="rId2"/>
              </a:rPr>
              <a:t>2017/2020</a:t>
            </a:r>
            <a:r>
              <a:rPr lang="pt-BR" u="sng" dirty="0">
                <a:solidFill>
                  <a:schemeClr val="accent1">
                    <a:lumMod val="75000"/>
                  </a:schemeClr>
                </a:solidFill>
              </a:rPr>
              <a:t> – Produtos para Saúde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57960" y="499894"/>
            <a:ext cx="2371725" cy="1543050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2B171FD5-6108-49CD-A4FB-277889558C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427" y="1474237"/>
            <a:ext cx="8580895" cy="4991878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57758EC9-20C9-43B1-AFEF-67F46C72D48F}"/>
              </a:ext>
            </a:extLst>
          </p:cNvPr>
          <p:cNvSpPr/>
          <p:nvPr/>
        </p:nvSpPr>
        <p:spPr>
          <a:xfrm>
            <a:off x="600427" y="5075339"/>
            <a:ext cx="8501628" cy="139077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62642952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tângulo 1"/>
          <p:cNvSpPr>
            <a:spLocks noChangeArrowheads="1"/>
          </p:cNvSpPr>
          <p:nvPr/>
        </p:nvSpPr>
        <p:spPr bwMode="auto">
          <a:xfrm>
            <a:off x="793102" y="1399592"/>
            <a:ext cx="10727385" cy="6186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defRPr/>
            </a:pPr>
            <a:r>
              <a:rPr lang="pt-BR" dirty="0">
                <a:latin typeface="+mn-lt"/>
                <a:hlinkClick r:id="rId2"/>
              </a:rPr>
              <a:t>Agenda Regulatória 2017/2020</a:t>
            </a:r>
            <a:endParaRPr lang="pt-BR" dirty="0">
              <a:latin typeface="+mn-lt"/>
            </a:endParaRPr>
          </a:p>
          <a:p>
            <a:pPr>
              <a:defRPr/>
            </a:pPr>
            <a:endParaRPr lang="pt-BR" dirty="0">
              <a:latin typeface="+mn-lt"/>
            </a:endParaRPr>
          </a:p>
          <a:p>
            <a:pPr marL="457200" lvl="1" indent="0">
              <a:lnSpc>
                <a:spcPct val="150000"/>
              </a:lnSpc>
            </a:pPr>
            <a:endParaRPr lang="pt-BR" dirty="0"/>
          </a:p>
          <a:p>
            <a:pPr marL="457200" lvl="1" indent="0">
              <a:lnSpc>
                <a:spcPct val="150000"/>
              </a:lnSpc>
            </a:pPr>
            <a:endParaRPr lang="pt-BR" sz="1000" dirty="0"/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dirty="0"/>
              <a:t>Ranking: 1º do </a:t>
            </a:r>
            <a:r>
              <a:rPr lang="pt-BR" dirty="0" err="1"/>
              <a:t>macrotema</a:t>
            </a:r>
            <a:r>
              <a:rPr lang="pt-BR" dirty="0"/>
              <a:t> PRODUTOS PARA A SAÚDE</a:t>
            </a:r>
          </a:p>
          <a:p>
            <a:pPr lvl="1"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pt-BR" b="1" dirty="0"/>
              <a:t>Resolução RDC n° 211/2018 </a:t>
            </a:r>
            <a:r>
              <a:rPr lang="pt-BR" dirty="0"/>
              <a:t>–</a:t>
            </a:r>
            <a:r>
              <a:rPr lang="pt-BR" b="1" dirty="0"/>
              <a:t> </a:t>
            </a:r>
            <a:r>
              <a:rPr lang="pt-BR" dirty="0"/>
              <a:t>Ampliação do prazo de validade de registro de produtos para saúde. Diretor Relator: William Dib</a:t>
            </a:r>
          </a:p>
          <a:p>
            <a:pPr lvl="1"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pt-BR" b="1" dirty="0"/>
              <a:t>Instrução normativa n° 24/18 </a:t>
            </a:r>
            <a:r>
              <a:rPr lang="pt-BR" dirty="0"/>
              <a:t>– Exigências relativas ao desempenho analítico de instrumentos </a:t>
            </a:r>
            <a:r>
              <a:rPr lang="pt-BR" dirty="0" err="1"/>
              <a:t>autoteste</a:t>
            </a:r>
            <a:r>
              <a:rPr lang="pt-BR" dirty="0"/>
              <a:t> para glicose e seus consumíveis.  Diretora Relatora: Alessandra Soares</a:t>
            </a:r>
          </a:p>
          <a:p>
            <a:pPr lvl="1"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pt-BR" b="1" dirty="0"/>
              <a:t>Consulta Pública n° 528/18 </a:t>
            </a:r>
            <a:r>
              <a:rPr lang="pt-BR" dirty="0"/>
              <a:t>– Notificação de produtos para saúde classe I. </a:t>
            </a:r>
          </a:p>
          <a:p>
            <a:pPr marL="857250" lvl="2" indent="0" algn="just">
              <a:lnSpc>
                <a:spcPct val="200000"/>
              </a:lnSpc>
            </a:pPr>
            <a:r>
              <a:rPr lang="pt-BR" dirty="0"/>
              <a:t>Diretora Relatora: Alessandra Soares</a:t>
            </a:r>
          </a:p>
          <a:p>
            <a:pPr lvl="1">
              <a:lnSpc>
                <a:spcPct val="200000"/>
              </a:lnSpc>
              <a:buFont typeface="Wingdings" panose="05000000000000000000" pitchFamily="2" charset="2"/>
              <a:buChar char="Ø"/>
            </a:pPr>
            <a:endParaRPr lang="pt-BR" dirty="0"/>
          </a:p>
          <a:p>
            <a:pPr algn="just">
              <a:defRPr/>
            </a:pPr>
            <a:endParaRPr lang="pt-BR" dirty="0">
              <a:latin typeface="+mn-lt"/>
            </a:endParaRPr>
          </a:p>
          <a:p>
            <a:pPr algn="just">
              <a:defRPr/>
            </a:pPr>
            <a:endParaRPr lang="pt-BR" dirty="0">
              <a:latin typeface="+mn-lt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57960" y="499894"/>
            <a:ext cx="2371725" cy="1543050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C5E51027-8A99-49F5-A543-84F3799CD5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4793" y="1916325"/>
            <a:ext cx="8301832" cy="633927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12390DDB-8FC8-4283-AA3A-065EA9CE6C1A}"/>
              </a:ext>
            </a:extLst>
          </p:cNvPr>
          <p:cNvSpPr txBox="1"/>
          <p:nvPr/>
        </p:nvSpPr>
        <p:spPr>
          <a:xfrm>
            <a:off x="1592274" y="753261"/>
            <a:ext cx="75668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1° Diálogo Regulatório da GGTPS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26596824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CaixaDeTexto 23"/>
          <p:cNvSpPr txBox="1">
            <a:spLocks noChangeArrowheads="1"/>
          </p:cNvSpPr>
          <p:nvPr/>
        </p:nvSpPr>
        <p:spPr bwMode="auto">
          <a:xfrm>
            <a:off x="1872714" y="763588"/>
            <a:ext cx="808031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pt-BR" dirty="0"/>
              <a:t>1° Diálogo Regulatório da GGTPS</a:t>
            </a:r>
          </a:p>
        </p:txBody>
      </p:sp>
      <p:sp>
        <p:nvSpPr>
          <p:cNvPr id="9220" name="Retângulo 1"/>
          <p:cNvSpPr>
            <a:spLocks noChangeArrowheads="1"/>
          </p:cNvSpPr>
          <p:nvPr/>
        </p:nvSpPr>
        <p:spPr bwMode="auto">
          <a:xfrm>
            <a:off x="793102" y="1399592"/>
            <a:ext cx="10727385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defRPr/>
            </a:pPr>
            <a:r>
              <a:rPr lang="pt-BR" dirty="0">
                <a:latin typeface="+mn-lt"/>
                <a:hlinkClick r:id="rId2"/>
              </a:rPr>
              <a:t>Agenda Regulatória 2017/2020</a:t>
            </a:r>
            <a:endParaRPr lang="pt-BR" dirty="0">
              <a:latin typeface="+mn-lt"/>
            </a:endParaRPr>
          </a:p>
          <a:p>
            <a:pPr>
              <a:defRPr/>
            </a:pPr>
            <a:endParaRPr lang="pt-BR" dirty="0">
              <a:latin typeface="+mn-lt"/>
            </a:endParaRPr>
          </a:p>
          <a:p>
            <a:pPr marL="457200" lvl="1" indent="0">
              <a:lnSpc>
                <a:spcPct val="150000"/>
              </a:lnSpc>
            </a:pPr>
            <a:endParaRPr lang="pt-BR" dirty="0"/>
          </a:p>
          <a:p>
            <a:pPr marL="457200" lvl="1" indent="0">
              <a:lnSpc>
                <a:spcPct val="150000"/>
              </a:lnSpc>
            </a:pPr>
            <a:endParaRPr lang="pt-BR" sz="800" dirty="0"/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b="1" dirty="0"/>
              <a:t>Consulta Pública n°528/18</a:t>
            </a:r>
            <a:r>
              <a:rPr lang="pt-BR" dirty="0"/>
              <a:t> – Notificação de produtos para saúde classe I. </a:t>
            </a:r>
            <a:endParaRPr lang="pt-BR" dirty="0">
              <a:latin typeface="+mn-lt"/>
            </a:endParaRPr>
          </a:p>
          <a:p>
            <a:pPr algn="just">
              <a:defRPr/>
            </a:pPr>
            <a:endParaRPr lang="pt-BR" dirty="0">
              <a:latin typeface="+mn-lt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57960" y="499894"/>
            <a:ext cx="2371725" cy="1543050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C5E51027-8A99-49F5-A543-84F3799CD5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4793" y="1916325"/>
            <a:ext cx="8301832" cy="633927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94781B73-E91D-45DC-805C-151E0C394D4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22122" y="3066985"/>
            <a:ext cx="5848350" cy="2809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034232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CaixaDeTexto 23"/>
          <p:cNvSpPr txBox="1">
            <a:spLocks noChangeArrowheads="1"/>
          </p:cNvSpPr>
          <p:nvPr/>
        </p:nvSpPr>
        <p:spPr bwMode="auto">
          <a:xfrm>
            <a:off x="1719572" y="763588"/>
            <a:ext cx="808031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pt-BR" dirty="0"/>
              <a:t>1° Diálogo Regulatório da GGTPS</a:t>
            </a:r>
          </a:p>
        </p:txBody>
      </p:sp>
      <p:sp>
        <p:nvSpPr>
          <p:cNvPr id="9220" name="Retângulo 1"/>
          <p:cNvSpPr>
            <a:spLocks noChangeArrowheads="1"/>
          </p:cNvSpPr>
          <p:nvPr/>
        </p:nvSpPr>
        <p:spPr bwMode="auto">
          <a:xfrm>
            <a:off x="793102" y="1399592"/>
            <a:ext cx="10727385" cy="5055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defRPr/>
            </a:pPr>
            <a:r>
              <a:rPr lang="pt-BR" dirty="0">
                <a:latin typeface="+mn-lt"/>
                <a:hlinkClick r:id="rId2"/>
              </a:rPr>
              <a:t>Agenda Regulatória 2017/2020</a:t>
            </a:r>
            <a:endParaRPr lang="pt-BR" dirty="0">
              <a:latin typeface="+mn-lt"/>
            </a:endParaRPr>
          </a:p>
          <a:p>
            <a:pPr>
              <a:defRPr/>
            </a:pPr>
            <a:endParaRPr lang="pt-BR" dirty="0">
              <a:latin typeface="+mn-lt"/>
            </a:endParaRPr>
          </a:p>
          <a:p>
            <a:pPr marL="457200" lvl="1" indent="0">
              <a:lnSpc>
                <a:spcPct val="150000"/>
              </a:lnSpc>
            </a:pPr>
            <a:endParaRPr lang="pt-BR" dirty="0"/>
          </a:p>
          <a:p>
            <a:pPr>
              <a:lnSpc>
                <a:spcPct val="150000"/>
              </a:lnSpc>
            </a:pPr>
            <a:endParaRPr lang="pt-BR" sz="1100" dirty="0"/>
          </a:p>
          <a:p>
            <a:pPr lvl="1"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pt-BR" dirty="0"/>
              <a:t>Ranking: 2º do </a:t>
            </a:r>
            <a:r>
              <a:rPr lang="pt-BR" dirty="0" err="1"/>
              <a:t>macrotema</a:t>
            </a:r>
            <a:r>
              <a:rPr lang="pt-BR" dirty="0"/>
              <a:t> PRODUTOS PARA A SAÚDE (</a:t>
            </a:r>
            <a:r>
              <a:rPr lang="pt-BR" b="1" dirty="0"/>
              <a:t>ALTA </a:t>
            </a:r>
            <a:r>
              <a:rPr lang="pt-BR" dirty="0"/>
              <a:t>urgência e </a:t>
            </a:r>
            <a:r>
              <a:rPr lang="pt-BR" b="1" dirty="0"/>
              <a:t>ALTA</a:t>
            </a:r>
            <a:r>
              <a:rPr lang="pt-BR" dirty="0"/>
              <a:t> relevância)</a:t>
            </a:r>
          </a:p>
          <a:p>
            <a:pPr marL="457200" lvl="1" indent="0" algn="just">
              <a:lnSpc>
                <a:spcPct val="200000"/>
              </a:lnSpc>
            </a:pPr>
            <a:r>
              <a:rPr lang="pt-BR" b="1" dirty="0"/>
              <a:t>Consulta Pública n° 257/16 </a:t>
            </a:r>
            <a:r>
              <a:rPr lang="pt-BR" dirty="0"/>
              <a:t>– Requisitos para o registro e o cadastro de produtos para saúde quanto à proibição de </a:t>
            </a:r>
            <a:r>
              <a:rPr lang="pt-BR" dirty="0" err="1"/>
              <a:t>reúso</a:t>
            </a:r>
            <a:r>
              <a:rPr lang="pt-BR" dirty="0"/>
              <a:t>, rotulagem e instruções de uso, e dá outras providências.</a:t>
            </a:r>
          </a:p>
          <a:p>
            <a:pPr lvl="1"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pt-BR" dirty="0"/>
              <a:t>Fase atual: Análise de Contribuições, com possível nova Consulta Pública</a:t>
            </a:r>
          </a:p>
          <a:p>
            <a:pPr marL="457200" lvl="1" indent="0" algn="just">
              <a:lnSpc>
                <a:spcPct val="200000"/>
              </a:lnSpc>
            </a:pPr>
            <a:r>
              <a:rPr lang="pt-BR" dirty="0"/>
              <a:t>	Diretor Relator: Diretor Willian Dib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pt-BR" dirty="0"/>
          </a:p>
          <a:p>
            <a:pPr algn="just">
              <a:defRPr/>
            </a:pPr>
            <a:endParaRPr lang="pt-BR" dirty="0">
              <a:latin typeface="+mn-lt"/>
            </a:endParaRPr>
          </a:p>
          <a:p>
            <a:pPr algn="just">
              <a:defRPr/>
            </a:pPr>
            <a:endParaRPr lang="pt-BR" dirty="0">
              <a:latin typeface="+mn-lt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57960" y="499894"/>
            <a:ext cx="2371725" cy="1543050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4C700CFC-4967-4499-A513-E94548DD50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4793" y="2019934"/>
            <a:ext cx="8516366" cy="564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345840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CaixaDeTexto 23"/>
          <p:cNvSpPr txBox="1">
            <a:spLocks noChangeArrowheads="1"/>
          </p:cNvSpPr>
          <p:nvPr/>
        </p:nvSpPr>
        <p:spPr bwMode="auto">
          <a:xfrm>
            <a:off x="1931437" y="763588"/>
            <a:ext cx="808031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pt-BR" dirty="0"/>
              <a:t>1° Diálogo Regulatório da GGTPS</a:t>
            </a:r>
          </a:p>
        </p:txBody>
      </p:sp>
      <p:sp>
        <p:nvSpPr>
          <p:cNvPr id="9220" name="Retângulo 1"/>
          <p:cNvSpPr>
            <a:spLocks noChangeArrowheads="1"/>
          </p:cNvSpPr>
          <p:nvPr/>
        </p:nvSpPr>
        <p:spPr bwMode="auto">
          <a:xfrm>
            <a:off x="793102" y="1399592"/>
            <a:ext cx="10727385" cy="7201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defRPr/>
            </a:pPr>
            <a:r>
              <a:rPr lang="pt-BR" dirty="0">
                <a:latin typeface="+mn-lt"/>
                <a:hlinkClick r:id="rId2"/>
              </a:rPr>
              <a:t>Agenda Regulatória 2017/2020</a:t>
            </a:r>
            <a:endParaRPr lang="pt-BR" dirty="0">
              <a:latin typeface="+mn-lt"/>
            </a:endParaRPr>
          </a:p>
          <a:p>
            <a:pPr>
              <a:defRPr/>
            </a:pPr>
            <a:endParaRPr lang="pt-BR" dirty="0"/>
          </a:p>
          <a:p>
            <a:pPr marL="457200" lvl="1" indent="0">
              <a:lnSpc>
                <a:spcPct val="150000"/>
              </a:lnSpc>
            </a:pPr>
            <a:endParaRPr lang="pt-BR" dirty="0"/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pt-BR" sz="1400" dirty="0"/>
          </a:p>
          <a:p>
            <a:pPr lvl="1"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pt-BR" dirty="0"/>
              <a:t>Ranking: 6º do </a:t>
            </a:r>
            <a:r>
              <a:rPr lang="pt-BR" dirty="0" err="1"/>
              <a:t>macrotema</a:t>
            </a:r>
            <a:r>
              <a:rPr lang="pt-BR" dirty="0"/>
              <a:t> PRODUTOS PARA A SAÚDE (MÉDIA urgência e MÉDIA relevância)</a:t>
            </a:r>
          </a:p>
          <a:p>
            <a:pPr lvl="1"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pt-BR" b="1" dirty="0"/>
              <a:t>Resolução RDC 232/2018 </a:t>
            </a:r>
            <a:r>
              <a:rPr lang="pt-BR" dirty="0"/>
              <a:t>- Dispõe sobre a obrigatoriedade de inclusão de código de barras linear ou bidimensional em etiquetas de rastreabilidade de </a:t>
            </a:r>
            <a:r>
              <a:rPr lang="pt-BR" dirty="0" err="1"/>
              <a:t>stents</a:t>
            </a:r>
            <a:r>
              <a:rPr lang="pt-BR" dirty="0"/>
              <a:t> para artérias coronárias, </a:t>
            </a:r>
            <a:r>
              <a:rPr lang="pt-BR" dirty="0" err="1"/>
              <a:t>stents</a:t>
            </a:r>
            <a:r>
              <a:rPr lang="pt-BR" dirty="0"/>
              <a:t> farmacológicos para artérias coronárias, e implantes para </a:t>
            </a:r>
            <a:r>
              <a:rPr lang="pt-BR" dirty="0" err="1"/>
              <a:t>artroplastia</a:t>
            </a:r>
            <a:r>
              <a:rPr lang="pt-BR" dirty="0"/>
              <a:t> de quadril e de joelho.</a:t>
            </a:r>
          </a:p>
          <a:p>
            <a:pPr marL="457200" lvl="1" indent="0">
              <a:lnSpc>
                <a:spcPct val="200000"/>
              </a:lnSpc>
            </a:pPr>
            <a:r>
              <a:rPr lang="pt-BR" dirty="0"/>
              <a:t>	Diretor Relator: Renato Porto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pt-BR" dirty="0"/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pt-BR" dirty="0"/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pt-BR" dirty="0"/>
          </a:p>
          <a:p>
            <a:pPr marL="457200" lvl="1" indent="0">
              <a:lnSpc>
                <a:spcPct val="150000"/>
              </a:lnSpc>
            </a:pPr>
            <a:endParaRPr lang="pt-BR" dirty="0"/>
          </a:p>
          <a:p>
            <a:pPr marL="457200" lvl="1" indent="0">
              <a:lnSpc>
                <a:spcPct val="150000"/>
              </a:lnSpc>
            </a:pPr>
            <a:endParaRPr lang="pt-BR" dirty="0"/>
          </a:p>
          <a:p>
            <a:pPr marL="457200" lvl="1" indent="0">
              <a:lnSpc>
                <a:spcPct val="150000"/>
              </a:lnSpc>
            </a:pPr>
            <a:endParaRPr lang="pt-BR" dirty="0"/>
          </a:p>
          <a:p>
            <a:pPr marL="457200" lvl="1" indent="0"/>
            <a:endParaRPr lang="pt-BR" dirty="0"/>
          </a:p>
          <a:p>
            <a:pPr algn="just">
              <a:defRPr/>
            </a:pPr>
            <a:endParaRPr lang="pt-BR" dirty="0">
              <a:latin typeface="+mn-lt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57960" y="499894"/>
            <a:ext cx="2371725" cy="1543050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FBDFCCBC-9F68-4457-9D64-F24B22D01B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8844" y="1913942"/>
            <a:ext cx="8203066" cy="577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281681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CaixaDeTexto 23"/>
          <p:cNvSpPr txBox="1">
            <a:spLocks noChangeArrowheads="1"/>
          </p:cNvSpPr>
          <p:nvPr/>
        </p:nvSpPr>
        <p:spPr bwMode="auto">
          <a:xfrm>
            <a:off x="1931437" y="763588"/>
            <a:ext cx="808031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pt-BR" dirty="0"/>
              <a:t>1° Diálogo Regulatório da GGTPS</a:t>
            </a:r>
          </a:p>
        </p:txBody>
      </p:sp>
      <p:sp>
        <p:nvSpPr>
          <p:cNvPr id="9220" name="Retângulo 1"/>
          <p:cNvSpPr>
            <a:spLocks noChangeArrowheads="1"/>
          </p:cNvSpPr>
          <p:nvPr/>
        </p:nvSpPr>
        <p:spPr bwMode="auto">
          <a:xfrm>
            <a:off x="793102" y="1399592"/>
            <a:ext cx="10727385" cy="8032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defRPr/>
            </a:pPr>
            <a:r>
              <a:rPr lang="pt-BR" dirty="0">
                <a:latin typeface="+mn-lt"/>
                <a:hlinkClick r:id="rId2"/>
              </a:rPr>
              <a:t>Agenda Regulatória 2017/2020</a:t>
            </a:r>
            <a:endParaRPr lang="pt-BR" dirty="0">
              <a:latin typeface="+mn-lt"/>
            </a:endParaRPr>
          </a:p>
          <a:p>
            <a:pPr>
              <a:defRPr/>
            </a:pPr>
            <a:endParaRPr lang="pt-BR" dirty="0"/>
          </a:p>
          <a:p>
            <a:pPr marL="457200" lvl="1" indent="0">
              <a:lnSpc>
                <a:spcPct val="150000"/>
              </a:lnSpc>
            </a:pPr>
            <a:endParaRPr lang="pt-BR" sz="1400" dirty="0"/>
          </a:p>
          <a:p>
            <a:pPr lvl="1"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pt-BR" dirty="0"/>
              <a:t>Ranking: 3º do </a:t>
            </a:r>
            <a:r>
              <a:rPr lang="pt-BR" dirty="0" err="1"/>
              <a:t>macrotema</a:t>
            </a:r>
            <a:r>
              <a:rPr lang="pt-BR" dirty="0"/>
              <a:t> PRODUTOS PARA A SAÚDE</a:t>
            </a:r>
          </a:p>
          <a:p>
            <a:pPr lvl="1"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pt-BR" b="1" dirty="0"/>
              <a:t>Consulta Pública aprovada em 27/08/18</a:t>
            </a:r>
            <a:r>
              <a:rPr lang="pt-BR" dirty="0"/>
              <a:t>- Dispõe sobre requisitos para fabricação, comercialização, importação e exposição ao uso de dispositivos médicos sob medida e paciente-específico.</a:t>
            </a:r>
          </a:p>
          <a:p>
            <a:pPr marL="857250" lvl="2" indent="0" algn="just">
              <a:lnSpc>
                <a:spcPct val="200000"/>
              </a:lnSpc>
            </a:pPr>
            <a:r>
              <a:rPr lang="pt-BR" dirty="0"/>
              <a:t>Destaques da proposta:</a:t>
            </a:r>
          </a:p>
          <a:p>
            <a:pPr lvl="3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/>
              <a:t>AFE para fabricante ou importador;</a:t>
            </a:r>
          </a:p>
          <a:p>
            <a:pPr lvl="3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/>
              <a:t>Certificado de BPF para produtos classes III e IV;</a:t>
            </a:r>
          </a:p>
          <a:p>
            <a:pPr lvl="3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/>
              <a:t>Notificação de fabricação/importação somado a relatórios anuais.</a:t>
            </a:r>
          </a:p>
          <a:p>
            <a:pPr marL="457200" lvl="1" indent="0" algn="just">
              <a:lnSpc>
                <a:spcPct val="200000"/>
              </a:lnSpc>
            </a:pPr>
            <a:r>
              <a:rPr lang="pt-BR" dirty="0"/>
              <a:t>	Diretor Relator: Fernando Mendes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pt-BR" dirty="0"/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pt-BR" dirty="0"/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pt-BR" dirty="0"/>
          </a:p>
          <a:p>
            <a:pPr marL="457200" lvl="1" indent="0">
              <a:lnSpc>
                <a:spcPct val="150000"/>
              </a:lnSpc>
            </a:pPr>
            <a:endParaRPr lang="pt-BR" dirty="0"/>
          </a:p>
          <a:p>
            <a:pPr marL="457200" lvl="1" indent="0">
              <a:lnSpc>
                <a:spcPct val="150000"/>
              </a:lnSpc>
            </a:pPr>
            <a:endParaRPr lang="pt-BR" dirty="0"/>
          </a:p>
          <a:p>
            <a:pPr marL="457200" lvl="1" indent="0">
              <a:lnSpc>
                <a:spcPct val="150000"/>
              </a:lnSpc>
            </a:pPr>
            <a:endParaRPr lang="pt-BR" dirty="0"/>
          </a:p>
          <a:p>
            <a:pPr marL="457200" lvl="1" indent="0"/>
            <a:endParaRPr lang="pt-BR" dirty="0"/>
          </a:p>
          <a:p>
            <a:pPr algn="just">
              <a:defRPr/>
            </a:pPr>
            <a:endParaRPr lang="pt-BR" dirty="0">
              <a:latin typeface="+mn-lt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57960" y="499894"/>
            <a:ext cx="2371725" cy="1543050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5D06D42F-8652-460A-9C27-420B76AA78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8563" y="1942517"/>
            <a:ext cx="8174686" cy="514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012044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CaixaDeTexto 23"/>
          <p:cNvSpPr txBox="1">
            <a:spLocks noChangeArrowheads="1"/>
          </p:cNvSpPr>
          <p:nvPr/>
        </p:nvSpPr>
        <p:spPr bwMode="auto">
          <a:xfrm>
            <a:off x="1931437" y="763588"/>
            <a:ext cx="808031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pt-BR" dirty="0"/>
              <a:t>1° Diálogo Regulatório da GGTPS</a:t>
            </a:r>
          </a:p>
        </p:txBody>
      </p:sp>
      <p:sp>
        <p:nvSpPr>
          <p:cNvPr id="9220" name="Retângulo 1"/>
          <p:cNvSpPr>
            <a:spLocks noChangeArrowheads="1"/>
          </p:cNvSpPr>
          <p:nvPr/>
        </p:nvSpPr>
        <p:spPr bwMode="auto">
          <a:xfrm>
            <a:off x="809624" y="1571624"/>
            <a:ext cx="10710863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defRPr/>
            </a:pPr>
            <a:r>
              <a:rPr lang="pt-BR" dirty="0">
                <a:latin typeface="+mn-lt"/>
                <a:hlinkClick r:id="rId2"/>
              </a:rPr>
              <a:t>Agenda Regulatória 2017/2020</a:t>
            </a:r>
            <a:endParaRPr lang="pt-BR" dirty="0">
              <a:latin typeface="+mn-lt"/>
            </a:endParaRPr>
          </a:p>
          <a:p>
            <a:pPr>
              <a:lnSpc>
                <a:spcPct val="150000"/>
              </a:lnSpc>
            </a:pPr>
            <a:endParaRPr lang="pt-BR" dirty="0">
              <a:latin typeface="+mn-lt"/>
            </a:endParaRPr>
          </a:p>
          <a:p>
            <a:pPr>
              <a:lnSpc>
                <a:spcPct val="150000"/>
              </a:lnSpc>
            </a:pPr>
            <a:endParaRPr lang="pt-BR" dirty="0">
              <a:latin typeface="+mn-lt"/>
            </a:endParaRP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dirty="0"/>
              <a:t>Ranking: 9º do </a:t>
            </a:r>
            <a:r>
              <a:rPr lang="pt-BR" dirty="0" err="1"/>
              <a:t>macrotema</a:t>
            </a:r>
            <a:r>
              <a:rPr lang="pt-BR" dirty="0"/>
              <a:t> PRODUTOS PARA A SAÚDE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dirty="0"/>
              <a:t>Expectativa de iniciativa regulatória no segundo semestre de 2018, com proposta alinhada aos documentos do IMDRF.</a:t>
            </a:r>
          </a:p>
          <a:p>
            <a:pPr marL="457200" lvl="1" indent="0">
              <a:lnSpc>
                <a:spcPct val="150000"/>
              </a:lnSpc>
            </a:pPr>
            <a:r>
              <a:rPr lang="pt-BR" dirty="0"/>
              <a:t>	Diretor Relator: Não definido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endParaRPr lang="pt-BR" dirty="0">
              <a:latin typeface="+mn-lt"/>
            </a:endParaRP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endParaRPr lang="pt-BR" dirty="0">
              <a:latin typeface="+mn-lt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57960" y="499894"/>
            <a:ext cx="2371725" cy="1543050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11295BC3-A191-478E-9B1C-A00466503E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1919" y="2042944"/>
            <a:ext cx="8338651" cy="55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318226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4308</TotalTime>
  <Words>266</Words>
  <Application>Microsoft Office PowerPoint</Application>
  <PresentationFormat>Widescreen</PresentationFormat>
  <Paragraphs>106</Paragraphs>
  <Slides>14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Wingdings</vt:lpstr>
      <vt:lpstr>Tema do Office</vt:lpstr>
      <vt:lpstr>Agenda Regulatória GGTPS  Leandro Rodrigues Pereira Gerente Geral GGTPS ANVISA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Obrigado!  Leandro Rodrigues Pereira Gerente Geral GGTPS ANVISA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ARTUR IURI ALVES DE SOUSA</dc:creator>
  <cp:lastModifiedBy>Leandro Rodrigues Pereira</cp:lastModifiedBy>
  <cp:revision>250</cp:revision>
  <cp:lastPrinted>2018-08-29T11:25:44Z</cp:lastPrinted>
  <dcterms:created xsi:type="dcterms:W3CDTF">2016-10-04T16:47:05Z</dcterms:created>
  <dcterms:modified xsi:type="dcterms:W3CDTF">2018-08-30T18:35:03Z</dcterms:modified>
</cp:coreProperties>
</file>