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2"/>
  </p:notesMasterIdLst>
  <p:sldIdLst>
    <p:sldId id="295" r:id="rId2"/>
    <p:sldId id="290" r:id="rId3"/>
    <p:sldId id="286" r:id="rId4"/>
    <p:sldId id="256" r:id="rId5"/>
    <p:sldId id="300" r:id="rId6"/>
    <p:sldId id="301" r:id="rId7"/>
    <p:sldId id="262" r:id="rId8"/>
    <p:sldId id="265" r:id="rId9"/>
    <p:sldId id="292" r:id="rId10"/>
    <p:sldId id="257" r:id="rId11"/>
    <p:sldId id="296" r:id="rId12"/>
    <p:sldId id="258" r:id="rId13"/>
    <p:sldId id="259" r:id="rId14"/>
    <p:sldId id="283" r:id="rId15"/>
    <p:sldId id="260" r:id="rId16"/>
    <p:sldId id="284" r:id="rId17"/>
    <p:sldId id="287" r:id="rId18"/>
    <p:sldId id="261" r:id="rId19"/>
    <p:sldId id="278" r:id="rId20"/>
    <p:sldId id="276" r:id="rId21"/>
    <p:sldId id="281" r:id="rId22"/>
    <p:sldId id="273" r:id="rId23"/>
    <p:sldId id="304" r:id="rId24"/>
    <p:sldId id="299" r:id="rId25"/>
    <p:sldId id="269" r:id="rId26"/>
    <p:sldId id="272" r:id="rId27"/>
    <p:sldId id="274" r:id="rId28"/>
    <p:sldId id="263" r:id="rId29"/>
    <p:sldId id="270" r:id="rId30"/>
    <p:sldId id="271" r:id="rId31"/>
    <p:sldId id="293" r:id="rId32"/>
    <p:sldId id="302" r:id="rId33"/>
    <p:sldId id="305" r:id="rId34"/>
    <p:sldId id="306" r:id="rId35"/>
    <p:sldId id="307" r:id="rId36"/>
    <p:sldId id="308" r:id="rId37"/>
    <p:sldId id="311" r:id="rId38"/>
    <p:sldId id="310" r:id="rId39"/>
    <p:sldId id="309" r:id="rId40"/>
    <p:sldId id="303" r:id="rId4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8C6CE8-6ED4-47EA-8DE3-B561B9672E5C}"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pt-PT"/>
        </a:p>
      </dgm:t>
    </dgm:pt>
    <dgm:pt modelId="{F1F3B99B-6EF3-4F6E-A30F-E24F507F2B45}">
      <dgm:prSet custT="1"/>
      <dgm:spPr/>
      <dgm:t>
        <a:bodyPr/>
        <a:lstStyle/>
        <a:p>
          <a:pPr algn="just" rtl="0"/>
          <a:r>
            <a:rPr lang="pt-PT" sz="2000" b="1" dirty="0"/>
            <a:t>OS LABORATÓRIOS DEVEM TER PROCESSOS QUE ASSEGUREM A CONFIABILIDADE E A QUALIDADE DO  	CUIDADO , INDEPENDENTE DO LOCAL ONDE SEJAM REALIZADOS OS EXAMES</a:t>
          </a:r>
          <a:endParaRPr lang="pt-BR" sz="2000" b="1" dirty="0"/>
        </a:p>
      </dgm:t>
    </dgm:pt>
    <dgm:pt modelId="{235D905C-5353-4F19-A98E-73EB16F63E4D}" type="parTrans" cxnId="{237596A4-84CE-4736-95D1-85745A1977BB}">
      <dgm:prSet/>
      <dgm:spPr/>
      <dgm:t>
        <a:bodyPr/>
        <a:lstStyle/>
        <a:p>
          <a:endParaRPr lang="pt-PT"/>
        </a:p>
      </dgm:t>
    </dgm:pt>
    <dgm:pt modelId="{F4C00E5F-EE88-47E9-B4BA-0F53A7D5BD0D}" type="sibTrans" cxnId="{237596A4-84CE-4736-95D1-85745A1977BB}">
      <dgm:prSet/>
      <dgm:spPr/>
      <dgm:t>
        <a:bodyPr/>
        <a:lstStyle/>
        <a:p>
          <a:endParaRPr lang="pt-PT"/>
        </a:p>
      </dgm:t>
    </dgm:pt>
    <dgm:pt modelId="{7DAE6D23-8D87-49B1-B5FC-D5CC598CFE9D}" type="pres">
      <dgm:prSet presAssocID="{CC8C6CE8-6ED4-47EA-8DE3-B561B9672E5C}" presName="linear" presStyleCnt="0">
        <dgm:presLayoutVars>
          <dgm:animLvl val="lvl"/>
          <dgm:resizeHandles val="exact"/>
        </dgm:presLayoutVars>
      </dgm:prSet>
      <dgm:spPr/>
    </dgm:pt>
    <dgm:pt modelId="{11AAA5C5-49C9-44CF-BFA7-30940FA8543A}" type="pres">
      <dgm:prSet presAssocID="{F1F3B99B-6EF3-4F6E-A30F-E24F507F2B45}" presName="parentText" presStyleLbl="node1" presStyleIdx="0" presStyleCnt="1">
        <dgm:presLayoutVars>
          <dgm:chMax val="0"/>
          <dgm:bulletEnabled val="1"/>
        </dgm:presLayoutVars>
      </dgm:prSet>
      <dgm:spPr/>
    </dgm:pt>
  </dgm:ptLst>
  <dgm:cxnLst>
    <dgm:cxn modelId="{237596A4-84CE-4736-95D1-85745A1977BB}" srcId="{CC8C6CE8-6ED4-47EA-8DE3-B561B9672E5C}" destId="{F1F3B99B-6EF3-4F6E-A30F-E24F507F2B45}" srcOrd="0" destOrd="0" parTransId="{235D905C-5353-4F19-A98E-73EB16F63E4D}" sibTransId="{F4C00E5F-EE88-47E9-B4BA-0F53A7D5BD0D}"/>
    <dgm:cxn modelId="{D3E69FA7-C28D-46D8-9CC3-4595AD311284}" type="presOf" srcId="{CC8C6CE8-6ED4-47EA-8DE3-B561B9672E5C}" destId="{7DAE6D23-8D87-49B1-B5FC-D5CC598CFE9D}" srcOrd="0" destOrd="0" presId="urn:microsoft.com/office/officeart/2005/8/layout/vList2"/>
    <dgm:cxn modelId="{3CC26BF4-31F5-43E5-87C6-64AA0D12B03B}" type="presOf" srcId="{F1F3B99B-6EF3-4F6E-A30F-E24F507F2B45}" destId="{11AAA5C5-49C9-44CF-BFA7-30940FA8543A}" srcOrd="0" destOrd="0" presId="urn:microsoft.com/office/officeart/2005/8/layout/vList2"/>
    <dgm:cxn modelId="{939D3AC8-A0BB-4CB6-8127-DC02204A6B54}" type="presParOf" srcId="{7DAE6D23-8D87-49B1-B5FC-D5CC598CFE9D}" destId="{11AAA5C5-49C9-44CF-BFA7-30940FA8543A}"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AA5C5-49C9-44CF-BFA7-30940FA8543A}">
      <dsp:nvSpPr>
        <dsp:cNvPr id="0" name=""/>
        <dsp:cNvSpPr/>
      </dsp:nvSpPr>
      <dsp:spPr>
        <a:xfrm>
          <a:off x="0" y="425"/>
          <a:ext cx="7842017" cy="1257841"/>
        </a:xfrm>
        <a:prstGeom prst="round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rtl="0">
            <a:lnSpc>
              <a:spcPct val="90000"/>
            </a:lnSpc>
            <a:spcBef>
              <a:spcPct val="0"/>
            </a:spcBef>
            <a:spcAft>
              <a:spcPct val="35000"/>
            </a:spcAft>
            <a:buNone/>
          </a:pPr>
          <a:r>
            <a:rPr lang="pt-PT" sz="2000" b="1" kern="1200" dirty="0"/>
            <a:t>OS LABORATÓRIOS DEVEM TER PROCESSOS QUE ASSEGUREM A CONFIABILIDADE E A QUALIDADE DO  	CUIDADO , INDEPENDENTE DO LOCAL ONDE SEJAM REALIZADOS OS EXAMES</a:t>
          </a:r>
          <a:endParaRPr lang="pt-BR" sz="2000" b="1" kern="1200" dirty="0"/>
        </a:p>
      </dsp:txBody>
      <dsp:txXfrm>
        <a:off x="61403" y="61828"/>
        <a:ext cx="7719211" cy="113503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4C62DA-8033-4ECF-BB4D-A04E46602C82}" type="datetimeFigureOut">
              <a:rPr lang="pt-BR" smtClean="0"/>
              <a:t>21/07/2019</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AE4750-28B1-4A27-B21A-B1A745D4E746}" type="slidenum">
              <a:rPr lang="pt-BR" smtClean="0"/>
              <a:t>‹nº›</a:t>
            </a:fld>
            <a:endParaRPr lang="pt-BR"/>
          </a:p>
        </p:txBody>
      </p:sp>
    </p:spTree>
    <p:extLst>
      <p:ext uri="{BB962C8B-B14F-4D97-AF65-F5344CB8AC3E}">
        <p14:creationId xmlns:p14="http://schemas.microsoft.com/office/powerpoint/2010/main" val="3552161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16AE4750-28B1-4A27-B21A-B1A745D4E746}" type="slidenum">
              <a:rPr lang="pt-BR" smtClean="0"/>
              <a:t>33</a:t>
            </a:fld>
            <a:endParaRPr lang="pt-BR"/>
          </a:p>
        </p:txBody>
      </p:sp>
    </p:spTree>
    <p:extLst>
      <p:ext uri="{BB962C8B-B14F-4D97-AF65-F5344CB8AC3E}">
        <p14:creationId xmlns:p14="http://schemas.microsoft.com/office/powerpoint/2010/main" val="847347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16AE4750-28B1-4A27-B21A-B1A745D4E746}" type="slidenum">
              <a:rPr lang="pt-BR" smtClean="0"/>
              <a:t>38</a:t>
            </a:fld>
            <a:endParaRPr lang="pt-BR"/>
          </a:p>
        </p:txBody>
      </p:sp>
    </p:spTree>
    <p:extLst>
      <p:ext uri="{BB962C8B-B14F-4D97-AF65-F5344CB8AC3E}">
        <p14:creationId xmlns:p14="http://schemas.microsoft.com/office/powerpoint/2010/main" val="36879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pt-BR"/>
              <a:t>Clique para editar o título mestre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15" name="Date Placeholder 14"/>
          <p:cNvSpPr>
            <a:spLocks noGrp="1"/>
          </p:cNvSpPr>
          <p:nvPr>
            <p:ph type="dt" sz="half" idx="10"/>
          </p:nvPr>
        </p:nvSpPr>
        <p:spPr/>
        <p:txBody>
          <a:bodyPr/>
          <a:lstStyle/>
          <a:p>
            <a:fld id="{C1991106-9DB8-4634-B2E2-BE17AE783B66}" type="datetimeFigureOut">
              <a:rPr lang="pt-BR" smtClean="0"/>
              <a:t>21/07/2019</a:t>
            </a:fld>
            <a:endParaRPr lang="pt-BR"/>
          </a:p>
        </p:txBody>
      </p:sp>
      <p:sp>
        <p:nvSpPr>
          <p:cNvPr id="16" name="Slide Number Placeholder 15"/>
          <p:cNvSpPr>
            <a:spLocks noGrp="1"/>
          </p:cNvSpPr>
          <p:nvPr>
            <p:ph type="sldNum" sz="quarter" idx="11"/>
          </p:nvPr>
        </p:nvSpPr>
        <p:spPr/>
        <p:txBody>
          <a:bodyPr/>
          <a:lstStyle/>
          <a:p>
            <a:fld id="{F07FEE76-08A2-4A76-B5C6-D67046ACDBB1}" type="slidenum">
              <a:rPr lang="pt-BR" smtClean="0"/>
              <a:t>‹nº›</a:t>
            </a:fld>
            <a:endParaRPr lang="pt-BR"/>
          </a:p>
        </p:txBody>
      </p:sp>
      <p:sp>
        <p:nvSpPr>
          <p:cNvPr id="17" name="Footer Placeholder 16"/>
          <p:cNvSpPr>
            <a:spLocks noGrp="1"/>
          </p:cNvSpPr>
          <p:nvPr>
            <p:ph type="ftr" sz="quarter" idx="12"/>
          </p:nvPr>
        </p:nvSpPr>
        <p:spPr/>
        <p:txBody>
          <a:bodyPr/>
          <a:lstStyle/>
          <a:p>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C1991106-9DB8-4634-B2E2-BE17AE783B66}" type="datetimeFigureOut">
              <a:rPr lang="pt-BR" smtClean="0"/>
              <a:t>21/07/2019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07FEE76-08A2-4A76-B5C6-D67046ACDBB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1991106-9DB8-4634-B2E2-BE17AE783B66}" type="datetimeFigureOut">
              <a:rPr lang="pt-BR" smtClean="0"/>
              <a:t>21/07/2019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07FEE76-08A2-4A76-B5C6-D67046ACDBB1}"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13" name="Title 12"/>
          <p:cNvSpPr>
            <a:spLocks noGrp="1"/>
          </p:cNvSpPr>
          <p:nvPr>
            <p:ph type="title"/>
          </p:nvPr>
        </p:nvSpPr>
        <p:spPr/>
        <p:txBody>
          <a:bodyPr/>
          <a:lstStyle/>
          <a:p>
            <a:r>
              <a:rPr lang="pt-BR"/>
              <a:t>Clique para editar o título mestre</a:t>
            </a:r>
            <a:endParaRPr lang="en-US"/>
          </a:p>
        </p:txBody>
      </p:sp>
      <p:sp>
        <p:nvSpPr>
          <p:cNvPr id="14" name="Date Placeholder 13"/>
          <p:cNvSpPr>
            <a:spLocks noGrp="1"/>
          </p:cNvSpPr>
          <p:nvPr>
            <p:ph type="dt" sz="half" idx="10"/>
          </p:nvPr>
        </p:nvSpPr>
        <p:spPr/>
        <p:txBody>
          <a:bodyPr/>
          <a:lstStyle/>
          <a:p>
            <a:fld id="{C1991106-9DB8-4634-B2E2-BE17AE783B66}" type="datetimeFigureOut">
              <a:rPr lang="pt-BR" smtClean="0"/>
              <a:t>21/07/2019</a:t>
            </a:fld>
            <a:endParaRPr lang="pt-BR"/>
          </a:p>
        </p:txBody>
      </p:sp>
      <p:sp>
        <p:nvSpPr>
          <p:cNvPr id="15" name="Slide Number Placeholder 14"/>
          <p:cNvSpPr>
            <a:spLocks noGrp="1"/>
          </p:cNvSpPr>
          <p:nvPr>
            <p:ph type="sldNum" sz="quarter" idx="11"/>
          </p:nvPr>
        </p:nvSpPr>
        <p:spPr/>
        <p:txBody>
          <a:bodyPr/>
          <a:lstStyle/>
          <a:p>
            <a:fld id="{F07FEE76-08A2-4A76-B5C6-D67046ACDBB1}" type="slidenum">
              <a:rPr lang="pt-BR" smtClean="0"/>
              <a:t>‹nº›</a:t>
            </a:fld>
            <a:endParaRPr lang="pt-BR"/>
          </a:p>
        </p:txBody>
      </p:sp>
      <p:sp>
        <p:nvSpPr>
          <p:cNvPr id="16" name="Footer Placeholder 15"/>
          <p:cNvSpPr>
            <a:spLocks noGrp="1"/>
          </p:cNvSpPr>
          <p:nvPr>
            <p:ph type="ftr" sz="quarter" idx="12"/>
          </p:nvPr>
        </p:nvSpPr>
        <p:spPr/>
        <p:txBody>
          <a:bodyPr/>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12" name="Date Placeholder 11"/>
          <p:cNvSpPr>
            <a:spLocks noGrp="1"/>
          </p:cNvSpPr>
          <p:nvPr>
            <p:ph type="dt" sz="half" idx="10"/>
          </p:nvPr>
        </p:nvSpPr>
        <p:spPr/>
        <p:txBody>
          <a:bodyPr/>
          <a:lstStyle/>
          <a:p>
            <a:fld id="{C1991106-9DB8-4634-B2E2-BE17AE783B66}" type="datetimeFigureOut">
              <a:rPr lang="pt-BR" smtClean="0"/>
              <a:t>21/07/2019</a:t>
            </a:fld>
            <a:endParaRPr lang="pt-BR"/>
          </a:p>
        </p:txBody>
      </p:sp>
      <p:sp>
        <p:nvSpPr>
          <p:cNvPr id="13" name="Slide Number Placeholder 12"/>
          <p:cNvSpPr>
            <a:spLocks noGrp="1"/>
          </p:cNvSpPr>
          <p:nvPr>
            <p:ph type="sldNum" sz="quarter" idx="11"/>
          </p:nvPr>
        </p:nvSpPr>
        <p:spPr/>
        <p:txBody>
          <a:bodyPr/>
          <a:lstStyle/>
          <a:p>
            <a:fld id="{F07FEE76-08A2-4A76-B5C6-D67046ACDBB1}" type="slidenum">
              <a:rPr lang="pt-BR" smtClean="0"/>
              <a:t>‹nº›</a:t>
            </a:fld>
            <a:endParaRPr lang="pt-BR"/>
          </a:p>
        </p:txBody>
      </p:sp>
      <p:sp>
        <p:nvSpPr>
          <p:cNvPr id="14" name="Footer Placeholder 13"/>
          <p:cNvSpPr>
            <a:spLocks noGrp="1"/>
          </p:cNvSpPr>
          <p:nvPr>
            <p:ph type="ftr" sz="quarter" idx="12"/>
          </p:nvPr>
        </p:nvSpPr>
        <p:spPr/>
        <p:txBody>
          <a:bodyPr/>
          <a:lstStyle/>
          <a:p>
            <a:endParaRPr lang="pt-B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pt-BR"/>
              <a:t>Clique para editar o título mestre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C1991106-9DB8-4634-B2E2-BE17AE783B66}" type="datetimeFigureOut">
              <a:rPr lang="pt-BR" smtClean="0"/>
              <a:t>21/07/2019</a:t>
            </a:fld>
            <a:endParaRPr lang="pt-BR"/>
          </a:p>
        </p:txBody>
      </p:sp>
      <p:sp>
        <p:nvSpPr>
          <p:cNvPr id="9" name="Slide Number Placeholder 8"/>
          <p:cNvSpPr>
            <a:spLocks noGrp="1"/>
          </p:cNvSpPr>
          <p:nvPr>
            <p:ph type="sldNum" sz="quarter" idx="11"/>
          </p:nvPr>
        </p:nvSpPr>
        <p:spPr/>
        <p:txBody>
          <a:bodyPr/>
          <a:lstStyle/>
          <a:p>
            <a:fld id="{F07FEE76-08A2-4A76-B5C6-D67046ACDBB1}" type="slidenum">
              <a:rPr lang="pt-BR" smtClean="0"/>
              <a:t>‹nº›</a:t>
            </a:fld>
            <a:endParaRPr lang="pt-BR"/>
          </a:p>
        </p:txBody>
      </p:sp>
      <p:sp>
        <p:nvSpPr>
          <p:cNvPr id="10" name="Footer Placeholder 9"/>
          <p:cNvSpPr>
            <a:spLocks noGrp="1"/>
          </p:cNvSpPr>
          <p:nvPr>
            <p:ph type="ftr" sz="quarter" idx="12"/>
          </p:nvPr>
        </p:nvSpPr>
        <p:spPr/>
        <p:txBody>
          <a:bodyPr/>
          <a:lstStyle/>
          <a:p>
            <a:endParaRPr lang="pt-BR"/>
          </a:p>
        </p:txBody>
      </p:sp>
      <p:sp>
        <p:nvSpPr>
          <p:cNvPr id="11" name="Title 10"/>
          <p:cNvSpPr>
            <a:spLocks noGrp="1"/>
          </p:cNvSpPr>
          <p:nvPr>
            <p:ph type="title"/>
          </p:nvPr>
        </p:nvSpPr>
        <p:spPr/>
        <p:txBody>
          <a:bodyPr/>
          <a:lstStyle/>
          <a:p>
            <a:r>
              <a:rPr lang="pt-BR"/>
              <a:t>Clique para editar o título mestre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pt-BR"/>
              <a:t>Clique para editar o título mestre</a:t>
            </a:r>
            <a:endParaRPr lang="en-US" dirty="0"/>
          </a:p>
        </p:txBody>
      </p:sp>
      <p:sp>
        <p:nvSpPr>
          <p:cNvPr id="14" name="Date Placeholder 13"/>
          <p:cNvSpPr>
            <a:spLocks noGrp="1"/>
          </p:cNvSpPr>
          <p:nvPr>
            <p:ph type="dt" sz="half" idx="10"/>
          </p:nvPr>
        </p:nvSpPr>
        <p:spPr/>
        <p:txBody>
          <a:bodyPr/>
          <a:lstStyle/>
          <a:p>
            <a:fld id="{C1991106-9DB8-4634-B2E2-BE17AE783B66}" type="datetimeFigureOut">
              <a:rPr lang="pt-BR" smtClean="0"/>
              <a:t>21/07/2019</a:t>
            </a:fld>
            <a:endParaRPr lang="pt-BR"/>
          </a:p>
        </p:txBody>
      </p:sp>
      <p:sp>
        <p:nvSpPr>
          <p:cNvPr id="15" name="Slide Number Placeholder 14"/>
          <p:cNvSpPr>
            <a:spLocks noGrp="1"/>
          </p:cNvSpPr>
          <p:nvPr>
            <p:ph type="sldNum" sz="quarter" idx="11"/>
          </p:nvPr>
        </p:nvSpPr>
        <p:spPr/>
        <p:txBody>
          <a:bodyPr/>
          <a:lstStyle/>
          <a:p>
            <a:fld id="{F07FEE76-08A2-4A76-B5C6-D67046ACDBB1}" type="slidenum">
              <a:rPr lang="pt-BR" smtClean="0"/>
              <a:t>‹nº›</a:t>
            </a:fld>
            <a:endParaRPr lang="pt-BR"/>
          </a:p>
        </p:txBody>
      </p:sp>
      <p:sp>
        <p:nvSpPr>
          <p:cNvPr id="16" name="Footer Placeholder 15"/>
          <p:cNvSpPr>
            <a:spLocks noGrp="1"/>
          </p:cNvSpPr>
          <p:nvPr>
            <p:ph type="ftr" sz="quarter" idx="12"/>
          </p:nvPr>
        </p:nvSpPr>
        <p:spPr/>
        <p:txBody>
          <a:bodyPr/>
          <a:lstStyle/>
          <a:p>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t-BR"/>
              <a:t>Clique para editar o título mestre</a:t>
            </a:r>
            <a:endParaRPr lang="en-US"/>
          </a:p>
        </p:txBody>
      </p:sp>
      <p:sp>
        <p:nvSpPr>
          <p:cNvPr id="7" name="Date Placeholder 6"/>
          <p:cNvSpPr>
            <a:spLocks noGrp="1"/>
          </p:cNvSpPr>
          <p:nvPr>
            <p:ph type="dt" sz="half" idx="10"/>
          </p:nvPr>
        </p:nvSpPr>
        <p:spPr/>
        <p:txBody>
          <a:bodyPr/>
          <a:lstStyle/>
          <a:p>
            <a:fld id="{C1991106-9DB8-4634-B2E2-BE17AE783B66}" type="datetimeFigureOut">
              <a:rPr lang="pt-BR" smtClean="0"/>
              <a:t>21/07/2019</a:t>
            </a:fld>
            <a:endParaRPr lang="pt-BR"/>
          </a:p>
        </p:txBody>
      </p:sp>
      <p:sp>
        <p:nvSpPr>
          <p:cNvPr id="8" name="Slide Number Placeholder 7"/>
          <p:cNvSpPr>
            <a:spLocks noGrp="1"/>
          </p:cNvSpPr>
          <p:nvPr>
            <p:ph type="sldNum" sz="quarter" idx="11"/>
          </p:nvPr>
        </p:nvSpPr>
        <p:spPr/>
        <p:txBody>
          <a:bodyPr/>
          <a:lstStyle/>
          <a:p>
            <a:fld id="{F07FEE76-08A2-4A76-B5C6-D67046ACDBB1}" type="slidenum">
              <a:rPr lang="pt-BR" smtClean="0"/>
              <a:t>‹nº›</a:t>
            </a:fld>
            <a:endParaRPr lang="pt-BR"/>
          </a:p>
        </p:txBody>
      </p:sp>
      <p:sp>
        <p:nvSpPr>
          <p:cNvPr id="9" name="Footer Placeholder 8"/>
          <p:cNvSpPr>
            <a:spLocks noGrp="1"/>
          </p:cNvSpPr>
          <p:nvPr>
            <p:ph type="ftr" sz="quarter" idx="12"/>
          </p:nvPr>
        </p:nvSpPr>
        <p:spPr/>
        <p:txBody>
          <a:bodyPr/>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1991106-9DB8-4634-B2E2-BE17AE783B66}" type="datetimeFigureOut">
              <a:rPr lang="pt-BR" smtClean="0"/>
              <a:t>21/07/2019</a:t>
            </a:fld>
            <a:endParaRPr lang="pt-BR"/>
          </a:p>
        </p:txBody>
      </p:sp>
      <p:sp>
        <p:nvSpPr>
          <p:cNvPr id="6" name="Slide Number Placeholder 5"/>
          <p:cNvSpPr>
            <a:spLocks noGrp="1"/>
          </p:cNvSpPr>
          <p:nvPr>
            <p:ph type="sldNum" sz="quarter" idx="11"/>
          </p:nvPr>
        </p:nvSpPr>
        <p:spPr/>
        <p:txBody>
          <a:bodyPr/>
          <a:lstStyle/>
          <a:p>
            <a:fld id="{F07FEE76-08A2-4A76-B5C6-D67046ACDBB1}" type="slidenum">
              <a:rPr lang="pt-BR" smtClean="0"/>
              <a:t>‹nº›</a:t>
            </a:fld>
            <a:endParaRPr lang="pt-BR"/>
          </a:p>
        </p:txBody>
      </p:sp>
      <p:sp>
        <p:nvSpPr>
          <p:cNvPr id="7" name="Footer Placeholder 6"/>
          <p:cNvSpPr>
            <a:spLocks noGrp="1"/>
          </p:cNvSpPr>
          <p:nvPr>
            <p:ph type="ftr" sz="quarter" idx="12"/>
          </p:nvPr>
        </p:nvSpPr>
        <p:spPr/>
        <p:txBody>
          <a:bodyPr/>
          <a:lstStyle/>
          <a:p>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15" name="Date Placeholder 14"/>
          <p:cNvSpPr>
            <a:spLocks noGrp="1"/>
          </p:cNvSpPr>
          <p:nvPr>
            <p:ph type="dt" sz="half" idx="10"/>
          </p:nvPr>
        </p:nvSpPr>
        <p:spPr/>
        <p:txBody>
          <a:bodyPr/>
          <a:lstStyle/>
          <a:p>
            <a:fld id="{C1991106-9DB8-4634-B2E2-BE17AE783B66}" type="datetimeFigureOut">
              <a:rPr lang="pt-BR" smtClean="0"/>
              <a:t>21/07/2019</a:t>
            </a:fld>
            <a:endParaRPr lang="pt-BR"/>
          </a:p>
        </p:txBody>
      </p:sp>
      <p:sp>
        <p:nvSpPr>
          <p:cNvPr id="16" name="Slide Number Placeholder 15"/>
          <p:cNvSpPr>
            <a:spLocks noGrp="1"/>
          </p:cNvSpPr>
          <p:nvPr>
            <p:ph type="sldNum" sz="quarter" idx="11"/>
          </p:nvPr>
        </p:nvSpPr>
        <p:spPr/>
        <p:txBody>
          <a:bodyPr/>
          <a:lstStyle/>
          <a:p>
            <a:fld id="{F07FEE76-08A2-4A76-B5C6-D67046ACDBB1}" type="slidenum">
              <a:rPr lang="pt-BR" smtClean="0"/>
              <a:t>‹nº›</a:t>
            </a:fld>
            <a:endParaRPr lang="pt-BR"/>
          </a:p>
        </p:txBody>
      </p:sp>
      <p:sp>
        <p:nvSpPr>
          <p:cNvPr id="17" name="Footer Placeholder 16"/>
          <p:cNvSpPr>
            <a:spLocks noGrp="1"/>
          </p:cNvSpPr>
          <p:nvPr>
            <p:ph type="ftr" sz="quarter" idx="12"/>
          </p:nvPr>
        </p:nvSpPr>
        <p:spPr/>
        <p:txBody>
          <a:bodyPr/>
          <a:lstStyle/>
          <a:p>
            <a:endParaRPr lang="pt-BR"/>
          </a:p>
        </p:txBody>
      </p:sp>
      <p:sp>
        <p:nvSpPr>
          <p:cNvPr id="18" name="Title 17"/>
          <p:cNvSpPr>
            <a:spLocks noGrp="1"/>
          </p:cNvSpPr>
          <p:nvPr>
            <p:ph type="title"/>
          </p:nvPr>
        </p:nvSpPr>
        <p:spPr/>
        <p:txBody>
          <a:bodyPr/>
          <a:lstStyle/>
          <a:p>
            <a:r>
              <a:rPr lang="pt-BR"/>
              <a:t>Clique para editar o título mestre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pt-BR"/>
              <a:t>Clique para editar o título mestre</a:t>
            </a:r>
            <a:endParaRPr lang="en-US"/>
          </a:p>
        </p:txBody>
      </p:sp>
      <p:sp>
        <p:nvSpPr>
          <p:cNvPr id="13" name="Date Placeholder 12"/>
          <p:cNvSpPr>
            <a:spLocks noGrp="1"/>
          </p:cNvSpPr>
          <p:nvPr>
            <p:ph type="dt" sz="half" idx="10"/>
          </p:nvPr>
        </p:nvSpPr>
        <p:spPr/>
        <p:txBody>
          <a:bodyPr/>
          <a:lstStyle/>
          <a:p>
            <a:fld id="{C1991106-9DB8-4634-B2E2-BE17AE783B66}" type="datetimeFigureOut">
              <a:rPr lang="pt-BR" smtClean="0"/>
              <a:t>21/07/2019</a:t>
            </a:fld>
            <a:endParaRPr lang="pt-BR"/>
          </a:p>
        </p:txBody>
      </p:sp>
      <p:sp>
        <p:nvSpPr>
          <p:cNvPr id="14" name="Slide Number Placeholder 13"/>
          <p:cNvSpPr>
            <a:spLocks noGrp="1"/>
          </p:cNvSpPr>
          <p:nvPr>
            <p:ph type="sldNum" sz="quarter" idx="11"/>
          </p:nvPr>
        </p:nvSpPr>
        <p:spPr/>
        <p:txBody>
          <a:bodyPr/>
          <a:lstStyle/>
          <a:p>
            <a:fld id="{F07FEE76-08A2-4A76-B5C6-D67046ACDBB1}" type="slidenum">
              <a:rPr lang="pt-BR" smtClean="0"/>
              <a:t>‹nº›</a:t>
            </a:fld>
            <a:endParaRPr lang="pt-BR"/>
          </a:p>
        </p:txBody>
      </p:sp>
      <p:sp>
        <p:nvSpPr>
          <p:cNvPr id="15" name="Footer Placeholder 14"/>
          <p:cNvSpPr>
            <a:spLocks noGrp="1"/>
          </p:cNvSpPr>
          <p:nvPr>
            <p:ph type="ftr" sz="quarter" idx="12"/>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pt-BR"/>
              <a:t>Clique para editar o título mestre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C1991106-9DB8-4634-B2E2-BE17AE783B66}" type="datetimeFigureOut">
              <a:rPr lang="pt-BR" smtClean="0"/>
              <a:t>21/07/2019</a:t>
            </a:fld>
            <a:endParaRPr lang="pt-B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pt-B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F07FEE76-08A2-4A76-B5C6-D67046ACDBB1}" type="slidenum">
              <a:rPr lang="pt-BR" smtClean="0"/>
              <a:t>‹nº›</a:t>
            </a:fld>
            <a:endParaRPr lang="pt-B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0.png"/><Relationship Id="rId7" Type="http://schemas.openxmlformats.org/officeDocument/2006/relationships/diagramQuickStyle" Target="../diagrams/quickStyle1.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1.png"/><Relationship Id="rId9" Type="http://schemas.microsoft.com/office/2007/relationships/diagramDrawing" Target="../diagrams/drawing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hyperlink" Target="https://www.aacc.org/~/media/practice-guidelines/point-of-care-testing/poct-entire-lmpg.pdf?la=en" TargetMode="Externa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568" y="1772816"/>
            <a:ext cx="7637472" cy="3024336"/>
          </a:xfrm>
        </p:spPr>
        <p:txBody>
          <a:bodyPr/>
          <a:lstStyle/>
          <a:p>
            <a:pPr algn="ctr"/>
            <a:r>
              <a:rPr lang="pt-BR" dirty="0">
                <a:solidFill>
                  <a:srgbClr val="FFFF00"/>
                </a:solidFill>
                <a:latin typeface="Arial" panose="020B0604020202020204" pitchFamily="34" charset="0"/>
                <a:cs typeface="Arial" panose="020B0604020202020204" pitchFamily="34" charset="0"/>
              </a:rPr>
              <a:t>TESTES LABORATORIAIS PORTÁTEIS</a:t>
            </a:r>
            <a:br>
              <a:rPr lang="pt-BR" dirty="0">
                <a:solidFill>
                  <a:srgbClr val="FFFF00"/>
                </a:solidFill>
                <a:latin typeface="Arial" panose="020B0604020202020204" pitchFamily="34" charset="0"/>
                <a:cs typeface="Arial" panose="020B0604020202020204" pitchFamily="34" charset="0"/>
              </a:rPr>
            </a:br>
            <a:r>
              <a:rPr lang="pt-BR" dirty="0">
                <a:solidFill>
                  <a:srgbClr val="FFFF00"/>
                </a:solidFill>
                <a:latin typeface="Arial" panose="020B0604020202020204" pitchFamily="34" charset="0"/>
                <a:cs typeface="Arial" panose="020B0604020202020204" pitchFamily="34" charset="0"/>
              </a:rPr>
              <a:t>(</a:t>
            </a:r>
            <a:r>
              <a:rPr lang="pt-BR" dirty="0" err="1">
                <a:solidFill>
                  <a:srgbClr val="FFFF00"/>
                </a:solidFill>
                <a:latin typeface="Arial" panose="020B0604020202020204" pitchFamily="34" charset="0"/>
                <a:cs typeface="Arial" panose="020B0604020202020204" pitchFamily="34" charset="0"/>
              </a:rPr>
              <a:t>TLPs</a:t>
            </a:r>
            <a:r>
              <a:rPr lang="pt-BR" dirty="0">
                <a:solidFill>
                  <a:srgbClr val="FFFF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21949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492896"/>
            <a:ext cx="8291264" cy="1714202"/>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Portanto, devem merecer os cuidados equivalentes que são exigidos para os mesmos exames realizados no laboratório</a:t>
            </a:r>
          </a:p>
        </p:txBody>
      </p:sp>
    </p:spTree>
    <p:extLst>
      <p:ext uri="{BB962C8B-B14F-4D97-AF65-F5344CB8AC3E}">
        <p14:creationId xmlns:p14="http://schemas.microsoft.com/office/powerpoint/2010/main" val="2720901464"/>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225083" y="128076"/>
            <a:ext cx="2743200" cy="742950"/>
          </a:xfrm>
          <a:prstGeom prst="rect">
            <a:avLst/>
          </a:prstGeom>
        </p:spPr>
      </p:pic>
      <p:pic>
        <p:nvPicPr>
          <p:cNvPr id="3" name="Imagem 2"/>
          <p:cNvPicPr>
            <a:picLocks noChangeAspect="1"/>
          </p:cNvPicPr>
          <p:nvPr/>
        </p:nvPicPr>
        <p:blipFill>
          <a:blip r:embed="rId3"/>
          <a:stretch>
            <a:fillRect/>
          </a:stretch>
        </p:blipFill>
        <p:spPr>
          <a:xfrm>
            <a:off x="0" y="1164834"/>
            <a:ext cx="6662088" cy="1451757"/>
          </a:xfrm>
          <a:prstGeom prst="rect">
            <a:avLst/>
          </a:prstGeom>
        </p:spPr>
      </p:pic>
      <p:pic>
        <p:nvPicPr>
          <p:cNvPr id="4" name="Imagem 3"/>
          <p:cNvPicPr>
            <a:picLocks noChangeAspect="1"/>
          </p:cNvPicPr>
          <p:nvPr/>
        </p:nvPicPr>
        <p:blipFill>
          <a:blip r:embed="rId4"/>
          <a:stretch>
            <a:fillRect/>
          </a:stretch>
        </p:blipFill>
        <p:spPr>
          <a:xfrm>
            <a:off x="6158956" y="394628"/>
            <a:ext cx="1996789" cy="773307"/>
          </a:xfrm>
          <a:prstGeom prst="rect">
            <a:avLst/>
          </a:prstGeom>
        </p:spPr>
      </p:pic>
      <p:sp>
        <p:nvSpPr>
          <p:cNvPr id="5" name="Retângulo 4"/>
          <p:cNvSpPr/>
          <p:nvPr/>
        </p:nvSpPr>
        <p:spPr>
          <a:xfrm>
            <a:off x="6158955" y="707855"/>
            <a:ext cx="1996789" cy="535743"/>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Seta para a esquerda 5"/>
          <p:cNvSpPr/>
          <p:nvPr/>
        </p:nvSpPr>
        <p:spPr>
          <a:xfrm>
            <a:off x="8261252" y="680201"/>
            <a:ext cx="733806"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7" name="Imagem 6"/>
          <p:cNvPicPr>
            <a:picLocks noChangeAspect="1"/>
          </p:cNvPicPr>
          <p:nvPr/>
        </p:nvPicPr>
        <p:blipFill>
          <a:blip r:embed="rId5"/>
          <a:stretch>
            <a:fillRect/>
          </a:stretch>
        </p:blipFill>
        <p:spPr>
          <a:xfrm>
            <a:off x="829328" y="2616591"/>
            <a:ext cx="7326416" cy="1989187"/>
          </a:xfrm>
          <a:prstGeom prst="rect">
            <a:avLst/>
          </a:prstGeom>
        </p:spPr>
      </p:pic>
      <p:pic>
        <p:nvPicPr>
          <p:cNvPr id="8" name="Imagem 7"/>
          <p:cNvPicPr>
            <a:picLocks noChangeAspect="1"/>
          </p:cNvPicPr>
          <p:nvPr/>
        </p:nvPicPr>
        <p:blipFill>
          <a:blip r:embed="rId6"/>
          <a:stretch>
            <a:fillRect/>
          </a:stretch>
        </p:blipFill>
        <p:spPr>
          <a:xfrm>
            <a:off x="214965" y="4923692"/>
            <a:ext cx="1800125" cy="613996"/>
          </a:xfrm>
          <a:prstGeom prst="rect">
            <a:avLst/>
          </a:prstGeom>
        </p:spPr>
      </p:pic>
      <p:pic>
        <p:nvPicPr>
          <p:cNvPr id="9" name="Imagem 8"/>
          <p:cNvPicPr>
            <a:picLocks noChangeAspect="1"/>
          </p:cNvPicPr>
          <p:nvPr/>
        </p:nvPicPr>
        <p:blipFill>
          <a:blip r:embed="rId7"/>
          <a:stretch>
            <a:fillRect/>
          </a:stretch>
        </p:blipFill>
        <p:spPr>
          <a:xfrm>
            <a:off x="2372550" y="5143808"/>
            <a:ext cx="6395139" cy="787760"/>
          </a:xfrm>
          <a:prstGeom prst="rect">
            <a:avLst/>
          </a:prstGeom>
        </p:spPr>
      </p:pic>
      <p:pic>
        <p:nvPicPr>
          <p:cNvPr id="10" name="Imagem 9"/>
          <p:cNvPicPr>
            <a:picLocks noChangeAspect="1"/>
          </p:cNvPicPr>
          <p:nvPr/>
        </p:nvPicPr>
        <p:blipFill>
          <a:blip r:embed="rId8"/>
          <a:stretch>
            <a:fillRect/>
          </a:stretch>
        </p:blipFill>
        <p:spPr>
          <a:xfrm>
            <a:off x="225083" y="6326473"/>
            <a:ext cx="1916724" cy="260526"/>
          </a:xfrm>
          <a:prstGeom prst="rect">
            <a:avLst/>
          </a:prstGeom>
        </p:spPr>
      </p:pic>
      <p:sp>
        <p:nvSpPr>
          <p:cNvPr id="11" name="Seta para a esquerda 10"/>
          <p:cNvSpPr/>
          <p:nvPr/>
        </p:nvSpPr>
        <p:spPr>
          <a:xfrm>
            <a:off x="2456570" y="6261775"/>
            <a:ext cx="733806"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Retângulo 11"/>
          <p:cNvSpPr/>
          <p:nvPr/>
        </p:nvSpPr>
        <p:spPr>
          <a:xfrm>
            <a:off x="185051" y="6188865"/>
            <a:ext cx="1996789" cy="535743"/>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23941758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24744"/>
            <a:ext cx="8363272" cy="4392488"/>
          </a:xfrm>
        </p:spPr>
        <p:txBody>
          <a:bodyPr>
            <a:normAutofit/>
          </a:bodyPr>
          <a:lstStyle/>
          <a:p>
            <a:pPr algn="ctr"/>
            <a:r>
              <a:rPr lang="pt-BR" sz="3200" dirty="0">
                <a:solidFill>
                  <a:srgbClr val="FFFF00"/>
                </a:solidFill>
                <a:latin typeface="Arial" panose="020B0604020202020204" pitchFamily="34" charset="0"/>
                <a:cs typeface="Arial" panose="020B0604020202020204" pitchFamily="34" charset="0"/>
              </a:rPr>
              <a:t>Os problemas detectados pela ANVISA nos </a:t>
            </a:r>
            <a:r>
              <a:rPr lang="pt-BR" sz="3200" dirty="0" err="1">
                <a:solidFill>
                  <a:srgbClr val="FFFF00"/>
                </a:solidFill>
                <a:latin typeface="Arial" panose="020B0604020202020204" pitchFamily="34" charset="0"/>
                <a:cs typeface="Arial" panose="020B0604020202020204" pitchFamily="34" charset="0"/>
              </a:rPr>
              <a:t>glicosímetros</a:t>
            </a:r>
            <a:r>
              <a:rPr lang="pt-BR" sz="3200" dirty="0">
                <a:solidFill>
                  <a:srgbClr val="FFFF00"/>
                </a:solidFill>
                <a:latin typeface="Arial" panose="020B0604020202020204" pitchFamily="34" charset="0"/>
                <a:cs typeface="Arial" panose="020B0604020202020204" pitchFamily="34" charset="0"/>
              </a:rPr>
              <a:t> perduraram durante décadas.</a:t>
            </a:r>
            <a:br>
              <a:rPr lang="pt-BR" sz="3200" dirty="0">
                <a:solidFill>
                  <a:srgbClr val="FFFF00"/>
                </a:solidFill>
                <a:latin typeface="Arial" panose="020B0604020202020204" pitchFamily="34" charset="0"/>
                <a:cs typeface="Arial" panose="020B0604020202020204" pitchFamily="34" charset="0"/>
              </a:rPr>
            </a:br>
            <a:br>
              <a:rPr lang="pt-BR" sz="3200" dirty="0">
                <a:solidFill>
                  <a:srgbClr val="FFFF00"/>
                </a:solidFill>
                <a:latin typeface="Arial" panose="020B0604020202020204" pitchFamily="34" charset="0"/>
                <a:cs typeface="Arial" panose="020B0604020202020204" pitchFamily="34" charset="0"/>
              </a:rPr>
            </a:br>
            <a:br>
              <a:rPr lang="pt-BR" sz="3200" dirty="0">
                <a:solidFill>
                  <a:srgbClr val="FFFF00"/>
                </a:solidFill>
                <a:latin typeface="Arial" panose="020B0604020202020204" pitchFamily="34" charset="0"/>
                <a:cs typeface="Arial" panose="020B0604020202020204" pitchFamily="34" charset="0"/>
              </a:rPr>
            </a:br>
            <a:r>
              <a:rPr lang="pt-BR" sz="3200" dirty="0">
                <a:solidFill>
                  <a:srgbClr val="FFFF00"/>
                </a:solidFill>
                <a:latin typeface="Arial" panose="020B0604020202020204" pitchFamily="34" charset="0"/>
                <a:cs typeface="Arial" panose="020B0604020202020204" pitchFamily="34" charset="0"/>
              </a:rPr>
              <a:t>Milhões de exames foram realizados com erros causando impactos</a:t>
            </a:r>
            <a:br>
              <a:rPr lang="pt-BR" sz="3200" dirty="0">
                <a:solidFill>
                  <a:srgbClr val="FFFF00"/>
                </a:solidFill>
                <a:latin typeface="Arial" panose="020B0604020202020204" pitchFamily="34" charset="0"/>
                <a:cs typeface="Arial" panose="020B0604020202020204" pitchFamily="34" charset="0"/>
              </a:rPr>
            </a:br>
            <a:r>
              <a:rPr lang="pt-BR" sz="3200" dirty="0">
                <a:solidFill>
                  <a:srgbClr val="FFFF00"/>
                </a:solidFill>
                <a:latin typeface="Arial" panose="020B0604020202020204" pitchFamily="34" charset="0"/>
                <a:cs typeface="Arial" panose="020B0604020202020204" pitchFamily="34" charset="0"/>
              </a:rPr>
              <a:t>aos pacientes (eventos adversos)</a:t>
            </a:r>
            <a:br>
              <a:rPr lang="pt-BR" sz="3200" dirty="0">
                <a:solidFill>
                  <a:srgbClr val="FFFF00"/>
                </a:solidFill>
                <a:latin typeface="Arial" panose="020B0604020202020204" pitchFamily="34" charset="0"/>
                <a:cs typeface="Arial" panose="020B0604020202020204" pitchFamily="34" charset="0"/>
              </a:rPr>
            </a:br>
            <a:endParaRPr lang="pt-B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253079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3140968"/>
            <a:ext cx="7643192" cy="720080"/>
          </a:xfrm>
        </p:spPr>
        <p:txBody>
          <a:bodyPr>
            <a:normAutofit/>
          </a:bodyPr>
          <a:lstStyle/>
          <a:p>
            <a:r>
              <a:rPr lang="pt-BR" sz="3200" dirty="0">
                <a:solidFill>
                  <a:srgbClr val="FFFF00"/>
                </a:solidFill>
                <a:latin typeface="Arial" panose="020B0604020202020204" pitchFamily="34" charset="0"/>
                <a:cs typeface="Arial" panose="020B0604020202020204" pitchFamily="34" charset="0"/>
              </a:rPr>
              <a:t>O que permitiu que isto acontecesse?</a:t>
            </a:r>
          </a:p>
        </p:txBody>
      </p:sp>
    </p:spTree>
    <p:extLst>
      <p:ext uri="{BB962C8B-B14F-4D97-AF65-F5344CB8AC3E}">
        <p14:creationId xmlns:p14="http://schemas.microsoft.com/office/powerpoint/2010/main" val="185679625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467544" y="2826126"/>
            <a:ext cx="8280920" cy="1569660"/>
          </a:xfrm>
          <a:prstGeom prst="rect">
            <a:avLst/>
          </a:prstGeom>
          <a:noFill/>
        </p:spPr>
        <p:txBody>
          <a:bodyPr wrap="square" rtlCol="0">
            <a:spAutoFit/>
          </a:bodyPr>
          <a:lstStyle/>
          <a:p>
            <a:r>
              <a:rPr lang="pt-BR" sz="3200" dirty="0">
                <a:solidFill>
                  <a:srgbClr val="FFFF00"/>
                </a:solidFill>
                <a:latin typeface="Arial" panose="020B0604020202020204" pitchFamily="34" charset="0"/>
                <a:cs typeface="Arial" panose="020B0604020202020204" pitchFamily="34" charset="0"/>
              </a:rPr>
              <a:t>Falta de análise prévia  do desempenho analítico dos produtos registrados pela Anvisa</a:t>
            </a:r>
          </a:p>
        </p:txBody>
      </p:sp>
    </p:spTree>
    <p:extLst>
      <p:ext uri="{BB962C8B-B14F-4D97-AF65-F5344CB8AC3E}">
        <p14:creationId xmlns:p14="http://schemas.microsoft.com/office/powerpoint/2010/main" val="40401400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5616" y="2060848"/>
            <a:ext cx="7571184" cy="1656184"/>
          </a:xfrm>
        </p:spPr>
        <p:txBody>
          <a:bodyPr>
            <a:normAutofit/>
          </a:bodyPr>
          <a:lstStyle/>
          <a:p>
            <a:r>
              <a:rPr lang="pt-BR" sz="3200" dirty="0">
                <a:solidFill>
                  <a:srgbClr val="FFFF00"/>
                </a:solidFill>
                <a:latin typeface="Arial" panose="020B0604020202020204" pitchFamily="34" charset="0"/>
                <a:cs typeface="Arial" panose="020B0604020202020204" pitchFamily="34" charset="0"/>
              </a:rPr>
              <a:t>Falta de capacitação dos operadores</a:t>
            </a:r>
          </a:p>
        </p:txBody>
      </p:sp>
    </p:spTree>
    <p:extLst>
      <p:ext uri="{BB962C8B-B14F-4D97-AF65-F5344CB8AC3E}">
        <p14:creationId xmlns:p14="http://schemas.microsoft.com/office/powerpoint/2010/main" val="11420257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2" y="2708920"/>
            <a:ext cx="7787208" cy="936104"/>
          </a:xfrm>
        </p:spPr>
        <p:txBody>
          <a:bodyPr>
            <a:normAutofit/>
          </a:bodyPr>
          <a:lstStyle/>
          <a:p>
            <a:r>
              <a:rPr lang="pt-BR" sz="3200" dirty="0">
                <a:solidFill>
                  <a:srgbClr val="FFFF00"/>
                </a:solidFill>
                <a:latin typeface="Arial" panose="020B0604020202020204" pitchFamily="34" charset="0"/>
                <a:cs typeface="Arial" panose="020B0604020202020204" pitchFamily="34" charset="0"/>
              </a:rPr>
              <a:t>Falta de controle da qualidade analítica</a:t>
            </a:r>
          </a:p>
        </p:txBody>
      </p:sp>
    </p:spTree>
    <p:extLst>
      <p:ext uri="{BB962C8B-B14F-4D97-AF65-F5344CB8AC3E}">
        <p14:creationId xmlns:p14="http://schemas.microsoft.com/office/powerpoint/2010/main" val="8276047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420888"/>
            <a:ext cx="8291264" cy="1656184"/>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A faixa denominada controle (C) não é controle da qualidade, mas um indicador da corrida </a:t>
            </a:r>
            <a:r>
              <a:rPr lang="pt-BR" sz="3200" dirty="0" err="1">
                <a:solidFill>
                  <a:srgbClr val="FFFF00"/>
                </a:solidFill>
                <a:latin typeface="Arial" panose="020B0604020202020204" pitchFamily="34" charset="0"/>
                <a:cs typeface="Arial" panose="020B0604020202020204" pitchFamily="34" charset="0"/>
              </a:rPr>
              <a:t>imunocromatográfica</a:t>
            </a:r>
            <a:endParaRPr lang="pt-B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8107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996952"/>
            <a:ext cx="8435280" cy="792088"/>
          </a:xfrm>
        </p:spPr>
        <p:txBody>
          <a:bodyPr>
            <a:normAutofit/>
          </a:bodyPr>
          <a:lstStyle/>
          <a:p>
            <a:pPr algn="ctr"/>
            <a:r>
              <a:rPr lang="pt-BR" sz="3200" dirty="0">
                <a:solidFill>
                  <a:srgbClr val="FFFF00"/>
                </a:solidFill>
                <a:latin typeface="Arial" panose="020B0604020202020204" pitchFamily="34" charset="0"/>
                <a:cs typeface="Arial" panose="020B0604020202020204" pitchFamily="34" charset="0"/>
              </a:rPr>
              <a:t>Falta de manutenção dos dispositivos</a:t>
            </a:r>
          </a:p>
        </p:txBody>
      </p:sp>
    </p:spTree>
    <p:extLst>
      <p:ext uri="{BB962C8B-B14F-4D97-AF65-F5344CB8AC3E}">
        <p14:creationId xmlns:p14="http://schemas.microsoft.com/office/powerpoint/2010/main" val="36657699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852936"/>
            <a:ext cx="8229600" cy="720080"/>
          </a:xfrm>
        </p:spPr>
        <p:txBody>
          <a:bodyPr>
            <a:normAutofit/>
          </a:bodyPr>
          <a:lstStyle/>
          <a:p>
            <a:pPr algn="ctr"/>
            <a:r>
              <a:rPr lang="pt-BR" sz="3200" dirty="0">
                <a:solidFill>
                  <a:srgbClr val="FFFF00"/>
                </a:solidFill>
                <a:latin typeface="Arial" panose="020B0604020202020204" pitchFamily="34" charset="0"/>
                <a:cs typeface="Arial" panose="020B0604020202020204" pitchFamily="34" charset="0"/>
              </a:rPr>
              <a:t>Falta de fiscalização</a:t>
            </a:r>
          </a:p>
        </p:txBody>
      </p:sp>
    </p:spTree>
    <p:extLst>
      <p:ext uri="{BB962C8B-B14F-4D97-AF65-F5344CB8AC3E}">
        <p14:creationId xmlns:p14="http://schemas.microsoft.com/office/powerpoint/2010/main" val="27136477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LOGOMARCA ENTIDADES</a:t>
            </a:r>
          </a:p>
        </p:txBody>
      </p:sp>
    </p:spTree>
    <p:extLst>
      <p:ext uri="{BB962C8B-B14F-4D97-AF65-F5344CB8AC3E}">
        <p14:creationId xmlns:p14="http://schemas.microsoft.com/office/powerpoint/2010/main" val="1881205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504" y="2060848"/>
            <a:ext cx="8579296" cy="2179712"/>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As preocupações operacionais com os </a:t>
            </a:r>
            <a:r>
              <a:rPr lang="pt-BR" sz="3200" dirty="0" err="1">
                <a:solidFill>
                  <a:srgbClr val="FFFF00"/>
                </a:solidFill>
                <a:latin typeface="Arial" panose="020B0604020202020204" pitchFamily="34" charset="0"/>
                <a:cs typeface="Arial" panose="020B0604020202020204" pitchFamily="34" charset="0"/>
              </a:rPr>
              <a:t>TLPs</a:t>
            </a:r>
            <a:r>
              <a:rPr lang="pt-BR" sz="3200" dirty="0">
                <a:solidFill>
                  <a:srgbClr val="FFFF00"/>
                </a:solidFill>
                <a:latin typeface="Arial" panose="020B0604020202020204" pitchFamily="34" charset="0"/>
                <a:cs typeface="Arial" panose="020B0604020202020204" pitchFamily="34" charset="0"/>
              </a:rPr>
              <a:t> estão presentes nos Estados Unidos que é um país líder na popularização desses procedimentos </a:t>
            </a:r>
          </a:p>
        </p:txBody>
      </p:sp>
    </p:spTree>
    <p:extLst>
      <p:ext uri="{BB962C8B-B14F-4D97-AF65-F5344CB8AC3E}">
        <p14:creationId xmlns:p14="http://schemas.microsoft.com/office/powerpoint/2010/main" val="464280596"/>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132856"/>
            <a:ext cx="8219256" cy="2304256"/>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Estudos tem demonstrado que muitos </a:t>
            </a:r>
            <a:r>
              <a:rPr lang="pt-BR" sz="3200" dirty="0" err="1">
                <a:solidFill>
                  <a:srgbClr val="FFFF00"/>
                </a:solidFill>
                <a:latin typeface="Arial" panose="020B0604020202020204" pitchFamily="34" charset="0"/>
                <a:cs typeface="Arial" panose="020B0604020202020204" pitchFamily="34" charset="0"/>
              </a:rPr>
              <a:t>TLPs</a:t>
            </a:r>
            <a:r>
              <a:rPr lang="pt-BR" sz="3200" dirty="0">
                <a:solidFill>
                  <a:srgbClr val="FFFF00"/>
                </a:solidFill>
                <a:latin typeface="Arial" panose="020B0604020202020204" pitchFamily="34" charset="0"/>
                <a:cs typeface="Arial" panose="020B0604020202020204" pitchFamily="34" charset="0"/>
              </a:rPr>
              <a:t> apresentam resultados incorretos (CMS – Centers for  Medicare and Medicaid Services)</a:t>
            </a:r>
          </a:p>
        </p:txBody>
      </p:sp>
    </p:spTree>
    <p:extLst>
      <p:ext uri="{BB962C8B-B14F-4D97-AF65-F5344CB8AC3E}">
        <p14:creationId xmlns:p14="http://schemas.microsoft.com/office/powerpoint/2010/main" val="4268483428"/>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340768"/>
            <a:ext cx="8291264" cy="3600400"/>
          </a:xfrm>
        </p:spPr>
        <p:txBody>
          <a:bodyPr>
            <a:normAutofit/>
          </a:bodyPr>
          <a:lstStyle/>
          <a:p>
            <a:r>
              <a:rPr lang="pt-BR" sz="3200" dirty="0">
                <a:solidFill>
                  <a:srgbClr val="FFFF00"/>
                </a:solidFill>
                <a:latin typeface="Arial" panose="020B0604020202020204" pitchFamily="34" charset="0"/>
                <a:cs typeface="Arial" panose="020B0604020202020204" pitchFamily="34" charset="0"/>
              </a:rPr>
              <a:t>Existe o mito de que o TLP é tão simples de  ser    executado    que    não    necessita  de validação,    controle     da     qualidade    ou treinamento extenso. </a:t>
            </a:r>
            <a:br>
              <a:rPr lang="pt-BR" sz="3200" dirty="0">
                <a:solidFill>
                  <a:srgbClr val="FFFF00"/>
                </a:solidFill>
                <a:latin typeface="Arial" panose="020B0604020202020204" pitchFamily="34" charset="0"/>
                <a:cs typeface="Arial" panose="020B0604020202020204" pitchFamily="34" charset="0"/>
              </a:rPr>
            </a:br>
            <a:endParaRPr lang="pt-B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2307779"/>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57AFAF-DCA3-4D22-BFDA-CE503853BE13}"/>
              </a:ext>
            </a:extLst>
          </p:cNvPr>
          <p:cNvSpPr>
            <a:spLocks noGrp="1"/>
          </p:cNvSpPr>
          <p:nvPr>
            <p:ph type="title"/>
          </p:nvPr>
        </p:nvSpPr>
        <p:spPr>
          <a:xfrm>
            <a:off x="539552" y="2002904"/>
            <a:ext cx="7781488" cy="2938264"/>
          </a:xfrm>
        </p:spPr>
        <p:txBody>
          <a:bodyPr/>
          <a:lstStyle/>
          <a:p>
            <a:pPr algn="just"/>
            <a:r>
              <a:rPr lang="pt-BR" sz="3200" dirty="0">
                <a:solidFill>
                  <a:srgbClr val="FFFF00"/>
                </a:solidFill>
                <a:latin typeface="Arial" panose="020B0604020202020204" pitchFamily="34" charset="0"/>
                <a:cs typeface="Arial" panose="020B0604020202020204" pitchFamily="34" charset="0"/>
              </a:rPr>
              <a:t>Estudos tem demostrado que 65,3% dos erros nos </a:t>
            </a:r>
            <a:r>
              <a:rPr lang="pt-BR" sz="3200" dirty="0" err="1">
                <a:solidFill>
                  <a:srgbClr val="FFFF00"/>
                </a:solidFill>
                <a:latin typeface="Arial" panose="020B0604020202020204" pitchFamily="34" charset="0"/>
                <a:cs typeface="Arial" panose="020B0604020202020204" pitchFamily="34" charset="0"/>
              </a:rPr>
              <a:t>TLPs</a:t>
            </a:r>
            <a:r>
              <a:rPr lang="pt-BR" sz="3200" dirty="0">
                <a:solidFill>
                  <a:srgbClr val="FFFF00"/>
                </a:solidFill>
                <a:latin typeface="Arial" panose="020B0604020202020204" pitchFamily="34" charset="0"/>
                <a:cs typeface="Arial" panose="020B0604020202020204" pitchFamily="34" charset="0"/>
              </a:rPr>
              <a:t> estão na fase analítica.</a:t>
            </a:r>
            <a:br>
              <a:rPr lang="pt-BR" sz="3200" dirty="0">
                <a:solidFill>
                  <a:srgbClr val="FFFF00"/>
                </a:solidFill>
                <a:latin typeface="Arial" panose="020B0604020202020204" pitchFamily="34" charset="0"/>
                <a:cs typeface="Arial" panose="020B0604020202020204" pitchFamily="34" charset="0"/>
              </a:rPr>
            </a:br>
            <a:br>
              <a:rPr lang="pt-BR" sz="3200" dirty="0">
                <a:solidFill>
                  <a:srgbClr val="FFFF00"/>
                </a:solidFill>
                <a:latin typeface="Arial" panose="020B0604020202020204" pitchFamily="34" charset="0"/>
                <a:cs typeface="Arial" panose="020B0604020202020204" pitchFamily="34" charset="0"/>
              </a:rPr>
            </a:br>
            <a:r>
              <a:rPr lang="pt-BR" sz="3200" dirty="0">
                <a:solidFill>
                  <a:srgbClr val="FFFF00"/>
                </a:solidFill>
                <a:latin typeface="Arial" panose="020B0604020202020204" pitchFamily="34" charset="0"/>
                <a:cs typeface="Arial" panose="020B0604020202020204" pitchFamily="34" charset="0"/>
              </a:rPr>
              <a:t>Nos testes tradicionais realizados no laboratório estes erros são 13,0% segundo Plebani</a:t>
            </a:r>
          </a:p>
        </p:txBody>
      </p:sp>
    </p:spTree>
    <p:extLst>
      <p:ext uri="{BB962C8B-B14F-4D97-AF65-F5344CB8AC3E}">
        <p14:creationId xmlns:p14="http://schemas.microsoft.com/office/powerpoint/2010/main" val="3626076361"/>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stretch>
            <a:fillRect/>
          </a:stretch>
        </p:blipFill>
        <p:spPr>
          <a:xfrm>
            <a:off x="6796931" y="2007391"/>
            <a:ext cx="1885950" cy="381000"/>
          </a:xfrm>
          <a:prstGeom prst="rect">
            <a:avLst/>
          </a:prstGeom>
        </p:spPr>
      </p:pic>
      <p:pic>
        <p:nvPicPr>
          <p:cNvPr id="5" name="Imagem 4"/>
          <p:cNvPicPr>
            <a:picLocks noChangeAspect="1"/>
          </p:cNvPicPr>
          <p:nvPr/>
        </p:nvPicPr>
        <p:blipFill>
          <a:blip r:embed="rId3"/>
          <a:stretch>
            <a:fillRect/>
          </a:stretch>
        </p:blipFill>
        <p:spPr>
          <a:xfrm>
            <a:off x="171048" y="1830651"/>
            <a:ext cx="4679156" cy="1285875"/>
          </a:xfrm>
          <a:prstGeom prst="rect">
            <a:avLst/>
          </a:prstGeom>
        </p:spPr>
      </p:pic>
      <p:pic>
        <p:nvPicPr>
          <p:cNvPr id="6" name="Imagem 5"/>
          <p:cNvPicPr>
            <a:picLocks noChangeAspect="1"/>
          </p:cNvPicPr>
          <p:nvPr/>
        </p:nvPicPr>
        <p:blipFill>
          <a:blip r:embed="rId4"/>
          <a:stretch>
            <a:fillRect/>
          </a:stretch>
        </p:blipFill>
        <p:spPr>
          <a:xfrm>
            <a:off x="289398" y="3186151"/>
            <a:ext cx="8711971" cy="3395193"/>
          </a:xfrm>
          <a:prstGeom prst="rect">
            <a:avLst/>
          </a:prstGeom>
        </p:spPr>
      </p:pic>
      <p:cxnSp>
        <p:nvCxnSpPr>
          <p:cNvPr id="8" name="Conector reto 7"/>
          <p:cNvCxnSpPr/>
          <p:nvPr/>
        </p:nvCxnSpPr>
        <p:spPr>
          <a:xfrm flipV="1">
            <a:off x="4850204" y="5357416"/>
            <a:ext cx="4119513" cy="25756"/>
          </a:xfrm>
          <a:prstGeom prst="line">
            <a:avLst/>
          </a:prstGeom>
          <a:ln w="666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Conector reto 10"/>
          <p:cNvCxnSpPr/>
          <p:nvPr/>
        </p:nvCxnSpPr>
        <p:spPr>
          <a:xfrm>
            <a:off x="385465" y="5627076"/>
            <a:ext cx="3613278" cy="28145"/>
          </a:xfrm>
          <a:prstGeom prst="line">
            <a:avLst/>
          </a:prstGeom>
          <a:ln w="666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a:off x="385465" y="6236385"/>
            <a:ext cx="8615903" cy="23735"/>
          </a:xfrm>
          <a:prstGeom prst="line">
            <a:avLst/>
          </a:prstGeom>
          <a:ln w="666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Conector reto 14"/>
          <p:cNvCxnSpPr/>
          <p:nvPr/>
        </p:nvCxnSpPr>
        <p:spPr>
          <a:xfrm>
            <a:off x="385465" y="6513343"/>
            <a:ext cx="3632619" cy="39865"/>
          </a:xfrm>
          <a:prstGeom prst="line">
            <a:avLst/>
          </a:prstGeom>
          <a:ln w="66675">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7" name="Diagrama 16"/>
          <p:cNvGraphicFramePr/>
          <p:nvPr>
            <p:extLst>
              <p:ext uri="{D42A27DB-BD31-4B8C-83A1-F6EECF244321}">
                <p14:modId xmlns:p14="http://schemas.microsoft.com/office/powerpoint/2010/main" val="866568718"/>
              </p:ext>
            </p:extLst>
          </p:nvPr>
        </p:nvGraphicFramePr>
        <p:xfrm>
          <a:off x="598599" y="195127"/>
          <a:ext cx="7842017" cy="125869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74873328"/>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420888"/>
            <a:ext cx="8291264" cy="2088232"/>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Os </a:t>
            </a:r>
            <a:r>
              <a:rPr lang="pt-BR" sz="3200" dirty="0" err="1">
                <a:solidFill>
                  <a:srgbClr val="FFFF00"/>
                </a:solidFill>
                <a:latin typeface="Arial" panose="020B0604020202020204" pitchFamily="34" charset="0"/>
                <a:cs typeface="Arial" panose="020B0604020202020204" pitchFamily="34" charset="0"/>
              </a:rPr>
              <a:t>TLPs</a:t>
            </a:r>
            <a:r>
              <a:rPr lang="pt-BR" sz="3200" dirty="0">
                <a:solidFill>
                  <a:srgbClr val="FFFF00"/>
                </a:solidFill>
                <a:latin typeface="Arial" panose="020B0604020202020204" pitchFamily="34" charset="0"/>
                <a:cs typeface="Arial" panose="020B0604020202020204" pitchFamily="34" charset="0"/>
              </a:rPr>
              <a:t> tem custo significativamente maior que os testes tradicionais e, portanto, não representam uma alternativa mais econômica </a:t>
            </a:r>
          </a:p>
        </p:txBody>
      </p:sp>
    </p:spTree>
    <p:extLst>
      <p:ext uri="{BB962C8B-B14F-4D97-AF65-F5344CB8AC3E}">
        <p14:creationId xmlns:p14="http://schemas.microsoft.com/office/powerpoint/2010/main" val="3319800607"/>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484784"/>
            <a:ext cx="8291264" cy="4680520"/>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A ISO 22870:2016 – POCT </a:t>
            </a:r>
            <a:r>
              <a:rPr lang="pt-BR" sz="3200" dirty="0" err="1">
                <a:solidFill>
                  <a:srgbClr val="FFFF00"/>
                </a:solidFill>
                <a:latin typeface="Arial" panose="020B0604020202020204" pitchFamily="34" charset="0"/>
                <a:cs typeface="Arial" panose="020B0604020202020204" pitchFamily="34" charset="0"/>
              </a:rPr>
              <a:t>testing</a:t>
            </a:r>
            <a:r>
              <a:rPr lang="pt-BR" sz="3200" dirty="0">
                <a:solidFill>
                  <a:srgbClr val="FFFF00"/>
                </a:solidFill>
                <a:latin typeface="Arial" panose="020B0604020202020204" pitchFamily="34" charset="0"/>
                <a:cs typeface="Arial" panose="020B0604020202020204" pitchFamily="34" charset="0"/>
              </a:rPr>
              <a:t>- Requerimentos para a qualidade e competência, recomenda que as necessidades clínicas, as implicações financeiras, a exequibilidade técnica sejam definidas para o uso dos </a:t>
            </a:r>
            <a:r>
              <a:rPr lang="pt-BR" sz="3200" dirty="0" err="1">
                <a:solidFill>
                  <a:srgbClr val="FFFF00"/>
                </a:solidFill>
                <a:latin typeface="Arial" panose="020B0604020202020204" pitchFamily="34" charset="0"/>
                <a:cs typeface="Arial" panose="020B0604020202020204" pitchFamily="34" charset="0"/>
              </a:rPr>
              <a:t>POCTs</a:t>
            </a:r>
            <a:r>
              <a:rPr lang="pt-BR" sz="3200" dirty="0">
                <a:solidFill>
                  <a:srgbClr val="FFFF00"/>
                </a:solidFill>
                <a:latin typeface="Arial" panose="020B0604020202020204" pitchFamily="34" charset="0"/>
                <a:cs typeface="Arial" panose="020B0604020202020204" pitchFamily="34" charset="0"/>
              </a:rPr>
              <a:t>.</a:t>
            </a:r>
            <a:br>
              <a:rPr lang="pt-BR" sz="3200" dirty="0">
                <a:solidFill>
                  <a:srgbClr val="FFFF00"/>
                </a:solidFill>
                <a:latin typeface="Arial" panose="020B0604020202020204" pitchFamily="34" charset="0"/>
                <a:cs typeface="Arial" panose="020B0604020202020204" pitchFamily="34" charset="0"/>
              </a:rPr>
            </a:br>
            <a:br>
              <a:rPr lang="pt-BR" sz="3200" dirty="0">
                <a:solidFill>
                  <a:srgbClr val="FFFF00"/>
                </a:solidFill>
                <a:latin typeface="Arial" panose="020B0604020202020204" pitchFamily="34" charset="0"/>
                <a:cs typeface="Arial" panose="020B0604020202020204" pitchFamily="34" charset="0"/>
              </a:rPr>
            </a:br>
            <a:br>
              <a:rPr lang="pt-BR" sz="3200" dirty="0">
                <a:solidFill>
                  <a:srgbClr val="FFFF00"/>
                </a:solidFill>
                <a:latin typeface="Arial" panose="020B0604020202020204" pitchFamily="34" charset="0"/>
                <a:cs typeface="Arial" panose="020B0604020202020204" pitchFamily="34" charset="0"/>
              </a:rPr>
            </a:br>
            <a:r>
              <a:rPr lang="pt-BR" sz="3200" dirty="0">
                <a:solidFill>
                  <a:srgbClr val="FFFF00"/>
                </a:solidFill>
                <a:latin typeface="Arial" panose="020B0604020202020204" pitchFamily="34" charset="0"/>
                <a:cs typeface="Arial" panose="020B0604020202020204" pitchFamily="34" charset="0"/>
              </a:rPr>
              <a:t>- CB 36 da ABNT</a:t>
            </a:r>
          </a:p>
        </p:txBody>
      </p:sp>
    </p:spTree>
    <p:extLst>
      <p:ext uri="{BB962C8B-B14F-4D97-AF65-F5344CB8AC3E}">
        <p14:creationId xmlns:p14="http://schemas.microsoft.com/office/powerpoint/2010/main" val="3130711180"/>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2060848"/>
            <a:ext cx="8363272" cy="2232248"/>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A segurança dos pacientes não pode ser colocada em risco pela visão equivocada de uma aparente simplicidade dos </a:t>
            </a:r>
            <a:r>
              <a:rPr lang="pt-BR" sz="3200" dirty="0" err="1">
                <a:solidFill>
                  <a:srgbClr val="FFFF00"/>
                </a:solidFill>
                <a:latin typeface="Arial" panose="020B0604020202020204" pitchFamily="34" charset="0"/>
                <a:cs typeface="Arial" panose="020B0604020202020204" pitchFamily="34" charset="0"/>
              </a:rPr>
              <a:t>TLPs</a:t>
            </a:r>
            <a:r>
              <a:rPr lang="pt-BR" sz="3200" dirty="0">
                <a:solidFill>
                  <a:srgbClr val="FFFF00"/>
                </a:solidFill>
                <a:latin typeface="Arial" panose="020B0604020202020204" pitchFamily="34" charset="0"/>
                <a:cs typeface="Arial" panose="020B0604020202020204" pitchFamily="34" charset="0"/>
              </a:rPr>
              <a:t>, já que são estruturas tecnológicas complexas.</a:t>
            </a:r>
          </a:p>
        </p:txBody>
      </p:sp>
    </p:spTree>
    <p:extLst>
      <p:ext uri="{BB962C8B-B14F-4D97-AF65-F5344CB8AC3E}">
        <p14:creationId xmlns:p14="http://schemas.microsoft.com/office/powerpoint/2010/main" val="2378879186"/>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772816"/>
            <a:ext cx="8219256" cy="3168352"/>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Cabe aos organismos reguladores, apoiados pelas sociedades e evidências científicas, a tarefa de publicar resoluções que garantam a qualidade técnica dos exames e a confiabilidade dos resultados oferecidos a população.</a:t>
            </a:r>
          </a:p>
        </p:txBody>
      </p:sp>
    </p:spTree>
    <p:extLst>
      <p:ext uri="{BB962C8B-B14F-4D97-AF65-F5344CB8AC3E}">
        <p14:creationId xmlns:p14="http://schemas.microsoft.com/office/powerpoint/2010/main" val="3856390838"/>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1" y="476672"/>
            <a:ext cx="8507289" cy="5760640"/>
          </a:xfrm>
        </p:spPr>
        <p:txBody>
          <a:bodyPr>
            <a:normAutofit fontScale="90000"/>
          </a:bodyPr>
          <a:lstStyle/>
          <a:p>
            <a:br>
              <a:rPr lang="pt-BR" sz="3200" dirty="0"/>
            </a:br>
            <a:br>
              <a:rPr lang="pt-BR" sz="3200" dirty="0"/>
            </a:br>
            <a:br>
              <a:rPr lang="pt-BR" sz="3200" dirty="0"/>
            </a:br>
            <a:br>
              <a:rPr lang="pt-BR" sz="3200" dirty="0"/>
            </a:br>
            <a:br>
              <a:rPr lang="pt-BR" sz="3200" dirty="0"/>
            </a:br>
            <a:r>
              <a:rPr lang="pt-BR" sz="3200" dirty="0">
                <a:solidFill>
                  <a:srgbClr val="FFFF00"/>
                </a:solidFill>
                <a:latin typeface="Arial" panose="020B0604020202020204" pitchFamily="34" charset="0"/>
                <a:cs typeface="Arial" panose="020B0604020202020204" pitchFamily="34" charset="0"/>
              </a:rPr>
              <a:t>A grande vantagem dos </a:t>
            </a:r>
            <a:r>
              <a:rPr lang="pt-BR" sz="3200" dirty="0" err="1">
                <a:solidFill>
                  <a:srgbClr val="FFFF00"/>
                </a:solidFill>
                <a:latin typeface="Arial" panose="020B0604020202020204" pitchFamily="34" charset="0"/>
                <a:cs typeface="Arial" panose="020B0604020202020204" pitchFamily="34" charset="0"/>
              </a:rPr>
              <a:t>TLPs</a:t>
            </a:r>
            <a:r>
              <a:rPr lang="pt-BR" sz="3200" dirty="0">
                <a:solidFill>
                  <a:srgbClr val="FFFF00"/>
                </a:solidFill>
                <a:latin typeface="Arial" panose="020B0604020202020204" pitchFamily="34" charset="0"/>
                <a:cs typeface="Arial" panose="020B0604020202020204" pitchFamily="34" charset="0"/>
              </a:rPr>
              <a:t> é a sua capilaridade quanto   ao   local   de   execução,  eliminando    o transporte  de  amostras  e  reduzindo  o tempo de obtenção de resultados*</a:t>
            </a:r>
            <a:br>
              <a:rPr lang="pt-BR" sz="3200" dirty="0">
                <a:solidFill>
                  <a:srgbClr val="FFFF00"/>
                </a:solidFill>
                <a:latin typeface="Arial" panose="020B0604020202020204" pitchFamily="34" charset="0"/>
                <a:cs typeface="Arial" panose="020B0604020202020204" pitchFamily="34" charset="0"/>
              </a:rPr>
            </a:br>
            <a:br>
              <a:rPr lang="pt-BR" sz="3200" dirty="0"/>
            </a:br>
            <a:br>
              <a:rPr lang="pt-BR" sz="3200" dirty="0"/>
            </a:br>
            <a:br>
              <a:rPr lang="pt-BR" sz="3200" dirty="0"/>
            </a:br>
            <a:br>
              <a:rPr lang="pt-BR" sz="3200" dirty="0"/>
            </a:br>
            <a:endParaRPr lang="pt-BR" sz="3200" dirty="0"/>
          </a:p>
        </p:txBody>
      </p:sp>
      <p:sp>
        <p:nvSpPr>
          <p:cNvPr id="3" name="CaixaDeTexto 2"/>
          <p:cNvSpPr txBox="1"/>
          <p:nvPr/>
        </p:nvSpPr>
        <p:spPr>
          <a:xfrm>
            <a:off x="179511" y="4657491"/>
            <a:ext cx="7685117" cy="523220"/>
          </a:xfrm>
          <a:prstGeom prst="rect">
            <a:avLst/>
          </a:prstGeom>
          <a:noFill/>
        </p:spPr>
        <p:txBody>
          <a:bodyPr wrap="none" rtlCol="0">
            <a:spAutoFit/>
          </a:bodyPr>
          <a:lstStyle/>
          <a:p>
            <a:r>
              <a:rPr lang="pt-BR" sz="2800" dirty="0">
                <a:solidFill>
                  <a:srgbClr val="FFFF00"/>
                </a:solidFill>
                <a:latin typeface="Arial" panose="020B0604020202020204" pitchFamily="34" charset="0"/>
                <a:cs typeface="Arial" panose="020B0604020202020204" pitchFamily="34" charset="0"/>
              </a:rPr>
              <a:t>* </a:t>
            </a:r>
            <a:r>
              <a:rPr lang="pt-BR" sz="2400" i="1" dirty="0">
                <a:solidFill>
                  <a:srgbClr val="FFFF00"/>
                </a:solidFill>
                <a:latin typeface="Arial" panose="020B0604020202020204" pitchFamily="34" charset="0"/>
                <a:cs typeface="Arial" panose="020B0604020202020204" pitchFamily="34" charset="0"/>
              </a:rPr>
              <a:t>Desde que respeitadas as boas praticas laboratoriais</a:t>
            </a:r>
          </a:p>
        </p:txBody>
      </p:sp>
    </p:spTree>
    <p:extLst>
      <p:ext uri="{BB962C8B-B14F-4D97-AF65-F5344CB8AC3E}">
        <p14:creationId xmlns:p14="http://schemas.microsoft.com/office/powerpoint/2010/main" val="6825311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2276872"/>
            <a:ext cx="8075240" cy="2232248"/>
          </a:xfrm>
        </p:spPr>
        <p:txBody>
          <a:bodyPr>
            <a:normAutofit fontScale="90000"/>
          </a:bodyPr>
          <a:lstStyle/>
          <a:p>
            <a:pPr algn="just"/>
            <a:r>
              <a:rPr lang="pt-BR" sz="3200" dirty="0">
                <a:solidFill>
                  <a:srgbClr val="FFFF00"/>
                </a:solidFill>
                <a:latin typeface="Arial" panose="020B0604020202020204" pitchFamily="34" charset="0"/>
                <a:cs typeface="Arial" panose="020B0604020202020204" pitchFamily="34" charset="0"/>
              </a:rPr>
              <a:t>Os </a:t>
            </a:r>
            <a:r>
              <a:rPr lang="pt-BR" sz="3200" dirty="0" err="1">
                <a:solidFill>
                  <a:srgbClr val="FFFF00"/>
                </a:solidFill>
                <a:latin typeface="Arial" panose="020B0604020202020204" pitchFamily="34" charset="0"/>
                <a:cs typeface="Arial" panose="020B0604020202020204" pitchFamily="34" charset="0"/>
              </a:rPr>
              <a:t>TLPs</a:t>
            </a:r>
            <a:r>
              <a:rPr lang="pt-BR" sz="3200" dirty="0">
                <a:solidFill>
                  <a:srgbClr val="FFFF00"/>
                </a:solidFill>
                <a:latin typeface="Arial" panose="020B0604020202020204" pitchFamily="34" charset="0"/>
                <a:cs typeface="Arial" panose="020B0604020202020204" pitchFamily="34" charset="0"/>
              </a:rPr>
              <a:t> representam um grande avanço, têm e terão cada vez mais espaço, mas não se pode descuidar da qualidade na sua execução.</a:t>
            </a:r>
            <a:br>
              <a:rPr lang="pt-BR" sz="3200" dirty="0">
                <a:solidFill>
                  <a:srgbClr val="FFFF00"/>
                </a:solidFill>
                <a:latin typeface="Arial" panose="020B0604020202020204" pitchFamily="34" charset="0"/>
                <a:cs typeface="Arial" panose="020B0604020202020204" pitchFamily="34" charset="0"/>
              </a:rPr>
            </a:br>
            <a:r>
              <a:rPr lang="pt-BR" sz="3200" dirty="0">
                <a:solidFill>
                  <a:srgbClr val="FFFF00"/>
                </a:solidFill>
                <a:latin typeface="Arial" panose="020B0604020202020204" pitchFamily="34" charset="0"/>
                <a:cs typeface="Arial" panose="020B0604020202020204" pitchFamily="34" charset="0"/>
              </a:rPr>
              <a:t>A segurança do paciente é a nossa preocupação </a:t>
            </a:r>
          </a:p>
        </p:txBody>
      </p:sp>
    </p:spTree>
    <p:extLst>
      <p:ext uri="{BB962C8B-B14F-4D97-AF65-F5344CB8AC3E}">
        <p14:creationId xmlns:p14="http://schemas.microsoft.com/office/powerpoint/2010/main" val="1109404013"/>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2204864"/>
            <a:ext cx="8363272" cy="2232248"/>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A possibilidade de resultados falso positivos é conhecida, mas o grande problema epidemiológico são os resultados falso negativos </a:t>
            </a:r>
          </a:p>
        </p:txBody>
      </p:sp>
    </p:spTree>
    <p:extLst>
      <p:ext uri="{BB962C8B-B14F-4D97-AF65-F5344CB8AC3E}">
        <p14:creationId xmlns:p14="http://schemas.microsoft.com/office/powerpoint/2010/main" val="3862673008"/>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908720"/>
            <a:ext cx="8147248" cy="3370386"/>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A realização de </a:t>
            </a:r>
            <a:r>
              <a:rPr lang="pt-BR" sz="3200" dirty="0" err="1">
                <a:solidFill>
                  <a:srgbClr val="FFFF00"/>
                </a:solidFill>
                <a:latin typeface="Arial" panose="020B0604020202020204" pitchFamily="34" charset="0"/>
                <a:cs typeface="Arial" panose="020B0604020202020204" pitchFamily="34" charset="0"/>
              </a:rPr>
              <a:t>TLPs</a:t>
            </a:r>
            <a:r>
              <a:rPr lang="pt-BR" sz="3200" dirty="0">
                <a:solidFill>
                  <a:srgbClr val="FFFF00"/>
                </a:solidFill>
                <a:latin typeface="Arial" panose="020B0604020202020204" pitchFamily="34" charset="0"/>
                <a:cs typeface="Arial" panose="020B0604020202020204" pitchFamily="34" charset="0"/>
              </a:rPr>
              <a:t> em ambientes desconectados da rede de assistência  agrava a já existente fragmentação do cuidado à saúde*</a:t>
            </a:r>
          </a:p>
        </p:txBody>
      </p:sp>
    </p:spTree>
    <p:extLst>
      <p:ext uri="{BB962C8B-B14F-4D97-AF65-F5344CB8AC3E}">
        <p14:creationId xmlns:p14="http://schemas.microsoft.com/office/powerpoint/2010/main" val="863201058"/>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332656"/>
            <a:ext cx="7997512" cy="6264696"/>
          </a:xfrm>
        </p:spPr>
        <p:txBody>
          <a:bodyPr/>
          <a:lstStyle/>
          <a:p>
            <a:r>
              <a:rPr lang="pt-BR" sz="2800" dirty="0">
                <a:solidFill>
                  <a:srgbClr val="FFFF00"/>
                </a:solidFill>
                <a:latin typeface="Arial" panose="020B0604020202020204" pitchFamily="34" charset="0"/>
                <a:cs typeface="Arial" panose="020B0604020202020204" pitchFamily="34" charset="0"/>
              </a:rPr>
              <a:t>- Os </a:t>
            </a:r>
            <a:r>
              <a:rPr lang="pt-BR" sz="2800" dirty="0" err="1">
                <a:solidFill>
                  <a:srgbClr val="FFFF00"/>
                </a:solidFill>
                <a:latin typeface="Arial" panose="020B0604020202020204" pitchFamily="34" charset="0"/>
                <a:cs typeface="Arial" panose="020B0604020202020204" pitchFamily="34" charset="0"/>
              </a:rPr>
              <a:t>TLPs</a:t>
            </a:r>
            <a:r>
              <a:rPr lang="pt-BR" sz="2800" dirty="0">
                <a:solidFill>
                  <a:srgbClr val="FFFF00"/>
                </a:solidFill>
                <a:latin typeface="Arial" panose="020B0604020202020204" pitchFamily="34" charset="0"/>
                <a:cs typeface="Arial" panose="020B0604020202020204" pitchFamily="34" charset="0"/>
              </a:rPr>
              <a:t> representam um grande avanço e tem        e terão cada vez mais espaço, mas não se pode descuidar da qualidade na sua execução. </a:t>
            </a:r>
            <a:br>
              <a:rPr lang="pt-BR" sz="2800" dirty="0">
                <a:solidFill>
                  <a:srgbClr val="FFFF00"/>
                </a:solidFill>
                <a:latin typeface="Arial" panose="020B0604020202020204" pitchFamily="34" charset="0"/>
                <a:cs typeface="Arial" panose="020B0604020202020204" pitchFamily="34" charset="0"/>
              </a:rPr>
            </a:br>
            <a:br>
              <a:rPr lang="pt-BR" sz="2800" dirty="0">
                <a:solidFill>
                  <a:srgbClr val="FFFF00"/>
                </a:solidFill>
                <a:latin typeface="Arial" panose="020B0604020202020204" pitchFamily="34" charset="0"/>
                <a:cs typeface="Arial" panose="020B0604020202020204" pitchFamily="34" charset="0"/>
              </a:rPr>
            </a:br>
            <a:r>
              <a:rPr lang="pt-BR" sz="2800" dirty="0">
                <a:solidFill>
                  <a:srgbClr val="FFFF00"/>
                </a:solidFill>
                <a:latin typeface="Arial" panose="020B0604020202020204" pitchFamily="34" charset="0"/>
                <a:cs typeface="Arial" panose="020B0604020202020204" pitchFamily="34" charset="0"/>
              </a:rPr>
              <a:t>-  É necessária a revisão dos critérios de registro de </a:t>
            </a:r>
            <a:r>
              <a:rPr lang="pt-BR" sz="2800" dirty="0" err="1">
                <a:solidFill>
                  <a:srgbClr val="FFFF00"/>
                </a:solidFill>
                <a:latin typeface="Arial" panose="020B0604020202020204" pitchFamily="34" charset="0"/>
                <a:cs typeface="Arial" panose="020B0604020202020204" pitchFamily="34" charset="0"/>
              </a:rPr>
              <a:t>TLPs</a:t>
            </a:r>
            <a:r>
              <a:rPr lang="pt-BR" sz="2800" dirty="0">
                <a:solidFill>
                  <a:srgbClr val="FFFF00"/>
                </a:solidFill>
                <a:latin typeface="Arial" panose="020B0604020202020204" pitchFamily="34" charset="0"/>
                <a:cs typeface="Arial" panose="020B0604020202020204" pitchFamily="34" charset="0"/>
              </a:rPr>
              <a:t>  pela Anvisa</a:t>
            </a:r>
            <a:br>
              <a:rPr lang="pt-BR" sz="2800" dirty="0">
                <a:solidFill>
                  <a:srgbClr val="FFFF00"/>
                </a:solidFill>
                <a:latin typeface="Arial" panose="020B0604020202020204" pitchFamily="34" charset="0"/>
                <a:cs typeface="Arial" panose="020B0604020202020204" pitchFamily="34" charset="0"/>
              </a:rPr>
            </a:br>
            <a:br>
              <a:rPr lang="pt-BR" sz="2800" dirty="0">
                <a:solidFill>
                  <a:srgbClr val="FFFF00"/>
                </a:solidFill>
                <a:latin typeface="Arial" panose="020B0604020202020204" pitchFamily="34" charset="0"/>
                <a:cs typeface="Arial" panose="020B0604020202020204" pitchFamily="34" charset="0"/>
              </a:rPr>
            </a:br>
            <a:r>
              <a:rPr lang="pt-BR" sz="2800" dirty="0">
                <a:solidFill>
                  <a:srgbClr val="FFFF00"/>
                </a:solidFill>
                <a:latin typeface="Arial" panose="020B0604020202020204" pitchFamily="34" charset="0"/>
                <a:cs typeface="Arial" panose="020B0604020202020204" pitchFamily="34" charset="0"/>
              </a:rPr>
              <a:t>- São necessários critérios equivalentes aos descritos na RDC302:2005 vigente</a:t>
            </a:r>
            <a:br>
              <a:rPr lang="pt-BR" sz="2800" dirty="0">
                <a:solidFill>
                  <a:srgbClr val="FFFF00"/>
                </a:solidFill>
                <a:latin typeface="Arial" panose="020B0604020202020204" pitchFamily="34" charset="0"/>
                <a:cs typeface="Arial" panose="020B0604020202020204" pitchFamily="34" charset="0"/>
              </a:rPr>
            </a:br>
            <a:br>
              <a:rPr lang="pt-BR" sz="2800" dirty="0">
                <a:solidFill>
                  <a:srgbClr val="FFFF00"/>
                </a:solidFill>
                <a:latin typeface="Arial" panose="020B0604020202020204" pitchFamily="34" charset="0"/>
                <a:cs typeface="Arial" panose="020B0604020202020204" pitchFamily="34" charset="0"/>
              </a:rPr>
            </a:br>
            <a:r>
              <a:rPr lang="pt-BR" sz="2800" dirty="0">
                <a:solidFill>
                  <a:srgbClr val="FFFF00"/>
                </a:solidFill>
                <a:latin typeface="Arial" panose="020B0604020202020204" pitchFamily="34" charset="0"/>
                <a:cs typeface="Arial" panose="020B0604020202020204" pitchFamily="34" charset="0"/>
              </a:rPr>
              <a:t>-  É necessária a fiscalização efetiva e padronizada da realização de </a:t>
            </a:r>
            <a:r>
              <a:rPr lang="pt-BR" sz="2800" dirty="0" err="1">
                <a:solidFill>
                  <a:srgbClr val="FFFF00"/>
                </a:solidFill>
                <a:latin typeface="Arial" panose="020B0604020202020204" pitchFamily="34" charset="0"/>
                <a:cs typeface="Arial" panose="020B0604020202020204" pitchFamily="34" charset="0"/>
              </a:rPr>
              <a:t>TLPs</a:t>
            </a:r>
            <a:r>
              <a:rPr lang="pt-BR" sz="2800" dirty="0">
                <a:solidFill>
                  <a:srgbClr val="FFFF00"/>
                </a:solidFill>
                <a:latin typeface="Arial" panose="020B0604020202020204" pitchFamily="34" charset="0"/>
                <a:cs typeface="Arial" panose="020B0604020202020204" pitchFamily="34" charset="0"/>
              </a:rPr>
              <a:t> pelas Vigilâncias Sanitárias.</a:t>
            </a:r>
            <a:br>
              <a:rPr lang="pt-BR" sz="2800" dirty="0">
                <a:solidFill>
                  <a:srgbClr val="FFFF00"/>
                </a:solidFill>
                <a:latin typeface="Arial" panose="020B0604020202020204" pitchFamily="34" charset="0"/>
                <a:cs typeface="Arial" panose="020B0604020202020204" pitchFamily="34" charset="0"/>
              </a:rPr>
            </a:br>
            <a:endParaRPr lang="pt-BR" sz="28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37190"/>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AF269E-175B-4F88-A5D7-E260268199D4}"/>
              </a:ext>
            </a:extLst>
          </p:cNvPr>
          <p:cNvSpPr>
            <a:spLocks noGrp="1"/>
          </p:cNvSpPr>
          <p:nvPr>
            <p:ph type="title"/>
          </p:nvPr>
        </p:nvSpPr>
        <p:spPr>
          <a:xfrm>
            <a:off x="179512" y="0"/>
            <a:ext cx="8712968" cy="7317432"/>
          </a:xfrm>
        </p:spPr>
        <p:txBody>
          <a:bodyPr/>
          <a:lstStyle/>
          <a:p>
            <a:r>
              <a:rPr lang="en-US" sz="1800" b="1" cap="small" dirty="0" err="1">
                <a:solidFill>
                  <a:srgbClr val="FFFF00"/>
                </a:solidFill>
                <a:effectLst/>
                <a:latin typeface="Arial" panose="020B0604020202020204" pitchFamily="34" charset="0"/>
                <a:cs typeface="Arial" panose="020B0604020202020204" pitchFamily="34" charset="0"/>
              </a:rPr>
              <a:t>Bibliografia</a:t>
            </a:r>
            <a:r>
              <a:rPr lang="en-US" sz="1800" b="1" cap="small" dirty="0">
                <a:solidFill>
                  <a:srgbClr val="FFFF00"/>
                </a:solidFill>
                <a:effectLst/>
                <a:latin typeface="Arial" panose="020B0604020202020204" pitchFamily="34" charset="0"/>
                <a:cs typeface="Arial" panose="020B0604020202020204" pitchFamily="34" charset="0"/>
              </a:rPr>
              <a:t> </a:t>
            </a:r>
            <a:r>
              <a:rPr lang="en-US" sz="1800" b="1" cap="small" dirty="0" err="1">
                <a:solidFill>
                  <a:srgbClr val="FFFF00"/>
                </a:solidFill>
                <a:effectLst/>
                <a:latin typeface="Arial" panose="020B0604020202020204" pitchFamily="34" charset="0"/>
                <a:cs typeface="Arial" panose="020B0604020202020204" pitchFamily="34" charset="0"/>
              </a:rPr>
              <a:t>consultada</a:t>
            </a:r>
            <a:r>
              <a:rPr lang="en-US" sz="1800" b="1" cap="small" dirty="0">
                <a:solidFill>
                  <a:srgbClr val="FFFF00"/>
                </a:solidFill>
                <a:effectLst/>
                <a:latin typeface="Arial" panose="020B0604020202020204" pitchFamily="34" charset="0"/>
                <a:cs typeface="Arial" panose="020B0604020202020204" pitchFamily="34" charset="0"/>
              </a:rPr>
              <a:t> e </a:t>
            </a:r>
            <a:r>
              <a:rPr lang="en-US" sz="1800" b="1" cap="small" dirty="0" err="1">
                <a:solidFill>
                  <a:srgbClr val="FFFF00"/>
                </a:solidFill>
                <a:effectLst/>
                <a:latin typeface="Arial" panose="020B0604020202020204" pitchFamily="34" charset="0"/>
                <a:cs typeface="Arial" panose="020B0604020202020204" pitchFamily="34" charset="0"/>
              </a:rPr>
              <a:t>recomendada</a:t>
            </a:r>
            <a:br>
              <a:rPr lang="en-US" sz="1800" b="1" cap="small" dirty="0">
                <a:solidFill>
                  <a:srgbClr val="FFFF00"/>
                </a:solidFill>
                <a:effectLst/>
                <a:latin typeface="Arial" panose="020B0604020202020204" pitchFamily="34" charset="0"/>
                <a:cs typeface="Arial" panose="020B0604020202020204" pitchFamily="34" charset="0"/>
              </a:rPr>
            </a:br>
            <a:br>
              <a:rPr lang="en-US" sz="1200" b="1" cap="small" dirty="0">
                <a:solidFill>
                  <a:srgbClr val="FFFF00"/>
                </a:solidFill>
                <a:effectLst/>
                <a:latin typeface="Arial" panose="020B0604020202020204" pitchFamily="34" charset="0"/>
                <a:cs typeface="Arial" panose="020B0604020202020204" pitchFamily="34" charset="0"/>
              </a:rPr>
            </a:br>
            <a:br>
              <a:rPr lang="en-US" sz="1200" b="1" cap="small"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(1) Lippi G, Plebani M. Streamlining laboratory expenditures through direct to consumer testing and reference prices: first do not harm. Ann </a:t>
            </a:r>
            <a:r>
              <a:rPr lang="en-US" sz="1200" dirty="0" err="1">
                <a:solidFill>
                  <a:srgbClr val="FFFF00"/>
                </a:solidFill>
                <a:effectLst/>
                <a:latin typeface="Arial" panose="020B0604020202020204" pitchFamily="34" charset="0"/>
                <a:cs typeface="Arial" panose="020B0604020202020204" pitchFamily="34" charset="0"/>
              </a:rPr>
              <a:t>Transl</a:t>
            </a:r>
            <a:r>
              <a:rPr lang="en-US" sz="1200" dirty="0">
                <a:solidFill>
                  <a:srgbClr val="FFFF00"/>
                </a:solidFill>
                <a:effectLst/>
                <a:latin typeface="Arial" panose="020B0604020202020204" pitchFamily="34" charset="0"/>
                <a:cs typeface="Arial" panose="020B0604020202020204" pitchFamily="34" charset="0"/>
              </a:rPr>
              <a:t> Med 2016;4(21):424. </a:t>
            </a:r>
            <a:r>
              <a:rPr lang="en-US" sz="1200" dirty="0" err="1">
                <a:solidFill>
                  <a:srgbClr val="FFFF00"/>
                </a:solidFill>
                <a:effectLst/>
                <a:latin typeface="Arial" panose="020B0604020202020204" pitchFamily="34" charset="0"/>
                <a:cs typeface="Arial" panose="020B0604020202020204" pitchFamily="34" charset="0"/>
              </a:rPr>
              <a:t>doi</a:t>
            </a:r>
            <a:r>
              <a:rPr lang="en-US" sz="1200" dirty="0">
                <a:solidFill>
                  <a:srgbClr val="FFFF00"/>
                </a:solidFill>
                <a:effectLst/>
                <a:latin typeface="Arial" panose="020B0604020202020204" pitchFamily="34" charset="0"/>
                <a:cs typeface="Arial" panose="020B0604020202020204" pitchFamily="34" charset="0"/>
              </a:rPr>
              <a:t>: 10.21037/atm.2016.09.41 </a:t>
            </a:r>
            <a:br>
              <a:rPr lang="en-US" sz="1200" dirty="0">
                <a:solidFill>
                  <a:srgbClr val="FFFF00"/>
                </a:solidFill>
                <a:effectLst/>
                <a:latin typeface="Arial" panose="020B0604020202020204" pitchFamily="34" charset="0"/>
                <a:cs typeface="Arial" panose="020B0604020202020204" pitchFamily="34" charset="0"/>
              </a:rPr>
            </a:br>
            <a:br>
              <a:rPr lang="en-US"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(2) </a:t>
            </a:r>
            <a:r>
              <a:rPr lang="en-US" sz="1200" dirty="0" err="1">
                <a:solidFill>
                  <a:srgbClr val="FFFF00"/>
                </a:solidFill>
                <a:effectLst/>
                <a:latin typeface="Arial" panose="020B0604020202020204" pitchFamily="34" charset="0"/>
                <a:cs typeface="Arial" panose="020B0604020202020204" pitchFamily="34" charset="0"/>
              </a:rPr>
              <a:t>Bonini</a:t>
            </a:r>
            <a:r>
              <a:rPr lang="en-US" sz="1200" dirty="0">
                <a:solidFill>
                  <a:srgbClr val="FFFF00"/>
                </a:solidFill>
                <a:effectLst/>
                <a:latin typeface="Arial" panose="020B0604020202020204" pitchFamily="34" charset="0"/>
                <a:cs typeface="Arial" panose="020B0604020202020204" pitchFamily="34" charset="0"/>
              </a:rPr>
              <a:t> P, Plebani M, </a:t>
            </a:r>
            <a:r>
              <a:rPr lang="en-US" sz="1200" dirty="0" err="1">
                <a:solidFill>
                  <a:srgbClr val="FFFF00"/>
                </a:solidFill>
                <a:effectLst/>
                <a:latin typeface="Arial" panose="020B0604020202020204" pitchFamily="34" charset="0"/>
                <a:cs typeface="Arial" panose="020B0604020202020204" pitchFamily="34" charset="0"/>
              </a:rPr>
              <a:t>Ceriotti</a:t>
            </a:r>
            <a:r>
              <a:rPr lang="en-US" sz="1200" dirty="0">
                <a:solidFill>
                  <a:srgbClr val="FFFF00"/>
                </a:solidFill>
                <a:effectLst/>
                <a:latin typeface="Arial" panose="020B0604020202020204" pitchFamily="34" charset="0"/>
                <a:cs typeface="Arial" panose="020B0604020202020204" pitchFamily="34" charset="0"/>
              </a:rPr>
              <a:t> F, et al. Errors in laboratory medicine. Clin Chem 2002;48:691–8.</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 O'Kane MJ, McManus P, McGowan M, et al. Quality error rates in point-of-care testing. Clin Chem 2011;57:1267–71</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 </a:t>
            </a:r>
            <a:r>
              <a:rPr lang="en-US" sz="1200" dirty="0" err="1">
                <a:solidFill>
                  <a:srgbClr val="FFFF00"/>
                </a:solidFill>
                <a:effectLst/>
                <a:latin typeface="Arial" panose="020B0604020202020204" pitchFamily="34" charset="0"/>
                <a:cs typeface="Arial" panose="020B0604020202020204" pitchFamily="34" charset="0"/>
              </a:rPr>
              <a:t>Joesph</a:t>
            </a:r>
            <a:r>
              <a:rPr lang="en-US" sz="1200" dirty="0">
                <a:solidFill>
                  <a:srgbClr val="FFFF00"/>
                </a:solidFill>
                <a:effectLst/>
                <a:latin typeface="Arial" panose="020B0604020202020204" pitchFamily="34" charset="0"/>
                <a:cs typeface="Arial" panose="020B0604020202020204" pitchFamily="34" charset="0"/>
              </a:rPr>
              <a:t> Wiencek &amp; James Nichols (2016): Issues in the practical implementation of POCT: overcoming challenges, Expert </a:t>
            </a:r>
            <a:br>
              <a:rPr lang="en-US"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Review of Molecular Diagnostics, DOI: 10.1586/14737159.2016.1141678</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 Lippi G , Plebani M, </a:t>
            </a:r>
            <a:r>
              <a:rPr lang="en-US" sz="1200" dirty="0" err="1">
                <a:solidFill>
                  <a:srgbClr val="FFFF00"/>
                </a:solidFill>
                <a:effectLst/>
                <a:latin typeface="Arial" panose="020B0604020202020204" pitchFamily="34" charset="0"/>
                <a:cs typeface="Arial" panose="020B0604020202020204" pitchFamily="34" charset="0"/>
              </a:rPr>
              <a:t>FavaloroJ</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Trenti</a:t>
            </a:r>
            <a:r>
              <a:rPr lang="en-US" sz="1200" dirty="0">
                <a:solidFill>
                  <a:srgbClr val="FFFF00"/>
                </a:solidFill>
                <a:effectLst/>
                <a:latin typeface="Arial" panose="020B0604020202020204" pitchFamily="34" charset="0"/>
                <a:cs typeface="Arial" panose="020B0604020202020204" pitchFamily="34" charset="0"/>
              </a:rPr>
              <a:t> T. Laboratory testing in pharmacies. Clin Chem Lab Med 2010;48(7):943–953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(6) </a:t>
            </a:r>
            <a:r>
              <a:rPr lang="en-US" sz="1200" dirty="0" err="1">
                <a:solidFill>
                  <a:srgbClr val="FFFF00"/>
                </a:solidFill>
                <a:effectLst/>
                <a:latin typeface="Arial" panose="020B0604020202020204" pitchFamily="34" charset="0"/>
                <a:cs typeface="Arial" panose="020B0604020202020204" pitchFamily="34" charset="0"/>
              </a:rPr>
              <a:t>Gronowski</a:t>
            </a:r>
            <a:r>
              <a:rPr lang="en-US" sz="1200" dirty="0">
                <a:solidFill>
                  <a:srgbClr val="FFFF00"/>
                </a:solidFill>
                <a:effectLst/>
                <a:latin typeface="Arial" panose="020B0604020202020204" pitchFamily="34" charset="0"/>
                <a:cs typeface="Arial" panose="020B0604020202020204" pitchFamily="34" charset="0"/>
              </a:rPr>
              <a:t> AM et al. Pharmacists in the   </a:t>
            </a:r>
            <a:r>
              <a:rPr lang="en-US" sz="1200" dirty="0" err="1">
                <a:solidFill>
                  <a:srgbClr val="FFFF00"/>
                </a:solidFill>
                <a:effectLst/>
                <a:latin typeface="Arial" panose="020B0604020202020204" pitchFamily="34" charset="0"/>
                <a:cs typeface="Arial" panose="020B0604020202020204" pitchFamily="34" charset="0"/>
              </a:rPr>
              <a:t>Space:Friends</a:t>
            </a:r>
            <a:r>
              <a:rPr lang="en-US" sz="1200" dirty="0">
                <a:solidFill>
                  <a:srgbClr val="FFFF00"/>
                </a:solidFill>
                <a:effectLst/>
                <a:latin typeface="Arial" panose="020B0604020202020204" pitchFamily="34" charset="0"/>
                <a:cs typeface="Arial" panose="020B0604020202020204" pitchFamily="34" charset="0"/>
              </a:rPr>
              <a:t> or Foes?</a:t>
            </a:r>
            <a:r>
              <a:rPr lang="en-US" sz="1200" b="1" dirty="0">
                <a:solidFill>
                  <a:srgbClr val="FFFF00"/>
                </a:solidFill>
                <a:effectLst/>
                <a:latin typeface="Arial" panose="020B0604020202020204" pitchFamily="34" charset="0"/>
                <a:cs typeface="Arial" panose="020B0604020202020204" pitchFamily="34" charset="0"/>
              </a:rPr>
              <a:t> </a:t>
            </a:r>
            <a:r>
              <a:rPr lang="en-US" sz="1200" dirty="0">
                <a:solidFill>
                  <a:srgbClr val="FFFF00"/>
                </a:solidFill>
                <a:effectLst/>
                <a:latin typeface="Arial" panose="020B0604020202020204" pitchFamily="34" charset="0"/>
                <a:cs typeface="Arial" panose="020B0604020202020204" pitchFamily="34" charset="0"/>
              </a:rPr>
              <a:t>Clinical Chemistry 2016, 62:5 679–683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(7) )  St John A, Price C P.  Existing and Emerging Technologies for Point-of-Care Testing. Clin </a:t>
            </a:r>
            <a:r>
              <a:rPr lang="en-US" sz="1200" dirty="0" err="1">
                <a:solidFill>
                  <a:srgbClr val="FFFF00"/>
                </a:solidFill>
                <a:effectLst/>
                <a:latin typeface="Arial" panose="020B0604020202020204" pitchFamily="34" charset="0"/>
                <a:cs typeface="Arial" panose="020B0604020202020204" pitchFamily="34" charset="0"/>
              </a:rPr>
              <a:t>Biochem</a:t>
            </a:r>
            <a:r>
              <a:rPr lang="en-US" sz="1200" dirty="0">
                <a:solidFill>
                  <a:srgbClr val="FFFF00"/>
                </a:solidFill>
                <a:effectLst/>
                <a:latin typeface="Arial" panose="020B0604020202020204" pitchFamily="34" charset="0"/>
                <a:cs typeface="Arial" panose="020B0604020202020204" pitchFamily="34" charset="0"/>
              </a:rPr>
              <a:t> Rev 35 (3) 2014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pt-BR" sz="1200" dirty="0">
                <a:solidFill>
                  <a:srgbClr val="FFFF00"/>
                </a:solidFill>
                <a:effectLst/>
                <a:latin typeface="Arial" panose="020B0604020202020204" pitchFamily="34" charset="0"/>
                <a:cs typeface="Arial" panose="020B0604020202020204" pitchFamily="34" charset="0"/>
              </a:rPr>
              <a:t>(8) </a:t>
            </a:r>
            <a:r>
              <a:rPr lang="pt-BR" sz="1200" dirty="0" err="1">
                <a:solidFill>
                  <a:srgbClr val="FFFF00"/>
                </a:solidFill>
                <a:effectLst/>
                <a:latin typeface="Arial" panose="020B0604020202020204" pitchFamily="34" charset="0"/>
                <a:cs typeface="Arial" panose="020B0604020202020204" pitchFamily="34" charset="0"/>
              </a:rPr>
              <a:t>Pocius</a:t>
            </a:r>
            <a:r>
              <a:rPr lang="pt-BR" sz="1200" dirty="0">
                <a:solidFill>
                  <a:srgbClr val="FFFF00"/>
                </a:solidFill>
                <a:effectLst/>
                <a:latin typeface="Arial" panose="020B0604020202020204" pitchFamily="34" charset="0"/>
                <a:cs typeface="Arial" panose="020B0604020202020204" pitchFamily="34" charset="0"/>
              </a:rPr>
              <a:t> </a:t>
            </a:r>
            <a:r>
              <a:rPr lang="pt-BR" sz="1200" dirty="0" err="1">
                <a:solidFill>
                  <a:srgbClr val="FFFF00"/>
                </a:solidFill>
                <a:effectLst/>
                <a:latin typeface="Arial" panose="020B0604020202020204" pitchFamily="34" charset="0"/>
                <a:cs typeface="Arial" panose="020B0604020202020204" pitchFamily="34" charset="0"/>
              </a:rPr>
              <a:t>M.https</a:t>
            </a:r>
            <a:r>
              <a:rPr lang="pt-BR" sz="1200" dirty="0">
                <a:solidFill>
                  <a:srgbClr val="FFFF00"/>
                </a:solidFill>
                <a:effectLst/>
                <a:latin typeface="Arial" panose="020B0604020202020204" pitchFamily="34" charset="0"/>
                <a:cs typeface="Arial" panose="020B0604020202020204" pitchFamily="34" charset="0"/>
              </a:rPr>
              <a:t>://mg.mail.yahoo.com/</a:t>
            </a:r>
            <a:r>
              <a:rPr lang="pt-BR" sz="1200" dirty="0" err="1">
                <a:solidFill>
                  <a:srgbClr val="FFFF00"/>
                </a:solidFill>
                <a:effectLst/>
                <a:latin typeface="Arial" panose="020B0604020202020204" pitchFamily="34" charset="0"/>
                <a:cs typeface="Arial" panose="020B0604020202020204" pitchFamily="34" charset="0"/>
              </a:rPr>
              <a:t>neo</a:t>
            </a:r>
            <a:r>
              <a:rPr lang="pt-BR" sz="1200" dirty="0">
                <a:solidFill>
                  <a:srgbClr val="FFFF00"/>
                </a:solidFill>
                <a:effectLst/>
                <a:latin typeface="Arial" panose="020B0604020202020204" pitchFamily="34" charset="0"/>
                <a:cs typeface="Arial" panose="020B0604020202020204" pitchFamily="34" charset="0"/>
              </a:rPr>
              <a:t>/</a:t>
            </a:r>
            <a:r>
              <a:rPr lang="pt-BR" sz="1200" dirty="0" err="1">
                <a:solidFill>
                  <a:srgbClr val="FFFF00"/>
                </a:solidFill>
                <a:effectLst/>
                <a:latin typeface="Arial" panose="020B0604020202020204" pitchFamily="34" charset="0"/>
                <a:cs typeface="Arial" panose="020B0604020202020204" pitchFamily="34" charset="0"/>
              </a:rPr>
              <a:t>launch</a:t>
            </a:r>
            <a:r>
              <a:rPr lang="pt-BR" sz="1200" dirty="0">
                <a:solidFill>
                  <a:srgbClr val="FFFF00"/>
                </a:solidFill>
                <a:effectLst/>
                <a:latin typeface="Arial" panose="020B0604020202020204" pitchFamily="34" charset="0"/>
                <a:cs typeface="Arial" panose="020B0604020202020204" pitchFamily="34" charset="0"/>
              </a:rPr>
              <a:t>?.</a:t>
            </a:r>
            <a:r>
              <a:rPr lang="pt-BR" sz="1200" dirty="0" err="1">
                <a:solidFill>
                  <a:srgbClr val="FFFF00"/>
                </a:solidFill>
                <a:effectLst/>
                <a:latin typeface="Arial" panose="020B0604020202020204" pitchFamily="34" charset="0"/>
                <a:cs typeface="Arial" panose="020B0604020202020204" pitchFamily="34" charset="0"/>
              </a:rPr>
              <a:t>rand</a:t>
            </a:r>
            <a:r>
              <a:rPr lang="pt-BR" sz="1200" dirty="0">
                <a:solidFill>
                  <a:srgbClr val="FFFF00"/>
                </a:solidFill>
                <a:effectLst/>
                <a:latin typeface="Arial" panose="020B0604020202020204" pitchFamily="34" charset="0"/>
                <a:cs typeface="Arial" panose="020B0604020202020204" pitchFamily="34" charset="0"/>
              </a:rPr>
              <a:t>=6ihbjpujf2irj#9302531687. </a:t>
            </a:r>
            <a:r>
              <a:rPr lang="en-US" sz="1200" dirty="0">
                <a:solidFill>
                  <a:srgbClr val="FFFF00"/>
                </a:solidFill>
                <a:effectLst/>
                <a:latin typeface="Arial" panose="020B0604020202020204" pitchFamily="34" charset="0"/>
                <a:cs typeface="Arial" panose="020B0604020202020204" pitchFamily="34" charset="0"/>
              </a:rPr>
              <a:t>January 20, 2017&lt;</a:t>
            </a:r>
            <a:r>
              <a:rPr lang="en-US" sz="1200" dirty="0" err="1">
                <a:solidFill>
                  <a:srgbClr val="FFFF00"/>
                </a:solidFill>
                <a:effectLst/>
                <a:latin typeface="Arial" panose="020B0604020202020204" pitchFamily="34" charset="0"/>
                <a:cs typeface="Arial" panose="020B0604020202020204" pitchFamily="34" charset="0"/>
              </a:rPr>
              <a:t>acesso</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em</a:t>
            </a:r>
            <a:r>
              <a:rPr lang="en-US" sz="1200" dirty="0">
                <a:solidFill>
                  <a:srgbClr val="FFFF00"/>
                </a:solidFill>
                <a:effectLst/>
                <a:latin typeface="Arial" panose="020B0604020202020204" pitchFamily="34" charset="0"/>
                <a:cs typeface="Arial" panose="020B0604020202020204" pitchFamily="34" charset="0"/>
              </a:rPr>
              <a:t> 20.01.17&gt;</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(9) St John A, Price C P.  Existing and Emerging Technologies for Point-of-Care Testing. Clin </a:t>
            </a:r>
            <a:r>
              <a:rPr lang="en-US" sz="1200" dirty="0" err="1">
                <a:solidFill>
                  <a:srgbClr val="FFFF00"/>
                </a:solidFill>
                <a:effectLst/>
                <a:latin typeface="Arial" panose="020B0604020202020204" pitchFamily="34" charset="0"/>
                <a:cs typeface="Arial" panose="020B0604020202020204" pitchFamily="34" charset="0"/>
              </a:rPr>
              <a:t>Biochem</a:t>
            </a:r>
            <a:r>
              <a:rPr lang="en-US" sz="1200" dirty="0">
                <a:solidFill>
                  <a:srgbClr val="FFFF00"/>
                </a:solidFill>
                <a:effectLst/>
                <a:latin typeface="Arial" panose="020B0604020202020204" pitchFamily="34" charset="0"/>
                <a:cs typeface="Arial" panose="020B0604020202020204" pitchFamily="34" charset="0"/>
              </a:rPr>
              <a:t> Rev 35 (3) 2014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(10) ) </a:t>
            </a:r>
            <a:r>
              <a:rPr lang="en-US" sz="1200" dirty="0" err="1">
                <a:solidFill>
                  <a:srgbClr val="FFFF00"/>
                </a:solidFill>
                <a:effectLst/>
                <a:latin typeface="Arial" panose="020B0604020202020204" pitchFamily="34" charset="0"/>
                <a:cs typeface="Arial" panose="020B0604020202020204" pitchFamily="34" charset="0"/>
              </a:rPr>
              <a:t>Joesph</a:t>
            </a:r>
            <a:r>
              <a:rPr lang="en-US" sz="1200" dirty="0">
                <a:solidFill>
                  <a:srgbClr val="FFFF00"/>
                </a:solidFill>
                <a:effectLst/>
                <a:latin typeface="Arial" panose="020B0604020202020204" pitchFamily="34" charset="0"/>
                <a:cs typeface="Arial" panose="020B0604020202020204" pitchFamily="34" charset="0"/>
              </a:rPr>
              <a:t> Wiencek &amp; James Nichols (2016): Issues in the practical implementation of POCT: overcoming challenges, Expert Review of Molecular Diagnostics, DOI: 10.1586/14737159.2016.1141678</a:t>
            </a:r>
            <a:br>
              <a:rPr lang="en-US" sz="1200" dirty="0">
                <a:solidFill>
                  <a:srgbClr val="FFFF00"/>
                </a:solidFill>
                <a:effectLst/>
                <a:latin typeface="Arial" panose="020B0604020202020204" pitchFamily="34" charset="0"/>
                <a:cs typeface="Arial" panose="020B0604020202020204" pitchFamily="34" charset="0"/>
              </a:rPr>
            </a:br>
            <a:br>
              <a:rPr lang="en-US"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(11) Lippi G, </a:t>
            </a:r>
            <a:r>
              <a:rPr lang="en-US" sz="1200" dirty="0" err="1">
                <a:solidFill>
                  <a:srgbClr val="FFFF00"/>
                </a:solidFill>
                <a:effectLst/>
                <a:latin typeface="Arial" panose="020B0604020202020204" pitchFamily="34" charset="0"/>
                <a:cs typeface="Arial" panose="020B0604020202020204" pitchFamily="34" charset="0"/>
              </a:rPr>
              <a:t>Guidi</a:t>
            </a:r>
            <a:r>
              <a:rPr lang="en-US" sz="1200" dirty="0">
                <a:solidFill>
                  <a:srgbClr val="FFFF00"/>
                </a:solidFill>
                <a:effectLst/>
                <a:latin typeface="Arial" panose="020B0604020202020204" pitchFamily="34" charset="0"/>
                <a:cs typeface="Arial" panose="020B0604020202020204" pitchFamily="34" charset="0"/>
              </a:rPr>
              <a:t> GC, </a:t>
            </a:r>
            <a:r>
              <a:rPr lang="en-US" sz="1200" dirty="0" err="1">
                <a:solidFill>
                  <a:srgbClr val="FFFF00"/>
                </a:solidFill>
                <a:effectLst/>
                <a:latin typeface="Arial" panose="020B0604020202020204" pitchFamily="34" charset="0"/>
                <a:cs typeface="Arial" panose="020B0604020202020204" pitchFamily="34" charset="0"/>
              </a:rPr>
              <a:t>Mattiuzzi</a:t>
            </a:r>
            <a:r>
              <a:rPr lang="en-US" sz="1200" dirty="0">
                <a:solidFill>
                  <a:srgbClr val="FFFF00"/>
                </a:solidFill>
                <a:effectLst/>
                <a:latin typeface="Arial" panose="020B0604020202020204" pitchFamily="34" charset="0"/>
                <a:cs typeface="Arial" panose="020B0604020202020204" pitchFamily="34" charset="0"/>
              </a:rPr>
              <a:t> C, et al. Preanalytical variability: The dark side of the moon in laboratory testing. Clin Chem Lab Med 2006;44:358–65. (11)</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(12) Lippi G , Plebani M, </a:t>
            </a:r>
            <a:r>
              <a:rPr lang="en-US" sz="1200" dirty="0" err="1">
                <a:solidFill>
                  <a:srgbClr val="FFFF00"/>
                </a:solidFill>
                <a:effectLst/>
                <a:latin typeface="Arial" panose="020B0604020202020204" pitchFamily="34" charset="0"/>
                <a:cs typeface="Arial" panose="020B0604020202020204" pitchFamily="34" charset="0"/>
              </a:rPr>
              <a:t>FavaloroJ</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Trenti</a:t>
            </a:r>
            <a:r>
              <a:rPr lang="en-US" sz="1200" dirty="0">
                <a:solidFill>
                  <a:srgbClr val="FFFF00"/>
                </a:solidFill>
                <a:effectLst/>
                <a:latin typeface="Arial" panose="020B0604020202020204" pitchFamily="34" charset="0"/>
                <a:cs typeface="Arial" panose="020B0604020202020204" pitchFamily="34" charset="0"/>
              </a:rPr>
              <a:t> T. Laboratory testing in pharmacies. </a:t>
            </a:r>
            <a:r>
              <a:rPr lang="pt-BR" sz="1200" dirty="0" err="1">
                <a:solidFill>
                  <a:srgbClr val="FFFF00"/>
                </a:solidFill>
                <a:effectLst/>
                <a:latin typeface="Arial" panose="020B0604020202020204" pitchFamily="34" charset="0"/>
                <a:cs typeface="Arial" panose="020B0604020202020204" pitchFamily="34" charset="0"/>
              </a:rPr>
              <a:t>Clin</a:t>
            </a:r>
            <a:r>
              <a:rPr lang="pt-BR" sz="1200" dirty="0">
                <a:solidFill>
                  <a:srgbClr val="FFFF00"/>
                </a:solidFill>
                <a:effectLst/>
                <a:latin typeface="Arial" panose="020B0604020202020204" pitchFamily="34" charset="0"/>
                <a:cs typeface="Arial" panose="020B0604020202020204" pitchFamily="34" charset="0"/>
              </a:rPr>
              <a:t> </a:t>
            </a:r>
            <a:r>
              <a:rPr lang="pt-BR" sz="1200" dirty="0" err="1">
                <a:solidFill>
                  <a:srgbClr val="FFFF00"/>
                </a:solidFill>
                <a:effectLst/>
                <a:latin typeface="Arial" panose="020B0604020202020204" pitchFamily="34" charset="0"/>
                <a:cs typeface="Arial" panose="020B0604020202020204" pitchFamily="34" charset="0"/>
              </a:rPr>
              <a:t>Chem</a:t>
            </a:r>
            <a:r>
              <a:rPr lang="pt-BR" sz="1200" dirty="0">
                <a:solidFill>
                  <a:srgbClr val="FFFF00"/>
                </a:solidFill>
                <a:effectLst/>
                <a:latin typeface="Arial" panose="020B0604020202020204" pitchFamily="34" charset="0"/>
                <a:cs typeface="Arial" panose="020B0604020202020204" pitchFamily="34" charset="0"/>
              </a:rPr>
              <a:t> </a:t>
            </a:r>
            <a:r>
              <a:rPr lang="pt-BR" sz="1200" dirty="0" err="1">
                <a:solidFill>
                  <a:srgbClr val="FFFF00"/>
                </a:solidFill>
                <a:effectLst/>
                <a:latin typeface="Arial" panose="020B0604020202020204" pitchFamily="34" charset="0"/>
                <a:cs typeface="Arial" panose="020B0604020202020204" pitchFamily="34" charset="0"/>
              </a:rPr>
              <a:t>Lab</a:t>
            </a:r>
            <a:r>
              <a:rPr lang="pt-BR" sz="1200" dirty="0">
                <a:solidFill>
                  <a:srgbClr val="FFFF00"/>
                </a:solidFill>
                <a:effectLst/>
                <a:latin typeface="Arial" panose="020B0604020202020204" pitchFamily="34" charset="0"/>
                <a:cs typeface="Arial" panose="020B0604020202020204" pitchFamily="34" charset="0"/>
              </a:rPr>
              <a:t> </a:t>
            </a:r>
            <a:r>
              <a:rPr lang="pt-BR" sz="1200" dirty="0" err="1">
                <a:solidFill>
                  <a:srgbClr val="FFFF00"/>
                </a:solidFill>
                <a:effectLst/>
                <a:latin typeface="Arial" panose="020B0604020202020204" pitchFamily="34" charset="0"/>
                <a:cs typeface="Arial" panose="020B0604020202020204" pitchFamily="34" charset="0"/>
              </a:rPr>
              <a:t>Med</a:t>
            </a:r>
            <a:r>
              <a:rPr lang="pt-BR" sz="1200" dirty="0">
                <a:solidFill>
                  <a:srgbClr val="FFFF00"/>
                </a:solidFill>
                <a:effectLst/>
                <a:latin typeface="Arial" panose="020B0604020202020204" pitchFamily="34" charset="0"/>
                <a:cs typeface="Arial" panose="020B0604020202020204" pitchFamily="34" charset="0"/>
              </a:rPr>
              <a:t> 2010;48(7):943–953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pt-BR" sz="1200" dirty="0">
                <a:solidFill>
                  <a:srgbClr val="FFFF00"/>
                </a:solidFill>
                <a:effectLst/>
                <a:latin typeface="Arial" panose="020B0604020202020204" pitchFamily="34" charset="0"/>
                <a:cs typeface="Arial" panose="020B0604020202020204" pitchFamily="34" charset="0"/>
              </a:rPr>
              <a:t>(13) Diretriz para a Gestão e Garantia da Qualidade de testes laboratoriais remotos (</a:t>
            </a:r>
            <a:r>
              <a:rPr lang="pt-BR" sz="1200" dirty="0" err="1">
                <a:solidFill>
                  <a:srgbClr val="FFFF00"/>
                </a:solidFill>
                <a:effectLst/>
                <a:latin typeface="Arial" panose="020B0604020202020204" pitchFamily="34" charset="0"/>
                <a:cs typeface="Arial" panose="020B0604020202020204" pitchFamily="34" charset="0"/>
              </a:rPr>
              <a:t>tlr</a:t>
            </a:r>
            <a:r>
              <a:rPr lang="pt-BR" sz="1200" dirty="0">
                <a:solidFill>
                  <a:srgbClr val="FFFF00"/>
                </a:solidFill>
                <a:effectLst/>
                <a:latin typeface="Arial" panose="020B0604020202020204" pitchFamily="34" charset="0"/>
                <a:cs typeface="Arial" panose="020B0604020202020204" pitchFamily="34" charset="0"/>
              </a:rPr>
              <a:t>) da Sociedade Brasileira de Patologia Clínica/ Medicina Laboratorial (SBPC/ML).2013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br>
              <a:rPr lang="pt-BR" sz="1200" dirty="0">
                <a:effectLst/>
                <a:latin typeface="Arial" panose="020B0604020202020204" pitchFamily="34" charset="0"/>
                <a:cs typeface="Arial" panose="020B0604020202020204" pitchFamily="34" charset="0"/>
              </a:rPr>
            </a:br>
            <a:endParaRPr lang="pt-B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3893869"/>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49B4E0-FA9E-4F79-9258-D78AA9259517}"/>
              </a:ext>
            </a:extLst>
          </p:cNvPr>
          <p:cNvSpPr>
            <a:spLocks noGrp="1"/>
          </p:cNvSpPr>
          <p:nvPr>
            <p:ph type="title"/>
          </p:nvPr>
        </p:nvSpPr>
        <p:spPr>
          <a:xfrm>
            <a:off x="251520" y="476672"/>
            <a:ext cx="8640960" cy="6120680"/>
          </a:xfrm>
        </p:spPr>
        <p:txBody>
          <a:bodyPr/>
          <a:lstStyle/>
          <a:p>
            <a:r>
              <a:rPr lang="en-US" sz="1200" dirty="0">
                <a:solidFill>
                  <a:srgbClr val="FFFF00"/>
                </a:solidFill>
                <a:effectLst/>
                <a:latin typeface="Arial" panose="020B0604020202020204" pitchFamily="34" charset="0"/>
                <a:cs typeface="Arial" panose="020B0604020202020204" pitchFamily="34" charset="0"/>
              </a:rPr>
              <a:t>(14) </a:t>
            </a:r>
            <a:r>
              <a:rPr lang="en-US" sz="1200" dirty="0" err="1">
                <a:solidFill>
                  <a:srgbClr val="FFFF00"/>
                </a:solidFill>
                <a:effectLst/>
                <a:latin typeface="Arial" panose="020B0604020202020204" pitchFamily="34" charset="0"/>
                <a:cs typeface="Arial" panose="020B0604020202020204" pitchFamily="34" charset="0"/>
              </a:rPr>
              <a:t>Luppa</a:t>
            </a:r>
            <a:r>
              <a:rPr lang="en-US" sz="1200" dirty="0">
                <a:solidFill>
                  <a:srgbClr val="FFFF00"/>
                </a:solidFill>
                <a:effectLst/>
                <a:latin typeface="Arial" panose="020B0604020202020204" pitchFamily="34" charset="0"/>
                <a:cs typeface="Arial" panose="020B0604020202020204" pitchFamily="34" charset="0"/>
              </a:rPr>
              <a:t> PB, </a:t>
            </a:r>
            <a:r>
              <a:rPr lang="en-US" sz="1200" dirty="0" err="1">
                <a:solidFill>
                  <a:srgbClr val="FFFF00"/>
                </a:solidFill>
                <a:effectLst/>
                <a:latin typeface="Arial" panose="020B0604020202020204" pitchFamily="34" charset="0"/>
                <a:cs typeface="Arial" panose="020B0604020202020204" pitchFamily="34" charset="0"/>
              </a:rPr>
              <a:t>Bietenbeck</a:t>
            </a:r>
            <a:r>
              <a:rPr lang="en-US" sz="1200" dirty="0">
                <a:solidFill>
                  <a:srgbClr val="FFFF00"/>
                </a:solidFill>
                <a:effectLst/>
                <a:latin typeface="Arial" panose="020B0604020202020204" pitchFamily="34" charset="0"/>
                <a:cs typeface="Arial" panose="020B0604020202020204" pitchFamily="34" charset="0"/>
              </a:rPr>
              <a:t> A, Beaudoin C, </a:t>
            </a:r>
            <a:r>
              <a:rPr lang="en-US" sz="1200" dirty="0" err="1">
                <a:solidFill>
                  <a:srgbClr val="FFFF00"/>
                </a:solidFill>
                <a:effectLst/>
                <a:latin typeface="Arial" panose="020B0604020202020204" pitchFamily="34" charset="0"/>
                <a:cs typeface="Arial" panose="020B0604020202020204" pitchFamily="34" charset="0"/>
              </a:rPr>
              <a:t>Giannetti</a:t>
            </a:r>
            <a:r>
              <a:rPr lang="en-US" sz="1200" dirty="0">
                <a:solidFill>
                  <a:srgbClr val="FFFF00"/>
                </a:solidFill>
                <a:effectLst/>
                <a:latin typeface="Arial" panose="020B0604020202020204" pitchFamily="34" charset="0"/>
                <a:cs typeface="Arial" panose="020B0604020202020204" pitchFamily="34" charset="0"/>
              </a:rPr>
              <a:t> A.</a:t>
            </a:r>
            <a:r>
              <a:rPr lang="en-US" sz="1200" b="1" dirty="0">
                <a:solidFill>
                  <a:srgbClr val="FFFF00"/>
                </a:solidFill>
                <a:effectLst/>
                <a:latin typeface="Arial" panose="020B0604020202020204" pitchFamily="34" charset="0"/>
                <a:cs typeface="Arial" panose="020B0604020202020204" pitchFamily="34" charset="0"/>
              </a:rPr>
              <a:t> </a:t>
            </a:r>
            <a:r>
              <a:rPr lang="en-US" sz="1200" dirty="0">
                <a:solidFill>
                  <a:srgbClr val="FFFF00"/>
                </a:solidFill>
                <a:effectLst/>
                <a:latin typeface="Arial" panose="020B0604020202020204" pitchFamily="34" charset="0"/>
                <a:cs typeface="Arial" panose="020B0604020202020204" pitchFamily="34" charset="0"/>
              </a:rPr>
              <a:t>Clinically relevant analytical techniques, organizational concepts for application and future perspectives of point-of-care testing. Biotechnology advances 34(3) · January 2016</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(15) ISO 22870:2016. Point-of-care testing (POCT) — Requirements for quality and competence</a:t>
            </a:r>
            <a:br>
              <a:rPr lang="en-US" sz="1200" dirty="0">
                <a:solidFill>
                  <a:srgbClr val="FFFF00"/>
                </a:solidFill>
                <a:effectLst/>
                <a:latin typeface="Arial" panose="020B0604020202020204" pitchFamily="34" charset="0"/>
                <a:cs typeface="Arial" panose="020B0604020202020204" pitchFamily="34" charset="0"/>
              </a:rPr>
            </a:br>
            <a:br>
              <a:rPr lang="en-US"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(16) U.S. Department of Health and Human Services, Health Care Finance Administration. Clinical laboratory improvement amendments of 1988, final rule. Federal Register 1992, 7001–288.</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pt-BR" sz="1200" dirty="0">
                <a:solidFill>
                  <a:srgbClr val="FFFF00"/>
                </a:solidFill>
                <a:effectLst/>
                <a:latin typeface="Arial" panose="020B0604020202020204" pitchFamily="34" charset="0"/>
                <a:cs typeface="Arial" panose="020B0604020202020204" pitchFamily="34" charset="0"/>
              </a:rPr>
              <a:t>(</a:t>
            </a:r>
            <a:r>
              <a:rPr lang="en-US" sz="1200" dirty="0">
                <a:solidFill>
                  <a:srgbClr val="FFFF00"/>
                </a:solidFill>
                <a:effectLst/>
                <a:latin typeface="Arial" panose="020B0604020202020204" pitchFamily="34" charset="0"/>
                <a:cs typeface="Arial" panose="020B0604020202020204" pitchFamily="34" charset="0"/>
              </a:rPr>
              <a:t>17) Herd G, Musaad SM. Clinical governance and point-of-care testing at health provider level. N Z Med J. 2015 Jul</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(18) </a:t>
            </a:r>
            <a:r>
              <a:rPr lang="en-US" sz="1200" dirty="0" err="1">
                <a:solidFill>
                  <a:srgbClr val="FFFF00"/>
                </a:solidFill>
                <a:effectLst/>
                <a:latin typeface="Arial" panose="020B0604020202020204" pitchFamily="34" charset="0"/>
                <a:cs typeface="Arial" panose="020B0604020202020204" pitchFamily="34" charset="0"/>
              </a:rPr>
              <a:t>Joesph</a:t>
            </a:r>
            <a:r>
              <a:rPr lang="en-US" sz="1200" dirty="0">
                <a:solidFill>
                  <a:srgbClr val="FFFF00"/>
                </a:solidFill>
                <a:effectLst/>
                <a:latin typeface="Arial" panose="020B0604020202020204" pitchFamily="34" charset="0"/>
                <a:cs typeface="Arial" panose="020B0604020202020204" pitchFamily="34" charset="0"/>
              </a:rPr>
              <a:t> Wiencek &amp; James Nichols (2016): Issues in the practical implementation of POCT: overcoming challenges, Expert Review of Molecular Diagnostics, DOI: 10.1586/14737159.2016.1141678</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(19) Lewandrowski K,  Gregory K,  Macmillan D. Assuring Quality in Point-of-Care Testing. Arch </a:t>
            </a:r>
            <a:r>
              <a:rPr lang="en-US" sz="1200" dirty="0" err="1">
                <a:solidFill>
                  <a:srgbClr val="FFFF00"/>
                </a:solidFill>
                <a:effectLst/>
                <a:latin typeface="Arial" panose="020B0604020202020204" pitchFamily="34" charset="0"/>
                <a:cs typeface="Arial" panose="020B0604020202020204" pitchFamily="34" charset="0"/>
              </a:rPr>
              <a:t>Pathol</a:t>
            </a:r>
            <a:r>
              <a:rPr lang="en-US" sz="1200" dirty="0">
                <a:solidFill>
                  <a:srgbClr val="FFFF00"/>
                </a:solidFill>
                <a:effectLst/>
                <a:latin typeface="Arial" panose="020B0604020202020204" pitchFamily="34" charset="0"/>
                <a:cs typeface="Arial" panose="020B0604020202020204" pitchFamily="34" charset="0"/>
              </a:rPr>
              <a:t> Lab Med. 2011;135:1405–1414; doi:10.5858/arpa.2011-0157-RA</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(20) </a:t>
            </a:r>
            <a:r>
              <a:rPr lang="en-US" sz="1200" dirty="0" err="1">
                <a:solidFill>
                  <a:srgbClr val="FFFF00"/>
                </a:solidFill>
                <a:effectLst/>
                <a:latin typeface="Arial" panose="020B0604020202020204" pitchFamily="34" charset="0"/>
                <a:cs typeface="Arial" panose="020B0604020202020204" pitchFamily="34" charset="0"/>
              </a:rPr>
              <a:t>Joesph</a:t>
            </a:r>
            <a:r>
              <a:rPr lang="en-US" sz="1200" dirty="0">
                <a:solidFill>
                  <a:srgbClr val="FFFF00"/>
                </a:solidFill>
                <a:effectLst/>
                <a:latin typeface="Arial" panose="020B0604020202020204" pitchFamily="34" charset="0"/>
                <a:cs typeface="Arial" panose="020B0604020202020204" pitchFamily="34" charset="0"/>
              </a:rPr>
              <a:t> Wiencek &amp; James Nichols (2016): Issues in the practical implementation of POCT: overcoming challenges, Expert Review of Molecular Diagnostics, DOI: 10.1586/14737159.2016.1141678</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pt-BR" sz="1200" dirty="0">
                <a:solidFill>
                  <a:srgbClr val="FFFF00"/>
                </a:solidFill>
                <a:effectLst/>
                <a:latin typeface="Arial" panose="020B0604020202020204" pitchFamily="34" charset="0"/>
                <a:cs typeface="Arial" panose="020B0604020202020204" pitchFamily="34" charset="0"/>
              </a:rPr>
              <a:t>(21) Diretrizes para a gestão e garantia da qualidade de Testes Laboratoriais Remotos (TLR) da Sociedade Brasileira de Patologia Clínica/Medicina Laboratorial (SBPC/ML). – 2.ed. – Barueri, SP: Minha Editora, 2016.</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(22) Australian Government Department of Health. NATIONAL PATHOLOGY ACCREDITATION ADVISORY COUNCIL GUIDELINES FOR POINT OF CARE.2015. </a:t>
            </a:r>
            <a:r>
              <a:rPr lang="en-US" sz="1200" dirty="0">
                <a:solidFill>
                  <a:schemeClr val="tx2">
                    <a:lumMod val="75000"/>
                  </a:schemeClr>
                </a:solidFill>
                <a:effectLst/>
                <a:latin typeface="Arial" panose="020B0604020202020204" pitchFamily="34" charset="0"/>
                <a:cs typeface="Arial" panose="020B0604020202020204" pitchFamily="34" charset="0"/>
              </a:rPr>
              <a:t>https://www.health.gov.au/internet/main/publishing.nsf/Content/35DE5FC4786CBB33CA257EEB007C7BF2/$File/Guidelines%20PoCT%201st%20Ed%202015.pdf</a:t>
            </a:r>
            <a:r>
              <a:rPr lang="en-US" sz="1200" dirty="0">
                <a:solidFill>
                  <a:srgbClr val="FFFF00"/>
                </a:solidFill>
                <a:effectLst/>
                <a:latin typeface="Arial" panose="020B0604020202020204" pitchFamily="34" charset="0"/>
                <a:cs typeface="Arial" panose="020B0604020202020204" pitchFamily="34" charset="0"/>
              </a:rPr>
              <a:t> &lt;</a:t>
            </a:r>
            <a:r>
              <a:rPr lang="en-US" sz="1200" dirty="0" err="1">
                <a:solidFill>
                  <a:srgbClr val="FFFF00"/>
                </a:solidFill>
                <a:effectLst/>
                <a:latin typeface="Arial" panose="020B0604020202020204" pitchFamily="34" charset="0"/>
                <a:cs typeface="Arial" panose="020B0604020202020204" pitchFamily="34" charset="0"/>
              </a:rPr>
              <a:t>acesso</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em</a:t>
            </a:r>
            <a:r>
              <a:rPr lang="en-US" sz="1200" dirty="0">
                <a:solidFill>
                  <a:srgbClr val="FFFF00"/>
                </a:solidFill>
                <a:effectLst/>
                <a:latin typeface="Arial" panose="020B0604020202020204" pitchFamily="34" charset="0"/>
                <a:cs typeface="Arial" panose="020B0604020202020204" pitchFamily="34" charset="0"/>
              </a:rPr>
              <a:t> 19.08.2016&gt;</a:t>
            </a:r>
            <a:br>
              <a:rPr lang="en-US" sz="1200" dirty="0">
                <a:solidFill>
                  <a:srgbClr val="FFFF00"/>
                </a:solidFill>
                <a:effectLst/>
                <a:latin typeface="Arial" panose="020B0604020202020204" pitchFamily="34" charset="0"/>
                <a:cs typeface="Arial" panose="020B0604020202020204" pitchFamily="34" charset="0"/>
              </a:rPr>
            </a:br>
            <a:br>
              <a:rPr lang="en-US" sz="1200" dirty="0">
                <a:solidFill>
                  <a:srgbClr val="FFFF00"/>
                </a:solidFill>
                <a:effectLst/>
                <a:latin typeface="Arial" panose="020B0604020202020204" pitchFamily="34" charset="0"/>
                <a:cs typeface="Arial" panose="020B0604020202020204" pitchFamily="34" charset="0"/>
              </a:rPr>
            </a:br>
            <a:r>
              <a:rPr lang="en-US" sz="1200" dirty="0">
                <a:effectLst/>
                <a:latin typeface="Arial" panose="020B0604020202020204" pitchFamily="34" charset="0"/>
                <a:cs typeface="Arial" panose="020B0604020202020204" pitchFamily="34" charset="0"/>
              </a:rPr>
              <a:t>(</a:t>
            </a:r>
            <a:r>
              <a:rPr lang="en-US" sz="1200" dirty="0">
                <a:solidFill>
                  <a:srgbClr val="FFFF00"/>
                </a:solidFill>
                <a:effectLst/>
                <a:latin typeface="Arial" panose="020B0604020202020204" pitchFamily="34" charset="0"/>
                <a:cs typeface="Arial" panose="020B0604020202020204" pitchFamily="34" charset="0"/>
              </a:rPr>
              <a:t>23) PLEBANI, M. </a:t>
            </a:r>
            <a:r>
              <a:rPr lang="en-US" sz="1200" i="1" dirty="0">
                <a:solidFill>
                  <a:srgbClr val="FFFF00"/>
                </a:solidFill>
                <a:effectLst/>
                <a:latin typeface="Arial" panose="020B0604020202020204" pitchFamily="34" charset="0"/>
                <a:cs typeface="Arial" panose="020B0604020202020204" pitchFamily="34" charset="0"/>
              </a:rPr>
              <a:t>Does POCT reduce the risk of error in laboratory testing ?</a:t>
            </a:r>
            <a:r>
              <a:rPr lang="en-US" sz="1200" dirty="0">
                <a:solidFill>
                  <a:srgbClr val="FFFF00"/>
                </a:solidFill>
                <a:effectLst/>
                <a:latin typeface="Arial" panose="020B0604020202020204" pitchFamily="34" charset="0"/>
                <a:cs typeface="Arial" panose="020B0604020202020204" pitchFamily="34" charset="0"/>
              </a:rPr>
              <a:t> Clin </a:t>
            </a:r>
            <a:r>
              <a:rPr lang="en-US" sz="1200" dirty="0" err="1">
                <a:solidFill>
                  <a:srgbClr val="FFFF00"/>
                </a:solidFill>
                <a:effectLst/>
                <a:latin typeface="Arial" panose="020B0604020202020204" pitchFamily="34" charset="0"/>
                <a:cs typeface="Arial" panose="020B0604020202020204" pitchFamily="34" charset="0"/>
              </a:rPr>
              <a:t>Chim</a:t>
            </a:r>
            <a:r>
              <a:rPr lang="en-US" sz="1200" dirty="0">
                <a:solidFill>
                  <a:srgbClr val="FFFF00"/>
                </a:solidFill>
                <a:effectLst/>
                <a:latin typeface="Arial" panose="020B0604020202020204" pitchFamily="34" charset="0"/>
                <a:cs typeface="Arial" panose="020B0604020202020204" pitchFamily="34" charset="0"/>
              </a:rPr>
              <a:t> Acta. 2009 Jun;404(1):59-64.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(24) Essential Tools for Implementation and Management of a Point-of-Care Testing Program. 3</a:t>
            </a:r>
            <a:r>
              <a:rPr lang="en-US" sz="1200" baseline="30000" dirty="0">
                <a:solidFill>
                  <a:srgbClr val="FFFF00"/>
                </a:solidFill>
                <a:effectLst/>
                <a:latin typeface="Arial" panose="020B0604020202020204" pitchFamily="34" charset="0"/>
                <a:cs typeface="Arial" panose="020B0604020202020204" pitchFamily="34" charset="0"/>
              </a:rPr>
              <a:t>rd</a:t>
            </a:r>
            <a:r>
              <a:rPr lang="en-US" sz="1200" dirty="0">
                <a:solidFill>
                  <a:srgbClr val="FFFF00"/>
                </a:solidFill>
                <a:effectLst/>
                <a:latin typeface="Arial" panose="020B0604020202020204" pitchFamily="34" charset="0"/>
                <a:cs typeface="Arial" panose="020B0604020202020204" pitchFamily="34" charset="0"/>
              </a:rPr>
              <a:t> ed. CLSI guideline POCT04.Wayne,PA: Clinical and Laboratory Standards Institute</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rPr>
            </a:br>
            <a:endParaRPr lang="pt-BR" sz="1200" dirty="0"/>
          </a:p>
        </p:txBody>
      </p:sp>
    </p:spTree>
    <p:extLst>
      <p:ext uri="{BB962C8B-B14F-4D97-AF65-F5344CB8AC3E}">
        <p14:creationId xmlns:p14="http://schemas.microsoft.com/office/powerpoint/2010/main" val="3553767983"/>
      </p:ext>
    </p:extLst>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4A29DA-D6EC-4F3B-86E2-A82C6F9FA1B2}"/>
              </a:ext>
            </a:extLst>
          </p:cNvPr>
          <p:cNvSpPr>
            <a:spLocks noGrp="1"/>
          </p:cNvSpPr>
          <p:nvPr>
            <p:ph type="title"/>
          </p:nvPr>
        </p:nvSpPr>
        <p:spPr>
          <a:xfrm>
            <a:off x="251520" y="260648"/>
            <a:ext cx="8640960" cy="5818584"/>
          </a:xfrm>
        </p:spPr>
        <p:txBody>
          <a:bodyPr/>
          <a:lstStyle/>
          <a:p>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(25) National Academy of Clinical Biochemistry dos EUA (NACB- EUA). Laboratory Medicine Practice Guidelines - Evidence-based practice for point-of-care testing. 2007 </a:t>
            </a:r>
            <a:r>
              <a:rPr lang="en-US" sz="1200" u="sng" dirty="0">
                <a:solidFill>
                  <a:schemeClr val="tx2">
                    <a:lumMod val="75000"/>
                  </a:schemeClr>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https://www.aacc.org/~/media/practice-</a:t>
            </a:r>
            <a:br>
              <a:rPr lang="en-US" sz="1200" u="sng" dirty="0">
                <a:solidFill>
                  <a:schemeClr val="tx2">
                    <a:lumMod val="75000"/>
                  </a:schemeClr>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br>
            <a:r>
              <a:rPr lang="en-US" sz="1200" u="sng" dirty="0">
                <a:solidFill>
                  <a:schemeClr val="tx2">
                    <a:lumMod val="75000"/>
                  </a:schemeClr>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guidelines/point-of-care-testing/poct-entire-lmpg.pdf?la=en</a:t>
            </a:r>
            <a:br>
              <a:rPr lang="pt-BR" sz="1200" dirty="0">
                <a:solidFill>
                  <a:schemeClr val="tx2">
                    <a:lumMod val="75000"/>
                  </a:schemeClr>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26) </a:t>
            </a:r>
            <a:r>
              <a:rPr lang="en-US" sz="1200" dirty="0" err="1">
                <a:solidFill>
                  <a:srgbClr val="FFFF00"/>
                </a:solidFill>
                <a:effectLst/>
                <a:latin typeface="Arial" panose="020B0604020202020204" pitchFamily="34" charset="0"/>
                <a:cs typeface="Arial" panose="020B0604020202020204" pitchFamily="34" charset="0"/>
              </a:rPr>
              <a:t>Zaninotto</a:t>
            </a:r>
            <a:r>
              <a:rPr lang="en-US" sz="1200" dirty="0">
                <a:solidFill>
                  <a:srgbClr val="FFFF00"/>
                </a:solidFill>
                <a:effectLst/>
                <a:latin typeface="Arial" panose="020B0604020202020204" pitchFamily="34" charset="0"/>
                <a:cs typeface="Arial" panose="020B0604020202020204" pitchFamily="34" charset="0"/>
              </a:rPr>
              <a:t> M et al. Quality performance of laboratory testing in pharmacies: a collaborative evaluation. Clin Chem Lab Med 2016; 54(11): 1745–1751</a:t>
            </a: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Herd G, Musaad SM.</a:t>
            </a:r>
            <a:r>
              <a:rPr lang="en-US" sz="1200" b="1" dirty="0">
                <a:solidFill>
                  <a:srgbClr val="FFFF00"/>
                </a:solidFill>
                <a:effectLst/>
                <a:latin typeface="Arial" panose="020B0604020202020204" pitchFamily="34" charset="0"/>
                <a:cs typeface="Arial" panose="020B0604020202020204" pitchFamily="34" charset="0"/>
              </a:rPr>
              <a:t> </a:t>
            </a:r>
            <a:r>
              <a:rPr lang="en-US" sz="1200" dirty="0">
                <a:solidFill>
                  <a:srgbClr val="FFFF00"/>
                </a:solidFill>
                <a:effectLst/>
                <a:latin typeface="Arial" panose="020B0604020202020204" pitchFamily="34" charset="0"/>
                <a:cs typeface="Arial" panose="020B0604020202020204" pitchFamily="34" charset="0"/>
              </a:rPr>
              <a:t>Clinical governance and point-of-care testing at health provider level. N Z Med J. 2015 </a:t>
            </a:r>
            <a:br>
              <a:rPr lang="en-US" sz="1200" dirty="0">
                <a:solidFill>
                  <a:srgbClr val="FFFF00"/>
                </a:solidFill>
                <a:effectLst/>
                <a:latin typeface="Arial" panose="020B0604020202020204" pitchFamily="34" charset="0"/>
                <a:cs typeface="Arial" panose="020B0604020202020204" pitchFamily="34" charset="0"/>
              </a:rPr>
            </a:br>
            <a:br>
              <a:rPr lang="en-US"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(27) Herd G, Musaad SM.</a:t>
            </a:r>
            <a:r>
              <a:rPr lang="en-US" sz="1200" b="1" dirty="0">
                <a:solidFill>
                  <a:srgbClr val="FFFF00"/>
                </a:solidFill>
                <a:effectLst/>
                <a:latin typeface="Arial" panose="020B0604020202020204" pitchFamily="34" charset="0"/>
                <a:cs typeface="Arial" panose="020B0604020202020204" pitchFamily="34" charset="0"/>
              </a:rPr>
              <a:t> </a:t>
            </a:r>
            <a:r>
              <a:rPr lang="en-US" sz="1200" dirty="0">
                <a:solidFill>
                  <a:srgbClr val="FFFF00"/>
                </a:solidFill>
                <a:effectLst/>
                <a:latin typeface="Arial" panose="020B0604020202020204" pitchFamily="34" charset="0"/>
                <a:cs typeface="Arial" panose="020B0604020202020204" pitchFamily="34" charset="0"/>
              </a:rPr>
              <a:t>Clinical governance and point-of-care testing at health provider level. N Z Med J. 2015 Jul 3;128(1417):41-6.</a:t>
            </a:r>
            <a:br>
              <a:rPr lang="pt-BR" sz="1200" dirty="0">
                <a:solidFill>
                  <a:srgbClr val="FFFF00"/>
                </a:solidFill>
                <a:effectLst/>
                <a:latin typeface="Arial" panose="020B0604020202020204" pitchFamily="34" charset="0"/>
                <a:cs typeface="Arial" panose="020B0604020202020204" pitchFamily="34" charset="0"/>
              </a:rPr>
            </a:br>
            <a:br>
              <a:rPr lang="en-US"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(28) Herd G, Musaad SM. Clinical governance and point-of-care testing at health provider level. N Z Med J. 2015 Jul</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(29) Herd G, Musaad SM. Point-of-care testing governance in New Zealand: a national framework. The New Zealand Medical Journal.  September 2013, Volume 126 Number 1383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(30) Nova </a:t>
            </a:r>
            <a:r>
              <a:rPr lang="en-US" sz="1200" dirty="0" err="1">
                <a:solidFill>
                  <a:srgbClr val="FFFF00"/>
                </a:solidFill>
                <a:effectLst/>
                <a:latin typeface="Arial" panose="020B0604020202020204" pitchFamily="34" charset="0"/>
                <a:cs typeface="Arial" panose="020B0604020202020204" pitchFamily="34" charset="0"/>
              </a:rPr>
              <a:t>Zelandia</a:t>
            </a:r>
            <a:r>
              <a:rPr lang="en-US" sz="1200" dirty="0">
                <a:solidFill>
                  <a:srgbClr val="FFFF00"/>
                </a:solidFill>
                <a:effectLst/>
                <a:latin typeface="Arial" panose="020B0604020202020204" pitchFamily="34" charset="0"/>
                <a:cs typeface="Arial" panose="020B0604020202020204" pitchFamily="34" charset="0"/>
              </a:rPr>
              <a:t> 2014 - New Zealand Best Practice Guidelines For Point-of-Care Testing 2014 - </a:t>
            </a:r>
            <a:r>
              <a:rPr lang="en-US" sz="1200" dirty="0">
                <a:solidFill>
                  <a:schemeClr val="tx2">
                    <a:lumMod val="75000"/>
                  </a:schemeClr>
                </a:solidFill>
                <a:effectLst/>
                <a:latin typeface="Arial" panose="020B0604020202020204" pitchFamily="34" charset="0"/>
                <a:cs typeface="Arial" panose="020B0604020202020204" pitchFamily="34" charset="0"/>
              </a:rPr>
              <a:t>http://www.nzimls.org.nz/nz-point-of-care-testing-guidelines-2013.html &lt;</a:t>
            </a:r>
            <a:r>
              <a:rPr lang="en-US" sz="1200" dirty="0" err="1">
                <a:solidFill>
                  <a:schemeClr val="tx2">
                    <a:lumMod val="75000"/>
                  </a:schemeClr>
                </a:solidFill>
                <a:effectLst/>
                <a:latin typeface="Arial" panose="020B0604020202020204" pitchFamily="34" charset="0"/>
                <a:cs typeface="Arial" panose="020B0604020202020204" pitchFamily="34" charset="0"/>
              </a:rPr>
              <a:t>acesso</a:t>
            </a:r>
            <a:r>
              <a:rPr lang="en-US" sz="1200" dirty="0">
                <a:solidFill>
                  <a:schemeClr val="tx2">
                    <a:lumMod val="75000"/>
                  </a:schemeClr>
                </a:solidFill>
                <a:effectLst/>
                <a:latin typeface="Arial" panose="020B0604020202020204" pitchFamily="34" charset="0"/>
                <a:cs typeface="Arial" panose="020B0604020202020204" pitchFamily="34" charset="0"/>
              </a:rPr>
              <a:t> </a:t>
            </a:r>
            <a:r>
              <a:rPr lang="en-US" sz="1200" dirty="0" err="1">
                <a:solidFill>
                  <a:schemeClr val="tx2">
                    <a:lumMod val="75000"/>
                  </a:schemeClr>
                </a:solidFill>
                <a:effectLst/>
                <a:latin typeface="Arial" panose="020B0604020202020204" pitchFamily="34" charset="0"/>
                <a:cs typeface="Arial" panose="020B0604020202020204" pitchFamily="34" charset="0"/>
              </a:rPr>
              <a:t>em</a:t>
            </a:r>
            <a:r>
              <a:rPr lang="en-US" sz="1200" dirty="0">
                <a:solidFill>
                  <a:schemeClr val="tx2">
                    <a:lumMod val="75000"/>
                  </a:schemeClr>
                </a:solidFill>
                <a:effectLst/>
                <a:latin typeface="Arial" panose="020B0604020202020204" pitchFamily="34" charset="0"/>
                <a:cs typeface="Arial" panose="020B0604020202020204" pitchFamily="34" charset="0"/>
              </a:rPr>
              <a:t> 18.08.2016&gt;</a:t>
            </a:r>
            <a:br>
              <a:rPr lang="en-US" sz="1200" dirty="0">
                <a:solidFill>
                  <a:schemeClr val="tx2">
                    <a:lumMod val="75000"/>
                  </a:schemeClr>
                </a:solidFill>
                <a:effectLst/>
                <a:latin typeface="Arial" panose="020B0604020202020204" pitchFamily="34" charset="0"/>
                <a:cs typeface="Arial" panose="020B0604020202020204" pitchFamily="34" charset="0"/>
              </a:rPr>
            </a:br>
            <a:br>
              <a:rPr lang="en-US" sz="1200" dirty="0">
                <a:solidFill>
                  <a:schemeClr val="tx2">
                    <a:lumMod val="75000"/>
                  </a:schemeClr>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(31) Lippi G , Plebani M, </a:t>
            </a:r>
            <a:r>
              <a:rPr lang="en-US" sz="1200" dirty="0" err="1">
                <a:solidFill>
                  <a:srgbClr val="FFFF00"/>
                </a:solidFill>
                <a:effectLst/>
                <a:latin typeface="Arial" panose="020B0604020202020204" pitchFamily="34" charset="0"/>
                <a:cs typeface="Arial" panose="020B0604020202020204" pitchFamily="34" charset="0"/>
              </a:rPr>
              <a:t>Favaloro</a:t>
            </a:r>
            <a:r>
              <a:rPr lang="en-US" sz="1200" dirty="0">
                <a:solidFill>
                  <a:srgbClr val="FFFF00"/>
                </a:solidFill>
                <a:effectLst/>
                <a:latin typeface="Arial" panose="020B0604020202020204" pitchFamily="34" charset="0"/>
                <a:cs typeface="Arial" panose="020B0604020202020204" pitchFamily="34" charset="0"/>
              </a:rPr>
              <a:t> J, </a:t>
            </a:r>
            <a:r>
              <a:rPr lang="en-US" sz="1200" dirty="0" err="1">
                <a:solidFill>
                  <a:srgbClr val="FFFF00"/>
                </a:solidFill>
                <a:effectLst/>
                <a:latin typeface="Arial" panose="020B0604020202020204" pitchFamily="34" charset="0"/>
                <a:cs typeface="Arial" panose="020B0604020202020204" pitchFamily="34" charset="0"/>
              </a:rPr>
              <a:t>Trenti</a:t>
            </a:r>
            <a:r>
              <a:rPr lang="en-US" sz="1200" dirty="0">
                <a:solidFill>
                  <a:srgbClr val="FFFF00"/>
                </a:solidFill>
                <a:effectLst/>
                <a:latin typeface="Arial" panose="020B0604020202020204" pitchFamily="34" charset="0"/>
                <a:cs typeface="Arial" panose="020B0604020202020204" pitchFamily="34" charset="0"/>
              </a:rPr>
              <a:t> T. Laboratory testing in pharmacies. Clin Chem Lab Med 2010;48(7):943–953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(32) Adverse Event Reporting NOVA ZELANDIA BEST PRACTICES 2014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(33) Plebani M. Does POCT reduce the risk of error in laboratory testing? </a:t>
            </a:r>
            <a:r>
              <a:rPr lang="en-US" sz="1200" dirty="0" err="1">
                <a:solidFill>
                  <a:srgbClr val="FFFF00"/>
                </a:solidFill>
                <a:effectLst/>
                <a:latin typeface="Arial" panose="020B0604020202020204" pitchFamily="34" charset="0"/>
                <a:cs typeface="Arial" panose="020B0604020202020204" pitchFamily="34" charset="0"/>
              </a:rPr>
              <a:t>Clinica</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Chimica</a:t>
            </a:r>
            <a:r>
              <a:rPr lang="en-US" sz="1200" dirty="0">
                <a:solidFill>
                  <a:srgbClr val="FFFF00"/>
                </a:solidFill>
                <a:effectLst/>
                <a:latin typeface="Arial" panose="020B0604020202020204" pitchFamily="34" charset="0"/>
                <a:cs typeface="Arial" panose="020B0604020202020204" pitchFamily="34" charset="0"/>
              </a:rPr>
              <a:t> Acta 2009;204:59–64.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(34) DE VRIES et al. Results of a survey among GP practices on how they manage patient safety aspects related to point-of-care testing in every day practice BMC Family Practice (2015) 16:9.</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(35) Lippi G , Plebani M, </a:t>
            </a:r>
            <a:r>
              <a:rPr lang="en-US" sz="1200" dirty="0" err="1">
                <a:solidFill>
                  <a:srgbClr val="FFFF00"/>
                </a:solidFill>
                <a:effectLst/>
                <a:latin typeface="Arial" panose="020B0604020202020204" pitchFamily="34" charset="0"/>
                <a:cs typeface="Arial" panose="020B0604020202020204" pitchFamily="34" charset="0"/>
              </a:rPr>
              <a:t>FavaloroJ</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Trenti</a:t>
            </a:r>
            <a:r>
              <a:rPr lang="en-US" sz="1200" dirty="0">
                <a:solidFill>
                  <a:srgbClr val="FFFF00"/>
                </a:solidFill>
                <a:effectLst/>
                <a:latin typeface="Arial" panose="020B0604020202020204" pitchFamily="34" charset="0"/>
                <a:cs typeface="Arial" panose="020B0604020202020204" pitchFamily="34" charset="0"/>
              </a:rPr>
              <a:t> T. Laboratory testing in pharmacies. Clin Chem Lab Med 2010;48(7):943–953</a:t>
            </a:r>
            <a:br>
              <a:rPr lang="pt-BR" sz="1200" dirty="0">
                <a:solidFill>
                  <a:srgbClr val="FFFF00"/>
                </a:solidFill>
                <a:effectLst/>
                <a:latin typeface="Arial" panose="020B0604020202020204" pitchFamily="34" charset="0"/>
                <a:cs typeface="Arial" panose="020B0604020202020204" pitchFamily="34" charset="0"/>
              </a:rPr>
            </a:br>
            <a:endParaRPr lang="pt-BR" sz="1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2494267"/>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AEDD03-B493-4986-A1DF-BAA049F9AF7C}"/>
              </a:ext>
            </a:extLst>
          </p:cNvPr>
          <p:cNvSpPr>
            <a:spLocks noGrp="1"/>
          </p:cNvSpPr>
          <p:nvPr>
            <p:ph type="title"/>
          </p:nvPr>
        </p:nvSpPr>
        <p:spPr>
          <a:xfrm>
            <a:off x="323528" y="706760"/>
            <a:ext cx="8496944" cy="5386536"/>
          </a:xfrm>
        </p:spPr>
        <p:txBody>
          <a:bodyPr/>
          <a:lstStyle/>
          <a:p>
            <a:r>
              <a:rPr lang="en-US" sz="1200" dirty="0">
                <a:solidFill>
                  <a:srgbClr val="FFFF00"/>
                </a:solidFill>
                <a:effectLst/>
                <a:latin typeface="Arial" panose="020B0604020202020204" pitchFamily="34" charset="0"/>
                <a:cs typeface="Arial" panose="020B0604020202020204" pitchFamily="34" charset="0"/>
              </a:rPr>
              <a:t>(36) Nova </a:t>
            </a:r>
            <a:r>
              <a:rPr lang="en-US" sz="1200" dirty="0" err="1">
                <a:solidFill>
                  <a:srgbClr val="FFFF00"/>
                </a:solidFill>
                <a:effectLst/>
                <a:latin typeface="Arial" panose="020B0604020202020204" pitchFamily="34" charset="0"/>
                <a:cs typeface="Arial" panose="020B0604020202020204" pitchFamily="34" charset="0"/>
              </a:rPr>
              <a:t>Zelandia</a:t>
            </a:r>
            <a:r>
              <a:rPr lang="en-US" sz="1200" dirty="0">
                <a:solidFill>
                  <a:srgbClr val="FFFF00"/>
                </a:solidFill>
                <a:effectLst/>
                <a:latin typeface="Arial" panose="020B0604020202020204" pitchFamily="34" charset="0"/>
                <a:cs typeface="Arial" panose="020B0604020202020204" pitchFamily="34" charset="0"/>
              </a:rPr>
              <a:t> 2014 - New Zealand Best Practice Guidelines For Point-of-Care Testing 2014 - </a:t>
            </a:r>
            <a:r>
              <a:rPr lang="en-US" sz="1200" dirty="0">
                <a:solidFill>
                  <a:schemeClr val="tx2">
                    <a:lumMod val="75000"/>
                  </a:schemeClr>
                </a:solidFill>
                <a:effectLst/>
                <a:latin typeface="Arial" panose="020B0604020202020204" pitchFamily="34" charset="0"/>
                <a:cs typeface="Arial" panose="020B0604020202020204" pitchFamily="34" charset="0"/>
              </a:rPr>
              <a:t>http://www.nzimls.org.nz/nz-point-of-care-testing-guidelines-2013.html </a:t>
            </a:r>
            <a:r>
              <a:rPr lang="en-US" sz="1200" dirty="0">
                <a:solidFill>
                  <a:srgbClr val="FFFF00"/>
                </a:solidFill>
                <a:effectLst/>
                <a:latin typeface="Arial" panose="020B0604020202020204" pitchFamily="34" charset="0"/>
                <a:cs typeface="Arial" panose="020B0604020202020204" pitchFamily="34" charset="0"/>
              </a:rPr>
              <a:t>&lt;</a:t>
            </a:r>
            <a:r>
              <a:rPr lang="en-US" sz="1200" dirty="0" err="1">
                <a:solidFill>
                  <a:srgbClr val="FFFF00"/>
                </a:solidFill>
                <a:effectLst/>
                <a:latin typeface="Arial" panose="020B0604020202020204" pitchFamily="34" charset="0"/>
                <a:cs typeface="Arial" panose="020B0604020202020204" pitchFamily="34" charset="0"/>
              </a:rPr>
              <a:t>acesso</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em</a:t>
            </a:r>
            <a:r>
              <a:rPr lang="en-US" sz="1200" dirty="0">
                <a:solidFill>
                  <a:srgbClr val="FFFF00"/>
                </a:solidFill>
                <a:effectLst/>
                <a:latin typeface="Arial" panose="020B0604020202020204" pitchFamily="34" charset="0"/>
                <a:cs typeface="Arial" panose="020B0604020202020204" pitchFamily="34" charset="0"/>
              </a:rPr>
              <a:t> 18.08.2016&gt;</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(37) NICHOLS, J.H. </a:t>
            </a:r>
            <a:r>
              <a:rPr lang="en-US" sz="1200" i="1" dirty="0">
                <a:solidFill>
                  <a:srgbClr val="FFFF00"/>
                </a:solidFill>
                <a:effectLst/>
                <a:latin typeface="Arial" panose="020B0604020202020204" pitchFamily="34" charset="0"/>
                <a:cs typeface="Arial" panose="020B0604020202020204" pitchFamily="34" charset="0"/>
              </a:rPr>
              <a:t>Risk management for point-of-care testing.</a:t>
            </a:r>
            <a:r>
              <a:rPr lang="en-US" sz="1200" dirty="0">
                <a:solidFill>
                  <a:srgbClr val="FFFF00"/>
                </a:solidFill>
                <a:effectLst/>
                <a:latin typeface="Arial" panose="020B0604020202020204" pitchFamily="34" charset="0"/>
                <a:cs typeface="Arial" panose="020B0604020202020204" pitchFamily="34" charset="0"/>
              </a:rPr>
              <a:t> The Journal of the International Federation of Clinical Chemistry and Laboratory Medicine. Vol. 25. Pag. 24 2014.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(38) NICHOLS, JH. </a:t>
            </a:r>
            <a:r>
              <a:rPr lang="en-US" sz="1200" i="1" dirty="0">
                <a:solidFill>
                  <a:srgbClr val="FFFF00"/>
                </a:solidFill>
                <a:effectLst/>
                <a:latin typeface="Arial" panose="020B0604020202020204" pitchFamily="34" charset="0"/>
                <a:cs typeface="Arial" panose="020B0604020202020204" pitchFamily="34" charset="0"/>
              </a:rPr>
              <a:t>Medical errors – Can we achieve an error-free system?</a:t>
            </a:r>
            <a:r>
              <a:rPr lang="en-US" sz="1200" dirty="0">
                <a:solidFill>
                  <a:srgbClr val="FFFF00"/>
                </a:solidFill>
                <a:effectLst/>
                <a:latin typeface="Arial" panose="020B0604020202020204" pitchFamily="34" charset="0"/>
                <a:cs typeface="Arial" panose="020B0604020202020204" pitchFamily="34" charset="0"/>
              </a:rPr>
              <a:t> POCT 2005; 4(4): 139.</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(39) PLEBANI, M. </a:t>
            </a:r>
            <a:r>
              <a:rPr lang="en-US" sz="1200" i="1" dirty="0">
                <a:solidFill>
                  <a:srgbClr val="FFFF00"/>
                </a:solidFill>
                <a:effectLst/>
                <a:latin typeface="Arial" panose="020B0604020202020204" pitchFamily="34" charset="0"/>
                <a:cs typeface="Arial" panose="020B0604020202020204" pitchFamily="34" charset="0"/>
              </a:rPr>
              <a:t>Does POCT reduce the risk of error in laboratory testing?</a:t>
            </a:r>
            <a:r>
              <a:rPr lang="en-US" sz="1200" dirty="0">
                <a:solidFill>
                  <a:srgbClr val="FFFF00"/>
                </a:solidFill>
                <a:effectLst/>
                <a:latin typeface="Arial" panose="020B0604020202020204" pitchFamily="34" charset="0"/>
                <a:cs typeface="Arial" panose="020B0604020202020204" pitchFamily="34" charset="0"/>
              </a:rPr>
              <a:t> Clin </a:t>
            </a:r>
            <a:r>
              <a:rPr lang="en-US" sz="1200" dirty="0" err="1">
                <a:solidFill>
                  <a:srgbClr val="FFFF00"/>
                </a:solidFill>
                <a:effectLst/>
                <a:latin typeface="Arial" panose="020B0604020202020204" pitchFamily="34" charset="0"/>
                <a:cs typeface="Arial" panose="020B0604020202020204" pitchFamily="34" charset="0"/>
              </a:rPr>
              <a:t>Chim</a:t>
            </a:r>
            <a:r>
              <a:rPr lang="en-US" sz="1200" dirty="0">
                <a:solidFill>
                  <a:srgbClr val="FFFF00"/>
                </a:solidFill>
                <a:effectLst/>
                <a:latin typeface="Arial" panose="020B0604020202020204" pitchFamily="34" charset="0"/>
                <a:cs typeface="Arial" panose="020B0604020202020204" pitchFamily="34" charset="0"/>
              </a:rPr>
              <a:t> Acta 2009; 404: 59</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(40) </a:t>
            </a:r>
            <a:r>
              <a:rPr lang="en-US" sz="1200" dirty="0" err="1">
                <a:solidFill>
                  <a:srgbClr val="FFFF00"/>
                </a:solidFill>
                <a:effectLst/>
                <a:latin typeface="Arial" panose="020B0604020202020204" pitchFamily="34" charset="0"/>
                <a:cs typeface="Arial" panose="020B0604020202020204" pitchFamily="34" charset="0"/>
              </a:rPr>
              <a:t>Ehrmeyer</a:t>
            </a:r>
            <a:r>
              <a:rPr lang="en-US" sz="1200" dirty="0">
                <a:solidFill>
                  <a:srgbClr val="FFFF00"/>
                </a:solidFill>
                <a:effectLst/>
                <a:latin typeface="Arial" panose="020B0604020202020204" pitchFamily="34" charset="0"/>
                <a:cs typeface="Arial" panose="020B0604020202020204" pitchFamily="34" charset="0"/>
              </a:rPr>
              <a:t> SS, </a:t>
            </a:r>
            <a:r>
              <a:rPr lang="en-US" sz="1200" dirty="0" err="1">
                <a:solidFill>
                  <a:srgbClr val="FFFF00"/>
                </a:solidFill>
                <a:effectLst/>
                <a:latin typeface="Arial" panose="020B0604020202020204" pitchFamily="34" charset="0"/>
                <a:cs typeface="Arial" panose="020B0604020202020204" pitchFamily="34" charset="0"/>
              </a:rPr>
              <a:t>Laessig</a:t>
            </a:r>
            <a:r>
              <a:rPr lang="en-US" sz="1200" dirty="0">
                <a:solidFill>
                  <a:srgbClr val="FFFF00"/>
                </a:solidFill>
                <a:effectLst/>
                <a:latin typeface="Arial" panose="020B0604020202020204" pitchFamily="34" charset="0"/>
                <a:cs typeface="Arial" panose="020B0604020202020204" pitchFamily="34" charset="0"/>
              </a:rPr>
              <a:t> RH. Point-of-care testing, medical error, and patient safety: a 2007 </a:t>
            </a:r>
            <a:r>
              <a:rPr lang="en-US" sz="1200" dirty="0" err="1">
                <a:solidFill>
                  <a:srgbClr val="FFFF00"/>
                </a:solidFill>
                <a:effectLst/>
                <a:latin typeface="Arial" panose="020B0604020202020204" pitchFamily="34" charset="0"/>
                <a:cs typeface="Arial" panose="020B0604020202020204" pitchFamily="34" charset="0"/>
              </a:rPr>
              <a:t>assessment.Clin</a:t>
            </a:r>
            <a:r>
              <a:rPr lang="en-US" sz="1200" dirty="0">
                <a:solidFill>
                  <a:srgbClr val="FFFF00"/>
                </a:solidFill>
                <a:effectLst/>
                <a:latin typeface="Arial" panose="020B0604020202020204" pitchFamily="34" charset="0"/>
                <a:cs typeface="Arial" panose="020B0604020202020204" pitchFamily="34" charset="0"/>
              </a:rPr>
              <a:t> Chem Lab Med 2007;45(6):766–773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(41) PLEBANI, M. </a:t>
            </a:r>
            <a:r>
              <a:rPr lang="en-US" sz="1200" i="1" dirty="0">
                <a:solidFill>
                  <a:srgbClr val="FFFF00"/>
                </a:solidFill>
                <a:effectLst/>
                <a:latin typeface="Arial" panose="020B0604020202020204" pitchFamily="34" charset="0"/>
                <a:cs typeface="Arial" panose="020B0604020202020204" pitchFamily="34" charset="0"/>
              </a:rPr>
              <a:t>Does POCT reduce the risk of error in laboratory testing ?</a:t>
            </a:r>
            <a:r>
              <a:rPr lang="en-US" sz="1200" dirty="0">
                <a:solidFill>
                  <a:srgbClr val="FFFF00"/>
                </a:solidFill>
                <a:effectLst/>
                <a:latin typeface="Arial" panose="020B0604020202020204" pitchFamily="34" charset="0"/>
                <a:cs typeface="Arial" panose="020B0604020202020204" pitchFamily="34" charset="0"/>
              </a:rPr>
              <a:t> Clin </a:t>
            </a:r>
            <a:r>
              <a:rPr lang="en-US" sz="1200" dirty="0" err="1">
                <a:solidFill>
                  <a:srgbClr val="FFFF00"/>
                </a:solidFill>
                <a:effectLst/>
                <a:latin typeface="Arial" panose="020B0604020202020204" pitchFamily="34" charset="0"/>
                <a:cs typeface="Arial" panose="020B0604020202020204" pitchFamily="34" charset="0"/>
              </a:rPr>
              <a:t>Chim</a:t>
            </a:r>
            <a:r>
              <a:rPr lang="en-US" sz="1200" dirty="0">
                <a:solidFill>
                  <a:srgbClr val="FFFF00"/>
                </a:solidFill>
                <a:effectLst/>
                <a:latin typeface="Arial" panose="020B0604020202020204" pitchFamily="34" charset="0"/>
                <a:cs typeface="Arial" panose="020B0604020202020204" pitchFamily="34" charset="0"/>
              </a:rPr>
              <a:t> Acta. 2009 Jun;404(1):59-64.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(42) Demers LM. Regulatory issues in point of care testing. In: Price CP, Hicks </a:t>
            </a:r>
            <a:r>
              <a:rPr lang="en-US" sz="1200" dirty="0" err="1">
                <a:solidFill>
                  <a:srgbClr val="FFFF00"/>
                </a:solidFill>
                <a:effectLst/>
                <a:latin typeface="Arial" panose="020B0604020202020204" pitchFamily="34" charset="0"/>
                <a:cs typeface="Arial" panose="020B0604020202020204" pitchFamily="34" charset="0"/>
              </a:rPr>
              <a:t>JM,editors</a:t>
            </a:r>
            <a:r>
              <a:rPr lang="en-US" sz="1200" dirty="0">
                <a:solidFill>
                  <a:srgbClr val="FFFF00"/>
                </a:solidFill>
                <a:effectLst/>
                <a:latin typeface="Arial" panose="020B0604020202020204" pitchFamily="34" charset="0"/>
                <a:cs typeface="Arial" panose="020B0604020202020204" pitchFamily="34" charset="0"/>
              </a:rPr>
              <a:t>. Point of care testing. Washington DC: AACC Press; 1999. p. 102–5</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(43) Moore C. Point-of-care tests for infection control: should rapid testing be in the laboratory or at the front line? J Hosp Infect. 2013 Sep;85(1):1-7. </a:t>
            </a:r>
            <a:r>
              <a:rPr lang="en-US" sz="1200" dirty="0" err="1">
                <a:solidFill>
                  <a:srgbClr val="FFFF00"/>
                </a:solidFill>
                <a:effectLst/>
                <a:latin typeface="Arial" panose="020B0604020202020204" pitchFamily="34" charset="0"/>
                <a:cs typeface="Arial" panose="020B0604020202020204" pitchFamily="34" charset="0"/>
              </a:rPr>
              <a:t>doi</a:t>
            </a:r>
            <a:r>
              <a:rPr lang="en-US" sz="1200" dirty="0">
                <a:solidFill>
                  <a:srgbClr val="FFFF00"/>
                </a:solidFill>
                <a:effectLst/>
                <a:latin typeface="Arial" panose="020B0604020202020204" pitchFamily="34" charset="0"/>
                <a:cs typeface="Arial" panose="020B0604020202020204" pitchFamily="34" charset="0"/>
              </a:rPr>
              <a:t>: 10.1016/j.jhin.2013.06.005. </a:t>
            </a:r>
            <a:r>
              <a:rPr lang="en-US" sz="1200" dirty="0" err="1">
                <a:solidFill>
                  <a:srgbClr val="FFFF00"/>
                </a:solidFill>
                <a:effectLst/>
                <a:latin typeface="Arial" panose="020B0604020202020204" pitchFamily="34" charset="0"/>
                <a:cs typeface="Arial" panose="020B0604020202020204" pitchFamily="34" charset="0"/>
              </a:rPr>
              <a:t>Epub</a:t>
            </a:r>
            <a:r>
              <a:rPr lang="en-US" sz="1200" dirty="0">
                <a:solidFill>
                  <a:srgbClr val="FFFF00"/>
                </a:solidFill>
                <a:effectLst/>
                <a:latin typeface="Arial" panose="020B0604020202020204" pitchFamily="34" charset="0"/>
                <a:cs typeface="Arial" panose="020B0604020202020204" pitchFamily="34" charset="0"/>
              </a:rPr>
              <a:t> 2013 Aug 2.</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(44) Briggs C, Kimber S, Green L. Where are we at with point-of-care testing in </a:t>
            </a:r>
            <a:r>
              <a:rPr lang="en-US" sz="1200" dirty="0" err="1">
                <a:solidFill>
                  <a:srgbClr val="FFFF00"/>
                </a:solidFill>
                <a:effectLst/>
                <a:latin typeface="Arial" panose="020B0604020202020204" pitchFamily="34" charset="0"/>
                <a:cs typeface="Arial" panose="020B0604020202020204" pitchFamily="34" charset="0"/>
              </a:rPr>
              <a:t>haematology</a:t>
            </a:r>
            <a:r>
              <a:rPr lang="en-US" sz="1200" dirty="0">
                <a:solidFill>
                  <a:srgbClr val="FFFF00"/>
                </a:solidFill>
                <a:effectLst/>
                <a:latin typeface="Arial" panose="020B0604020202020204" pitchFamily="34" charset="0"/>
                <a:cs typeface="Arial" panose="020B0604020202020204" pitchFamily="34" charset="0"/>
              </a:rPr>
              <a:t>? </a:t>
            </a:r>
            <a:r>
              <a:rPr lang="pt-BR" sz="1200" dirty="0" err="1">
                <a:solidFill>
                  <a:srgbClr val="FFFF00"/>
                </a:solidFill>
                <a:effectLst/>
                <a:latin typeface="Arial" panose="020B0604020202020204" pitchFamily="34" charset="0"/>
                <a:cs typeface="Arial" panose="020B0604020202020204" pitchFamily="34" charset="0"/>
              </a:rPr>
              <a:t>Br</a:t>
            </a:r>
            <a:r>
              <a:rPr lang="pt-BR" sz="1200" dirty="0">
                <a:solidFill>
                  <a:srgbClr val="FFFF00"/>
                </a:solidFill>
                <a:effectLst/>
                <a:latin typeface="Arial" panose="020B0604020202020204" pitchFamily="34" charset="0"/>
                <a:cs typeface="Arial" panose="020B0604020202020204" pitchFamily="34" charset="0"/>
              </a:rPr>
              <a:t> J </a:t>
            </a:r>
            <a:r>
              <a:rPr lang="pt-BR" sz="1200" dirty="0" err="1">
                <a:solidFill>
                  <a:srgbClr val="FFFF00"/>
                </a:solidFill>
                <a:effectLst/>
                <a:latin typeface="Arial" panose="020B0604020202020204" pitchFamily="34" charset="0"/>
                <a:cs typeface="Arial" panose="020B0604020202020204" pitchFamily="34" charset="0"/>
              </a:rPr>
              <a:t>Haematol</a:t>
            </a:r>
            <a:r>
              <a:rPr lang="pt-BR" sz="1200" dirty="0">
                <a:solidFill>
                  <a:srgbClr val="FFFF00"/>
                </a:solidFill>
                <a:effectLst/>
                <a:latin typeface="Arial" panose="020B0604020202020204" pitchFamily="34" charset="0"/>
                <a:cs typeface="Arial" panose="020B0604020202020204" pitchFamily="34" charset="0"/>
              </a:rPr>
              <a:t>. 2012 Sep;158 (6):679-90. </a:t>
            </a:r>
            <a:r>
              <a:rPr lang="pt-BR" sz="1200" dirty="0" err="1">
                <a:solidFill>
                  <a:srgbClr val="FFFF00"/>
                </a:solidFill>
                <a:effectLst/>
                <a:latin typeface="Arial" panose="020B0604020202020204" pitchFamily="34" charset="0"/>
                <a:cs typeface="Arial" panose="020B0604020202020204" pitchFamily="34" charset="0"/>
              </a:rPr>
              <a:t>doi</a:t>
            </a:r>
            <a:r>
              <a:rPr lang="pt-BR" sz="1200" dirty="0">
                <a:solidFill>
                  <a:srgbClr val="FFFF00"/>
                </a:solidFill>
                <a:effectLst/>
                <a:latin typeface="Arial" panose="020B0604020202020204" pitchFamily="34" charset="0"/>
                <a:cs typeface="Arial" panose="020B0604020202020204" pitchFamily="34" charset="0"/>
              </a:rPr>
              <a:t>: 10.1111/j.1365-2141.2012.09207.x. </a:t>
            </a:r>
            <a:r>
              <a:rPr lang="pt-BR" sz="1200" dirty="0" err="1">
                <a:solidFill>
                  <a:srgbClr val="FFFF00"/>
                </a:solidFill>
                <a:effectLst/>
                <a:latin typeface="Arial" panose="020B0604020202020204" pitchFamily="34" charset="0"/>
                <a:cs typeface="Arial" panose="020B0604020202020204" pitchFamily="34" charset="0"/>
              </a:rPr>
              <a:t>Epub</a:t>
            </a:r>
            <a:r>
              <a:rPr lang="pt-BR" sz="1200" dirty="0">
                <a:solidFill>
                  <a:srgbClr val="FFFF00"/>
                </a:solidFill>
                <a:effectLst/>
                <a:latin typeface="Arial" panose="020B0604020202020204" pitchFamily="34" charset="0"/>
                <a:cs typeface="Arial" panose="020B0604020202020204" pitchFamily="34" charset="0"/>
              </a:rPr>
              <a:t> 2012 </a:t>
            </a:r>
            <a:r>
              <a:rPr lang="pt-BR" sz="1200" dirty="0" err="1">
                <a:solidFill>
                  <a:srgbClr val="FFFF00"/>
                </a:solidFill>
                <a:effectLst/>
                <a:latin typeface="Arial" panose="020B0604020202020204" pitchFamily="34" charset="0"/>
                <a:cs typeface="Arial" panose="020B0604020202020204" pitchFamily="34" charset="0"/>
              </a:rPr>
              <a:t>Jul</a:t>
            </a:r>
            <a:r>
              <a:rPr lang="pt-BR" sz="1200" dirty="0">
                <a:solidFill>
                  <a:srgbClr val="FFFF00"/>
                </a:solidFill>
                <a:effectLst/>
                <a:latin typeface="Arial" panose="020B0604020202020204" pitchFamily="34" charset="0"/>
                <a:cs typeface="Arial" panose="020B0604020202020204" pitchFamily="34" charset="0"/>
              </a:rPr>
              <a:t> 5.</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pt-BR" sz="1200" dirty="0">
                <a:solidFill>
                  <a:srgbClr val="FFFF00"/>
                </a:solidFill>
                <a:effectLst/>
                <a:latin typeface="Arial" panose="020B0604020202020204" pitchFamily="34" charset="0"/>
                <a:cs typeface="Arial" panose="020B0604020202020204" pitchFamily="34" charset="0"/>
              </a:rPr>
              <a:t>(45) Diretrizes para a gestão e garantia da qualidade de Testes Laboratoriais Remotos (TLR) da Sociedade Brasileira de Patologia Clínica/Medicina Laboratorial (SBPC/ML). – 2.ed. – Barueri, SP: Minha Editora, 2016.</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(46) St Hill, H. Point-of-Care Testing Triad Patient Centered, Value-added Quality, and Cost-effective Care and Call for Interprofessional Evidence-Based Research and Practice. Point of Care Volume 15, Number 2, June 2016</a:t>
            </a:r>
            <a:br>
              <a:rPr lang="pt-BR" sz="1200" dirty="0">
                <a:solidFill>
                  <a:srgbClr val="FFFF00"/>
                </a:solidFill>
                <a:effectLst/>
                <a:latin typeface="Arial" panose="020B0604020202020204" pitchFamily="34" charset="0"/>
                <a:cs typeface="Arial" panose="020B0604020202020204" pitchFamily="34" charset="0"/>
              </a:rPr>
            </a:br>
            <a:endParaRPr lang="pt-BR" sz="1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724973"/>
      </p:ext>
    </p:extLst>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6987A7-CF7D-4D69-8065-369C82A93A60}"/>
              </a:ext>
            </a:extLst>
          </p:cNvPr>
          <p:cNvSpPr>
            <a:spLocks noGrp="1"/>
          </p:cNvSpPr>
          <p:nvPr>
            <p:ph type="title"/>
          </p:nvPr>
        </p:nvSpPr>
        <p:spPr>
          <a:xfrm>
            <a:off x="143508" y="642392"/>
            <a:ext cx="8856984" cy="5594920"/>
          </a:xfrm>
        </p:spPr>
        <p:txBody>
          <a:bodyPr/>
          <a:lstStyle/>
          <a:p>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(47) PLEBANI, M. </a:t>
            </a:r>
            <a:r>
              <a:rPr lang="en-US" sz="1200" i="1" dirty="0">
                <a:solidFill>
                  <a:srgbClr val="FFFF00"/>
                </a:solidFill>
                <a:effectLst/>
                <a:latin typeface="Arial" panose="020B0604020202020204" pitchFamily="34" charset="0"/>
                <a:cs typeface="Arial" panose="020B0604020202020204" pitchFamily="34" charset="0"/>
              </a:rPr>
              <a:t>Does POCT reduce the risk of error in laboratory testing ?</a:t>
            </a:r>
            <a:r>
              <a:rPr lang="en-US" sz="1200" dirty="0">
                <a:solidFill>
                  <a:srgbClr val="FFFF00"/>
                </a:solidFill>
                <a:effectLst/>
                <a:latin typeface="Arial" panose="020B0604020202020204" pitchFamily="34" charset="0"/>
                <a:cs typeface="Arial" panose="020B0604020202020204" pitchFamily="34" charset="0"/>
              </a:rPr>
              <a:t> Clin </a:t>
            </a:r>
            <a:r>
              <a:rPr lang="en-US" sz="1200" dirty="0" err="1">
                <a:solidFill>
                  <a:srgbClr val="FFFF00"/>
                </a:solidFill>
                <a:effectLst/>
                <a:latin typeface="Arial" panose="020B0604020202020204" pitchFamily="34" charset="0"/>
                <a:cs typeface="Arial" panose="020B0604020202020204" pitchFamily="34" charset="0"/>
              </a:rPr>
              <a:t>Chim</a:t>
            </a:r>
            <a:r>
              <a:rPr lang="en-US" sz="1200" dirty="0">
                <a:solidFill>
                  <a:srgbClr val="FFFF00"/>
                </a:solidFill>
                <a:effectLst/>
                <a:latin typeface="Arial" panose="020B0604020202020204" pitchFamily="34" charset="0"/>
                <a:cs typeface="Arial" panose="020B0604020202020204" pitchFamily="34" charset="0"/>
              </a:rPr>
              <a:t> Acta. 2009 Jun;404(1):59-64.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(48) </a:t>
            </a:r>
            <a:r>
              <a:rPr lang="en-US" sz="1200" dirty="0" err="1">
                <a:solidFill>
                  <a:srgbClr val="FFFF00"/>
                </a:solidFill>
                <a:effectLst/>
                <a:latin typeface="Arial" panose="020B0604020202020204" pitchFamily="34" charset="0"/>
                <a:cs typeface="Arial" panose="020B0604020202020204" pitchFamily="34" charset="0"/>
              </a:rPr>
              <a:t>Gronowski</a:t>
            </a:r>
            <a:r>
              <a:rPr lang="en-US" sz="1200" dirty="0">
                <a:solidFill>
                  <a:srgbClr val="FFFF00"/>
                </a:solidFill>
                <a:effectLst/>
                <a:latin typeface="Arial" panose="020B0604020202020204" pitchFamily="34" charset="0"/>
                <a:cs typeface="Arial" panose="020B0604020202020204" pitchFamily="34" charset="0"/>
              </a:rPr>
              <a:t> AM et al. Pharmacists in the Laboratory </a:t>
            </a:r>
            <a:r>
              <a:rPr lang="en-US" sz="1200" dirty="0" err="1">
                <a:solidFill>
                  <a:srgbClr val="FFFF00"/>
                </a:solidFill>
                <a:effectLst/>
                <a:latin typeface="Arial" panose="020B0604020202020204" pitchFamily="34" charset="0"/>
                <a:cs typeface="Arial" panose="020B0604020202020204" pitchFamily="34" charset="0"/>
              </a:rPr>
              <a:t>Space:Friends</a:t>
            </a:r>
            <a:r>
              <a:rPr lang="en-US" sz="1200" dirty="0">
                <a:solidFill>
                  <a:srgbClr val="FFFF00"/>
                </a:solidFill>
                <a:effectLst/>
                <a:latin typeface="Arial" panose="020B0604020202020204" pitchFamily="34" charset="0"/>
                <a:cs typeface="Arial" panose="020B0604020202020204" pitchFamily="34" charset="0"/>
              </a:rPr>
              <a:t> or Foes?</a:t>
            </a:r>
            <a:r>
              <a:rPr lang="en-US" sz="1200" b="1" dirty="0">
                <a:solidFill>
                  <a:srgbClr val="FFFF00"/>
                </a:solidFill>
                <a:effectLst/>
                <a:latin typeface="Arial" panose="020B0604020202020204" pitchFamily="34" charset="0"/>
                <a:cs typeface="Arial" panose="020B0604020202020204" pitchFamily="34" charset="0"/>
              </a:rPr>
              <a:t> </a:t>
            </a:r>
            <a:r>
              <a:rPr lang="en-US" sz="1200" dirty="0">
                <a:solidFill>
                  <a:srgbClr val="FFFF00"/>
                </a:solidFill>
                <a:effectLst/>
                <a:latin typeface="Arial" panose="020B0604020202020204" pitchFamily="34" charset="0"/>
                <a:cs typeface="Arial" panose="020B0604020202020204" pitchFamily="34" charset="0"/>
              </a:rPr>
              <a:t>Clinical Chemistry 2016, 62:5 679–683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(49) Nova </a:t>
            </a:r>
            <a:r>
              <a:rPr lang="en-US" sz="1200" dirty="0" err="1">
                <a:solidFill>
                  <a:srgbClr val="FFFF00"/>
                </a:solidFill>
                <a:effectLst/>
                <a:latin typeface="Arial" panose="020B0604020202020204" pitchFamily="34" charset="0"/>
                <a:cs typeface="Arial" panose="020B0604020202020204" pitchFamily="34" charset="0"/>
              </a:rPr>
              <a:t>Zelandia</a:t>
            </a:r>
            <a:r>
              <a:rPr lang="en-US" sz="1200" dirty="0">
                <a:solidFill>
                  <a:srgbClr val="FFFF00"/>
                </a:solidFill>
                <a:effectLst/>
                <a:latin typeface="Arial" panose="020B0604020202020204" pitchFamily="34" charset="0"/>
                <a:cs typeface="Arial" panose="020B0604020202020204" pitchFamily="34" charset="0"/>
              </a:rPr>
              <a:t> 2014 - New Zealand Best Practice Guidelines For Point-of-Care Testing 2014 - </a:t>
            </a:r>
            <a:r>
              <a:rPr lang="en-US" sz="1200" dirty="0">
                <a:solidFill>
                  <a:schemeClr val="tx2">
                    <a:lumMod val="75000"/>
                  </a:schemeClr>
                </a:solidFill>
                <a:effectLst/>
                <a:latin typeface="Arial" panose="020B0604020202020204" pitchFamily="34" charset="0"/>
                <a:cs typeface="Arial" panose="020B0604020202020204" pitchFamily="34" charset="0"/>
              </a:rPr>
              <a:t>http://www.nzimls.org.nz/nz-point-of-care-testing-guidelines-2013.html </a:t>
            </a:r>
            <a:r>
              <a:rPr lang="en-US" sz="1200" dirty="0">
                <a:solidFill>
                  <a:srgbClr val="FFFF00"/>
                </a:solidFill>
                <a:effectLst/>
                <a:latin typeface="Arial" panose="020B0604020202020204" pitchFamily="34" charset="0"/>
                <a:cs typeface="Arial" panose="020B0604020202020204" pitchFamily="34" charset="0"/>
              </a:rPr>
              <a:t>&lt;</a:t>
            </a:r>
            <a:r>
              <a:rPr lang="en-US" sz="1200" dirty="0" err="1">
                <a:solidFill>
                  <a:srgbClr val="FFFF00"/>
                </a:solidFill>
                <a:effectLst/>
                <a:latin typeface="Arial" panose="020B0604020202020204" pitchFamily="34" charset="0"/>
                <a:cs typeface="Arial" panose="020B0604020202020204" pitchFamily="34" charset="0"/>
              </a:rPr>
              <a:t>acesso</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em</a:t>
            </a:r>
            <a:r>
              <a:rPr lang="en-US" sz="1200" dirty="0">
                <a:solidFill>
                  <a:srgbClr val="FFFF00"/>
                </a:solidFill>
                <a:effectLst/>
                <a:latin typeface="Arial" panose="020B0604020202020204" pitchFamily="34" charset="0"/>
                <a:cs typeface="Arial" panose="020B0604020202020204" pitchFamily="34" charset="0"/>
              </a:rPr>
              <a:t> 18.08.2016&gt;</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(50) PLEBANI, M. </a:t>
            </a:r>
            <a:r>
              <a:rPr lang="en-US" sz="1200" i="1" dirty="0">
                <a:solidFill>
                  <a:srgbClr val="FFFF00"/>
                </a:solidFill>
                <a:effectLst/>
                <a:latin typeface="Arial" panose="020B0604020202020204" pitchFamily="34" charset="0"/>
                <a:cs typeface="Arial" panose="020B0604020202020204" pitchFamily="34" charset="0"/>
              </a:rPr>
              <a:t>Does POCT reduce the risk of error in laboratory testing ?</a:t>
            </a:r>
            <a:r>
              <a:rPr lang="en-US" sz="1200" dirty="0">
                <a:solidFill>
                  <a:srgbClr val="FFFF00"/>
                </a:solidFill>
                <a:effectLst/>
                <a:latin typeface="Arial" panose="020B0604020202020204" pitchFamily="34" charset="0"/>
                <a:cs typeface="Arial" panose="020B0604020202020204" pitchFamily="34" charset="0"/>
              </a:rPr>
              <a:t> Clin </a:t>
            </a:r>
            <a:r>
              <a:rPr lang="en-US" sz="1200" dirty="0" err="1">
                <a:solidFill>
                  <a:srgbClr val="FFFF00"/>
                </a:solidFill>
                <a:effectLst/>
                <a:latin typeface="Arial" panose="020B0604020202020204" pitchFamily="34" charset="0"/>
                <a:cs typeface="Arial" panose="020B0604020202020204" pitchFamily="34" charset="0"/>
              </a:rPr>
              <a:t>Chim</a:t>
            </a:r>
            <a:r>
              <a:rPr lang="en-US" sz="1200" dirty="0">
                <a:solidFill>
                  <a:srgbClr val="FFFF00"/>
                </a:solidFill>
                <a:effectLst/>
                <a:latin typeface="Arial" panose="020B0604020202020204" pitchFamily="34" charset="0"/>
                <a:cs typeface="Arial" panose="020B0604020202020204" pitchFamily="34" charset="0"/>
              </a:rPr>
              <a:t> Acta. 2009 Jun;404(1):59-64.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(51) Lippi G , Plebani M, </a:t>
            </a:r>
            <a:r>
              <a:rPr lang="en-US" sz="1200" dirty="0" err="1">
                <a:solidFill>
                  <a:srgbClr val="FFFF00"/>
                </a:solidFill>
                <a:effectLst/>
                <a:latin typeface="Arial" panose="020B0604020202020204" pitchFamily="34" charset="0"/>
                <a:cs typeface="Arial" panose="020B0604020202020204" pitchFamily="34" charset="0"/>
              </a:rPr>
              <a:t>FavaloroJ</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Trenti</a:t>
            </a:r>
            <a:r>
              <a:rPr lang="en-US" sz="1200" dirty="0">
                <a:solidFill>
                  <a:srgbClr val="FFFF00"/>
                </a:solidFill>
                <a:effectLst/>
                <a:latin typeface="Arial" panose="020B0604020202020204" pitchFamily="34" charset="0"/>
                <a:cs typeface="Arial" panose="020B0604020202020204" pitchFamily="34" charset="0"/>
              </a:rPr>
              <a:t> T. Laboratory testing in pharmacies. Clin Chem Lab Med 2010;48(7):943–953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(52) Musaad S M A,  Khan S A, Herd G.</a:t>
            </a:r>
            <a:r>
              <a:rPr lang="en-US" sz="1200" b="1" dirty="0">
                <a:solidFill>
                  <a:srgbClr val="FFFF00"/>
                </a:solidFill>
                <a:effectLst/>
                <a:latin typeface="Arial" panose="020B0604020202020204" pitchFamily="34" charset="0"/>
                <a:cs typeface="Arial" panose="020B0604020202020204" pitchFamily="34" charset="0"/>
              </a:rPr>
              <a:t> </a:t>
            </a:r>
            <a:r>
              <a:rPr lang="en-US" sz="1200" dirty="0">
                <a:solidFill>
                  <a:srgbClr val="FFFF00"/>
                </a:solidFill>
                <a:effectLst/>
                <a:latin typeface="Arial" panose="020B0604020202020204" pitchFamily="34" charset="0"/>
                <a:cs typeface="Arial" panose="020B0604020202020204" pitchFamily="34" charset="0"/>
              </a:rPr>
              <a:t>Point-of-care testing: High time for a dedicated National Adverse Event Monitoring System. Clin </a:t>
            </a:r>
            <a:r>
              <a:rPr lang="en-US" sz="1200" dirty="0" err="1">
                <a:solidFill>
                  <a:srgbClr val="FFFF00"/>
                </a:solidFill>
                <a:effectLst/>
                <a:latin typeface="Arial" panose="020B0604020202020204" pitchFamily="34" charset="0"/>
                <a:cs typeface="Arial" panose="020B0604020202020204" pitchFamily="34" charset="0"/>
              </a:rPr>
              <a:t>Biochem</a:t>
            </a:r>
            <a:r>
              <a:rPr lang="en-US" sz="1200" dirty="0">
                <a:solidFill>
                  <a:srgbClr val="FFFF00"/>
                </a:solidFill>
                <a:effectLst/>
                <a:latin typeface="Arial" panose="020B0604020202020204" pitchFamily="34" charset="0"/>
                <a:cs typeface="Arial" panose="020B0604020202020204" pitchFamily="34" charset="0"/>
              </a:rPr>
              <a:t> Rev 36 (1) 2015.</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(53) PLEBANI, M. </a:t>
            </a:r>
            <a:r>
              <a:rPr lang="en-US" sz="1200" i="1" dirty="0">
                <a:solidFill>
                  <a:srgbClr val="FFFF00"/>
                </a:solidFill>
                <a:effectLst/>
                <a:latin typeface="Arial" panose="020B0604020202020204" pitchFamily="34" charset="0"/>
                <a:cs typeface="Arial" panose="020B0604020202020204" pitchFamily="34" charset="0"/>
              </a:rPr>
              <a:t>Does POCT reduce the risk of error in laboratory testing ?</a:t>
            </a:r>
            <a:r>
              <a:rPr lang="en-US" sz="1200" dirty="0">
                <a:solidFill>
                  <a:srgbClr val="FFFF00"/>
                </a:solidFill>
                <a:effectLst/>
                <a:latin typeface="Arial" panose="020B0604020202020204" pitchFamily="34" charset="0"/>
                <a:cs typeface="Arial" panose="020B0604020202020204" pitchFamily="34" charset="0"/>
              </a:rPr>
              <a:t> Clin </a:t>
            </a:r>
            <a:r>
              <a:rPr lang="en-US" sz="1200" dirty="0" err="1">
                <a:solidFill>
                  <a:srgbClr val="FFFF00"/>
                </a:solidFill>
                <a:effectLst/>
                <a:latin typeface="Arial" panose="020B0604020202020204" pitchFamily="34" charset="0"/>
                <a:cs typeface="Arial" panose="020B0604020202020204" pitchFamily="34" charset="0"/>
              </a:rPr>
              <a:t>Chim</a:t>
            </a:r>
            <a:r>
              <a:rPr lang="en-US" sz="1200" dirty="0">
                <a:solidFill>
                  <a:srgbClr val="FFFF00"/>
                </a:solidFill>
                <a:effectLst/>
                <a:latin typeface="Arial" panose="020B0604020202020204" pitchFamily="34" charset="0"/>
                <a:cs typeface="Arial" panose="020B0604020202020204" pitchFamily="34" charset="0"/>
              </a:rPr>
              <a:t> Acta. 2009 Jun;404(1):59-64.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(54) </a:t>
            </a:r>
            <a:r>
              <a:rPr lang="en-US" sz="1200" dirty="0" err="1">
                <a:solidFill>
                  <a:srgbClr val="FFFF00"/>
                </a:solidFill>
                <a:effectLst/>
                <a:latin typeface="Arial" panose="020B0604020202020204" pitchFamily="34" charset="0"/>
                <a:cs typeface="Arial" panose="020B0604020202020204" pitchFamily="34" charset="0"/>
              </a:rPr>
              <a:t>Gronowski</a:t>
            </a:r>
            <a:r>
              <a:rPr lang="en-US" sz="1200" dirty="0">
                <a:solidFill>
                  <a:srgbClr val="FFFF00"/>
                </a:solidFill>
                <a:effectLst/>
                <a:latin typeface="Arial" panose="020B0604020202020204" pitchFamily="34" charset="0"/>
                <a:cs typeface="Arial" panose="020B0604020202020204" pitchFamily="34" charset="0"/>
              </a:rPr>
              <a:t> AM et al. Pharmacists in the Laboratory </a:t>
            </a:r>
            <a:r>
              <a:rPr lang="en-US" sz="1200" dirty="0" err="1">
                <a:solidFill>
                  <a:srgbClr val="FFFF00"/>
                </a:solidFill>
                <a:effectLst/>
                <a:latin typeface="Arial" panose="020B0604020202020204" pitchFamily="34" charset="0"/>
                <a:cs typeface="Arial" panose="020B0604020202020204" pitchFamily="34" charset="0"/>
              </a:rPr>
              <a:t>Space:Friends</a:t>
            </a:r>
            <a:r>
              <a:rPr lang="en-US" sz="1200" dirty="0">
                <a:solidFill>
                  <a:srgbClr val="FFFF00"/>
                </a:solidFill>
                <a:effectLst/>
                <a:latin typeface="Arial" panose="020B0604020202020204" pitchFamily="34" charset="0"/>
                <a:cs typeface="Arial" panose="020B0604020202020204" pitchFamily="34" charset="0"/>
              </a:rPr>
              <a:t> or Foes?</a:t>
            </a:r>
            <a:r>
              <a:rPr lang="en-US" sz="1200" b="1" dirty="0">
                <a:solidFill>
                  <a:srgbClr val="FFFF00"/>
                </a:solidFill>
                <a:effectLst/>
                <a:latin typeface="Arial" panose="020B0604020202020204" pitchFamily="34" charset="0"/>
                <a:cs typeface="Arial" panose="020B0604020202020204" pitchFamily="34" charset="0"/>
              </a:rPr>
              <a:t> </a:t>
            </a:r>
            <a:r>
              <a:rPr lang="en-US" sz="1200" dirty="0">
                <a:solidFill>
                  <a:srgbClr val="FFFF00"/>
                </a:solidFill>
                <a:effectLst/>
                <a:latin typeface="Arial" panose="020B0604020202020204" pitchFamily="34" charset="0"/>
                <a:cs typeface="Arial" panose="020B0604020202020204" pitchFamily="34" charset="0"/>
              </a:rPr>
              <a:t>Clinical Chemistry 2016, 62:5 679–683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(55) </a:t>
            </a:r>
            <a:r>
              <a:rPr lang="en-US" sz="1200" dirty="0" err="1">
                <a:solidFill>
                  <a:srgbClr val="FFFF00"/>
                </a:solidFill>
                <a:effectLst/>
                <a:latin typeface="Arial" panose="020B0604020202020204" pitchFamily="34" charset="0"/>
                <a:cs typeface="Arial" panose="020B0604020202020204" pitchFamily="34" charset="0"/>
              </a:rPr>
              <a:t>Joesph</a:t>
            </a:r>
            <a:r>
              <a:rPr lang="en-US" sz="1200" dirty="0">
                <a:solidFill>
                  <a:srgbClr val="FFFF00"/>
                </a:solidFill>
                <a:effectLst/>
                <a:latin typeface="Arial" panose="020B0604020202020204" pitchFamily="34" charset="0"/>
                <a:cs typeface="Arial" panose="020B0604020202020204" pitchFamily="34" charset="0"/>
              </a:rPr>
              <a:t> Wiencek &amp; James Nichols (2016): Issues in the practical implementation of POCT: overcoming challenges, Expert Review of Molecular Diagnostics, DOI: 10.1586/14737159.2016.1141678</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(56) O’KANE, M J et al. </a:t>
            </a:r>
            <a:r>
              <a:rPr lang="en-US" sz="1200" i="1" dirty="0">
                <a:solidFill>
                  <a:srgbClr val="FFFF00"/>
                </a:solidFill>
                <a:effectLst/>
                <a:latin typeface="Arial" panose="020B0604020202020204" pitchFamily="34" charset="0"/>
                <a:cs typeface="Arial" panose="020B0604020202020204" pitchFamily="34" charset="0"/>
              </a:rPr>
              <a:t>Quality Error Rates in Point-of-Care Testing</a:t>
            </a:r>
            <a:r>
              <a:rPr lang="en-US" sz="1200" dirty="0">
                <a:solidFill>
                  <a:srgbClr val="FFFF00"/>
                </a:solidFill>
                <a:effectLst/>
                <a:latin typeface="Arial" panose="020B0604020202020204" pitchFamily="34" charset="0"/>
                <a:cs typeface="Arial" panose="020B0604020202020204" pitchFamily="34" charset="0"/>
              </a:rPr>
              <a:t>. Clinical Chemistry 2011, 57(9): 1267–1271</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(57) Kathryn S. </a:t>
            </a:r>
            <a:r>
              <a:rPr lang="en-US" sz="1200" dirty="0" err="1">
                <a:solidFill>
                  <a:srgbClr val="FFFF00"/>
                </a:solidFill>
                <a:effectLst/>
                <a:latin typeface="Arial" panose="020B0604020202020204" pitchFamily="34" charset="0"/>
                <a:cs typeface="Arial" panose="020B0604020202020204" pitchFamily="34" charset="0"/>
              </a:rPr>
              <a:t>Dyhdalo</a:t>
            </a:r>
            <a:r>
              <a:rPr lang="en-US" sz="1200" dirty="0">
                <a:solidFill>
                  <a:srgbClr val="FFFF00"/>
                </a:solidFill>
                <a:effectLst/>
                <a:latin typeface="Arial" panose="020B0604020202020204" pitchFamily="34" charset="0"/>
                <a:cs typeface="Arial" panose="020B0604020202020204" pitchFamily="34" charset="0"/>
              </a:rPr>
              <a:t>,  Peter J. </a:t>
            </a:r>
            <a:r>
              <a:rPr lang="en-US" sz="1200" dirty="0" err="1">
                <a:solidFill>
                  <a:srgbClr val="FFFF00"/>
                </a:solidFill>
                <a:effectLst/>
                <a:latin typeface="Arial" panose="020B0604020202020204" pitchFamily="34" charset="0"/>
                <a:cs typeface="Arial" panose="020B0604020202020204" pitchFamily="34" charset="0"/>
              </a:rPr>
              <a:t>Howanitz</a:t>
            </a:r>
            <a:r>
              <a:rPr lang="en-US" sz="1200" dirty="0">
                <a:solidFill>
                  <a:srgbClr val="FFFF00"/>
                </a:solidFill>
                <a:effectLst/>
                <a:latin typeface="Arial" panose="020B0604020202020204" pitchFamily="34" charset="0"/>
                <a:cs typeface="Arial" panose="020B0604020202020204" pitchFamily="34" charset="0"/>
              </a:rPr>
              <a:t>, ; David S. Wilkinson,  Rhona J. </a:t>
            </a:r>
            <a:r>
              <a:rPr lang="en-US" sz="1200" dirty="0" err="1">
                <a:solidFill>
                  <a:srgbClr val="FFFF00"/>
                </a:solidFill>
                <a:effectLst/>
                <a:latin typeface="Arial" panose="020B0604020202020204" pitchFamily="34" charset="0"/>
                <a:cs typeface="Arial" panose="020B0604020202020204" pitchFamily="34" charset="0"/>
              </a:rPr>
              <a:t>Souers</a:t>
            </a:r>
            <a:r>
              <a:rPr lang="en-US" sz="1200" dirty="0">
                <a:solidFill>
                  <a:srgbClr val="FFFF00"/>
                </a:solidFill>
                <a:effectLst/>
                <a:latin typeface="Arial" panose="020B0604020202020204" pitchFamily="34" charset="0"/>
                <a:cs typeface="Arial" panose="020B0604020202020204" pitchFamily="34" charset="0"/>
              </a:rPr>
              <a:t>, Bruce A. Jones. Documentation of Quality Control and Operator Training at Point-of-Care Testing. Arch </a:t>
            </a:r>
            <a:r>
              <a:rPr lang="en-US" sz="1200" dirty="0" err="1">
                <a:solidFill>
                  <a:srgbClr val="FFFF00"/>
                </a:solidFill>
                <a:effectLst/>
                <a:latin typeface="Arial" panose="020B0604020202020204" pitchFamily="34" charset="0"/>
                <a:cs typeface="Arial" panose="020B0604020202020204" pitchFamily="34" charset="0"/>
              </a:rPr>
              <a:t>Pathol</a:t>
            </a:r>
            <a:r>
              <a:rPr lang="en-US" sz="1200" dirty="0">
                <a:solidFill>
                  <a:srgbClr val="FFFF00"/>
                </a:solidFill>
                <a:effectLst/>
                <a:latin typeface="Arial" panose="020B0604020202020204" pitchFamily="34" charset="0"/>
                <a:cs typeface="Arial" panose="020B0604020202020204" pitchFamily="34" charset="0"/>
              </a:rPr>
              <a:t> Lab Med—Vol 138, November 2014</a:t>
            </a:r>
            <a:br>
              <a:rPr lang="pt-BR" sz="1200" dirty="0">
                <a:effectLst/>
                <a:latin typeface="Arial" panose="020B0604020202020204" pitchFamily="34" charset="0"/>
                <a:cs typeface="Arial" panose="020B0604020202020204" pitchFamily="34" charset="0"/>
              </a:rPr>
            </a:br>
            <a:br>
              <a:rPr lang="pt-BR" sz="1200" dirty="0">
                <a:effectLst/>
                <a:latin typeface="Arial" panose="020B0604020202020204" pitchFamily="34" charset="0"/>
                <a:cs typeface="Arial" panose="020B0604020202020204" pitchFamily="34" charset="0"/>
              </a:rPr>
            </a:br>
            <a:r>
              <a:rPr lang="en-US" sz="1200" dirty="0">
                <a:solidFill>
                  <a:srgbClr val="FFFF00"/>
                </a:solidFill>
                <a:effectLst/>
              </a:rPr>
              <a:t>(58</a:t>
            </a:r>
            <a:r>
              <a:rPr lang="en-US" sz="1200" dirty="0">
                <a:solidFill>
                  <a:srgbClr val="FFFF00"/>
                </a:solidFill>
                <a:effectLst/>
                <a:latin typeface="Arial" panose="020B0604020202020204" pitchFamily="34" charset="0"/>
                <a:cs typeface="Arial" panose="020B0604020202020204" pitchFamily="34" charset="0"/>
              </a:rPr>
              <a:t>) Australian Government Department of Health. National Pathology Accreditation Advisory Council Guidelines for Point of Care.2015. </a:t>
            </a:r>
            <a:r>
              <a:rPr lang="en-US" sz="1200" dirty="0">
                <a:solidFill>
                  <a:schemeClr val="tx2">
                    <a:lumMod val="75000"/>
                  </a:schemeClr>
                </a:solidFill>
                <a:effectLst/>
                <a:latin typeface="Arial" panose="020B0604020202020204" pitchFamily="34" charset="0"/>
                <a:cs typeface="Arial" panose="020B0604020202020204" pitchFamily="34" charset="0"/>
              </a:rPr>
              <a:t>https://www.health.gov.au/internet/main/publishing.nsf/Content/35DE5FC4786CBB33CA257EEB007C7BF2/$File/Guidelines%20PoCT%201st%20Ed%202015.pdf</a:t>
            </a:r>
            <a:r>
              <a:rPr lang="en-US" sz="1200" dirty="0">
                <a:solidFill>
                  <a:srgbClr val="FFFF00"/>
                </a:solidFill>
                <a:effectLst/>
                <a:latin typeface="Arial" panose="020B0604020202020204" pitchFamily="34" charset="0"/>
                <a:cs typeface="Arial" panose="020B0604020202020204" pitchFamily="34" charset="0"/>
              </a:rPr>
              <a:t> &lt;</a:t>
            </a:r>
            <a:r>
              <a:rPr lang="en-US" sz="1200" dirty="0" err="1">
                <a:solidFill>
                  <a:srgbClr val="FFFF00"/>
                </a:solidFill>
                <a:effectLst/>
                <a:latin typeface="Arial" panose="020B0604020202020204" pitchFamily="34" charset="0"/>
                <a:cs typeface="Arial" panose="020B0604020202020204" pitchFamily="34" charset="0"/>
              </a:rPr>
              <a:t>acessado</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em</a:t>
            </a:r>
            <a:r>
              <a:rPr lang="en-US" sz="1200" dirty="0">
                <a:solidFill>
                  <a:srgbClr val="FFFF00"/>
                </a:solidFill>
                <a:effectLst/>
                <a:latin typeface="Arial" panose="020B0604020202020204" pitchFamily="34" charset="0"/>
                <a:cs typeface="Arial" panose="020B0604020202020204" pitchFamily="34" charset="0"/>
              </a:rPr>
              <a:t> 19.08.2016&gt;</a:t>
            </a:r>
            <a:br>
              <a:rPr lang="pt-BR" sz="1200" dirty="0">
                <a:solidFill>
                  <a:srgbClr val="FFFF00"/>
                </a:solidFill>
                <a:effectLst/>
                <a:latin typeface="Arial" panose="020B0604020202020204" pitchFamily="34" charset="0"/>
                <a:cs typeface="Arial" panose="020B0604020202020204" pitchFamily="34" charset="0"/>
              </a:rPr>
            </a:br>
            <a:endParaRPr lang="pt-B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847300"/>
      </p:ext>
    </p:extLst>
  </p:cSld>
  <p:clrMapOvr>
    <a:masterClrMapping/>
  </p:clrMapOvr>
  <p:transition spd="slow">
    <p:push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3AC841-9197-4838-90C1-21CE71CA2B26}"/>
              </a:ext>
            </a:extLst>
          </p:cNvPr>
          <p:cNvSpPr>
            <a:spLocks noGrp="1"/>
          </p:cNvSpPr>
          <p:nvPr>
            <p:ph type="title"/>
          </p:nvPr>
        </p:nvSpPr>
        <p:spPr>
          <a:xfrm>
            <a:off x="395536" y="-27384"/>
            <a:ext cx="8496944" cy="6073824"/>
          </a:xfrm>
        </p:spPr>
        <p:txBody>
          <a:bodyPr/>
          <a:lstStyle/>
          <a:p>
            <a:br>
              <a:rPr lang="en-US" sz="1200" dirty="0">
                <a:effectLst/>
              </a:rPr>
            </a:br>
            <a:br>
              <a:rPr lang="en-US" sz="1200" dirty="0">
                <a:effectLst/>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(59) Australian Government Department of Health. National Pathology Accreditation Advisory Council Guidelines for Point of Care.2015. </a:t>
            </a:r>
            <a:r>
              <a:rPr lang="en-US" sz="1200" dirty="0">
                <a:solidFill>
                  <a:schemeClr val="tx2">
                    <a:lumMod val="75000"/>
                  </a:schemeClr>
                </a:solidFill>
                <a:effectLst/>
                <a:latin typeface="Arial" panose="020B0604020202020204" pitchFamily="34" charset="0"/>
                <a:cs typeface="Arial" panose="020B0604020202020204" pitchFamily="34" charset="0"/>
              </a:rPr>
              <a:t>https://www.health.gov.au/internet/main/publishing.nsf/Content/35DE5FC4786CBB33CA257EEB007C7BF2/$File/Guidelines%20PoCT%201st%20Ed%202015.pdf </a:t>
            </a:r>
            <a:r>
              <a:rPr lang="en-US" sz="1200" dirty="0">
                <a:solidFill>
                  <a:srgbClr val="FFFF00"/>
                </a:solidFill>
                <a:effectLst/>
                <a:latin typeface="Arial" panose="020B0604020202020204" pitchFamily="34" charset="0"/>
                <a:cs typeface="Arial" panose="020B0604020202020204" pitchFamily="34" charset="0"/>
              </a:rPr>
              <a:t>&lt;</a:t>
            </a:r>
            <a:r>
              <a:rPr lang="en-US" sz="1200" dirty="0" err="1">
                <a:solidFill>
                  <a:srgbClr val="FFFF00"/>
                </a:solidFill>
                <a:effectLst/>
                <a:latin typeface="Arial" panose="020B0604020202020204" pitchFamily="34" charset="0"/>
                <a:cs typeface="Arial" panose="020B0604020202020204" pitchFamily="34" charset="0"/>
              </a:rPr>
              <a:t>acessado</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em</a:t>
            </a:r>
            <a:r>
              <a:rPr lang="en-US" sz="1200" dirty="0">
                <a:solidFill>
                  <a:srgbClr val="FFFF00"/>
                </a:solidFill>
                <a:effectLst/>
                <a:latin typeface="Arial" panose="020B0604020202020204" pitchFamily="34" charset="0"/>
                <a:cs typeface="Arial" panose="020B0604020202020204" pitchFamily="34" charset="0"/>
              </a:rPr>
              <a:t> 19.08.2016&gt;</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(60) Holt H, Freedman DB.  Internal quality control in point-of-care testing: where’s the evidence? Ann Clin </a:t>
            </a:r>
            <a:r>
              <a:rPr lang="en-US" sz="1200" dirty="0" err="1">
                <a:solidFill>
                  <a:srgbClr val="FFFF00"/>
                </a:solidFill>
                <a:effectLst/>
                <a:latin typeface="Arial" panose="020B0604020202020204" pitchFamily="34" charset="0"/>
                <a:cs typeface="Arial" panose="020B0604020202020204" pitchFamily="34" charset="0"/>
              </a:rPr>
              <a:t>Biochem</a:t>
            </a:r>
            <a:r>
              <a:rPr lang="en-US" sz="1200" dirty="0">
                <a:solidFill>
                  <a:srgbClr val="FFFF00"/>
                </a:solidFill>
                <a:effectLst/>
                <a:latin typeface="Arial" panose="020B0604020202020204" pitchFamily="34" charset="0"/>
                <a:cs typeface="Arial" panose="020B0604020202020204" pitchFamily="34" charset="0"/>
              </a:rPr>
              <a:t> March 2016 vol. 53 no. 2 233-239</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(61) Larsson A, Greig-</a:t>
            </a:r>
            <a:r>
              <a:rPr lang="en-US" sz="1200" dirty="0" err="1">
                <a:solidFill>
                  <a:srgbClr val="FFFF00"/>
                </a:solidFill>
                <a:effectLst/>
                <a:latin typeface="Arial" panose="020B0604020202020204" pitchFamily="34" charset="0"/>
                <a:cs typeface="Arial" panose="020B0604020202020204" pitchFamily="34" charset="0"/>
              </a:rPr>
              <a:t>Pylypczuk</a:t>
            </a:r>
            <a:r>
              <a:rPr lang="en-US" sz="1200" dirty="0">
                <a:solidFill>
                  <a:srgbClr val="FFFF00"/>
                </a:solidFill>
                <a:effectLst/>
                <a:latin typeface="Arial" panose="020B0604020202020204" pitchFamily="34" charset="0"/>
                <a:cs typeface="Arial" panose="020B0604020202020204" pitchFamily="34" charset="0"/>
              </a:rPr>
              <a:t> R,  Huisman A. The state of point-of-care testing: a </a:t>
            </a:r>
            <a:r>
              <a:rPr lang="en-US" sz="1200" dirty="0" err="1">
                <a:solidFill>
                  <a:srgbClr val="FFFF00"/>
                </a:solidFill>
                <a:effectLst/>
                <a:latin typeface="Arial" panose="020B0604020202020204" pitchFamily="34" charset="0"/>
                <a:cs typeface="Arial" panose="020B0604020202020204" pitchFamily="34" charset="0"/>
              </a:rPr>
              <a:t>european</a:t>
            </a:r>
            <a:r>
              <a:rPr lang="en-US" sz="1200" dirty="0">
                <a:solidFill>
                  <a:srgbClr val="FFFF00"/>
                </a:solidFill>
                <a:effectLst/>
                <a:latin typeface="Arial" panose="020B0604020202020204" pitchFamily="34" charset="0"/>
                <a:cs typeface="Arial" panose="020B0604020202020204" pitchFamily="34" charset="0"/>
              </a:rPr>
              <a:t> perspective. Upsala Journal of Medical Sciences. 2015; 120: 1–10</a:t>
            </a:r>
            <a:br>
              <a:rPr lang="pt-BR" sz="1200" dirty="0">
                <a:solidFill>
                  <a:srgbClr val="FFFF00"/>
                </a:solidFill>
                <a:effectLst/>
                <a:latin typeface="Arial" panose="020B0604020202020204" pitchFamily="34" charset="0"/>
                <a:cs typeface="Arial" panose="020B0604020202020204" pitchFamily="34" charset="0"/>
              </a:rPr>
            </a:br>
            <a:br>
              <a:rPr lang="pt-BR" sz="1200" dirty="0">
                <a:effectLst/>
              </a:rPr>
            </a:br>
            <a:r>
              <a:rPr lang="en-US" sz="1200" dirty="0">
                <a:solidFill>
                  <a:srgbClr val="FFFF00"/>
                </a:solidFill>
                <a:effectLst/>
                <a:latin typeface="Arial" panose="020B0604020202020204" pitchFamily="34" charset="0"/>
                <a:cs typeface="Arial" panose="020B0604020202020204" pitchFamily="34" charset="0"/>
              </a:rPr>
              <a:t>(62) New Zealand Best Practice Guidelines for Point-of-Care Testing (2014)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(63) ISO 15189:2012. Medical laboratories – requirements for quality and competence. Geneva, Switzerland: International Organization for Standardization, 2012</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(64) ISO 22870:2016(E). Point-of-care testing (POCT) — Requirements for quality and competence</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(65) Huisman W. European medical laboratory accreditation. Present situation and steps to harmonization.</a:t>
            </a:r>
            <a:r>
              <a:rPr lang="en-US" sz="1200" b="1" dirty="0">
                <a:solidFill>
                  <a:srgbClr val="FFFF00"/>
                </a:solidFill>
                <a:effectLst/>
                <a:latin typeface="Arial" panose="020B0604020202020204" pitchFamily="34" charset="0"/>
                <a:cs typeface="Arial" panose="020B0604020202020204" pitchFamily="34" charset="0"/>
              </a:rPr>
              <a:t> </a:t>
            </a:r>
            <a:r>
              <a:rPr lang="en-US" sz="1200" dirty="0">
                <a:solidFill>
                  <a:srgbClr val="FFFF00"/>
                </a:solidFill>
                <a:effectLst/>
                <a:latin typeface="Arial" panose="020B0604020202020204" pitchFamily="34" charset="0"/>
                <a:cs typeface="Arial" panose="020B0604020202020204" pitchFamily="34" charset="0"/>
              </a:rPr>
              <a:t>Clin Chem Lab Med 2012;50(7):1147–1152</a:t>
            </a:r>
            <a:br>
              <a:rPr lang="pt-BR" sz="1200" dirty="0">
                <a:solidFill>
                  <a:srgbClr val="FFFF00"/>
                </a:solidFill>
                <a:effectLst/>
                <a:latin typeface="Arial" panose="020B0604020202020204" pitchFamily="34" charset="0"/>
                <a:cs typeface="Arial" panose="020B0604020202020204" pitchFamily="34" charset="0"/>
              </a:rPr>
            </a:br>
            <a:br>
              <a:rPr lang="en-US"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(66) Plebani M, Does POCT reduce the risk of error in laboratory testing? Clin </a:t>
            </a:r>
            <a:r>
              <a:rPr lang="en-US" sz="1200" dirty="0" err="1">
                <a:solidFill>
                  <a:srgbClr val="FFFF00"/>
                </a:solidFill>
                <a:effectLst/>
                <a:latin typeface="Arial" panose="020B0604020202020204" pitchFamily="34" charset="0"/>
                <a:cs typeface="Arial" panose="020B0604020202020204" pitchFamily="34" charset="0"/>
              </a:rPr>
              <a:t>Chim</a:t>
            </a:r>
            <a:r>
              <a:rPr lang="en-US" sz="1200" dirty="0">
                <a:solidFill>
                  <a:srgbClr val="FFFF00"/>
                </a:solidFill>
                <a:effectLst/>
                <a:latin typeface="Arial" panose="020B0604020202020204" pitchFamily="34" charset="0"/>
                <a:cs typeface="Arial" panose="020B0604020202020204" pitchFamily="34" charset="0"/>
              </a:rPr>
              <a:t> Acta (2009), doi:10.1016/j.cca.2009.03.014</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(67) PLEBANI, M. </a:t>
            </a:r>
            <a:r>
              <a:rPr lang="en-US" sz="1200" i="1" dirty="0">
                <a:solidFill>
                  <a:srgbClr val="FFFF00"/>
                </a:solidFill>
                <a:effectLst/>
                <a:latin typeface="Arial" panose="020B0604020202020204" pitchFamily="34" charset="0"/>
                <a:cs typeface="Arial" panose="020B0604020202020204" pitchFamily="34" charset="0"/>
              </a:rPr>
              <a:t>Does POCT reduce the risk of error in laboratory testing ?</a:t>
            </a:r>
            <a:r>
              <a:rPr lang="en-US" sz="1200" dirty="0">
                <a:solidFill>
                  <a:srgbClr val="FFFF00"/>
                </a:solidFill>
                <a:effectLst/>
                <a:latin typeface="Arial" panose="020B0604020202020204" pitchFamily="34" charset="0"/>
                <a:cs typeface="Arial" panose="020B0604020202020204" pitchFamily="34" charset="0"/>
              </a:rPr>
              <a:t> Clin </a:t>
            </a:r>
            <a:r>
              <a:rPr lang="en-US" sz="1200" dirty="0" err="1">
                <a:solidFill>
                  <a:srgbClr val="FFFF00"/>
                </a:solidFill>
                <a:effectLst/>
                <a:latin typeface="Arial" panose="020B0604020202020204" pitchFamily="34" charset="0"/>
                <a:cs typeface="Arial" panose="020B0604020202020204" pitchFamily="34" charset="0"/>
              </a:rPr>
              <a:t>Chim</a:t>
            </a:r>
            <a:r>
              <a:rPr lang="en-US" sz="1200" dirty="0">
                <a:solidFill>
                  <a:srgbClr val="FFFF00"/>
                </a:solidFill>
                <a:effectLst/>
                <a:latin typeface="Arial" panose="020B0604020202020204" pitchFamily="34" charset="0"/>
                <a:cs typeface="Arial" panose="020B0604020202020204" pitchFamily="34" charset="0"/>
              </a:rPr>
              <a:t> Acta. 2009 Jun;404(1):59-64. </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(68) Lippi G , Plebani M, </a:t>
            </a:r>
            <a:r>
              <a:rPr lang="en-US" sz="1200" dirty="0" err="1">
                <a:solidFill>
                  <a:srgbClr val="FFFF00"/>
                </a:solidFill>
                <a:effectLst/>
                <a:latin typeface="Arial" panose="020B0604020202020204" pitchFamily="34" charset="0"/>
                <a:cs typeface="Arial" panose="020B0604020202020204" pitchFamily="34" charset="0"/>
              </a:rPr>
              <a:t>FavaloroJ</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Trenti</a:t>
            </a:r>
            <a:r>
              <a:rPr lang="en-US" sz="1200" dirty="0">
                <a:solidFill>
                  <a:srgbClr val="FFFF00"/>
                </a:solidFill>
                <a:effectLst/>
                <a:latin typeface="Arial" panose="020B0604020202020204" pitchFamily="34" charset="0"/>
                <a:cs typeface="Arial" panose="020B0604020202020204" pitchFamily="34" charset="0"/>
              </a:rPr>
              <a:t> T. Laboratory testing in pharmacies. Clin Chem Lab Med 2010;48(7):943–953</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pt-BR" sz="1200" dirty="0">
                <a:solidFill>
                  <a:srgbClr val="FFFF00"/>
                </a:solidFill>
                <a:effectLst/>
                <a:latin typeface="Arial" panose="020B0604020202020204" pitchFamily="34" charset="0"/>
                <a:cs typeface="Arial" panose="020B0604020202020204" pitchFamily="34" charset="0"/>
              </a:rPr>
              <a:t>(69</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Zaninotto</a:t>
            </a:r>
            <a:r>
              <a:rPr lang="en-US" sz="1200" dirty="0">
                <a:solidFill>
                  <a:srgbClr val="FFFF00"/>
                </a:solidFill>
                <a:effectLst/>
                <a:latin typeface="Arial" panose="020B0604020202020204" pitchFamily="34" charset="0"/>
                <a:cs typeface="Arial" panose="020B0604020202020204" pitchFamily="34" charset="0"/>
              </a:rPr>
              <a:t> M et al. Quality performance of laboratory testing in pharmacies: a collaborative evaluation. Clin Chem Lab Med 2016; 54(11): 1745–1751</a:t>
            </a:r>
            <a:endParaRPr lang="pt-BR" sz="1200" dirty="0"/>
          </a:p>
        </p:txBody>
      </p:sp>
    </p:spTree>
    <p:extLst>
      <p:ext uri="{BB962C8B-B14F-4D97-AF65-F5344CB8AC3E}">
        <p14:creationId xmlns:p14="http://schemas.microsoft.com/office/powerpoint/2010/main" val="3249979227"/>
      </p:ext>
    </p:extLst>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BBDFCA-566F-4118-84C5-37A7C49BC6DC}"/>
              </a:ext>
            </a:extLst>
          </p:cNvPr>
          <p:cNvSpPr>
            <a:spLocks noGrp="1"/>
          </p:cNvSpPr>
          <p:nvPr>
            <p:ph type="title"/>
          </p:nvPr>
        </p:nvSpPr>
        <p:spPr>
          <a:xfrm>
            <a:off x="251520" y="-1179512"/>
            <a:ext cx="8640960" cy="4954488"/>
          </a:xfrm>
        </p:spPr>
        <p:txBody>
          <a:bodyPr/>
          <a:lstStyle/>
          <a:p>
            <a:br>
              <a:rPr lang="pt-BR" sz="1200" dirty="0">
                <a:effectLst/>
              </a:rPr>
            </a:br>
            <a:br>
              <a:rPr lang="pt-BR" sz="1200" dirty="0">
                <a:effectLst/>
              </a:rPr>
            </a:br>
            <a:r>
              <a:rPr lang="en-US" sz="1200" dirty="0">
                <a:solidFill>
                  <a:srgbClr val="FFFF00"/>
                </a:solidFill>
                <a:effectLst/>
                <a:latin typeface="Arial" panose="020B0604020202020204" pitchFamily="34" charset="0"/>
                <a:cs typeface="Arial" panose="020B0604020202020204" pitchFamily="34" charset="0"/>
              </a:rPr>
              <a:t>(70) </a:t>
            </a:r>
            <a:r>
              <a:rPr lang="en-US" sz="1200" dirty="0" err="1">
                <a:solidFill>
                  <a:srgbClr val="FFFF00"/>
                </a:solidFill>
                <a:effectLst/>
                <a:latin typeface="Arial" panose="020B0604020202020204" pitchFamily="34" charset="0"/>
                <a:cs typeface="Arial" panose="020B0604020202020204" pitchFamily="34" charset="0"/>
              </a:rPr>
              <a:t>Permet</a:t>
            </a:r>
            <a:r>
              <a:rPr lang="en-US" sz="1200" dirty="0">
                <a:solidFill>
                  <a:srgbClr val="FFFF00"/>
                </a:solidFill>
                <a:effectLst/>
                <a:latin typeface="Arial" panose="020B0604020202020204" pitchFamily="34" charset="0"/>
                <a:cs typeface="Arial" panose="020B0604020202020204" pitchFamily="34" charset="0"/>
              </a:rPr>
              <a:t> P, </a:t>
            </a:r>
            <a:r>
              <a:rPr lang="en-US" sz="1200" dirty="0" err="1">
                <a:solidFill>
                  <a:srgbClr val="FFFF00"/>
                </a:solidFill>
                <a:effectLst/>
                <a:latin typeface="Arial" panose="020B0604020202020204" pitchFamily="34" charset="0"/>
                <a:cs typeface="Arial" panose="020B0604020202020204" pitchFamily="34" charset="0"/>
              </a:rPr>
              <a:t>Goudable</a:t>
            </a:r>
            <a:r>
              <a:rPr lang="en-US" sz="1200" dirty="0">
                <a:solidFill>
                  <a:srgbClr val="FFFF00"/>
                </a:solidFill>
                <a:effectLst/>
                <a:latin typeface="Arial" panose="020B0604020202020204" pitchFamily="34" charset="0"/>
                <a:cs typeface="Arial" panose="020B0604020202020204" pitchFamily="34" charset="0"/>
              </a:rPr>
              <a:t> J, </a:t>
            </a:r>
            <a:r>
              <a:rPr lang="en-US" sz="1200" dirty="0" err="1">
                <a:solidFill>
                  <a:srgbClr val="FFFF00"/>
                </a:solidFill>
                <a:effectLst/>
                <a:latin typeface="Arial" panose="020B0604020202020204" pitchFamily="34" charset="0"/>
                <a:cs typeface="Arial" panose="020B0604020202020204" pitchFamily="34" charset="0"/>
              </a:rPr>
              <a:t>Annaix</a:t>
            </a:r>
            <a:r>
              <a:rPr lang="en-US" sz="1200" dirty="0">
                <a:solidFill>
                  <a:srgbClr val="FFFF00"/>
                </a:solidFill>
                <a:effectLst/>
                <a:latin typeface="Arial" panose="020B0604020202020204" pitchFamily="34" charset="0"/>
                <a:cs typeface="Arial" panose="020B0604020202020204" pitchFamily="34" charset="0"/>
              </a:rPr>
              <a:t> V, </a:t>
            </a:r>
            <a:r>
              <a:rPr lang="en-US" sz="1200" dirty="0" err="1">
                <a:solidFill>
                  <a:srgbClr val="FFFF00"/>
                </a:solidFill>
                <a:effectLst/>
                <a:latin typeface="Arial" panose="020B0604020202020204" pitchFamily="34" charset="0"/>
                <a:cs typeface="Arial" panose="020B0604020202020204" pitchFamily="34" charset="0"/>
              </a:rPr>
              <a:t>Vaubourdolle</a:t>
            </a:r>
            <a:r>
              <a:rPr lang="en-US" sz="1200" dirty="0">
                <a:solidFill>
                  <a:srgbClr val="FFFF00"/>
                </a:solidFill>
                <a:effectLst/>
                <a:latin typeface="Arial" panose="020B0604020202020204" pitchFamily="34" charset="0"/>
                <a:cs typeface="Arial" panose="020B0604020202020204" pitchFamily="34" charset="0"/>
              </a:rPr>
              <a:t> M, </a:t>
            </a:r>
            <a:r>
              <a:rPr lang="en-US" sz="1200" dirty="0" err="1">
                <a:solidFill>
                  <a:srgbClr val="FFFF00"/>
                </a:solidFill>
                <a:effectLst/>
                <a:latin typeface="Arial" panose="020B0604020202020204" pitchFamily="34" charset="0"/>
                <a:cs typeface="Arial" panose="020B0604020202020204" pitchFamily="34" charset="0"/>
              </a:rPr>
              <a:t>Szymanowicz</a:t>
            </a:r>
            <a:r>
              <a:rPr lang="en-US" sz="1200" dirty="0">
                <a:solidFill>
                  <a:srgbClr val="FFFF00"/>
                </a:solidFill>
                <a:effectLst/>
                <a:latin typeface="Arial" panose="020B0604020202020204" pitchFamily="34" charset="0"/>
                <a:cs typeface="Arial" panose="020B0604020202020204" pitchFamily="34" charset="0"/>
              </a:rPr>
              <a:t> A. Guidelines for a formation of a multidisciplinary group </a:t>
            </a:r>
            <a:r>
              <a:rPr lang="en-US" sz="1200" dirty="0" err="1">
                <a:solidFill>
                  <a:srgbClr val="FFFF00"/>
                </a:solidFill>
                <a:effectLst/>
                <a:latin typeface="Arial" panose="020B0604020202020204" pitchFamily="34" charset="0"/>
                <a:cs typeface="Arial" panose="020B0604020202020204" pitchFamily="34" charset="0"/>
              </a:rPr>
              <a:t>fot</a:t>
            </a:r>
            <a:r>
              <a:rPr lang="en-US" sz="1200" dirty="0">
                <a:solidFill>
                  <a:srgbClr val="FFFF00"/>
                </a:solidFill>
                <a:effectLst/>
                <a:latin typeface="Arial" panose="020B0604020202020204" pitchFamily="34" charset="0"/>
                <a:cs typeface="Arial" panose="020B0604020202020204" pitchFamily="34" charset="0"/>
              </a:rPr>
              <a:t> point-of-care testing supervision according to EN ISO 22870. Ann Biol Clin (Paris) 2012;70:161–6</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(71) Larsson A, Greig-</a:t>
            </a:r>
            <a:r>
              <a:rPr lang="en-US" sz="1200" dirty="0" err="1">
                <a:solidFill>
                  <a:srgbClr val="FFFF00"/>
                </a:solidFill>
                <a:effectLst/>
                <a:latin typeface="Arial" panose="020B0604020202020204" pitchFamily="34" charset="0"/>
                <a:cs typeface="Arial" panose="020B0604020202020204" pitchFamily="34" charset="0"/>
              </a:rPr>
              <a:t>Pylypczuk</a:t>
            </a:r>
            <a:r>
              <a:rPr lang="en-US" sz="1200" dirty="0">
                <a:solidFill>
                  <a:srgbClr val="FFFF00"/>
                </a:solidFill>
                <a:effectLst/>
                <a:latin typeface="Arial" panose="020B0604020202020204" pitchFamily="34" charset="0"/>
                <a:cs typeface="Arial" panose="020B0604020202020204" pitchFamily="34" charset="0"/>
              </a:rPr>
              <a:t> R, Huisman A. The state of point-of-care testing: a European perspective. </a:t>
            </a:r>
            <a:r>
              <a:rPr lang="pt-BR" sz="1200" dirty="0" err="1">
                <a:solidFill>
                  <a:srgbClr val="FFFF00"/>
                </a:solidFill>
                <a:effectLst/>
                <a:latin typeface="Arial" panose="020B0604020202020204" pitchFamily="34" charset="0"/>
                <a:cs typeface="Arial" panose="020B0604020202020204" pitchFamily="34" charset="0"/>
              </a:rPr>
              <a:t>Ups</a:t>
            </a:r>
            <a:r>
              <a:rPr lang="pt-BR" sz="1200" dirty="0">
                <a:solidFill>
                  <a:srgbClr val="FFFF00"/>
                </a:solidFill>
                <a:effectLst/>
                <a:latin typeface="Arial" panose="020B0604020202020204" pitchFamily="34" charset="0"/>
                <a:cs typeface="Arial" panose="020B0604020202020204" pitchFamily="34" charset="0"/>
              </a:rPr>
              <a:t> J </a:t>
            </a:r>
            <a:r>
              <a:rPr lang="pt-BR" sz="1200" dirty="0" err="1">
                <a:solidFill>
                  <a:srgbClr val="FFFF00"/>
                </a:solidFill>
                <a:effectLst/>
                <a:latin typeface="Arial" panose="020B0604020202020204" pitchFamily="34" charset="0"/>
                <a:cs typeface="Arial" panose="020B0604020202020204" pitchFamily="34" charset="0"/>
              </a:rPr>
              <a:t>Med</a:t>
            </a:r>
            <a:r>
              <a:rPr lang="pt-BR" sz="1200" dirty="0">
                <a:solidFill>
                  <a:srgbClr val="FFFF00"/>
                </a:solidFill>
                <a:effectLst/>
                <a:latin typeface="Arial" panose="020B0604020202020204" pitchFamily="34" charset="0"/>
                <a:cs typeface="Arial" panose="020B0604020202020204" pitchFamily="34" charset="0"/>
              </a:rPr>
              <a:t> </a:t>
            </a:r>
            <a:r>
              <a:rPr lang="pt-BR" sz="1200" dirty="0" err="1">
                <a:solidFill>
                  <a:srgbClr val="FFFF00"/>
                </a:solidFill>
                <a:effectLst/>
                <a:latin typeface="Arial" panose="020B0604020202020204" pitchFamily="34" charset="0"/>
                <a:cs typeface="Arial" panose="020B0604020202020204" pitchFamily="34" charset="0"/>
              </a:rPr>
              <a:t>Sci</a:t>
            </a:r>
            <a:r>
              <a:rPr lang="pt-BR" sz="1200" dirty="0">
                <a:solidFill>
                  <a:srgbClr val="FFFF00"/>
                </a:solidFill>
                <a:effectLst/>
                <a:latin typeface="Arial" panose="020B0604020202020204" pitchFamily="34" charset="0"/>
                <a:cs typeface="Arial" panose="020B0604020202020204" pitchFamily="34" charset="0"/>
              </a:rPr>
              <a:t> 2015;120:1–10.</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pt-BR" sz="1200" dirty="0">
                <a:solidFill>
                  <a:srgbClr val="FFFF00"/>
                </a:solidFill>
                <a:effectLst/>
                <a:latin typeface="Arial" panose="020B0604020202020204" pitchFamily="34" charset="0"/>
                <a:cs typeface="Arial" panose="020B0604020202020204" pitchFamily="34" charset="0"/>
              </a:rPr>
              <a:t>(72</a:t>
            </a:r>
            <a:r>
              <a:rPr lang="pt-BR" sz="1200" dirty="0">
                <a:solidFill>
                  <a:schemeClr val="tx2">
                    <a:lumMod val="75000"/>
                  </a:schemeClr>
                </a:solidFill>
                <a:effectLst/>
                <a:latin typeface="Arial" panose="020B0604020202020204" pitchFamily="34" charset="0"/>
                <a:cs typeface="Arial" panose="020B0604020202020204" pitchFamily="34" charset="0"/>
              </a:rPr>
              <a:t>) http:  //www.medtecheurope.org/industry-themes/topic/84 </a:t>
            </a:r>
            <a:r>
              <a:rPr lang="pt-BR" sz="1200" dirty="0">
                <a:solidFill>
                  <a:srgbClr val="FFFF00"/>
                </a:solidFill>
                <a:effectLst/>
                <a:latin typeface="Arial" panose="020B0604020202020204" pitchFamily="34" charset="0"/>
                <a:cs typeface="Arial" panose="020B0604020202020204" pitchFamily="34" charset="0"/>
              </a:rPr>
              <a:t>&lt;acesso em 07.01.17&gt;</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(73) Lippi G , Plebani M, </a:t>
            </a:r>
            <a:r>
              <a:rPr lang="en-US" sz="1200" dirty="0" err="1">
                <a:solidFill>
                  <a:srgbClr val="FFFF00"/>
                </a:solidFill>
                <a:effectLst/>
                <a:latin typeface="Arial" panose="020B0604020202020204" pitchFamily="34" charset="0"/>
                <a:cs typeface="Arial" panose="020B0604020202020204" pitchFamily="34" charset="0"/>
              </a:rPr>
              <a:t>FavaloroJ</a:t>
            </a:r>
            <a:r>
              <a:rPr lang="en-US" sz="1200" dirty="0">
                <a:solidFill>
                  <a:srgbClr val="FFFF00"/>
                </a:solidFill>
                <a:effectLst/>
                <a:latin typeface="Arial" panose="020B0604020202020204" pitchFamily="34" charset="0"/>
                <a:cs typeface="Arial" panose="020B0604020202020204" pitchFamily="34" charset="0"/>
              </a:rPr>
              <a:t>, </a:t>
            </a:r>
            <a:r>
              <a:rPr lang="en-US" sz="1200" dirty="0" err="1">
                <a:solidFill>
                  <a:srgbClr val="FFFF00"/>
                </a:solidFill>
                <a:effectLst/>
                <a:latin typeface="Arial" panose="020B0604020202020204" pitchFamily="34" charset="0"/>
                <a:cs typeface="Arial" panose="020B0604020202020204" pitchFamily="34" charset="0"/>
              </a:rPr>
              <a:t>Trenti</a:t>
            </a:r>
            <a:r>
              <a:rPr lang="en-US" sz="1200" dirty="0">
                <a:solidFill>
                  <a:srgbClr val="FFFF00"/>
                </a:solidFill>
                <a:effectLst/>
                <a:latin typeface="Arial" panose="020B0604020202020204" pitchFamily="34" charset="0"/>
                <a:cs typeface="Arial" panose="020B0604020202020204" pitchFamily="34" charset="0"/>
              </a:rPr>
              <a:t> T. Laboratory testing in pharmacies. Clin Chem Lab Med 2010;48(7):943–953(80) Hirst JA et al. Performance of point-of-care HbA1c test devices: implications for use in clinical practice – a systematic review and meta-analysis. Clin Chem Lab Med 2017; 55(2): 167–180</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r>
              <a:rPr lang="en-US" sz="1200" dirty="0">
                <a:solidFill>
                  <a:srgbClr val="FFFF00"/>
                </a:solidFill>
                <a:effectLst/>
                <a:latin typeface="Arial" panose="020B0604020202020204" pitchFamily="34" charset="0"/>
                <a:cs typeface="Arial" panose="020B0604020202020204" pitchFamily="34" charset="0"/>
              </a:rPr>
              <a:t>(74) ISO 15197:2013 (Second Edition 15/05/2013) In vitro diagnostic test systems – Requirements for blood-glucose monitoring systems for self-testing in managing diabetes mellitus.</a:t>
            </a:r>
            <a:br>
              <a:rPr lang="pt-BR" sz="1200" dirty="0">
                <a:solidFill>
                  <a:srgbClr val="FFFF00"/>
                </a:solidFill>
                <a:effectLst/>
                <a:latin typeface="Arial" panose="020B0604020202020204" pitchFamily="34" charset="0"/>
                <a:cs typeface="Arial" panose="020B0604020202020204" pitchFamily="34" charset="0"/>
              </a:rPr>
            </a:br>
            <a:br>
              <a:rPr lang="pt-BR" sz="1200" dirty="0">
                <a:solidFill>
                  <a:srgbClr val="FFFF00"/>
                </a:solidFill>
                <a:effectLst/>
                <a:latin typeface="Arial" panose="020B0604020202020204" pitchFamily="34" charset="0"/>
                <a:cs typeface="Arial" panose="020B0604020202020204" pitchFamily="34" charset="0"/>
              </a:rPr>
            </a:br>
            <a:endParaRPr lang="pt-BR" sz="1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636960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251520" y="1484784"/>
            <a:ext cx="8435280" cy="3312368"/>
          </a:xfrm>
        </p:spPr>
        <p:txBody>
          <a:bodyPr>
            <a:normAutofit fontScale="90000"/>
          </a:bodyPr>
          <a:lstStyle/>
          <a:p>
            <a:pPr algn="just"/>
            <a:r>
              <a:rPr lang="pt-BR" sz="3200" dirty="0">
                <a:solidFill>
                  <a:srgbClr val="FFFF00"/>
                </a:solidFill>
                <a:latin typeface="Arial" panose="020B0604020202020204" pitchFamily="34" charset="0"/>
                <a:cs typeface="Arial" panose="020B0604020202020204" pitchFamily="34" charset="0"/>
              </a:rPr>
              <a:t>Os Testes Laboratoriais Portáteis  (</a:t>
            </a:r>
            <a:r>
              <a:rPr lang="pt-BR" sz="3200" dirty="0" err="1">
                <a:solidFill>
                  <a:srgbClr val="FFFF00"/>
                </a:solidFill>
                <a:latin typeface="Arial" panose="020B0604020202020204" pitchFamily="34" charset="0"/>
                <a:cs typeface="Arial" panose="020B0604020202020204" pitchFamily="34" charset="0"/>
              </a:rPr>
              <a:t>TLPs</a:t>
            </a:r>
            <a:r>
              <a:rPr lang="pt-BR" sz="3200" dirty="0">
                <a:solidFill>
                  <a:srgbClr val="FFFF00"/>
                </a:solidFill>
                <a:latin typeface="Arial" panose="020B0604020202020204" pitchFamily="34" charset="0"/>
                <a:cs typeface="Arial" panose="020B0604020202020204" pitchFamily="34" charset="0"/>
              </a:rPr>
              <a:t>) podem ser realizados fora do Laboratório, mas não por isso deixam de ser exames laboratoriais </a:t>
            </a:r>
            <a:r>
              <a:rPr lang="pt-BR" sz="3100" dirty="0">
                <a:solidFill>
                  <a:srgbClr val="FFFF00"/>
                </a:solidFill>
                <a:latin typeface="Arial" panose="020B0604020202020204" pitchFamily="34" charset="0"/>
                <a:cs typeface="Arial" panose="020B0604020202020204" pitchFamily="34" charset="0"/>
              </a:rPr>
              <a:t>e estão sujeitos à maioria das variáveis que atuam sobre qualquer outro teste laboratorial, sejam elas pré-analíticas, analíticas ou pós-analíticas</a:t>
            </a:r>
          </a:p>
        </p:txBody>
      </p:sp>
    </p:spTree>
    <p:extLst>
      <p:ext uri="{BB962C8B-B14F-4D97-AF65-F5344CB8AC3E}">
        <p14:creationId xmlns:p14="http://schemas.microsoft.com/office/powerpoint/2010/main" val="4144308268"/>
      </p:ext>
    </p:extLst>
  </p:cSld>
  <p:clrMapOvr>
    <a:masterClrMapping/>
  </p:clrMapOvr>
  <p:transition spd="slow">
    <p:push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87624" y="2636912"/>
            <a:ext cx="7133416" cy="850032"/>
          </a:xfrm>
        </p:spPr>
        <p:txBody>
          <a:bodyPr/>
          <a:lstStyle/>
          <a:p>
            <a:r>
              <a:rPr lang="pt-BR" sz="4000" dirty="0">
                <a:solidFill>
                  <a:srgbClr val="FFFF00"/>
                </a:solidFill>
                <a:latin typeface="Arial" panose="020B0604020202020204" pitchFamily="34" charset="0"/>
                <a:cs typeface="Arial" panose="020B0604020202020204" pitchFamily="34" charset="0"/>
              </a:rPr>
              <a:t>OBRIGADO PELA  ATENÇÃO</a:t>
            </a:r>
          </a:p>
        </p:txBody>
      </p:sp>
    </p:spTree>
    <p:extLst>
      <p:ext uri="{BB962C8B-B14F-4D97-AF65-F5344CB8AC3E}">
        <p14:creationId xmlns:p14="http://schemas.microsoft.com/office/powerpoint/2010/main" val="1505658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2276872"/>
            <a:ext cx="7781488" cy="2506216"/>
          </a:xfrm>
        </p:spPr>
        <p:txBody>
          <a:bodyPr/>
          <a:lstStyle/>
          <a:p>
            <a:pPr marL="0" indent="0" algn="just"/>
            <a:r>
              <a:rPr lang="pt-BR" sz="2400" dirty="0"/>
              <a:t> </a:t>
            </a:r>
            <a:br>
              <a:rPr lang="pt-BR" sz="2400" dirty="0"/>
            </a:br>
            <a:r>
              <a:rPr lang="pt-BR" sz="3200" dirty="0">
                <a:solidFill>
                  <a:srgbClr val="FFFF00"/>
                </a:solidFill>
                <a:latin typeface="Arial" panose="020B0604020202020204" pitchFamily="34" charset="0"/>
                <a:cs typeface="Arial" panose="020B0604020202020204" pitchFamily="34" charset="0"/>
              </a:rPr>
              <a:t>Erros ocorridos em qualquer parte do processo do TLP podem impactar diretamente a sua qualidade e colocar em risco a segurança do paciente. </a:t>
            </a:r>
            <a:br>
              <a:rPr lang="pt-BR" sz="3200" dirty="0">
                <a:solidFill>
                  <a:srgbClr val="FFFF00"/>
                </a:solidFill>
                <a:latin typeface="Arial" panose="020B0604020202020204" pitchFamily="34" charset="0"/>
                <a:cs typeface="Arial" panose="020B0604020202020204" pitchFamily="34" charset="0"/>
              </a:rPr>
            </a:br>
            <a:endParaRPr lang="pt-B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71459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568" y="2132856"/>
            <a:ext cx="7637472" cy="3010272"/>
          </a:xfrm>
        </p:spPr>
        <p:txBody>
          <a:bodyPr/>
          <a:lstStyle/>
          <a:p>
            <a:r>
              <a:rPr lang="pt-BR" sz="3200" dirty="0">
                <a:solidFill>
                  <a:srgbClr val="FFFF00"/>
                </a:solidFill>
                <a:latin typeface="Arial" panose="020B0604020202020204" pitchFamily="34" charset="0"/>
                <a:cs typeface="Arial" panose="020B0604020202020204" pitchFamily="34" charset="0"/>
              </a:rPr>
              <a:t>A ideia simplista de que “TLR é à prova de erros” ou “qualquer um pode realizá-lo” não se aplica ao seu uso seguro e não é a visão das entidades científicas mundiais. </a:t>
            </a:r>
            <a:br>
              <a:rPr lang="pt-PT" sz="3200" dirty="0">
                <a:solidFill>
                  <a:srgbClr val="FFFF00"/>
                </a:solidFill>
                <a:latin typeface="Arial" panose="020B0604020202020204" pitchFamily="34" charset="0"/>
                <a:cs typeface="Arial" panose="020B0604020202020204" pitchFamily="34" charset="0"/>
              </a:rPr>
            </a:br>
            <a:endParaRPr lang="pt-B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04145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348880"/>
            <a:ext cx="8435280" cy="2160240"/>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Não podemos transferir para a sociedade civil o ônus de julgar “onde, como, por quem,  e se os exames laboratoriais são adequadamente controlados e seguros”</a:t>
            </a:r>
          </a:p>
        </p:txBody>
      </p:sp>
    </p:spTree>
    <p:extLst>
      <p:ext uri="{BB962C8B-B14F-4D97-AF65-F5344CB8AC3E}">
        <p14:creationId xmlns:p14="http://schemas.microsoft.com/office/powerpoint/2010/main" val="418591608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96752"/>
            <a:ext cx="8435280" cy="4320480"/>
          </a:xfrm>
        </p:spPr>
        <p:txBody>
          <a:bodyPr>
            <a:normAutofit/>
          </a:bodyPr>
          <a:lstStyle/>
          <a:p>
            <a:pPr algn="just"/>
            <a:r>
              <a:rPr lang="pt-BR" sz="3200" dirty="0">
                <a:solidFill>
                  <a:srgbClr val="FFFF00"/>
                </a:solidFill>
                <a:latin typeface="Arial" panose="020B0604020202020204" pitchFamily="34" charset="0"/>
                <a:cs typeface="Arial" panose="020B0604020202020204" pitchFamily="34" charset="0"/>
              </a:rPr>
              <a:t>Não entendemos a realização de exames fora do laboratório como uma concorrência, mas sim como uma atividade complementar.</a:t>
            </a:r>
            <a:br>
              <a:rPr lang="pt-BR" sz="3200" dirty="0">
                <a:solidFill>
                  <a:srgbClr val="FFFF00"/>
                </a:solidFill>
                <a:latin typeface="Arial" panose="020B0604020202020204" pitchFamily="34" charset="0"/>
                <a:cs typeface="Arial" panose="020B0604020202020204" pitchFamily="34" charset="0"/>
              </a:rPr>
            </a:br>
            <a:br>
              <a:rPr lang="pt-BR" sz="3200" dirty="0">
                <a:solidFill>
                  <a:srgbClr val="FFFF00"/>
                </a:solidFill>
                <a:latin typeface="Arial" panose="020B0604020202020204" pitchFamily="34" charset="0"/>
                <a:cs typeface="Arial" panose="020B0604020202020204" pitchFamily="34" charset="0"/>
              </a:rPr>
            </a:br>
            <a:br>
              <a:rPr lang="pt-BR" sz="3200" dirty="0">
                <a:solidFill>
                  <a:srgbClr val="FFFF00"/>
                </a:solidFill>
                <a:latin typeface="Arial" panose="020B0604020202020204" pitchFamily="34" charset="0"/>
                <a:cs typeface="Arial" panose="020B0604020202020204" pitchFamily="34" charset="0"/>
              </a:rPr>
            </a:br>
            <a:r>
              <a:rPr lang="pt-BR" sz="3200" dirty="0">
                <a:solidFill>
                  <a:srgbClr val="FFFF00"/>
                </a:solidFill>
                <a:latin typeface="Arial" panose="020B0604020202020204" pitchFamily="34" charset="0"/>
                <a:cs typeface="Arial" panose="020B0604020202020204" pitchFamily="34" charset="0"/>
              </a:rPr>
              <a:t>Assim temos visto em outros países..</a:t>
            </a:r>
            <a:br>
              <a:rPr lang="pt-BR" sz="3200" dirty="0">
                <a:solidFill>
                  <a:srgbClr val="FFFF00"/>
                </a:solidFill>
                <a:latin typeface="Arial" panose="020B0604020202020204" pitchFamily="34" charset="0"/>
                <a:cs typeface="Arial" panose="020B0604020202020204" pitchFamily="34" charset="0"/>
              </a:rPr>
            </a:br>
            <a:endParaRPr lang="pt-B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106399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852936"/>
            <a:ext cx="8291264" cy="1224136"/>
          </a:xfrm>
        </p:spPr>
        <p:txBody>
          <a:bodyPr>
            <a:normAutofit/>
          </a:bodyPr>
          <a:lstStyle/>
          <a:p>
            <a:r>
              <a:rPr lang="pt-BR" sz="3200" dirty="0">
                <a:solidFill>
                  <a:srgbClr val="FFFF00"/>
                </a:solidFill>
                <a:latin typeface="Arial" panose="020B0604020202020204" pitchFamily="34" charset="0"/>
                <a:cs typeface="Arial" panose="020B0604020202020204" pitchFamily="34" charset="0"/>
              </a:rPr>
              <a:t>A preocupação é com a qualidade oferecida à população</a:t>
            </a:r>
          </a:p>
        </p:txBody>
      </p:sp>
    </p:spTree>
    <p:extLst>
      <p:ext uri="{BB962C8B-B14F-4D97-AF65-F5344CB8AC3E}">
        <p14:creationId xmlns:p14="http://schemas.microsoft.com/office/powerpoint/2010/main" val="315679524"/>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r">
  <a:themeElements>
    <a:clrScheme name="Elementar">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r">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r">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Elemental</Template>
  <TotalTime>662</TotalTime>
  <Words>590</Words>
  <Application>Microsoft Office PowerPoint</Application>
  <PresentationFormat>Apresentação na tela (4:3)</PresentationFormat>
  <Paragraphs>42</Paragraphs>
  <Slides>40</Slides>
  <Notes>2</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40</vt:i4>
      </vt:variant>
    </vt:vector>
  </HeadingPairs>
  <TitlesOfParts>
    <vt:vector size="45" baseType="lpstr">
      <vt:lpstr>Arial</vt:lpstr>
      <vt:lpstr>Calibri</vt:lpstr>
      <vt:lpstr>Palatino Linotype</vt:lpstr>
      <vt:lpstr>Wingdings</vt:lpstr>
      <vt:lpstr>Elementar</vt:lpstr>
      <vt:lpstr>TESTES LABORATORIAIS PORTÁTEIS (TLPs)</vt:lpstr>
      <vt:lpstr>LOGOMARCA ENTIDADES</vt:lpstr>
      <vt:lpstr>Os TLPs representam um grande avanço, têm e terão cada vez mais espaço, mas não se pode descuidar da qualidade na sua execução. A segurança do paciente é a nossa preocupação </vt:lpstr>
      <vt:lpstr>Os Testes Laboratoriais Portáteis  (TLPs) podem ser realizados fora do Laboratório, mas não por isso deixam de ser exames laboratoriais e estão sujeitos à maioria das variáveis que atuam sobre qualquer outro teste laboratorial, sejam elas pré-analíticas, analíticas ou pós-analíticas</vt:lpstr>
      <vt:lpstr>  Erros ocorridos em qualquer parte do processo do TLP podem impactar diretamente a sua qualidade e colocar em risco a segurança do paciente.  </vt:lpstr>
      <vt:lpstr>A ideia simplista de que “TLR é à prova de erros” ou “qualquer um pode realizá-lo” não se aplica ao seu uso seguro e não é a visão das entidades científicas mundiais.  </vt:lpstr>
      <vt:lpstr>Não podemos transferir para a sociedade civil o ônus de julgar “onde, como, por quem,  e se os exames laboratoriais são adequadamente controlados e seguros”</vt:lpstr>
      <vt:lpstr>Não entendemos a realização de exames fora do laboratório como uma concorrência, mas sim como uma atividade complementar.   Assim temos visto em outros países.. </vt:lpstr>
      <vt:lpstr>A preocupação é com a qualidade oferecida à população</vt:lpstr>
      <vt:lpstr>Portanto, devem merecer os cuidados equivalentes que são exigidos para os mesmos exames realizados no laboratório</vt:lpstr>
      <vt:lpstr>Apresentação do PowerPoint</vt:lpstr>
      <vt:lpstr>Os problemas detectados pela ANVISA nos glicosímetros perduraram durante décadas.   Milhões de exames foram realizados com erros causando impactos aos pacientes (eventos adversos) </vt:lpstr>
      <vt:lpstr>O que permitiu que isto acontecesse?</vt:lpstr>
      <vt:lpstr>Apresentação do PowerPoint</vt:lpstr>
      <vt:lpstr>Falta de capacitação dos operadores</vt:lpstr>
      <vt:lpstr>Falta de controle da qualidade analítica</vt:lpstr>
      <vt:lpstr>A faixa denominada controle (C) não é controle da qualidade, mas um indicador da corrida imunocromatográfica</vt:lpstr>
      <vt:lpstr>Falta de manutenção dos dispositivos</vt:lpstr>
      <vt:lpstr>Falta de fiscalização</vt:lpstr>
      <vt:lpstr>As preocupações operacionais com os TLPs estão presentes nos Estados Unidos que é um país líder na popularização desses procedimentos </vt:lpstr>
      <vt:lpstr>Estudos tem demonstrado que muitos TLPs apresentam resultados incorretos (CMS – Centers for  Medicare and Medicaid Services)</vt:lpstr>
      <vt:lpstr>Existe o mito de que o TLP é tão simples de  ser    executado    que    não    necessita  de validação,    controle     da     qualidade    ou treinamento extenso.  </vt:lpstr>
      <vt:lpstr>Estudos tem demostrado que 65,3% dos erros nos TLPs estão na fase analítica.  Nos testes tradicionais realizados no laboratório estes erros são 13,0% segundo Plebani</vt:lpstr>
      <vt:lpstr>Apresentação do PowerPoint</vt:lpstr>
      <vt:lpstr>Os TLPs tem custo significativamente maior que os testes tradicionais e, portanto, não representam uma alternativa mais econômica </vt:lpstr>
      <vt:lpstr>A ISO 22870:2016 – POCT testing- Requerimentos para a qualidade e competência, recomenda que as necessidades clínicas, as implicações financeiras, a exequibilidade técnica sejam definidas para o uso dos POCTs.   - CB 36 da ABNT</vt:lpstr>
      <vt:lpstr>A segurança dos pacientes não pode ser colocada em risco pela visão equivocada de uma aparente simplicidade dos TLPs, já que são estruturas tecnológicas complexas.</vt:lpstr>
      <vt:lpstr>Cabe aos organismos reguladores, apoiados pelas sociedades e evidências científicas, a tarefa de publicar resoluções que garantam a qualidade técnica dos exames e a confiabilidade dos resultados oferecidos a população.</vt:lpstr>
      <vt:lpstr>     A grande vantagem dos TLPs é a sua capilaridade quanto   ao   local   de   execução,  eliminando    o transporte  de  amostras  e  reduzindo  o tempo de obtenção de resultados*     </vt:lpstr>
      <vt:lpstr>A possibilidade de resultados falso positivos é conhecida, mas o grande problema epidemiológico são os resultados falso negativos </vt:lpstr>
      <vt:lpstr>A realização de TLPs em ambientes desconectados da rede de assistência  agrava a já existente fragmentação do cuidado à saúde*</vt:lpstr>
      <vt:lpstr>- Os TLPs representam um grande avanço e tem        e terão cada vez mais espaço, mas não se pode descuidar da qualidade na sua execução.   -  É necessária a revisão dos critérios de registro de TLPs  pela Anvisa  - São necessários critérios equivalentes aos descritos na RDC302:2005 vigente  -  É necessária a fiscalização efetiva e padronizada da realização de TLPs pelas Vigilâncias Sanitárias. </vt:lpstr>
      <vt:lpstr>Bibliografia consultada e recomendada   (1) Lippi G, Plebani M. Streamlining laboratory expenditures through direct to consumer testing and reference prices: first do not harm. Ann Transl Med 2016;4(21):424. doi: 10.21037/atm.2016.09.41   (2) Bonini P, Plebani M, Ceriotti F, et al. Errors in laboratory medicine. Clin Chem 2002;48:691–8.  (3) O'Kane MJ, McManus P, McGowan M, et al. Quality error rates in point-of-care testing. Clin Chem 2011;57:1267–71  (4) Joesph Wiencek &amp; James Nichols (2016): Issues in the practical implementation of POCT: overcoming challenges, Expert  Review of Molecular Diagnostics, DOI: 10.1586/14737159.2016.1141678  (5) Lippi G , Plebani M, FavaloroJ, Trenti T. Laboratory testing in pharmacies. Clin Chem Lab Med 2010;48(7):943–953  (6) Gronowski AM et al. Pharmacists in the   Space:Friends or Foes? Clinical Chemistry 2016, 62:5 679–683  (7) )  St John A, Price C P.  Existing and Emerging Technologies for Point-of-Care Testing. Clin Biochem Rev 35 (3) 2014  (8) Pocius M.https://mg.mail.yahoo.com/neo/launch?.rand=6ihbjpujf2irj#9302531687. January 20, 2017&lt;acesso em 20.01.17&gt;  (9) St John A, Price C P.  Existing and Emerging Technologies for Point-of-Care Testing. Clin Biochem Rev 35 (3) 2014  (10) ) Joesph Wiencek &amp; James Nichols (2016): Issues in the practical implementation of POCT: overcoming challenges, Expert Review of Molecular Diagnostics, DOI: 10.1586/14737159.2016.1141678  (11) Lippi G, Guidi GC, Mattiuzzi C, et al. Preanalytical variability: The dark side of the moon in laboratory testing. Clin Chem Lab Med 2006;44:358–65. (11)  (12) Lippi G , Plebani M, FavaloroJ, Trenti T. Laboratory testing in pharmacies. Clin Chem Lab Med 2010;48(7):943–953  (13) Diretriz para a Gestão e Garantia da Qualidade de testes laboratoriais remotos (tlr) da Sociedade Brasileira de Patologia Clínica/ Medicina Laboratorial (SBPC/ML).2013    </vt:lpstr>
      <vt:lpstr>(14) Luppa PB, Bietenbeck A, Beaudoin C, Giannetti A. Clinically relevant analytical techniques, organizational concepts for application and future perspectives of point-of-care testing. Biotechnology advances 34(3) · January 2016  (15) ISO 22870:2016. Point-of-care testing (POCT) — Requirements for quality and competence  (16) U.S. Department of Health and Human Services, Health Care Finance Administration. Clinical laboratory improvement amendments of 1988, final rule. Federal Register 1992, 7001–288.  (17) Herd G, Musaad SM. Clinical governance and point-of-care testing at health provider level. N Z Med J. 2015 Jul  (18) Joesph Wiencek &amp; James Nichols (2016): Issues in the practical implementation of POCT: overcoming challenges, Expert Review of Molecular Diagnostics, DOI: 10.1586/14737159.2016.1141678  (19) Lewandrowski K,  Gregory K,  Macmillan D. Assuring Quality in Point-of-Care Testing. Arch Pathol Lab Med. 2011;135:1405–1414; doi:10.5858/arpa.2011-0157-RA  (20) Joesph Wiencek &amp; James Nichols (2016): Issues in the practical implementation of POCT: overcoming challenges, Expert Review of Molecular Diagnostics, DOI: 10.1586/14737159.2016.1141678  (21) Diretrizes para a gestão e garantia da qualidade de Testes Laboratoriais Remotos (TLR) da Sociedade Brasileira de Patologia Clínica/Medicina Laboratorial (SBPC/ML). – 2.ed. – Barueri, SP: Minha Editora, 2016.  (22) Australian Government Department of Health. NATIONAL PATHOLOGY ACCREDITATION ADVISORY COUNCIL GUIDELINES FOR POINT OF CARE.2015. https://www.health.gov.au/internet/main/publishing.nsf/Content/35DE5FC4786CBB33CA257EEB007C7BF2/$File/Guidelines%20PoCT%201st%20Ed%202015.pdf &lt;acesso em 19.08.2016&gt;  (23) PLEBANI, M. Does POCT reduce the risk of error in laboratory testing ? Clin Chim Acta. 2009 Jun;404(1):59-64.  (24) Essential Tools for Implementation and Management of a Point-of-Care Testing Program. 3rd ed. CLSI guideline POCT04.Wayne,PA: Clinical and Laboratory Standards Institute  </vt:lpstr>
      <vt:lpstr>  (25) National Academy of Clinical Biochemistry dos EUA (NACB- EUA). Laboratory Medicine Practice Guidelines - Evidence-based practice for point-of-care testing. 2007 https://www.aacc.org/~/media/practice- guidelines/point-of-care-testing/poct-entire-lmpg.pdf?la=en  26) Zaninotto M et al. Quality performance of laboratory testing in pharmacies: a collaborative evaluation. Clin Chem Lab Med 2016; 54(11): 1745–1751 Herd G, Musaad SM. Clinical governance and point-of-care testing at health provider level. N Z Med J. 2015   (27) Herd G, Musaad SM. Clinical governance and point-of-care testing at health provider level. N Z Med J. 2015 Jul 3;128(1417):41-6.  (28) Herd G, Musaad SM. Clinical governance and point-of-care testing at health provider level. N Z Med J. 2015 Jul  (29) Herd G, Musaad SM. Point-of-care testing governance in New Zealand: a national framework. The New Zealand Medical Journal.  September 2013, Volume 126 Number 1383  (30) Nova Zelandia 2014 - New Zealand Best Practice Guidelines For Point-of-Care Testing 2014 - http://www.nzimls.org.nz/nz-point-of-care-testing-guidelines-2013.html &lt;acesso em 18.08.2016&gt;  (31) Lippi G , Plebani M, Favaloro J, Trenti T. Laboratory testing in pharmacies. Clin Chem Lab Med 2010;48(7):943–953  (32) Adverse Event Reporting NOVA ZELANDIA BEST PRACTICES 2014  (33) Plebani M. Does POCT reduce the risk of error in laboratory testing? Clinica Chimica Acta 2009;204:59–64.  (34) DE VRIES et al. Results of a survey among GP practices on how they manage patient safety aspects related to point-of-care testing in every day practice BMC Family Practice (2015) 16:9.  (35) Lippi G , Plebani M, FavaloroJ, Trenti T. Laboratory testing in pharmacies. Clin Chem Lab Med 2010;48(7):943–953 </vt:lpstr>
      <vt:lpstr>(36) Nova Zelandia 2014 - New Zealand Best Practice Guidelines For Point-of-Care Testing 2014 - http://www.nzimls.org.nz/nz-point-of-care-testing-guidelines-2013.html &lt;acesso em 18.08.2016&gt;  (37) NICHOLS, J.H. Risk management for point-of-care testing. The Journal of the International Federation of Clinical Chemistry and Laboratory Medicine. Vol. 25. Pag. 24 2014.  (38) NICHOLS, JH. Medical errors – Can we achieve an error-free system? POCT 2005; 4(4): 139.  (39) PLEBANI, M. Does POCT reduce the risk of error in laboratory testing? Clin Chim Acta 2009; 404: 59  (40) Ehrmeyer SS, Laessig RH. Point-of-care testing, medical error, and patient safety: a 2007 assessment.Clin Chem Lab Med 2007;45(6):766–773  (41) PLEBANI, M. Does POCT reduce the risk of error in laboratory testing ? Clin Chim Acta. 2009 Jun;404(1):59-64.  (42) Demers LM. Regulatory issues in point of care testing. In: Price CP, Hicks JM,editors. Point of care testing. Washington DC: AACC Press; 1999. p. 102–5  (43) Moore C. Point-of-care tests for infection control: should rapid testing be in the laboratory or at the front line? J Hosp Infect. 2013 Sep;85(1):1-7. doi: 10.1016/j.jhin.2013.06.005. Epub 2013 Aug 2.  (44) Briggs C, Kimber S, Green L. Where are we at with point-of-care testing in haematology? Br J Haematol. 2012 Sep;158 (6):679-90. doi: 10.1111/j.1365-2141.2012.09207.x. Epub 2012 Jul 5.  (45) Diretrizes para a gestão e garantia da qualidade de Testes Laboratoriais Remotos (TLR) da Sociedade Brasileira de Patologia Clínica/Medicina Laboratorial (SBPC/ML). – 2.ed. – Barueri, SP: Minha Editora, 2016.  (46) St Hill, H. Point-of-Care Testing Triad Patient Centered, Value-added Quality, and Cost-effective Care and Call for Interprofessional Evidence-Based Research and Practice. Point of Care Volume 15, Number 2, June 2016 </vt:lpstr>
      <vt:lpstr> (47) PLEBANI, M. Does POCT reduce the risk of error in laboratory testing ? Clin Chim Acta. 2009 Jun;404(1):59-64.  (48) Gronowski AM et al. Pharmacists in the Laboratory Space:Friends or Foes? Clinical Chemistry 2016, 62:5 679–683  (49) Nova Zelandia 2014 - New Zealand Best Practice Guidelines For Point-of-Care Testing 2014 - http://www.nzimls.org.nz/nz-point-of-care-testing-guidelines-2013.html &lt;acesso em 18.08.2016&gt;  (50) PLEBANI, M. Does POCT reduce the risk of error in laboratory testing ? Clin Chim Acta. 2009 Jun;404(1):59-64.  (51) Lippi G , Plebani M, FavaloroJ, Trenti T. Laboratory testing in pharmacies. Clin Chem Lab Med 2010;48(7):943–953  (52) Musaad S M A,  Khan S A, Herd G. Point-of-care testing: High time for a dedicated National Adverse Event Monitoring System. Clin Biochem Rev 36 (1) 2015.  (53) PLEBANI, M. Does POCT reduce the risk of error in laboratory testing ? Clin Chim Acta. 2009 Jun;404(1):59-64.  (54) Gronowski AM et al. Pharmacists in the Laboratory Space:Friends or Foes? Clinical Chemistry 2016, 62:5 679–683  (55) Joesph Wiencek &amp; James Nichols (2016): Issues in the practical implementation of POCT: overcoming challenges, Expert Review of Molecular Diagnostics, DOI: 10.1586/14737159.2016.1141678  (56) O’KANE, M J et al. Quality Error Rates in Point-of-Care Testing. Clinical Chemistry 2011, 57(9): 1267–1271  (57) Kathryn S. Dyhdalo,  Peter J. Howanitz, ; David S. Wilkinson,  Rhona J. Souers, Bruce A. Jones. Documentation of Quality Control and Operator Training at Point-of-Care Testing. Arch Pathol Lab Med—Vol 138, November 2014  (58) Australian Government Department of Health. National Pathology Accreditation Advisory Council Guidelines for Point of Care.2015. https://www.health.gov.au/internet/main/publishing.nsf/Content/35DE5FC4786CBB33CA257EEB007C7BF2/$File/Guidelines%20PoCT%201st%20Ed%202015.pdf &lt;acessado em 19.08.2016&gt; </vt:lpstr>
      <vt:lpstr>   (59) Australian Government Department of Health. National Pathology Accreditation Advisory Council Guidelines for Point of Care.2015. https://www.health.gov.au/internet/main/publishing.nsf/Content/35DE5FC4786CBB33CA257EEB007C7BF2/$File/Guidelines%20PoCT%201st%20Ed%202015.pdf &lt;acessado em 19.08.2016&gt;  (60) Holt H, Freedman DB.  Internal quality control in point-of-care testing: where’s the evidence? Ann Clin Biochem March 2016 vol. 53 no. 2 233-239  (61) Larsson A, Greig-Pylypczuk R,  Huisman A. The state of point-of-care testing: a european perspective. Upsala Journal of Medical Sciences. 2015; 120: 1–10  (62) New Zealand Best Practice Guidelines for Point-of-Care Testing (2014)  (63) ISO 15189:2012. Medical laboratories – requirements for quality and competence. Geneva, Switzerland: International Organization for Standardization, 2012  (64) ISO 22870:2016(E). Point-of-care testing (POCT) — Requirements for quality and competence  (65) Huisman W. European medical laboratory accreditation. Present situation and steps to harmonization. Clin Chem Lab Med 2012;50(7):1147–1152  (66) Plebani M, Does POCT reduce the risk of error in laboratory testing? Clin Chim Acta (2009), doi:10.1016/j.cca.2009.03.014  (67) PLEBANI, M. Does POCT reduce the risk of error in laboratory testing ? Clin Chim Acta. 2009 Jun;404(1):59-64.   (68) Lippi G , Plebani M, FavaloroJ, Trenti T. Laboratory testing in pharmacies. Clin Chem Lab Med 2010;48(7):943–953  (69) Zaninotto M et al. Quality performance of laboratory testing in pharmacies: a collaborative evaluation. Clin Chem Lab Med 2016; 54(11): 1745–1751</vt:lpstr>
      <vt:lpstr>  (70) Permet P, Goudable J, Annaix V, Vaubourdolle M, Szymanowicz A. Guidelines for a formation of a multidisciplinary group fot point-of-care testing supervision according to EN ISO 22870. Ann Biol Clin (Paris) 2012;70:161–6  (71) Larsson A, Greig-Pylypczuk R, Huisman A. The state of point-of-care testing: a European perspective. Ups J Med Sci 2015;120:1–10.  (72) http:  //www.medtecheurope.org/industry-themes/topic/84 &lt;acesso em 07.01.17&gt;  (73) Lippi G , Plebani M, FavaloroJ, Trenti T. Laboratory testing in pharmacies. Clin Chem Lab Med 2010;48(7):943–953(80) Hirst JA et al. Performance of point-of-care HbA1c test devices: implications for use in clinical practice – a systematic review and meta-analysis. Clin Chem Lab Med 2017; 55(2): 167–180  (74) ISO 15197:2013 (Second Edition 15/05/2013) In vitro diagnostic test systems – Requirements for blood-glucose monitoring systems for self-testing in managing diabetes mellitus.  </vt:lpstr>
      <vt:lpstr>OBRIGADO PELA  ATENÇÃO</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 Testes Laboratoriais Portáteis  (TLP) podem ser realizados fora do Laboratório, mas não porisso deixam de ser exames de laboratórios</dc:title>
  <dc:creator>Luiz Barcelos</dc:creator>
  <cp:lastModifiedBy>lfbarcelos</cp:lastModifiedBy>
  <cp:revision>84</cp:revision>
  <dcterms:created xsi:type="dcterms:W3CDTF">2019-07-02T18:49:54Z</dcterms:created>
  <dcterms:modified xsi:type="dcterms:W3CDTF">2019-07-21T19:33:26Z</dcterms:modified>
</cp:coreProperties>
</file>