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28"/>
  </p:notesMasterIdLst>
  <p:sldIdLst>
    <p:sldId id="256" r:id="rId5"/>
    <p:sldId id="260" r:id="rId6"/>
    <p:sldId id="258" r:id="rId7"/>
    <p:sldId id="1311" r:id="rId8"/>
    <p:sldId id="1322" r:id="rId9"/>
    <p:sldId id="1314" r:id="rId10"/>
    <p:sldId id="1334" r:id="rId11"/>
    <p:sldId id="1336" r:id="rId12"/>
    <p:sldId id="1317" r:id="rId13"/>
    <p:sldId id="1332" r:id="rId14"/>
    <p:sldId id="1335" r:id="rId15"/>
    <p:sldId id="1330" r:id="rId16"/>
    <p:sldId id="1321" r:id="rId17"/>
    <p:sldId id="1319" r:id="rId18"/>
    <p:sldId id="1312" r:id="rId19"/>
    <p:sldId id="1325" r:id="rId20"/>
    <p:sldId id="1327" r:id="rId21"/>
    <p:sldId id="1318" r:id="rId22"/>
    <p:sldId id="1323" r:id="rId23"/>
    <p:sldId id="735" r:id="rId24"/>
    <p:sldId id="1328" r:id="rId25"/>
    <p:sldId id="1329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891"/>
    <a:srgbClr val="E2C5FF"/>
    <a:srgbClr val="F7EFFF"/>
    <a:srgbClr val="CC00FF"/>
    <a:srgbClr val="CC99FF"/>
    <a:srgbClr val="F5E0D5"/>
    <a:srgbClr val="A6ECB3"/>
    <a:srgbClr val="1B7F2E"/>
    <a:srgbClr val="A3FFCD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C6BE0-EDFA-4098-9DAA-FAD58C10CCCC}" v="31" dt="2024-11-27T21:36:29.172"/>
    <p1510:client id="{13C006E8-46D4-EBF9-F648-FA7AD5FEC531}" v="5" dt="2024-11-28T14:00:59.372"/>
    <p1510:client id="{31B518AC-FE1D-3377-4DDA-DB558736DCE2}" v="43" dt="2024-11-28T13:55:50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Regina Leite de Assis" userId="S::renata.assis@anvisa.gov.br::e6ab3d3e-2868-4786-9eff-3a58a33e90e1" providerId="AD" clId="Web-{31B518AC-FE1D-3377-4DDA-DB558736DCE2}"/>
    <pc:docChg chg="modSld">
      <pc:chgData name="Renata Regina Leite de Assis" userId="S::renata.assis@anvisa.gov.br::e6ab3d3e-2868-4786-9eff-3a58a33e90e1" providerId="AD" clId="Web-{31B518AC-FE1D-3377-4DDA-DB558736DCE2}" dt="2024-11-28T13:55:48.556" v="11" actId="20577"/>
      <pc:docMkLst>
        <pc:docMk/>
      </pc:docMkLst>
      <pc:sldChg chg="modSp">
        <pc:chgData name="Renata Regina Leite de Assis" userId="S::renata.assis@anvisa.gov.br::e6ab3d3e-2868-4786-9eff-3a58a33e90e1" providerId="AD" clId="Web-{31B518AC-FE1D-3377-4DDA-DB558736DCE2}" dt="2024-11-28T13:55:48.556" v="11" actId="20577"/>
        <pc:sldMkLst>
          <pc:docMk/>
          <pc:sldMk cId="1850671884" sldId="256"/>
        </pc:sldMkLst>
        <pc:spChg chg="mod">
          <ac:chgData name="Renata Regina Leite de Assis" userId="S::renata.assis@anvisa.gov.br::e6ab3d3e-2868-4786-9eff-3a58a33e90e1" providerId="AD" clId="Web-{31B518AC-FE1D-3377-4DDA-DB558736DCE2}" dt="2024-11-28T13:55:48.556" v="11" actId="20577"/>
          <ac:spMkLst>
            <pc:docMk/>
            <pc:sldMk cId="1850671884" sldId="256"/>
            <ac:spMk id="12" creationId="{A9B3DCBA-F2C2-C457-242E-0CA43F04FAAD}"/>
          </ac:spMkLst>
        </pc:spChg>
      </pc:sldChg>
      <pc:sldChg chg="modSp">
        <pc:chgData name="Renata Regina Leite de Assis" userId="S::renata.assis@anvisa.gov.br::e6ab3d3e-2868-4786-9eff-3a58a33e90e1" providerId="AD" clId="Web-{31B518AC-FE1D-3377-4DDA-DB558736DCE2}" dt="2024-11-28T13:55:21.477" v="10"/>
        <pc:sldMkLst>
          <pc:docMk/>
          <pc:sldMk cId="3696589894" sldId="1336"/>
        </pc:sldMkLst>
        <pc:graphicFrameChg chg="mod modGraphic">
          <ac:chgData name="Renata Regina Leite de Assis" userId="S::renata.assis@anvisa.gov.br::e6ab3d3e-2868-4786-9eff-3a58a33e90e1" providerId="AD" clId="Web-{31B518AC-FE1D-3377-4DDA-DB558736DCE2}" dt="2024-11-28T13:55:21.477" v="10"/>
          <ac:graphicFrameMkLst>
            <pc:docMk/>
            <pc:sldMk cId="3696589894" sldId="1336"/>
            <ac:graphicFrameMk id="3" creationId="{3F189C39-5B72-E3A0-F2AE-989BDBDB1E58}"/>
          </ac:graphicFrameMkLst>
        </pc:graphicFrameChg>
      </pc:sldChg>
    </pc:docChg>
  </pc:docChgLst>
  <pc:docChgLst>
    <pc:chgData name="Renata Regina Leite de Assis" userId="e6ab3d3e-2868-4786-9eff-3a58a33e90e1" providerId="ADAL" clId="{130C6BE0-EDFA-4098-9DAA-FAD58C10CCCC}"/>
    <pc:docChg chg="modSld">
      <pc:chgData name="Renata Regina Leite de Assis" userId="e6ab3d3e-2868-4786-9eff-3a58a33e90e1" providerId="ADAL" clId="{130C6BE0-EDFA-4098-9DAA-FAD58C10CCCC}" dt="2024-11-27T21:36:29.172" v="63" actId="20577"/>
      <pc:docMkLst>
        <pc:docMk/>
      </pc:docMkLst>
      <pc:sldChg chg="modSp mod">
        <pc:chgData name="Renata Regina Leite de Assis" userId="e6ab3d3e-2868-4786-9eff-3a58a33e90e1" providerId="ADAL" clId="{130C6BE0-EDFA-4098-9DAA-FAD58C10CCCC}" dt="2024-11-20T21:47:20.893" v="46" actId="20577"/>
        <pc:sldMkLst>
          <pc:docMk/>
          <pc:sldMk cId="2069567595" sldId="735"/>
        </pc:sldMkLst>
        <pc:spChg chg="mod">
          <ac:chgData name="Renata Regina Leite de Assis" userId="e6ab3d3e-2868-4786-9eff-3a58a33e90e1" providerId="ADAL" clId="{130C6BE0-EDFA-4098-9DAA-FAD58C10CCCC}" dt="2024-11-20T21:47:20.893" v="46" actId="20577"/>
          <ac:spMkLst>
            <pc:docMk/>
            <pc:sldMk cId="2069567595" sldId="735"/>
            <ac:spMk id="8" creationId="{1E69654B-4B55-ABA6-34F7-CB7B34064531}"/>
          </ac:spMkLst>
        </pc:spChg>
        <pc:graphicFrameChg chg="mod modGraphic">
          <ac:chgData name="Renata Regina Leite de Assis" userId="e6ab3d3e-2868-4786-9eff-3a58a33e90e1" providerId="ADAL" clId="{130C6BE0-EDFA-4098-9DAA-FAD58C10CCCC}" dt="2024-11-20T21:44:28.124" v="4" actId="20577"/>
          <ac:graphicFrameMkLst>
            <pc:docMk/>
            <pc:sldMk cId="2069567595" sldId="735"/>
            <ac:graphicFrameMk id="2" creationId="{26F69495-E503-5068-EA51-9ED3B2AD1D74}"/>
          </ac:graphicFrameMkLst>
        </pc:graphicFrameChg>
      </pc:sldChg>
      <pc:sldChg chg="modSp mod">
        <pc:chgData name="Renata Regina Leite de Assis" userId="e6ab3d3e-2868-4786-9eff-3a58a33e90e1" providerId="ADAL" clId="{130C6BE0-EDFA-4098-9DAA-FAD58C10CCCC}" dt="2024-11-27T21:36:29.172" v="63" actId="20577"/>
        <pc:sldMkLst>
          <pc:docMk/>
          <pc:sldMk cId="759093305" sldId="1312"/>
        </pc:sldMkLst>
        <pc:spChg chg="mod">
          <ac:chgData name="Renata Regina Leite de Assis" userId="e6ab3d3e-2868-4786-9eff-3a58a33e90e1" providerId="ADAL" clId="{130C6BE0-EDFA-4098-9DAA-FAD58C10CCCC}" dt="2024-11-27T21:32:33.527" v="57" actId="20577"/>
          <ac:spMkLst>
            <pc:docMk/>
            <pc:sldMk cId="759093305" sldId="1312"/>
            <ac:spMk id="7" creationId="{12BF3FD1-A0CD-459B-C103-11A73FE61489}"/>
          </ac:spMkLst>
        </pc:spChg>
        <pc:graphicFrameChg chg="mod">
          <ac:chgData name="Renata Regina Leite de Assis" userId="e6ab3d3e-2868-4786-9eff-3a58a33e90e1" providerId="ADAL" clId="{130C6BE0-EDFA-4098-9DAA-FAD58C10CCCC}" dt="2024-11-27T21:36:29.172" v="63" actId="20577"/>
          <ac:graphicFrameMkLst>
            <pc:docMk/>
            <pc:sldMk cId="759093305" sldId="1312"/>
            <ac:graphicFrameMk id="4" creationId="{96AD79D7-0AD0-E9A0-CE79-B52C0169C924}"/>
          </ac:graphicFrameMkLst>
        </pc:graphicFrameChg>
      </pc:sldChg>
      <pc:sldChg chg="modSp">
        <pc:chgData name="Renata Regina Leite de Assis" userId="e6ab3d3e-2868-4786-9eff-3a58a33e90e1" providerId="ADAL" clId="{130C6BE0-EDFA-4098-9DAA-FAD58C10CCCC}" dt="2024-11-20T21:48:08.892" v="56" actId="20577"/>
        <pc:sldMkLst>
          <pc:docMk/>
          <pc:sldMk cId="1084981916" sldId="1322"/>
        </pc:sldMkLst>
        <pc:graphicFrameChg chg="mod">
          <ac:chgData name="Renata Regina Leite de Assis" userId="e6ab3d3e-2868-4786-9eff-3a58a33e90e1" providerId="ADAL" clId="{130C6BE0-EDFA-4098-9DAA-FAD58C10CCCC}" dt="2024-11-20T21:48:08.892" v="56" actId="20577"/>
          <ac:graphicFrameMkLst>
            <pc:docMk/>
            <pc:sldMk cId="1084981916" sldId="1322"/>
            <ac:graphicFrameMk id="8" creationId="{CA0AC45A-1EB4-E55B-6125-9F92DC3ED61E}"/>
          </ac:graphicFrameMkLst>
        </pc:graphicFrameChg>
      </pc:sldChg>
      <pc:sldChg chg="modSp mod">
        <pc:chgData name="Renata Regina Leite de Assis" userId="e6ab3d3e-2868-4786-9eff-3a58a33e90e1" providerId="ADAL" clId="{130C6BE0-EDFA-4098-9DAA-FAD58C10CCCC}" dt="2024-11-20T21:47:27.978" v="50" actId="20577"/>
        <pc:sldMkLst>
          <pc:docMk/>
          <pc:sldMk cId="3119378793" sldId="1328"/>
        </pc:sldMkLst>
        <pc:spChg chg="mod">
          <ac:chgData name="Renata Regina Leite de Assis" userId="e6ab3d3e-2868-4786-9eff-3a58a33e90e1" providerId="ADAL" clId="{130C6BE0-EDFA-4098-9DAA-FAD58C10CCCC}" dt="2024-11-20T21:47:27.978" v="50" actId="20577"/>
          <ac:spMkLst>
            <pc:docMk/>
            <pc:sldMk cId="3119378793" sldId="1328"/>
            <ac:spMk id="8" creationId="{7DC5AB76-5BFE-A555-4208-1EEA9E2C5117}"/>
          </ac:spMkLst>
        </pc:spChg>
        <pc:graphicFrameChg chg="mod modGraphic">
          <ac:chgData name="Renata Regina Leite de Assis" userId="e6ab3d3e-2868-4786-9eff-3a58a33e90e1" providerId="ADAL" clId="{130C6BE0-EDFA-4098-9DAA-FAD58C10CCCC}" dt="2024-11-20T21:47:05.013" v="44" actId="1076"/>
          <ac:graphicFrameMkLst>
            <pc:docMk/>
            <pc:sldMk cId="3119378793" sldId="1328"/>
            <ac:graphicFrameMk id="3" creationId="{27EF66F5-D425-512F-1574-754809D38032}"/>
          </ac:graphicFrameMkLst>
        </pc:graphicFrameChg>
      </pc:sldChg>
      <pc:sldChg chg="modSp mod">
        <pc:chgData name="Renata Regina Leite de Assis" userId="e6ab3d3e-2868-4786-9eff-3a58a33e90e1" providerId="ADAL" clId="{130C6BE0-EDFA-4098-9DAA-FAD58C10CCCC}" dt="2024-11-20T21:47:32.725" v="52" actId="20577"/>
        <pc:sldMkLst>
          <pc:docMk/>
          <pc:sldMk cId="1766349431" sldId="1329"/>
        </pc:sldMkLst>
        <pc:spChg chg="mod">
          <ac:chgData name="Renata Regina Leite de Assis" userId="e6ab3d3e-2868-4786-9eff-3a58a33e90e1" providerId="ADAL" clId="{130C6BE0-EDFA-4098-9DAA-FAD58C10CCCC}" dt="2024-11-20T21:47:32.725" v="52" actId="20577"/>
          <ac:spMkLst>
            <pc:docMk/>
            <pc:sldMk cId="1766349431" sldId="1329"/>
            <ac:spMk id="8" creationId="{C84BC132-E454-A546-7044-3F45928F5F8B}"/>
          </ac:spMkLst>
        </pc:spChg>
      </pc:sldChg>
    </pc:docChg>
  </pc:docChgLst>
  <pc:docChgLst>
    <pc:chgData name="Renata Regina Leite de Assis" userId="S::renata.assis@anvisa.gov.br::e6ab3d3e-2868-4786-9eff-3a58a33e90e1" providerId="AD" clId="Web-{13C006E8-46D4-EBF9-F648-FA7AD5FEC531}"/>
    <pc:docChg chg="modSld">
      <pc:chgData name="Renata Regina Leite de Assis" userId="S::renata.assis@anvisa.gov.br::e6ab3d3e-2868-4786-9eff-3a58a33e90e1" providerId="AD" clId="Web-{13C006E8-46D4-EBF9-F648-FA7AD5FEC531}" dt="2024-11-28T14:00:58.966" v="3" actId="20577"/>
      <pc:docMkLst>
        <pc:docMk/>
      </pc:docMkLst>
      <pc:sldChg chg="modSp">
        <pc:chgData name="Renata Regina Leite de Assis" userId="S::renata.assis@anvisa.gov.br::e6ab3d3e-2868-4786-9eff-3a58a33e90e1" providerId="AD" clId="Web-{13C006E8-46D4-EBF9-F648-FA7AD5FEC531}" dt="2024-11-28T14:00:58.966" v="3" actId="20577"/>
        <pc:sldMkLst>
          <pc:docMk/>
          <pc:sldMk cId="3692132531" sldId="258"/>
        </pc:sldMkLst>
        <pc:spChg chg="mod">
          <ac:chgData name="Renata Regina Leite de Assis" userId="S::renata.assis@anvisa.gov.br::e6ab3d3e-2868-4786-9eff-3a58a33e90e1" providerId="AD" clId="Web-{13C006E8-46D4-EBF9-F648-FA7AD5FEC531}" dt="2024-11-28T14:00:58.966" v="3" actId="20577"/>
          <ac:spMkLst>
            <pc:docMk/>
            <pc:sldMk cId="3692132531" sldId="258"/>
            <ac:spMk id="33" creationId="{66E3D350-E4BD-BD5B-E092-38FDD361E8E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nvisabr.sharepoint.com/sites/GGREG-Interno/Documentos%20Compartilhados/CPROR/Ambiente%20Agenda/AR%202024-2025/6-Atualiza_AR/Consolidacao/Lista_Consolidacao_AR%202024-2025_Raq_RevRR%20_RESTAUR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nvisabr.sharepoint.com/sites/GGREG-Interno/Documentos%20Compartilhados/CPROR/Ambiente%20Agenda/AR%202024-2025/6-Atualiza_AR/Consolidacao/Lista_Consolidacao_AR%202024-2025_Raq_RevRR%20_RESTAURAD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nvisabr.sharepoint.com/sites/GGREG-Interno/Documentos%20Compartilhados/CPROR/Ambiente%20Agenda/AR%202024-2025/6-Atualiza_AR/Consolidacao/Lista_Consolidacao_AR%202024-2025_Raq_RevR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nvisabr.sharepoint.com/sites/GGREG-Interno/Documentos%20Compartilhados/CPROR/Ambiente%20Agenda/AR%202024-2025/6-Atualiza_AR/Consolidacao/Lista_Consolidacao_AR%202024-2025_Raq_RevRR%20_RESTAURAD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nvisabr.sharepoint.com/sites/GGREG-Interno/Documentos%20Compartilhados/CPROR/Ambiente%20Agenda/AR%202024-2025/6-Atualiza_AR/Consolidacao/Lista_Atualizada__Detalhada_AR%202024-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11368393470444"/>
          <c:y val="0.15788513493378145"/>
          <c:w val="0.41577263213059118"/>
          <c:h val="0.807307577597796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CC-4D54-8D27-138CC99962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CC-4D54-8D27-138CC99962B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CC-4D54-8D27-138CC99962B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CC-4D54-8D27-138CC99962BB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CC-4D54-8D27-138CC99962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3E22F2E-AD01-4F9E-8A91-4E9FF7465863}" type="CATEGORYNAME">
                      <a:rPr lang="en-US"/>
                      <a:pPr/>
                      <a:t>[NOME DA CATEGORIA]</a:t>
                    </a:fld>
                    <a:r>
                      <a:rPr lang="en-US" baseline="0"/>
                      <a:t>   144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CC-4D54-8D27-138CC99962BB}"/>
                </c:ext>
              </c:extLst>
            </c:dLbl>
            <c:dLbl>
              <c:idx val="1"/>
              <c:layout>
                <c:manualLayout>
                  <c:x val="-1.0176221551073238E-2"/>
                  <c:y val="5.51682838824639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CC-4D54-8D27-138CC99962B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A3C4F8-47B3-43F4-AAD2-BACD1CC30FB9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 18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CC-4D54-8D27-138CC999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'[Lista_Consolidacao_AR 2024-2025_Raq_RevRR _RESTAURADA.xlsx]DADOS'!$B$2:$F$2</c:f>
              <c:strCache>
                <c:ptCount val="5"/>
                <c:pt idx="0">
                  <c:v>MANTIDOS</c:v>
                </c:pt>
                <c:pt idx="1">
                  <c:v>EXCLUÍDOS</c:v>
                </c:pt>
                <c:pt idx="2">
                  <c:v>INCLUÍDOS</c:v>
                </c:pt>
                <c:pt idx="3">
                  <c:v>ALTERADOS</c:v>
                </c:pt>
                <c:pt idx="4">
                  <c:v>CONCLUÍDOS </c:v>
                </c:pt>
              </c:strCache>
            </c:strRef>
          </c:cat>
          <c:val>
            <c:numRef>
              <c:f>'[Lista_Consolidacao_AR 2024-2025_Raq_RevRR _RESTAURADA.xlsx]DADOS'!$B$24:$F$24</c:f>
              <c:numCache>
                <c:formatCode>General</c:formatCode>
                <c:ptCount val="5"/>
                <c:pt idx="0">
                  <c:v>145</c:v>
                </c:pt>
                <c:pt idx="1">
                  <c:v>9</c:v>
                </c:pt>
                <c:pt idx="2">
                  <c:v>8</c:v>
                </c:pt>
                <c:pt idx="3">
                  <c:v>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CC-4D54-8D27-138CC999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Perfil</a:t>
            </a:r>
            <a:r>
              <a:rPr lang="pt-BR" sz="1800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Prioridade das Atualizações</a:t>
            </a:r>
            <a:endParaRPr lang="pt-BR" sz="1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c:rich>
      </c:tx>
      <c:layout>
        <c:manualLayout>
          <c:xMode val="edge"/>
          <c:yMode val="edge"/>
          <c:x val="0.19969705064714327"/>
          <c:y val="4.6016660205009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222705196102422E-2"/>
          <c:y val="0.1198787654109795"/>
          <c:w val="0.9555458960779516"/>
          <c:h val="0.54359655807750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'[Lista_Consolidacao_AR 2024-2025_Raq_RevRR _RESTAURADA.xlsx]DADOS'!$B$30:$B$31</c:f>
              <c:strCache>
                <c:ptCount val="2"/>
                <c:pt idx="0">
                  <c:v>Altíssima prioridade</c:v>
                </c:pt>
                <c:pt idx="1">
                  <c:v> (acima de 8 pontos)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 _RESTAURADA.xlsx]DADOS'!$A$32:$A$33</c:f>
              <c:strCache>
                <c:ptCount val="2"/>
                <c:pt idx="0">
                  <c:v>Temas EXCLUÍDOS</c:v>
                </c:pt>
                <c:pt idx="1">
                  <c:v>Temas INCLUÍDOS</c:v>
                </c:pt>
              </c:strCache>
            </c:strRef>
          </c:cat>
          <c:val>
            <c:numRef>
              <c:f>'[Lista_Consolidacao_AR 2024-2025_Raq_RevRR _RESTAURADA.xlsx]DADOS'!$B$32:$B$33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C-4111-A2F6-0F10E17E8173}"/>
            </c:ext>
          </c:extLst>
        </c:ser>
        <c:ser>
          <c:idx val="1"/>
          <c:order val="1"/>
          <c:tx>
            <c:strRef>
              <c:f>'[Lista_Consolidacao_AR 2024-2025_Raq_RevRR _RESTAURADA.xlsx]DADOS'!$C$30:$C$31</c:f>
              <c:strCache>
                <c:ptCount val="2"/>
                <c:pt idx="0">
                  <c:v>Alta prioridade </c:v>
                </c:pt>
                <c:pt idx="1">
                  <c:v> (3 a 7,99 pontos)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 _RESTAURADA.xlsx]DADOS'!$A$32:$A$33</c:f>
              <c:strCache>
                <c:ptCount val="2"/>
                <c:pt idx="0">
                  <c:v>Temas EXCLUÍDOS</c:v>
                </c:pt>
                <c:pt idx="1">
                  <c:v>Temas INCLUÍDOS</c:v>
                </c:pt>
              </c:strCache>
            </c:strRef>
          </c:cat>
          <c:val>
            <c:numRef>
              <c:f>'[Lista_Consolidacao_AR 2024-2025_Raq_RevRR _RESTAURADA.xlsx]DADOS'!$C$32:$C$33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C-4111-A2F6-0F10E17E8173}"/>
            </c:ext>
          </c:extLst>
        </c:ser>
        <c:ser>
          <c:idx val="2"/>
          <c:order val="2"/>
          <c:tx>
            <c:strRef>
              <c:f>'[Lista_Consolidacao_AR 2024-2025_Raq_RevRR _RESTAURADA.xlsx]DADOS'!$D$30:$D$31</c:f>
              <c:strCache>
                <c:ptCount val="2"/>
                <c:pt idx="0">
                  <c:v>Média prioridade</c:v>
                </c:pt>
                <c:pt idx="1">
                  <c:v> (1 e 2,99 pontos)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 _RESTAURADA.xlsx]DADOS'!$A$32:$A$33</c:f>
              <c:strCache>
                <c:ptCount val="2"/>
                <c:pt idx="0">
                  <c:v>Temas EXCLUÍDOS</c:v>
                </c:pt>
                <c:pt idx="1">
                  <c:v>Temas INCLUÍDOS</c:v>
                </c:pt>
              </c:strCache>
            </c:strRef>
          </c:cat>
          <c:val>
            <c:numRef>
              <c:f>'[Lista_Consolidacao_AR 2024-2025_Raq_RevRR _RESTAURADA.xlsx]DADOS'!$D$32:$D$33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C-4111-A2F6-0F10E17E8173}"/>
            </c:ext>
          </c:extLst>
        </c:ser>
        <c:ser>
          <c:idx val="3"/>
          <c:order val="3"/>
          <c:tx>
            <c:strRef>
              <c:f>'[Lista_Consolidacao_AR 2024-2025_Raq_RevRR _RESTAURADA.xlsx]DADOS'!$E$30:$E$31</c:f>
              <c:strCache>
                <c:ptCount val="2"/>
                <c:pt idx="0">
                  <c:v>Baixa prioridade </c:v>
                </c:pt>
                <c:pt idx="1">
                  <c:v> (abaixo de 1 ponto)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 _RESTAURADA.xlsx]DADOS'!$A$32:$A$33</c:f>
              <c:strCache>
                <c:ptCount val="2"/>
                <c:pt idx="0">
                  <c:v>Temas EXCLUÍDOS</c:v>
                </c:pt>
                <c:pt idx="1">
                  <c:v>Temas INCLUÍDOS</c:v>
                </c:pt>
              </c:strCache>
            </c:strRef>
          </c:cat>
          <c:val>
            <c:numRef>
              <c:f>'[Lista_Consolidacao_AR 2024-2025_Raq_RevRR _RESTAURADA.xlsx]DADOS'!$E$32:$E$33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7C-4111-A2F6-0F10E17E8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657104"/>
        <c:axId val="346662384"/>
      </c:barChart>
      <c:catAx>
        <c:axId val="3466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346662384"/>
        <c:crosses val="autoZero"/>
        <c:auto val="1"/>
        <c:lblAlgn val="ctr"/>
        <c:lblOffset val="100"/>
        <c:noMultiLvlLbl val="0"/>
      </c:catAx>
      <c:valAx>
        <c:axId val="346662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665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622777175474699E-2"/>
          <c:y val="0.81037528646124213"/>
          <c:w val="0.91275444564905062"/>
          <c:h val="0.10946914378241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2102715157476"/>
          <c:y val="9.7673368338763417E-2"/>
          <c:w val="0.69861412930138"/>
          <c:h val="0.856287918359170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'[Lista_Consolidacao_AR 2024-2025_Raq_RevRR.xlsx]DADOS'!$Q$2</c:f>
              <c:strCache>
                <c:ptCount val="1"/>
                <c:pt idx="0">
                  <c:v>MANTIDOS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DAE-4ACD-8FA7-86FF0DA56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2024-2025_Raq_RevRR.xlsx]DADOS'!$P$3:$P$18</c:f>
              <c:strCache>
                <c:ptCount val="16"/>
                <c:pt idx="0">
                  <c:v>Tabaco</c:v>
                </c:pt>
                <c:pt idx="1">
                  <c:v>Serviços de Saúde</c:v>
                </c:pt>
                <c:pt idx="2">
                  <c:v>Serviços de Interesse para Saúde</c:v>
                </c:pt>
                <c:pt idx="3">
                  <c:v>Sangue, tecidos e órgão</c:v>
                </c:pt>
                <c:pt idx="4">
                  <c:v>Saneantes</c:v>
                </c:pt>
                <c:pt idx="5">
                  <c:v>Produtos para Saúde</c:v>
                </c:pt>
                <c:pt idx="6">
                  <c:v>Portos, Aeroportos e Fronteiras</c:v>
                </c:pt>
                <c:pt idx="7">
                  <c:v>Organização e Gestão do SNVS</c:v>
                </c:pt>
                <c:pt idx="8">
                  <c:v>Medicamentos</c:v>
                </c:pt>
                <c:pt idx="9">
                  <c:v>Laboratórios Analíticos</c:v>
                </c:pt>
                <c:pt idx="10">
                  <c:v>Insumos Farmacêuticos</c:v>
                </c:pt>
                <c:pt idx="11">
                  <c:v>Farmacopeia</c:v>
                </c:pt>
                <c:pt idx="12">
                  <c:v>Cosméticos</c:v>
                </c:pt>
                <c:pt idx="13">
                  <c:v>Assuntos Tranversais</c:v>
                </c:pt>
                <c:pt idx="14">
                  <c:v>Alimentos</c:v>
                </c:pt>
                <c:pt idx="15">
                  <c:v>Agrotóxicos</c:v>
                </c:pt>
              </c:strCache>
            </c:strRef>
          </c:cat>
          <c:val>
            <c:numRef>
              <c:f>'[Lista_Consolidacao_AR 2024-2025_Raq_RevRR.xlsx]DADOS'!$Q$3:$Q$18</c:f>
              <c:numCache>
                <c:formatCode>General</c:formatCode>
                <c:ptCount val="16"/>
                <c:pt idx="0">
                  <c:v>3</c:v>
                </c:pt>
                <c:pt idx="1">
                  <c:v>9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  <c:pt idx="7">
                  <c:v>3</c:v>
                </c:pt>
                <c:pt idx="8">
                  <c:v>35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8</c:v>
                </c:pt>
                <c:pt idx="13">
                  <c:v>19</c:v>
                </c:pt>
                <c:pt idx="14">
                  <c:v>32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1-406D-90B0-A4E2DB93C1BA}"/>
            </c:ext>
          </c:extLst>
        </c:ser>
        <c:ser>
          <c:idx val="1"/>
          <c:order val="1"/>
          <c:tx>
            <c:strRef>
              <c:f>'[Lista_Consolidacao_AR 2024-2025_Raq_RevRR.xlsx]DADOS'!$R$2</c:f>
              <c:strCache>
                <c:ptCount val="1"/>
                <c:pt idx="0">
                  <c:v>EXCLUÍDOS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1-406D-90B0-A4E2DB93C1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1-406D-90B0-A4E2DB93C1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61-406D-90B0-A4E2DB93C1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61-406D-90B0-A4E2DB93C1B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61-406D-90B0-A4E2DB93C1B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61-406D-90B0-A4E2DB93C1B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61-406D-90B0-A4E2DB93C1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61-406D-90B0-A4E2DB93C1B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61-406D-90B0-A4E2DB93C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2024-2025_Raq_RevRR.xlsx]DADOS'!$P$3:$P$18</c:f>
              <c:strCache>
                <c:ptCount val="16"/>
                <c:pt idx="0">
                  <c:v>Tabaco</c:v>
                </c:pt>
                <c:pt idx="1">
                  <c:v>Serviços de Saúde</c:v>
                </c:pt>
                <c:pt idx="2">
                  <c:v>Serviços de Interesse para Saúde</c:v>
                </c:pt>
                <c:pt idx="3">
                  <c:v>Sangue, tecidos e órgão</c:v>
                </c:pt>
                <c:pt idx="4">
                  <c:v>Saneantes</c:v>
                </c:pt>
                <c:pt idx="5">
                  <c:v>Produtos para Saúde</c:v>
                </c:pt>
                <c:pt idx="6">
                  <c:v>Portos, Aeroportos e Fronteiras</c:v>
                </c:pt>
                <c:pt idx="7">
                  <c:v>Organização e Gestão do SNVS</c:v>
                </c:pt>
                <c:pt idx="8">
                  <c:v>Medicamentos</c:v>
                </c:pt>
                <c:pt idx="9">
                  <c:v>Laboratórios Analíticos</c:v>
                </c:pt>
                <c:pt idx="10">
                  <c:v>Insumos Farmacêuticos</c:v>
                </c:pt>
                <c:pt idx="11">
                  <c:v>Farmacopeia</c:v>
                </c:pt>
                <c:pt idx="12">
                  <c:v>Cosméticos</c:v>
                </c:pt>
                <c:pt idx="13">
                  <c:v>Assuntos Tranversais</c:v>
                </c:pt>
                <c:pt idx="14">
                  <c:v>Alimentos</c:v>
                </c:pt>
                <c:pt idx="15">
                  <c:v>Agrotóxicos</c:v>
                </c:pt>
              </c:strCache>
            </c:strRef>
          </c:cat>
          <c:val>
            <c:numRef>
              <c:f>'[Lista_Consolidacao_AR 2024-2025_Raq_RevRR.xlsx]DADOS'!$R$3:$R$18</c:f>
              <c:numCache>
                <c:formatCode>General</c:formatCode>
                <c:ptCount val="16"/>
                <c:pt idx="4">
                  <c:v>1</c:v>
                </c:pt>
                <c:pt idx="7">
                  <c:v>2</c:v>
                </c:pt>
                <c:pt idx="8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61-406D-90B0-A4E2DB93C1BA}"/>
            </c:ext>
          </c:extLst>
        </c:ser>
        <c:ser>
          <c:idx val="2"/>
          <c:order val="2"/>
          <c:tx>
            <c:strRef>
              <c:f>'[Lista_Consolidacao_AR 2024-2025_Raq_RevRR.xlsx]DADOS'!$S$2</c:f>
              <c:strCache>
                <c:ptCount val="1"/>
                <c:pt idx="0">
                  <c:v>INCLUÍDOS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61-406D-90B0-A4E2DB93C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2024-2025_Raq_RevRR.xlsx]DADOS'!$P$3:$P$18</c:f>
              <c:strCache>
                <c:ptCount val="16"/>
                <c:pt idx="0">
                  <c:v>Tabaco</c:v>
                </c:pt>
                <c:pt idx="1">
                  <c:v>Serviços de Saúde</c:v>
                </c:pt>
                <c:pt idx="2">
                  <c:v>Serviços de Interesse para Saúde</c:v>
                </c:pt>
                <c:pt idx="3">
                  <c:v>Sangue, tecidos e órgão</c:v>
                </c:pt>
                <c:pt idx="4">
                  <c:v>Saneantes</c:v>
                </c:pt>
                <c:pt idx="5">
                  <c:v>Produtos para Saúde</c:v>
                </c:pt>
                <c:pt idx="6">
                  <c:v>Portos, Aeroportos e Fronteiras</c:v>
                </c:pt>
                <c:pt idx="7">
                  <c:v>Organização e Gestão do SNVS</c:v>
                </c:pt>
                <c:pt idx="8">
                  <c:v>Medicamentos</c:v>
                </c:pt>
                <c:pt idx="9">
                  <c:v>Laboratórios Analíticos</c:v>
                </c:pt>
                <c:pt idx="10">
                  <c:v>Insumos Farmacêuticos</c:v>
                </c:pt>
                <c:pt idx="11">
                  <c:v>Farmacopeia</c:v>
                </c:pt>
                <c:pt idx="12">
                  <c:v>Cosméticos</c:v>
                </c:pt>
                <c:pt idx="13">
                  <c:v>Assuntos Tranversais</c:v>
                </c:pt>
                <c:pt idx="14">
                  <c:v>Alimentos</c:v>
                </c:pt>
                <c:pt idx="15">
                  <c:v>Agrotóxicos</c:v>
                </c:pt>
              </c:strCache>
            </c:strRef>
          </c:cat>
          <c:val>
            <c:numRef>
              <c:f>'[Lista_Consolidacao_AR 2024-2025_Raq_RevRR.xlsx]DADOS'!$S$3:$S$18</c:f>
              <c:numCache>
                <c:formatCode>General</c:formatCode>
                <c:ptCount val="16"/>
                <c:pt idx="4">
                  <c:v>1</c:v>
                </c:pt>
                <c:pt idx="5">
                  <c:v>1</c:v>
                </c:pt>
                <c:pt idx="8">
                  <c:v>1</c:v>
                </c:pt>
                <c:pt idx="11">
                  <c:v>1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61-406D-90B0-A4E2DB93C1BA}"/>
            </c:ext>
          </c:extLst>
        </c:ser>
        <c:ser>
          <c:idx val="3"/>
          <c:order val="3"/>
          <c:tx>
            <c:strRef>
              <c:f>'[Lista_Consolidacao_AR 2024-2025_Raq_RevRR.xlsx]DADOS'!$T$2</c:f>
              <c:strCache>
                <c:ptCount val="1"/>
                <c:pt idx="0">
                  <c:v>ALTERADOS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'[Lista_Consolidacao_AR 2024-2025_Raq_RevRR.xlsx]DADOS'!$P$3:$P$18</c:f>
              <c:strCache>
                <c:ptCount val="16"/>
                <c:pt idx="0">
                  <c:v>Tabaco</c:v>
                </c:pt>
                <c:pt idx="1">
                  <c:v>Serviços de Saúde</c:v>
                </c:pt>
                <c:pt idx="2">
                  <c:v>Serviços de Interesse para Saúde</c:v>
                </c:pt>
                <c:pt idx="3">
                  <c:v>Sangue, tecidos e órgão</c:v>
                </c:pt>
                <c:pt idx="4">
                  <c:v>Saneantes</c:v>
                </c:pt>
                <c:pt idx="5">
                  <c:v>Produtos para Saúde</c:v>
                </c:pt>
                <c:pt idx="6">
                  <c:v>Portos, Aeroportos e Fronteiras</c:v>
                </c:pt>
                <c:pt idx="7">
                  <c:v>Organização e Gestão do SNVS</c:v>
                </c:pt>
                <c:pt idx="8">
                  <c:v>Medicamentos</c:v>
                </c:pt>
                <c:pt idx="9">
                  <c:v>Laboratórios Analíticos</c:v>
                </c:pt>
                <c:pt idx="10">
                  <c:v>Insumos Farmacêuticos</c:v>
                </c:pt>
                <c:pt idx="11">
                  <c:v>Farmacopeia</c:v>
                </c:pt>
                <c:pt idx="12">
                  <c:v>Cosméticos</c:v>
                </c:pt>
                <c:pt idx="13">
                  <c:v>Assuntos Tranversais</c:v>
                </c:pt>
                <c:pt idx="14">
                  <c:v>Alimentos</c:v>
                </c:pt>
                <c:pt idx="15">
                  <c:v>Agrotóxicos</c:v>
                </c:pt>
              </c:strCache>
            </c:strRef>
          </c:cat>
          <c:val>
            <c:numRef>
              <c:f>'[Lista_Consolidacao_AR 2024-2025_Raq_RevRR.xlsx]DADOS'!$T$3:$T$18</c:f>
              <c:numCache>
                <c:formatCode>General</c:formatCode>
                <c:ptCount val="16"/>
                <c:pt idx="4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61-406D-90B0-A4E2DB93C1BA}"/>
            </c:ext>
          </c:extLst>
        </c:ser>
        <c:ser>
          <c:idx val="4"/>
          <c:order val="4"/>
          <c:tx>
            <c:strRef>
              <c:f>'[Lista_Consolidacao_AR 2024-2025_Raq_RevRR.xlsx]DADOS'!$U$2</c:f>
              <c:strCache>
                <c:ptCount val="1"/>
                <c:pt idx="0">
                  <c:v>CONCLUÍDOS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61-406D-90B0-A4E2DB93C1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61-406D-90B0-A4E2DB93C1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61-406D-90B0-A4E2DB93C1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61-406D-90B0-A4E2DB93C1B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AE-4ACD-8FA7-86FF0DA56AD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61-406D-90B0-A4E2DB93C1B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DAE-4ACD-8FA7-86FF0DA56AD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61-406D-90B0-A4E2DB93C1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61-406D-90B0-A4E2DB93C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'[Lista_Consolidacao_AR 2024-2025_Raq_RevRR.xlsx]DADOS'!$P$3:$P$18</c:f>
              <c:strCache>
                <c:ptCount val="16"/>
                <c:pt idx="0">
                  <c:v>Tabaco</c:v>
                </c:pt>
                <c:pt idx="1">
                  <c:v>Serviços de Saúde</c:v>
                </c:pt>
                <c:pt idx="2">
                  <c:v>Serviços de Interesse para Saúde</c:v>
                </c:pt>
                <c:pt idx="3">
                  <c:v>Sangue, tecidos e órgão</c:v>
                </c:pt>
                <c:pt idx="4">
                  <c:v>Saneantes</c:v>
                </c:pt>
                <c:pt idx="5">
                  <c:v>Produtos para Saúde</c:v>
                </c:pt>
                <c:pt idx="6">
                  <c:v>Portos, Aeroportos e Fronteiras</c:v>
                </c:pt>
                <c:pt idx="7">
                  <c:v>Organização e Gestão do SNVS</c:v>
                </c:pt>
                <c:pt idx="8">
                  <c:v>Medicamentos</c:v>
                </c:pt>
                <c:pt idx="9">
                  <c:v>Laboratórios Analíticos</c:v>
                </c:pt>
                <c:pt idx="10">
                  <c:v>Insumos Farmacêuticos</c:v>
                </c:pt>
                <c:pt idx="11">
                  <c:v>Farmacopeia</c:v>
                </c:pt>
                <c:pt idx="12">
                  <c:v>Cosméticos</c:v>
                </c:pt>
                <c:pt idx="13">
                  <c:v>Assuntos Tranversais</c:v>
                </c:pt>
                <c:pt idx="14">
                  <c:v>Alimentos</c:v>
                </c:pt>
                <c:pt idx="15">
                  <c:v>Agrotóxicos</c:v>
                </c:pt>
              </c:strCache>
            </c:strRef>
          </c:cat>
          <c:val>
            <c:numRef>
              <c:f>'[Lista_Consolidacao_AR 2024-2025_Raq_RevRR.xlsx]DADOS'!$U$3:$U$18</c:f>
              <c:numCache>
                <c:formatCode>General</c:formatCode>
                <c:ptCount val="16"/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8">
                  <c:v>6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E61-406D-90B0-A4E2DB93C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291280"/>
        <c:axId val="722413072"/>
      </c:barChart>
      <c:catAx>
        <c:axId val="35329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722413072"/>
        <c:crosses val="autoZero"/>
        <c:auto val="1"/>
        <c:lblAlgn val="ctr"/>
        <c:lblOffset val="100"/>
        <c:noMultiLvlLbl val="0"/>
      </c:catAx>
      <c:valAx>
        <c:axId val="722413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329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75075697539765"/>
          <c:y val="0.56534436844331604"/>
          <c:w val="0.1337089317365685"/>
          <c:h val="0.23797233889725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Perfil</a:t>
            </a:r>
            <a:r>
              <a:rPr lang="en-US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Priorização dos Temas da Agenda Atualizada</a:t>
            </a:r>
            <a:endPara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C-49CD-B092-162AF6B4E92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C-49CD-B092-162AF6B4E92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C-49CD-B092-162AF6B4E92F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C-49CD-B092-162AF6B4E9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'[Lista_Consolidacao_AR 2024-2025_Raq_RevRR _RESTAURADA.xlsx]DADOS'!$Q$3:$T$3</c:f>
              <c:strCache>
                <c:ptCount val="4"/>
                <c:pt idx="0">
                  <c:v>Altíssima prioridade   (acima de 8 pontos)</c:v>
                </c:pt>
                <c:pt idx="1">
                  <c:v>Alta prioridade  (3 a 7,99 pontos)</c:v>
                </c:pt>
                <c:pt idx="2">
                  <c:v>Média prioridade  (1 e 2,99 pontos)</c:v>
                </c:pt>
                <c:pt idx="3">
                  <c:v>Baixa prioridade  (abaixo de 1 ponto)</c:v>
                </c:pt>
              </c:strCache>
            </c:strRef>
          </c:cat>
          <c:val>
            <c:numRef>
              <c:f>'[Lista_Consolidacao_AR 2024-2025_Raq_RevRR _RESTAURADA.xlsx]DADOS'!$Q$4:$T$4</c:f>
              <c:numCache>
                <c:formatCode>General</c:formatCode>
                <c:ptCount val="4"/>
                <c:pt idx="0">
                  <c:v>10</c:v>
                </c:pt>
                <c:pt idx="1">
                  <c:v>87</c:v>
                </c:pt>
                <c:pt idx="2">
                  <c:v>68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5C-49CD-B092-162AF6B4E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138790030144488E-2"/>
          <c:y val="0.82765173642985734"/>
          <c:w val="0.86852968030942834"/>
          <c:h val="0.15583096430030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[Lista_Atualizada__Detalhada_AR 2024-2025.xlsx]Planilha2!Tabela dinâmica7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en-US" b="1" baseline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ATUALIZADA POR MACROTEMAS</a:t>
            </a:r>
            <a:endPara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Planilha2!$A$4:$A$20</c:f>
              <c:strCache>
                <c:ptCount val="16"/>
                <c:pt idx="0">
                  <c:v>Tabaco</c:v>
                </c:pt>
                <c:pt idx="1">
                  <c:v>Serviços de Saúde</c:v>
                </c:pt>
                <c:pt idx="2">
                  <c:v>Serviços de Interesse para a saúde</c:v>
                </c:pt>
                <c:pt idx="3">
                  <c:v>Sangue, Tecidos e Órgãos</c:v>
                </c:pt>
                <c:pt idx="4">
                  <c:v>Saneantes</c:v>
                </c:pt>
                <c:pt idx="5">
                  <c:v>Produtos para Saúde</c:v>
                </c:pt>
                <c:pt idx="6">
                  <c:v>Portos, Aeroportos e Fronteiras</c:v>
                </c:pt>
                <c:pt idx="7">
                  <c:v>Organização e Gestão do SNVS</c:v>
                </c:pt>
                <c:pt idx="8">
                  <c:v>Medicamentos</c:v>
                </c:pt>
                <c:pt idx="9">
                  <c:v>Laboratórios Analíticos</c:v>
                </c:pt>
                <c:pt idx="10">
                  <c:v>Insumos Farmacêuticos</c:v>
                </c:pt>
                <c:pt idx="11">
                  <c:v>Farmacopeia</c:v>
                </c:pt>
                <c:pt idx="12">
                  <c:v>Cosméticos</c:v>
                </c:pt>
                <c:pt idx="13">
                  <c:v>Assuntos Transversais</c:v>
                </c:pt>
                <c:pt idx="14">
                  <c:v>Alimentos</c:v>
                </c:pt>
                <c:pt idx="15">
                  <c:v>Agrotóxicos</c:v>
                </c:pt>
              </c:strCache>
            </c:strRef>
          </c:cat>
          <c:val>
            <c:numRef>
              <c:f>Planilha2!$B$4:$B$20</c:f>
              <c:numCache>
                <c:formatCode>General</c:formatCode>
                <c:ptCount val="16"/>
                <c:pt idx="0">
                  <c:v>3</c:v>
                </c:pt>
                <c:pt idx="1">
                  <c:v>9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12</c:v>
                </c:pt>
                <c:pt idx="6">
                  <c:v>5</c:v>
                </c:pt>
                <c:pt idx="7">
                  <c:v>3</c:v>
                </c:pt>
                <c:pt idx="8">
                  <c:v>43</c:v>
                </c:pt>
                <c:pt idx="9">
                  <c:v>1</c:v>
                </c:pt>
                <c:pt idx="10">
                  <c:v>1</c:v>
                </c:pt>
                <c:pt idx="11">
                  <c:v>6</c:v>
                </c:pt>
                <c:pt idx="12">
                  <c:v>9</c:v>
                </c:pt>
                <c:pt idx="13">
                  <c:v>24</c:v>
                </c:pt>
                <c:pt idx="14">
                  <c:v>35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8-4A84-ACB8-04DE105A2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14272"/>
        <c:axId val="20032512"/>
      </c:barChart>
      <c:catAx>
        <c:axId val="200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20032512"/>
        <c:crosses val="autoZero"/>
        <c:auto val="1"/>
        <c:lblAlgn val="ctr"/>
        <c:lblOffset val="100"/>
        <c:noMultiLvlLbl val="0"/>
      </c:catAx>
      <c:valAx>
        <c:axId val="20032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0.22743</cdr:x>
      <cdr:y>0.72494</cdr:y>
    </cdr:from>
    <cdr:to>
      <cdr:x>0.36837</cdr:x>
      <cdr:y>0.7808</cdr:y>
    </cdr:to>
    <cdr:sp macro="" textlink="">
      <cdr:nvSpPr>
        <cdr:cNvPr id="2" name="CaixaDeTexto 3">
          <a:extLst xmlns:a="http://schemas.openxmlformats.org/drawingml/2006/main">
            <a:ext uri="{FF2B5EF4-FFF2-40B4-BE49-F238E27FC236}">
              <a16:creationId xmlns:a16="http://schemas.microsoft.com/office/drawing/2014/main" id="{97119A10-8D99-E88D-0759-13BA9196DCDA}"/>
            </a:ext>
          </a:extLst>
        </cdr:cNvPr>
        <cdr:cNvSpPr txBox="1"/>
      </cdr:nvSpPr>
      <cdr:spPr>
        <a:xfrm xmlns:a="http://schemas.openxmlformats.org/drawingml/2006/main">
          <a:off x="1429454" y="3195300"/>
          <a:ext cx="885826" cy="2462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</a:t>
          </a:r>
          <a:r>
            <a:rPr lang="pt-BR" sz="10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=9</a:t>
          </a:r>
        </a:p>
      </cdr:txBody>
    </cdr:sp>
  </cdr:relSizeAnchor>
  <cdr:relSizeAnchor xmlns:cdr="http://schemas.openxmlformats.org/drawingml/2006/chartDrawing">
    <cdr:from>
      <cdr:x>0.71462</cdr:x>
      <cdr:y>0.72494</cdr:y>
    </cdr:from>
    <cdr:to>
      <cdr:x>0.85556</cdr:x>
      <cdr:y>0.7808</cdr:y>
    </cdr:to>
    <cdr:sp macro="" textlink="">
      <cdr:nvSpPr>
        <cdr:cNvPr id="3" name="CaixaDeTexto 3">
          <a:extLst xmlns:a="http://schemas.openxmlformats.org/drawingml/2006/main">
            <a:ext uri="{FF2B5EF4-FFF2-40B4-BE49-F238E27FC236}">
              <a16:creationId xmlns:a16="http://schemas.microsoft.com/office/drawing/2014/main" id="{97119A10-8D99-E88D-0759-13BA9196DCDA}"/>
            </a:ext>
          </a:extLst>
        </cdr:cNvPr>
        <cdr:cNvSpPr txBox="1"/>
      </cdr:nvSpPr>
      <cdr:spPr>
        <a:xfrm xmlns:a="http://schemas.openxmlformats.org/drawingml/2006/main">
          <a:off x="4491472" y="3195300"/>
          <a:ext cx="885827" cy="2462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N= 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0.69911</cdr:x>
      <cdr:y>0.73563</cdr:y>
    </cdr:from>
    <cdr:to>
      <cdr:x>0.83459</cdr:x>
      <cdr:y>0.789</cdr:y>
    </cdr:to>
    <cdr:sp macro="" textlink="">
      <cdr:nvSpPr>
        <cdr:cNvPr id="2" name="CaixaDeTexto 3">
          <a:extLst xmlns:a="http://schemas.openxmlformats.org/drawingml/2006/main">
            <a:ext uri="{FF2B5EF4-FFF2-40B4-BE49-F238E27FC236}">
              <a16:creationId xmlns:a16="http://schemas.microsoft.com/office/drawing/2014/main" id="{97119A10-8D99-E88D-0759-13BA9196DCDA}"/>
            </a:ext>
          </a:extLst>
        </cdr:cNvPr>
        <cdr:cNvSpPr txBox="1"/>
      </cdr:nvSpPr>
      <cdr:spPr>
        <a:xfrm xmlns:a="http://schemas.openxmlformats.org/drawingml/2006/main">
          <a:off x="4571136" y="3393731"/>
          <a:ext cx="88582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N=171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4AF21-68F5-4658-B2AC-31FEFE80612C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DD5D8-32C2-4E7A-AEB1-BD41B37666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2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940C-FD47-4337-B3F5-3702486049D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7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DD5D8-32C2-4E7A-AEB1-BD41B37666C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6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977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0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00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80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86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9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25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3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9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93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2">
                <a:lumMod val="75000"/>
              </a:schemeClr>
            </a:gs>
            <a:gs pos="86000">
              <a:srgbClr val="A1B4B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FA68D6F-7605-4F18-9517-FF7A8FFAB162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27F703E-8273-4895-9849-5B5675C811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gov.br/anvisa/pt-br/assuntos/regulamentacao/agenda-regulatoria/agenda-2024-2025/arquivos/manual-da-agenda-regulatoria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 calendário em uma tabela está empilhado na parte superior de blocos de anotações">
            <a:extLst>
              <a:ext uri="{FF2B5EF4-FFF2-40B4-BE49-F238E27FC236}">
                <a16:creationId xmlns:a16="http://schemas.microsoft.com/office/drawing/2014/main" id="{5EE4DD85-319E-0C1B-20CD-2BA84590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387704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BCE0122-FAAB-BCE6-0B32-0C753DC62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557" y="3618815"/>
            <a:ext cx="8104887" cy="153619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pt-BR" sz="3200" b="1">
                <a:solidFill>
                  <a:schemeClr val="lt1"/>
                </a:solidFill>
                <a:latin typeface="Montserrat ExtraBold"/>
                <a:cs typeface="Arial"/>
                <a:sym typeface="Arial"/>
              </a:rPr>
              <a:t>AGENDA REGULATÓRIA 2024-2025</a:t>
            </a:r>
          </a:p>
          <a:p>
            <a:pPr>
              <a:lnSpc>
                <a:spcPts val="5000"/>
              </a:lnSpc>
            </a:pPr>
            <a:r>
              <a:rPr lang="pt-BR" sz="3200" b="1">
                <a:solidFill>
                  <a:schemeClr val="lt1"/>
                </a:solidFill>
                <a:latin typeface="Montserrat ExtraBold"/>
                <a:cs typeface="Arial"/>
                <a:sym typeface="Arial"/>
              </a:rPr>
              <a:t> </a:t>
            </a:r>
            <a:r>
              <a:rPr lang="pt-BR" sz="2800" b="1">
                <a:solidFill>
                  <a:schemeClr val="lt1"/>
                </a:solidFill>
                <a:latin typeface="Montserrat ExtraBold"/>
                <a:cs typeface="Arial"/>
                <a:sym typeface="Arial"/>
              </a:rPr>
              <a:t>ATUALIZAÇÃO</a:t>
            </a:r>
            <a:endParaRPr lang="pt-BR" sz="3200" b="1">
              <a:solidFill>
                <a:schemeClr val="lt1"/>
              </a:solidFill>
              <a:latin typeface="Montserrat ExtraBold"/>
              <a:cs typeface="Arial"/>
              <a:sym typeface="Arial"/>
            </a:endParaRPr>
          </a:p>
          <a:p>
            <a:endParaRPr lang="pt-BR" sz="3200">
              <a:solidFill>
                <a:srgbClr val="FFFFFF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0109959-53B1-574F-69BA-949DB9FFD09F}"/>
              </a:ext>
            </a:extLst>
          </p:cNvPr>
          <p:cNvSpPr txBox="1"/>
          <p:nvPr/>
        </p:nvSpPr>
        <p:spPr>
          <a:xfrm>
            <a:off x="3193908" y="5818495"/>
            <a:ext cx="5804184" cy="545021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algn="ctr">
              <a:spcBef>
                <a:spcPts val="90"/>
              </a:spcBef>
              <a:tabLst>
                <a:tab pos="1937385" algn="l"/>
              </a:tabLst>
            </a:pPr>
            <a:r>
              <a:rPr lang="pt-BR" sz="1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miri"/>
              </a:rPr>
              <a:t>Coordenação de Processos Regulatórios</a:t>
            </a:r>
          </a:p>
          <a:p>
            <a:pPr marL="12700" algn="ctr">
              <a:spcBef>
                <a:spcPts val="90"/>
              </a:spcBef>
              <a:tabLst>
                <a:tab pos="1937385" algn="l"/>
              </a:tabLst>
            </a:pPr>
            <a:r>
              <a:rPr lang="pt-BR" sz="1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miri"/>
              </a:rPr>
              <a:t>Assessoria de Melhoria da Qualidade Regulatória</a:t>
            </a:r>
          </a:p>
          <a:p>
            <a:pPr marL="12700" algn="ctr">
              <a:spcBef>
                <a:spcPts val="90"/>
              </a:spcBef>
              <a:tabLst>
                <a:tab pos="1937385" algn="l"/>
              </a:tabLst>
            </a:pPr>
            <a:r>
              <a:rPr lang="pt-BR" sz="11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miri"/>
              </a:rPr>
              <a:t>Gabinete do Diretor-Presidente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B3DCBA-F2C2-C457-242E-0CA43F04FAAD}"/>
              </a:ext>
            </a:extLst>
          </p:cNvPr>
          <p:cNvSpPr txBox="1"/>
          <p:nvPr/>
        </p:nvSpPr>
        <p:spPr>
          <a:xfrm>
            <a:off x="4527088" y="5340349"/>
            <a:ext cx="313479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algn="ctr">
              <a:spcBef>
                <a:spcPts val="90"/>
              </a:spcBef>
              <a:tabLst>
                <a:tab pos="1937385" algn="l"/>
              </a:tabLst>
            </a:pPr>
            <a:r>
              <a:rPr lang="pt-BR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Open Sans"/>
                <a:cs typeface="Amiri"/>
              </a:rPr>
              <a:t>27</a:t>
            </a:r>
            <a:r>
              <a:rPr lang="pt-BR" sz="18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ea typeface="Open Sans"/>
                <a:cs typeface="Amiri"/>
              </a:rPr>
              <a:t> Novembro 2024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1DE4FFB-50F2-4C6A-26E9-DD40A871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62" y="6264355"/>
            <a:ext cx="2007559" cy="478888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1F664BF-834B-9AA1-0556-DAC5D84EE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59" y="5401757"/>
            <a:ext cx="1391936" cy="87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71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F3554-B87D-2619-BFF6-2D2F5B450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A8D34-36E3-095D-5239-12EA348E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DD6EFFC-96B9-691A-F330-90569B542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88751"/>
              </p:ext>
            </p:extLst>
          </p:nvPr>
        </p:nvGraphicFramePr>
        <p:xfrm>
          <a:off x="128954" y="1951803"/>
          <a:ext cx="12063044" cy="40019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1101283461"/>
                    </a:ext>
                  </a:extLst>
                </a:gridCol>
                <a:gridCol w="820615">
                  <a:extLst>
                    <a:ext uri="{9D8B030D-6E8A-4147-A177-3AD203B41FA5}">
                      <a16:colId xmlns:a16="http://schemas.microsoft.com/office/drawing/2014/main" val="1999881884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745819031"/>
                    </a:ext>
                  </a:extLst>
                </a:gridCol>
                <a:gridCol w="492369">
                  <a:extLst>
                    <a:ext uri="{9D8B030D-6E8A-4147-A177-3AD203B41FA5}">
                      <a16:colId xmlns:a16="http://schemas.microsoft.com/office/drawing/2014/main" val="1003145097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3480518099"/>
                    </a:ext>
                  </a:extLst>
                </a:gridCol>
                <a:gridCol w="2673507">
                  <a:extLst>
                    <a:ext uri="{9D8B030D-6E8A-4147-A177-3AD203B41FA5}">
                      <a16:colId xmlns:a16="http://schemas.microsoft.com/office/drawing/2014/main" val="2258572556"/>
                    </a:ext>
                  </a:extLst>
                </a:gridCol>
                <a:gridCol w="932177">
                  <a:extLst>
                    <a:ext uri="{9D8B030D-6E8A-4147-A177-3AD203B41FA5}">
                      <a16:colId xmlns:a16="http://schemas.microsoft.com/office/drawing/2014/main" val="3246020684"/>
                    </a:ext>
                  </a:extLst>
                </a:gridCol>
                <a:gridCol w="4565299">
                  <a:extLst>
                    <a:ext uri="{9D8B030D-6E8A-4147-A177-3AD203B41FA5}">
                      <a16:colId xmlns:a16="http://schemas.microsoft.com/office/drawing/2014/main" val="3544956915"/>
                    </a:ext>
                  </a:extLst>
                </a:gridCol>
              </a:tblGrid>
              <a:tr h="3489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Situação</a:t>
                      </a: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0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0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 fontAlgn="ctr"/>
                      <a:endParaRPr lang="pt-BR" sz="10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Justificativa Exclusão</a:t>
                      </a: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43796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Medicamentos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GGMED e GGBIO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8.18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1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REPLICADO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Regularização sanitária condicional de medicamentos via termo de compromisso</a:t>
                      </a:r>
                      <a:endParaRPr lang="pt-BR" sz="10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1,94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1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 tema está hoje duplicado na Agenda Regulatória (temas 8.18 e 8.38). </a:t>
                      </a: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 processo que corre no âmbito do tema 8.38 é o processo com desenvolvimento mais atual e cuja minuta encontra-se em Consulta Pública.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ASREG: Observou-se a existência de apenas um processo regulatório para os dois temas.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4947"/>
                  </a:ext>
                </a:extLst>
              </a:tr>
              <a:tr h="486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Medicamentos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COPEC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8.19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Iniciada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Revisão da norma de inspeção de Boas Práticas Clínicas (BPC) (Revisão da IN 122/2022)</a:t>
                      </a:r>
                      <a:endParaRPr lang="pt-BR" sz="10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2,86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despeito da pontuação ter se encaixado em média prioridade, ressalta-se que a IN 122/2022 está baseada no Guia ICH E6 (versão 2). </a:t>
                      </a:r>
                      <a:r>
                        <a:rPr lang="pt-BR" sz="1000" b="1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 Guia E6(R2) está em revisão e havia a expectativa que a revisão fosse concluída e houvesse necessidade de revisão da IN 122/2022</a:t>
                      </a: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No entanto, mesmo ainda não tendo sido concluída a revisão, já está na etapa final e já sabemos, conforme o representante da Anvisa no grupo de revisão, que </a:t>
                      </a:r>
                      <a:r>
                        <a:rPr lang="pt-BR" sz="1000" b="1" i="0" u="sng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haverá alterações na nova versão do Guia que implicariam na necessidade de revisão da IN 122/2022.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80282"/>
                  </a:ext>
                </a:extLst>
              </a:tr>
              <a:tr h="2727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Medicamentos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GGMED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8.40</a:t>
                      </a:r>
                      <a:endParaRPr lang="pt-BR" sz="10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Iniciada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 lista de Fármacos candidatos à bioisenção</a:t>
                      </a:r>
                      <a:endParaRPr lang="pt-BR" sz="10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2,06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00" b="1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lista foi revogada pela RDC 742/2022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4070"/>
                  </a:ext>
                </a:extLst>
              </a:tr>
            </a:tbl>
          </a:graphicData>
        </a:graphic>
      </p:graphicFrame>
      <p:sp>
        <p:nvSpPr>
          <p:cNvPr id="4" name="Fluxograma: Preparação 3">
            <a:extLst>
              <a:ext uri="{FF2B5EF4-FFF2-40B4-BE49-F238E27FC236}">
                <a16:creationId xmlns:a16="http://schemas.microsoft.com/office/drawing/2014/main" id="{119E5085-3B3B-90D1-A473-E4FAA5E5E80B}"/>
              </a:ext>
            </a:extLst>
          </p:cNvPr>
          <p:cNvSpPr/>
          <p:nvPr/>
        </p:nvSpPr>
        <p:spPr>
          <a:xfrm>
            <a:off x="3640624" y="1155584"/>
            <a:ext cx="4910752" cy="570139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TEMAS EXCLUÍDOS </a:t>
            </a:r>
          </a:p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(parte 2)</a:t>
            </a:r>
          </a:p>
        </p:txBody>
      </p:sp>
    </p:spTree>
    <p:extLst>
      <p:ext uri="{BB962C8B-B14F-4D97-AF65-F5344CB8AC3E}">
        <p14:creationId xmlns:p14="http://schemas.microsoft.com/office/powerpoint/2010/main" val="147741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B07C9-BC9A-27A7-A836-F62C6801B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C03EC-2A64-2A1D-0448-E7BBB5F6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B460D68-0281-13A4-E343-D64A98C93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80306"/>
              </p:ext>
            </p:extLst>
          </p:nvPr>
        </p:nvGraphicFramePr>
        <p:xfrm>
          <a:off x="82062" y="1858771"/>
          <a:ext cx="11775935" cy="44438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4153">
                  <a:extLst>
                    <a:ext uri="{9D8B030D-6E8A-4147-A177-3AD203B41FA5}">
                      <a16:colId xmlns:a16="http://schemas.microsoft.com/office/drawing/2014/main" val="1101283461"/>
                    </a:ext>
                  </a:extLst>
                </a:gridCol>
                <a:gridCol w="828605">
                  <a:extLst>
                    <a:ext uri="{9D8B030D-6E8A-4147-A177-3AD203B41FA5}">
                      <a16:colId xmlns:a16="http://schemas.microsoft.com/office/drawing/2014/main" val="1999881884"/>
                    </a:ext>
                  </a:extLst>
                </a:gridCol>
                <a:gridCol w="822253">
                  <a:extLst>
                    <a:ext uri="{9D8B030D-6E8A-4147-A177-3AD203B41FA5}">
                      <a16:colId xmlns:a16="http://schemas.microsoft.com/office/drawing/2014/main" val="745819031"/>
                    </a:ext>
                  </a:extLst>
                </a:gridCol>
                <a:gridCol w="446366">
                  <a:extLst>
                    <a:ext uri="{9D8B030D-6E8A-4147-A177-3AD203B41FA5}">
                      <a16:colId xmlns:a16="http://schemas.microsoft.com/office/drawing/2014/main" val="1003145097"/>
                    </a:ext>
                  </a:extLst>
                </a:gridCol>
                <a:gridCol w="861730">
                  <a:extLst>
                    <a:ext uri="{9D8B030D-6E8A-4147-A177-3AD203B41FA5}">
                      <a16:colId xmlns:a16="http://schemas.microsoft.com/office/drawing/2014/main" val="3480518099"/>
                    </a:ext>
                  </a:extLst>
                </a:gridCol>
                <a:gridCol w="1829400">
                  <a:extLst>
                    <a:ext uri="{9D8B030D-6E8A-4147-A177-3AD203B41FA5}">
                      <a16:colId xmlns:a16="http://schemas.microsoft.com/office/drawing/2014/main" val="2258572556"/>
                    </a:ext>
                  </a:extLst>
                </a:gridCol>
                <a:gridCol w="1047778">
                  <a:extLst>
                    <a:ext uri="{9D8B030D-6E8A-4147-A177-3AD203B41FA5}">
                      <a16:colId xmlns:a16="http://schemas.microsoft.com/office/drawing/2014/main" val="1909956415"/>
                    </a:ext>
                  </a:extLst>
                </a:gridCol>
                <a:gridCol w="5135650">
                  <a:extLst>
                    <a:ext uri="{9D8B030D-6E8A-4147-A177-3AD203B41FA5}">
                      <a16:colId xmlns:a16="http://schemas.microsoft.com/office/drawing/2014/main" val="3544956915"/>
                    </a:ext>
                  </a:extLst>
                </a:gridCol>
              </a:tblGrid>
              <a:tr h="3489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Situação</a:t>
                      </a: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1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1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 fontAlgn="ctr"/>
                      <a:endParaRPr lang="pt-BR" sz="11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Justificativa Exclusão</a:t>
                      </a: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43796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Organização e Gestão do SNVS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ASNVS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 Presidente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9.4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1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Fluxo Interno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Plano diretor de educação permanente do Sistema Nacional de Vigilância Sanitária</a:t>
                      </a:r>
                      <a:endParaRPr lang="pt-BR" sz="11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Cumprimento da recomendação de exclusão da Agenda Regulatória em função de se tratar de proposta de normativo com </a:t>
                      </a:r>
                      <a:r>
                        <a:rPr lang="pt-BR" sz="1100" b="1" i="0" u="sng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caráter mais interno e administrativo, de capacitação e sem efeitos externos normativos.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ASREG: Processo Regulatório de âmbito interno e por isto sem realização das etapas do fluxo regulatório geral (não cabe arquivamento).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34947"/>
                  </a:ext>
                </a:extLst>
              </a:tr>
              <a:tr h="4866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Organização e Gestão do SNVS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ASNVS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 Presidente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9.5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1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Fluxo Interno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Plano mestre para planos de contingência</a:t>
                      </a:r>
                      <a:endParaRPr lang="pt-BR" sz="11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6,75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Cumprimento da recomendação de exclusão da Agenda Regulatória em função de se tratar de </a:t>
                      </a:r>
                      <a:r>
                        <a:rPr lang="pt-BR" sz="1100" b="1" i="0" u="sng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proposta de normativo com caráter mais interno e administrativo.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ASREG: Processo Regulatório de âmbito interno e por isto sem realização das etapas do fluxo regulatório geral (não cabe arquivamento).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80282"/>
                  </a:ext>
                </a:extLst>
              </a:tr>
              <a:tr h="2727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Saneantes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GGCOS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12.3</a:t>
                      </a:r>
                      <a:endParaRPr lang="pt-BR" sz="110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 Análise de Impacto Regulatório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1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Requisitos técnicos para o registro de roupas, superfícies e objetos com ação antimicrobiana</a:t>
                      </a:r>
                      <a:endParaRPr lang="pt-BR" sz="110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0,65</a:t>
                      </a: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avaliação pelo </a:t>
                      </a:r>
                      <a:r>
                        <a:rPr lang="pt-BR" sz="1100" b="1" i="0" u="sng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método de priorização RICE corrobora a necessidade de exclusão deste tema </a:t>
                      </a:r>
                      <a:r>
                        <a:rPr lang="pt-BR" sz="11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 AR 24-25. Durante a pandemia de COVID-19 esta demanda regulatória ganhou relevância; contudo, </a:t>
                      </a:r>
                      <a:r>
                        <a:rPr lang="pt-BR" sz="1100" b="1" i="0" u="sng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 contexto da atual Agenda,  não representa mais uma prioridade na proteção da saúde pública. Além disso, o mercado já dispõe de produtos que entregam a ação antimicrobiana proposta, reduzindo a necessidade de regulamentação específica neste momento</a:t>
                      </a:r>
                      <a:r>
                        <a:rPr lang="pt-BR" sz="1100" b="0" i="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1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4070"/>
                  </a:ext>
                </a:extLst>
              </a:tr>
            </a:tbl>
          </a:graphicData>
        </a:graphic>
      </p:graphicFrame>
      <p:sp>
        <p:nvSpPr>
          <p:cNvPr id="4" name="Fluxograma: Preparação 3">
            <a:extLst>
              <a:ext uri="{FF2B5EF4-FFF2-40B4-BE49-F238E27FC236}">
                <a16:creationId xmlns:a16="http://schemas.microsoft.com/office/drawing/2014/main" id="{D01E60F1-6D8B-25F8-D26D-2AC333BE5527}"/>
              </a:ext>
            </a:extLst>
          </p:cNvPr>
          <p:cNvSpPr/>
          <p:nvPr/>
        </p:nvSpPr>
        <p:spPr>
          <a:xfrm>
            <a:off x="3640624" y="1155584"/>
            <a:ext cx="4910752" cy="570139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TEMAS EXCLUÍDOS </a:t>
            </a:r>
          </a:p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(parte 3)</a:t>
            </a:r>
          </a:p>
        </p:txBody>
      </p:sp>
    </p:spTree>
    <p:extLst>
      <p:ext uri="{BB962C8B-B14F-4D97-AF65-F5344CB8AC3E}">
        <p14:creationId xmlns:p14="http://schemas.microsoft.com/office/powerpoint/2010/main" val="4176800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E1F82-3D33-4128-1A97-93C624A0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4CC36-B25B-6D89-5E2A-4CE8A400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69180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CD29C405-0E52-E190-4AEA-0F776984B118}"/>
              </a:ext>
            </a:extLst>
          </p:cNvPr>
          <p:cNvSpPr/>
          <p:nvPr/>
        </p:nvSpPr>
        <p:spPr>
          <a:xfrm>
            <a:off x="3640624" y="919841"/>
            <a:ext cx="4910752" cy="796219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TEMAS EXCLUÍDOS Processos a Arquivar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4CDD0-089A-F8F7-3C7A-4EDF3E42E8C6}"/>
              </a:ext>
            </a:extLst>
          </p:cNvPr>
          <p:cNvSpPr txBox="1"/>
          <p:nvPr/>
        </p:nvSpPr>
        <p:spPr>
          <a:xfrm>
            <a:off x="295275" y="1848631"/>
            <a:ext cx="11601449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OBSERVAÇÃO: </a:t>
            </a:r>
          </a:p>
          <a:p>
            <a:pPr algn="ctr">
              <a:spcAft>
                <a:spcPts val="1200"/>
              </a:spcAft>
            </a:pPr>
            <a:r>
              <a:rPr lang="pt-BR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os 9 temas indicados para exclusão, apenas dois já possuem processos regulatórios que deverão ser encaminhados para arquivamento, com a referida justificativa resumida em Despacho DOU.</a:t>
            </a:r>
            <a:endParaRPr lang="pt-BR" sz="1400" u="none" strike="noStrike" cap="none" spc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3CD9C7-F192-B91E-4EF4-6F0503F1A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02599"/>
              </p:ext>
            </p:extLst>
          </p:nvPr>
        </p:nvGraphicFramePr>
        <p:xfrm>
          <a:off x="295275" y="2599292"/>
          <a:ext cx="11601449" cy="40623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121299286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3361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252463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67701626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2720892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4064721209"/>
                    </a:ext>
                  </a:extLst>
                </a:gridCol>
                <a:gridCol w="4743449">
                  <a:extLst>
                    <a:ext uri="{9D8B030D-6E8A-4147-A177-3AD203B41FA5}">
                      <a16:colId xmlns:a16="http://schemas.microsoft.com/office/drawing/2014/main" val="1338889173"/>
                    </a:ext>
                  </a:extLst>
                </a:gridCol>
              </a:tblGrid>
              <a:tr h="593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JUSTIFICATIVAS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60845"/>
                  </a:ext>
                </a:extLst>
              </a:tr>
              <a:tr h="20939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Agrotóxicos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GGTOX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Regulamentação de produtos destinados a jardinagem amadora e profissional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Considerando que o os produtos destinados a jardinagem amadora e profissional deixaram de ser considerados agrotóxicos, o tema passará a ser tratado por outra área da Anvisa. Foi publicada a Lei n 15785/2023 que determinou que:</a:t>
                      </a:r>
                      <a:b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"§ 1º Os produtos e os agentes de processos físicos, químicos ou biológicos destinados ao uso nos setores de proteção de ambientes urbanos e industriais são regidos pela Lei nº 6.360, de 23 de setembro de 1976."</a:t>
                      </a:r>
                      <a:b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Assim, o produto objeto do processo deixou de ser considerado agrotóxico, portanto fora da competência  regimental da GGTOX.</a:t>
                      </a:r>
                      <a:b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 tema perpassa outras áreas da Anvisa e sendo assim a área competente ainda precisa ser definida.</a:t>
                      </a:r>
                      <a:b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b="1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ASREG: Processo Regulatório SEI 25351.659540/2015-94 a ser arquivado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43885"/>
                  </a:ext>
                </a:extLst>
              </a:tr>
              <a:tr h="12899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Saneantes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GGCOS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12.3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Requisitos técnicos para o registro de roupas, superfícies e objetos com ação antimicrobiana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0,65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493" marR="3493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avaliação pelo método de priorização RICE corrobora a </a:t>
                      </a:r>
                      <a:br>
                        <a:rPr lang="pt-BR" sz="10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necessidade de exclusão deste tema da AR 24-25. Durante a pandemia de COVID-19 esta demanda regulatória ganhou relevância; contudo, no contexto da atual Agenda,  não representa mais uma prioridade na proteção da saúde pública. Além disso, o mercado já dispõe de produtos que entregam a ação antimicrobiana proposta, reduzindo a necessidade de regulamentação específica neste momento.</a:t>
                      </a:r>
                      <a:br>
                        <a:rPr lang="pt-BR" sz="10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ASREG: Processo Regulatório SEI 25351.926048/2021-23 a ser arquivado</a:t>
                      </a:r>
                    </a:p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108000" marR="108000" marT="349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2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E2454-9B89-3702-5EE7-27E6FC48E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F0303-2C3C-04D1-3AC9-67E07818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FD9183AD-1808-7067-93A1-0216FC1D6FD5}"/>
              </a:ext>
            </a:extLst>
          </p:cNvPr>
          <p:cNvSpPr/>
          <p:nvPr/>
        </p:nvSpPr>
        <p:spPr>
          <a:xfrm>
            <a:off x="3846364" y="1073151"/>
            <a:ext cx="4499272" cy="432426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rgbClr val="7030A0"/>
                </a:solidFill>
                <a:latin typeface="Montserrat ExtraBold" panose="00000900000000000000" pitchFamily="2" charset="0"/>
              </a:rPr>
              <a:t>TEMA</a:t>
            </a:r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 </a:t>
            </a:r>
            <a:r>
              <a:rPr lang="pt-BR">
                <a:solidFill>
                  <a:srgbClr val="7030A0"/>
                </a:solidFill>
                <a:latin typeface="Montserrat ExtraBold" panose="00000900000000000000" pitchFamily="2" charset="0"/>
              </a:rPr>
              <a:t>ALTERADO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3110B69-13C8-287E-3342-4CEE5C013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51503"/>
              </p:ext>
            </p:extLst>
          </p:nvPr>
        </p:nvGraphicFramePr>
        <p:xfrm>
          <a:off x="635266" y="2435503"/>
          <a:ext cx="10921468" cy="35259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141">
                  <a:extLst>
                    <a:ext uri="{9D8B030D-6E8A-4147-A177-3AD203B41FA5}">
                      <a16:colId xmlns:a16="http://schemas.microsoft.com/office/drawing/2014/main" val="2126894872"/>
                    </a:ext>
                  </a:extLst>
                </a:gridCol>
                <a:gridCol w="1008353">
                  <a:extLst>
                    <a:ext uri="{9D8B030D-6E8A-4147-A177-3AD203B41FA5}">
                      <a16:colId xmlns:a16="http://schemas.microsoft.com/office/drawing/2014/main" val="1260713896"/>
                    </a:ext>
                  </a:extLst>
                </a:gridCol>
                <a:gridCol w="938347">
                  <a:extLst>
                    <a:ext uri="{9D8B030D-6E8A-4147-A177-3AD203B41FA5}">
                      <a16:colId xmlns:a16="http://schemas.microsoft.com/office/drawing/2014/main" val="114113045"/>
                    </a:ext>
                  </a:extLst>
                </a:gridCol>
                <a:gridCol w="502902">
                  <a:extLst>
                    <a:ext uri="{9D8B030D-6E8A-4147-A177-3AD203B41FA5}">
                      <a16:colId xmlns:a16="http://schemas.microsoft.com/office/drawing/2014/main" val="277313653"/>
                    </a:ext>
                  </a:extLst>
                </a:gridCol>
                <a:gridCol w="2344090">
                  <a:extLst>
                    <a:ext uri="{9D8B030D-6E8A-4147-A177-3AD203B41FA5}">
                      <a16:colId xmlns:a16="http://schemas.microsoft.com/office/drawing/2014/main" val="1105045430"/>
                    </a:ext>
                  </a:extLst>
                </a:gridCol>
                <a:gridCol w="3720429">
                  <a:extLst>
                    <a:ext uri="{9D8B030D-6E8A-4147-A177-3AD203B41FA5}">
                      <a16:colId xmlns:a16="http://schemas.microsoft.com/office/drawing/2014/main" val="1301555683"/>
                    </a:ext>
                  </a:extLst>
                </a:gridCol>
                <a:gridCol w="1522206">
                  <a:extLst>
                    <a:ext uri="{9D8B030D-6E8A-4147-A177-3AD203B41FA5}">
                      <a16:colId xmlns:a16="http://schemas.microsoft.com/office/drawing/2014/main" val="1778658853"/>
                    </a:ext>
                  </a:extLst>
                </a:gridCol>
              </a:tblGrid>
              <a:tr h="412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Macrotema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Área Responsável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Diretoria Supervisora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N. Tema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Tema Regulatório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Descrição do tema regulatório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bg1"/>
                          </a:solidFill>
                          <a:effectLst/>
                        </a:rPr>
                        <a:t>Normativos Relacionados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865968"/>
                  </a:ext>
                </a:extLst>
              </a:tr>
              <a:tr h="16494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Saneantes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GGCOS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12.4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Revisão do regulamento técnico com requisitos para o registro e notificação de produtos saneantes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 acordo com a Lei n. 6360, de 23 de setembro de 1976, e a Resolução RDC n. 59, de 17 de dezembro de 2010, saneantes são substâncias ou preparações destinadas à aplicação em objetos, tecidos, superfícies inanimadas e ambientes, com finalidade de limpeza e afins, desinfecção, desinfestação, sanitização, desodorização e odorização, além de desinfecção de água para o consumo humano, hortifrutícolas e piscinas. Nesse contexto, todos os produtos saneantes devem ser notificados ou registrados nesta Agência.</a:t>
                      </a:r>
                      <a:b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 tema em questão diz respeito a revisão da resolução RDC n. 59/2010 que está em discussão no Mercosul.</a:t>
                      </a:r>
                      <a:b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Anvisa já trata desses temas por meio das Resoluções RDC 59/2010 e RDC 42/2009, que deverão ser harmonizadas no âmbito do Mercosul.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RDC nº 59/2010, RDC 42/2009 e </a:t>
                      </a:r>
                      <a:r>
                        <a:rPr lang="pt-BR" sz="1200" u="none" strike="noStrike">
                          <a:solidFill>
                            <a:srgbClr val="0070C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Portaria n° 09, de 10 de abril de 1987 (Publicada no DOU de 28 de abril de 1987).</a:t>
                      </a:r>
                      <a:endParaRPr lang="pt-BR" sz="1200" b="0" i="0" u="none" strike="noStrike">
                        <a:solidFill>
                          <a:srgbClr val="0070C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186" marR="4186" marT="4186" marB="0" anchor="ctr">
                    <a:solidFill>
                      <a:srgbClr val="E2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17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50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C2DBA-10DA-6492-CECE-076868288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59BAD-7662-E5D8-2E35-7E83683C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0B592C23-2261-604F-981E-E21BEBD86D6F}"/>
              </a:ext>
            </a:extLst>
          </p:cNvPr>
          <p:cNvSpPr/>
          <p:nvPr/>
        </p:nvSpPr>
        <p:spPr>
          <a:xfrm>
            <a:off x="3137200" y="1153161"/>
            <a:ext cx="5917601" cy="432426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PRIORIZAÇÃO DOS TEMAS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D1EA066-91A2-28BF-A054-EA95305F06B9}"/>
              </a:ext>
            </a:extLst>
          </p:cNvPr>
          <p:cNvGrpSpPr/>
          <p:nvPr/>
        </p:nvGrpSpPr>
        <p:grpSpPr>
          <a:xfrm>
            <a:off x="581730" y="1708244"/>
            <a:ext cx="11028540" cy="4216539"/>
            <a:chOff x="718701" y="1708244"/>
            <a:chExt cx="11028540" cy="4216539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8F48CE77-5A79-185F-87AD-DE494EAB316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41230037"/>
                </p:ext>
              </p:extLst>
            </p:nvPr>
          </p:nvGraphicFramePr>
          <p:xfrm>
            <a:off x="718701" y="1708244"/>
            <a:ext cx="6285134" cy="42165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F0BE653-FF14-0418-E046-06B8BF57555A}"/>
                </a:ext>
              </a:extLst>
            </p:cNvPr>
            <p:cNvSpPr txBox="1"/>
            <p:nvPr/>
          </p:nvSpPr>
          <p:spPr>
            <a:xfrm>
              <a:off x="7003835" y="1708244"/>
              <a:ext cx="4743406" cy="421653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DESTAQUES: </a:t>
              </a:r>
            </a:p>
            <a:p>
              <a:pPr>
                <a:spcAft>
                  <a:spcPts val="1200"/>
                </a:spcAft>
              </a:pPr>
              <a:endParaRPr lang="pt-B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Primeira experiência com a faixa de avaliação a partir dos pontos de priorização do método RICE;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Maioria dos temas excluídos foi de média prioridade;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Tema de altíssima prioridade excluído é de âmbito interno (Tema nº 9.4 - Plano Diretor de Educação - ASNVS);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Inclusão de um tema de altíssima prioridade já iniciado fora da Agenda  (Tema nº 3.35 - </a:t>
              </a:r>
              <a:r>
                <a:rPr lang="pt-BR" sz="1300" u="none" strike="noStrike" cap="none" spc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Regulamentação da extrapolação de limites máximos de resíduos (LMR) de insumos farmacêuticos ativos entre espécies animais – GGALI</a:t>
              </a:r>
              <a:r>
                <a:rPr lang="pt-BR"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); e</a:t>
              </a:r>
              <a:endParaRPr lang="pt-BR" sz="1300" u="none" strike="noStrike" cap="none" spc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Inclusão de tema de baixa prioridade, mas considerado pertinente para simplificação e racionalização do procedimento (Tema nº 1.25 - </a:t>
              </a:r>
              <a:r>
                <a:rPr lang="pt-BR" sz="1300" u="none" strike="noStrike" cap="none" spc="0">
                  <a:solidFill>
                    <a:schemeClr val="tx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Procedimentos para o Enquadramento de Produtos Fronteira – ASREG).</a:t>
              </a: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3FAE1428-5761-5FAE-4926-3E3E6B1B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5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4C99-B81F-58A3-5ED7-DB5022F5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752F5-52AB-42A8-3ECC-28EF67F9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8823ABCA-7756-0B43-2D0B-B95DE2D319D5}"/>
              </a:ext>
            </a:extLst>
          </p:cNvPr>
          <p:cNvSpPr/>
          <p:nvPr/>
        </p:nvSpPr>
        <p:spPr>
          <a:xfrm>
            <a:off x="2663090" y="1076749"/>
            <a:ext cx="6865821" cy="398368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EVOLUÇÃO DOS MACROTEMAS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6AD79D7-0AD0-E9A0-CE79-B52C0169C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565345"/>
              </p:ext>
            </p:extLst>
          </p:nvPr>
        </p:nvGraphicFramePr>
        <p:xfrm>
          <a:off x="501698" y="1565057"/>
          <a:ext cx="8535284" cy="458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12BF3FD1-A0CD-459B-C103-11A73FE61489}"/>
              </a:ext>
            </a:extLst>
          </p:cNvPr>
          <p:cNvSpPr txBox="1"/>
          <p:nvPr/>
        </p:nvSpPr>
        <p:spPr>
          <a:xfrm>
            <a:off x="9036982" y="1565057"/>
            <a:ext cx="2570300" cy="4585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DESTAQUES: </a:t>
            </a:r>
          </a:p>
          <a:p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Medicamentos reduziu de 45 para 43 temas e apresentou o maior número de exclusões (3) e de conclusões de temas (6);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Foram incluídos mais dois temas em Alimentos e Assuntos Transversais;</a:t>
            </a:r>
          </a:p>
          <a:p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Duas exclusões de temas na Organização e Gestão dos SNVS.</a:t>
            </a:r>
          </a:p>
          <a:p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12690A-AF7D-8728-CF41-CE4D2244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8F9796B-4770-F593-D154-690B1069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7504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Fluxograma: Preparação 5">
            <a:extLst>
              <a:ext uri="{FF2B5EF4-FFF2-40B4-BE49-F238E27FC236}">
                <a16:creationId xmlns:a16="http://schemas.microsoft.com/office/drawing/2014/main" id="{F5E2EA92-5250-1671-3C77-7AA0F6F1697E}"/>
              </a:ext>
            </a:extLst>
          </p:cNvPr>
          <p:cNvSpPr/>
          <p:nvPr/>
        </p:nvSpPr>
        <p:spPr>
          <a:xfrm>
            <a:off x="3137199" y="911888"/>
            <a:ext cx="5917601" cy="432426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PRIORIZAÇÃO DOS TEMAS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046968D-5778-6E30-2270-48393AB3FF84}"/>
              </a:ext>
            </a:extLst>
          </p:cNvPr>
          <p:cNvGrpSpPr/>
          <p:nvPr/>
        </p:nvGrpSpPr>
        <p:grpSpPr>
          <a:xfrm>
            <a:off x="831564" y="1454080"/>
            <a:ext cx="10528872" cy="4801314"/>
            <a:chOff x="729064" y="1454080"/>
            <a:chExt cx="10528872" cy="4801314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B7E25B87-F2CB-4386-5593-3D24B69616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7146101"/>
                </p:ext>
              </p:extLst>
            </p:nvPr>
          </p:nvGraphicFramePr>
          <p:xfrm>
            <a:off x="729064" y="1454080"/>
            <a:ext cx="6920432" cy="48013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0FD00E5-64F6-89D9-6A23-93328C33D9DF}"/>
                </a:ext>
              </a:extLst>
            </p:cNvPr>
            <p:cNvSpPr txBox="1"/>
            <p:nvPr/>
          </p:nvSpPr>
          <p:spPr>
            <a:xfrm>
              <a:off x="7649496" y="1454080"/>
              <a:ext cx="3608440" cy="4801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DESTAQUES: </a:t>
              </a:r>
            </a:p>
            <a:p>
              <a:pPr>
                <a:spcAft>
                  <a:spcPts val="1200"/>
                </a:spcAft>
              </a:pPr>
              <a:endParaRPr lang="pt-B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Primeira experiência com a faixa de avaliação dos temas a partir dos pontos de priorização do método RICE;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Maioria dos temas da Agenda (51%) estão na faixa de alta prioridade (3 a 7,99 pontos), seguidos pelos temas de média prioridade (1 a 2,99), que correspondem a 40%;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 temas na faixa de altíssima prioridade (acima de 8 pontos), sendo 7 da GGALI, 2 da GGTOX e 1 da GGTES; 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pt-BR"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Apenas 6 temas na faixa de baixa prioridade (abaixo de 1 ponto).  </a:t>
              </a:r>
            </a:p>
            <a:p>
              <a:pPr>
                <a:spcAft>
                  <a:spcPts val="1200"/>
                </a:spcAft>
              </a:pPr>
              <a:endParaRPr lang="pt-BR" sz="1400" u="none" strike="noStrike" cap="none" spc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spcAft>
                  <a:spcPts val="1200"/>
                </a:spcAft>
              </a:pPr>
              <a:endParaRPr lang="pt-BR" sz="1400" u="none" strike="noStrike" cap="none" spc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9F03B298-A05F-4DC0-601C-7E41114B5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4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319FF3-553C-F1E2-E646-55E43742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0931069-3FD4-BACE-DD08-70A40C55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97977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Fluxograma: Preparação 5">
            <a:extLst>
              <a:ext uri="{FF2B5EF4-FFF2-40B4-BE49-F238E27FC236}">
                <a16:creationId xmlns:a16="http://schemas.microsoft.com/office/drawing/2014/main" id="{67841020-47F9-0188-D9A5-327DBCA2385C}"/>
              </a:ext>
            </a:extLst>
          </p:cNvPr>
          <p:cNvSpPr/>
          <p:nvPr/>
        </p:nvSpPr>
        <p:spPr>
          <a:xfrm>
            <a:off x="2217174" y="976180"/>
            <a:ext cx="7757652" cy="478994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TEMAS DE ALTÍSSIMA PRIORIDADE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0D69250-2D7E-9FB5-0F54-48389A964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94046"/>
              </p:ext>
            </p:extLst>
          </p:nvPr>
        </p:nvGraphicFramePr>
        <p:xfrm>
          <a:off x="363793" y="1492767"/>
          <a:ext cx="11464414" cy="5167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3331128756"/>
                    </a:ext>
                  </a:extLst>
                </a:gridCol>
                <a:gridCol w="1042219">
                  <a:extLst>
                    <a:ext uri="{9D8B030D-6E8A-4147-A177-3AD203B41FA5}">
                      <a16:colId xmlns:a16="http://schemas.microsoft.com/office/drawing/2014/main" val="1737689539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985150257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3209461942"/>
                    </a:ext>
                  </a:extLst>
                </a:gridCol>
                <a:gridCol w="6019394">
                  <a:extLst>
                    <a:ext uri="{9D8B030D-6E8A-4147-A177-3AD203B41FA5}">
                      <a16:colId xmlns:a16="http://schemas.microsoft.com/office/drawing/2014/main" val="2192953811"/>
                    </a:ext>
                  </a:extLst>
                </a:gridCol>
                <a:gridCol w="1143406">
                  <a:extLst>
                    <a:ext uri="{9D8B030D-6E8A-4147-A177-3AD203B41FA5}">
                      <a16:colId xmlns:a16="http://schemas.microsoft.com/office/drawing/2014/main" val="2080919754"/>
                    </a:ext>
                  </a:extLst>
                </a:gridCol>
              </a:tblGrid>
              <a:tr h="532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2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4272747569"/>
                  </a:ext>
                </a:extLst>
              </a:tr>
              <a:tr h="441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Agrotóxicos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GGTOX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Critérios para avaliação e classificação toxicológica, priorização da análise e comparação da ação toxicológica de agrotóxicos (Revisão da RDC nº  294/2019)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8,75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750731220"/>
                  </a:ext>
                </a:extLst>
              </a:tr>
              <a:tr h="5507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Agrotóxicos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GGTOX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2.4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Critérios para a realização dos estudos de resíduos de agrotóxicos para o estabelecimento de Limite Máximo de Resíduos (LMR) de agrotóxicos em alimentos (Revisão da  RDC n° 4/2012)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9,14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2502252835"/>
                  </a:ext>
                </a:extLst>
              </a:tr>
              <a:tr h="441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3.28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 lista das partes de vegetais autorizadas para o preparo de chás e para uso como especiarias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8,14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194596397"/>
                  </a:ext>
                </a:extLst>
              </a:tr>
              <a:tr h="441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3.29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 lista de constituintes, de limites de uso, de alegações e de rotulagem complementar dos suplementos alimentares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11,50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397376851"/>
                  </a:ext>
                </a:extLst>
              </a:tr>
              <a:tr h="5507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3.30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 lista de espécies vegetais autorizadas, as designações, a composição de ácidos graxos e os valores máximos de acidez e de índice de peróxidos para óleos e gorduras vegetais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11,50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3649449364"/>
                  </a:ext>
                </a:extLst>
              </a:tr>
              <a:tr h="331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3.31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 lista de padrões microbiológicos para 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8,14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100003627"/>
                  </a:ext>
                </a:extLst>
              </a:tr>
              <a:tr h="331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3.33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 lista de LMR, IDA, </a:t>
                      </a:r>
                      <a:r>
                        <a:rPr lang="pt-BR" sz="1100" b="1" u="none" strike="noStrike" cap="none" spc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DRfA</a:t>
                      </a:r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para IFA de medicamentos veterinários em alimentos de origem animal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14,50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623479615"/>
                  </a:ext>
                </a:extLst>
              </a:tr>
              <a:tr h="441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3.34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Atualização periódica das listas de aditivos alimentares e coadjuvantes de tecnologia autorizados para uso em 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14,50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3923966763"/>
                  </a:ext>
                </a:extLst>
              </a:tr>
              <a:tr h="4412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3.35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Regulamentação da extrapolação de limites máximos de resíduos (LMR) de insumos farmacêuticos ativos entre espécies animais.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8,25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3707011610"/>
                  </a:ext>
                </a:extLst>
              </a:tr>
              <a:tr h="3317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Serviços de Saúde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GGTES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15.2</a:t>
                      </a:r>
                      <a:endParaRPr lang="pt-BR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Estabelecimento de requisitos sanitários para organização e funcionamento dos serviços de medicina nuclear in vivo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  <a:endParaRPr lang="pt-BR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7941" marR="570" marT="44570" marB="44570" anchor="ctr"/>
                </a:tc>
                <a:extLst>
                  <a:ext uri="{0D108BD9-81ED-4DB2-BD59-A6C34878D82A}">
                    <a16:rowId xmlns:a16="http://schemas.microsoft.com/office/drawing/2014/main" val="7573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4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7DA85-8FAF-EEE9-B233-ECEBF310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2FD520-9766-C1F3-5E35-96C7DE6C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ATUALIZAÇÃO DA AGENDA 2024-2025</a:t>
            </a:r>
          </a:p>
        </p:txBody>
      </p: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5703F217-D70B-CC0B-DC98-32C1BC609411}"/>
              </a:ext>
            </a:extLst>
          </p:cNvPr>
          <p:cNvSpPr/>
          <p:nvPr/>
        </p:nvSpPr>
        <p:spPr>
          <a:xfrm>
            <a:off x="699777" y="4352543"/>
            <a:ext cx="3415288" cy="814679"/>
          </a:xfrm>
          <a:prstGeom prst="flowChartPrepar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PANORAMA FINAL POR MACROTEMA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28FE941-1757-FAC3-4381-101A7886C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892434"/>
              </p:ext>
            </p:extLst>
          </p:nvPr>
        </p:nvGraphicFramePr>
        <p:xfrm>
          <a:off x="5057776" y="397232"/>
          <a:ext cx="6858000" cy="606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7119A10-8D99-E88D-0759-13BA9196DCDA}"/>
              </a:ext>
            </a:extLst>
          </p:cNvPr>
          <p:cNvSpPr txBox="1"/>
          <p:nvPr/>
        </p:nvSpPr>
        <p:spPr>
          <a:xfrm>
            <a:off x="5953125" y="6086501"/>
            <a:ext cx="885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N=171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B678D3-BDBF-78F1-55AE-44136E286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0" t="34861" r="38608" b="47029"/>
          <a:stretch/>
        </p:blipFill>
        <p:spPr>
          <a:xfrm>
            <a:off x="1432220" y="2850735"/>
            <a:ext cx="1843099" cy="10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7B9020F-4D7E-CD71-1AD5-1DFD923AC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03591"/>
              </p:ext>
            </p:extLst>
          </p:nvPr>
        </p:nvGraphicFramePr>
        <p:xfrm>
          <a:off x="4316361" y="0"/>
          <a:ext cx="7875639" cy="6857995"/>
        </p:xfrm>
        <a:graphic>
          <a:graphicData uri="http://schemas.openxmlformats.org/drawingml/2006/table">
            <a:tbl>
              <a:tblPr/>
              <a:tblGrid>
                <a:gridCol w="6065653">
                  <a:extLst>
                    <a:ext uri="{9D8B030D-6E8A-4147-A177-3AD203B41FA5}">
                      <a16:colId xmlns:a16="http://schemas.microsoft.com/office/drawing/2014/main" val="543004992"/>
                    </a:ext>
                  </a:extLst>
                </a:gridCol>
                <a:gridCol w="1809986">
                  <a:extLst>
                    <a:ext uri="{9D8B030D-6E8A-4147-A177-3AD203B41FA5}">
                      <a16:colId xmlns:a16="http://schemas.microsoft.com/office/drawing/2014/main" val="2768314846"/>
                    </a:ext>
                  </a:extLst>
                </a:gridCol>
              </a:tblGrid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DIRETORIAS / ÁREAS​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Nº DE TEMAS​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1600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 Presidente​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298627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Assessoria do Sistema Nacional de Vigilância Sanitária (ASNVS)​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609753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Assessoria de Melhoria da Qualidade Regulatória (ASREG)​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65736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Gabinete do Diretor Presidente (GADIP)​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9048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Conhecimento, Inovação e Pesquisa (GGCIP)​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93994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Gestão Administrativa e Financeira (GGGAF)​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83677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Recursos (GGREC)​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86856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Segunda Diretoria (DIRE2)​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69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541968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Coordenação de Pesquisa Clínica em Medicamentos e Produtos Biológicos (COPEC)​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05960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Alimentos (GGALI)​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03808"/>
                  </a:ext>
                </a:extLst>
              </a:tr>
              <a:tr h="380320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Produtos Biológicos, Radiofármacos, Sangue, Tecidos, Células, Órgãos e Produtos de Terapias Avançadas (GGBIO)​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533106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GGBIO e DIRE2​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84085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GGMED e GGBIO​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97003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GGMED, GGBIO e DIRE2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0085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Medicamentos (GGMED)​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24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807875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Terceira Diretoria (DIRE3)​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729935"/>
                  </a:ext>
                </a:extLst>
              </a:tr>
              <a:tr h="380320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Registro e Fiscalização de Produtos Fumígenos, derivados ou não do Tabaco (GGTAB)​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2475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Tecnologia em Serviços de Saúde (GGTES)​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07342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Toxicologia (GGTOX)​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87263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Tecnologia de Produtos para Saúde (GGTPS)​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77750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 de Produtos de Higiene, Perfumes, Cosméticos e Saneantes (GHCOS)​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80208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GGCOS e GGFIS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65963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Quarta Diretoria (DIRE4)​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4885"/>
                  </a:ext>
                </a:extLst>
              </a:tr>
              <a:tr h="265994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Coordenação de Análise e Julgamento das Infrações Sanitárias (CAJIS)​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713401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 de Laboratórios de Saúde Pública (GELAS)​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13653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Inspeção e Fiscalização Sanitária (GGFIS)​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6166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Quinta Diretoria (DIRE5)​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1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97681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Monitoramento de Produtos Sujeitos à Vigilância Sanitária (GGMON)​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593767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Gerência-Geral de Portos, Aeroportos, Fronteiras e Recintos Alfandegados (GGPAF)​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12681"/>
                  </a:ext>
                </a:extLst>
              </a:tr>
              <a:tr h="207428">
                <a:tc>
                  <a:txBody>
                    <a:bodyPr/>
                    <a:lstStyle/>
                    <a:p>
                      <a:pPr algn="l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Gerência de Produtos Controlados (GPCON)​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75"/>
                        </a:lnSpc>
                      </a:pPr>
                      <a:r>
                        <a:rPr lang="pt-BR" sz="1100" b="0" i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marL="32981" marR="32981" marT="16490" marB="164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3886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46E89CD-A136-368C-0CFF-2A46EF6C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135063"/>
            <a:ext cx="12192000" cy="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F702023-80A4-72DF-E694-B5D9A47C04EC}"/>
              </a:ext>
            </a:extLst>
          </p:cNvPr>
          <p:cNvSpPr txBox="1">
            <a:spLocks/>
          </p:cNvSpPr>
          <p:nvPr/>
        </p:nvSpPr>
        <p:spPr bwMode="black">
          <a:xfrm>
            <a:off x="643468" y="820010"/>
            <a:ext cx="3415288" cy="3212654"/>
          </a:xfrm>
          <a:prstGeom prst="rect">
            <a:avLst/>
          </a:prstGeom>
          <a:solidFill>
            <a:srgbClr val="6B8891"/>
          </a:solidFill>
          <a:ln w="31750" cap="sq">
            <a:solidFill>
              <a:schemeClr val="bg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ATUALIZAÇÃO DA AGENDA 2024-2025</a:t>
            </a:r>
          </a:p>
        </p:txBody>
      </p:sp>
      <p:sp>
        <p:nvSpPr>
          <p:cNvPr id="10" name="Fluxograma: Preparação 9">
            <a:extLst>
              <a:ext uri="{FF2B5EF4-FFF2-40B4-BE49-F238E27FC236}">
                <a16:creationId xmlns:a16="http://schemas.microsoft.com/office/drawing/2014/main" id="{455E7022-322B-6DC4-1ED1-8F249BDB02F3}"/>
              </a:ext>
            </a:extLst>
          </p:cNvPr>
          <p:cNvSpPr/>
          <p:nvPr/>
        </p:nvSpPr>
        <p:spPr>
          <a:xfrm>
            <a:off x="699777" y="4352543"/>
            <a:ext cx="3415288" cy="1010032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DISTRIBUIÇÃO POR ÁREAS E DIRETORIAS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B816208-EE63-524C-210D-414C1D582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0" t="34861" r="38608" b="47029"/>
          <a:stretch/>
        </p:blipFill>
        <p:spPr>
          <a:xfrm>
            <a:off x="1432220" y="2850735"/>
            <a:ext cx="1843099" cy="10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96F74-E0A2-B27F-5CA1-04F20E59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73CF417-82EE-12DE-4088-B0CF81852726}"/>
              </a:ext>
            </a:extLst>
          </p:cNvPr>
          <p:cNvGrpSpPr/>
          <p:nvPr/>
        </p:nvGrpSpPr>
        <p:grpSpPr>
          <a:xfrm>
            <a:off x="1149908" y="2115700"/>
            <a:ext cx="9892185" cy="4000156"/>
            <a:chOff x="1313880" y="2115700"/>
            <a:chExt cx="9892185" cy="4000156"/>
          </a:xfrm>
        </p:grpSpPr>
        <p:cxnSp>
          <p:nvCxnSpPr>
            <p:cNvPr id="10" name="Google Shape;6324;p40">
              <a:extLst>
                <a:ext uri="{FF2B5EF4-FFF2-40B4-BE49-F238E27FC236}">
                  <a16:creationId xmlns:a16="http://schemas.microsoft.com/office/drawing/2014/main" id="{76DFEBF7-BAB3-9BFB-7B38-058742CB25DB}"/>
                </a:ext>
              </a:extLst>
            </p:cNvPr>
            <p:cNvCxnSpPr/>
            <p:nvPr/>
          </p:nvCxnSpPr>
          <p:spPr>
            <a:xfrm rot="10800000">
              <a:off x="4512557" y="2998197"/>
              <a:ext cx="0" cy="2160000"/>
            </a:xfrm>
            <a:prstGeom prst="straightConnector1">
              <a:avLst/>
            </a:prstGeom>
            <a:noFill/>
            <a:ln w="19050" cap="rnd" cmpd="sng">
              <a:solidFill>
                <a:srgbClr val="D3CDB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Google Shape;6323;p40">
              <a:extLst>
                <a:ext uri="{FF2B5EF4-FFF2-40B4-BE49-F238E27FC236}">
                  <a16:creationId xmlns:a16="http://schemas.microsoft.com/office/drawing/2014/main" id="{2700B798-6C6C-072D-0D2A-5388036498BD}"/>
                </a:ext>
              </a:extLst>
            </p:cNvPr>
            <p:cNvSpPr txBox="1"/>
            <p:nvPr/>
          </p:nvSpPr>
          <p:spPr>
            <a:xfrm>
              <a:off x="5454028" y="2400934"/>
              <a:ext cx="5752037" cy="1432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40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en" sz="1400" kern="0">
                  <a:latin typeface="Roboto"/>
                  <a:ea typeface="Roboto"/>
                  <a:cs typeface="Roboto"/>
                  <a:sym typeface="Roboto"/>
                </a:rPr>
                <a:t>Manter a Agenda aderente às prioridades de atuação regulatória;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1400" kern="0">
                  <a:latin typeface="Roboto"/>
                  <a:ea typeface="Roboto"/>
                  <a:cs typeface="Roboto"/>
                  <a:sym typeface="Roboto"/>
                </a:rPr>
                <a:t>Alinhar os temas ao dinamismo do cenário regulatório sanitário; e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Aumentar a confiança na previsibilidade da Agenda.</a:t>
              </a:r>
              <a:endParaRPr lang="en" sz="1400" kern="0"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" sz="13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2859;p55">
              <a:extLst>
                <a:ext uri="{FF2B5EF4-FFF2-40B4-BE49-F238E27FC236}">
                  <a16:creationId xmlns:a16="http://schemas.microsoft.com/office/drawing/2014/main" id="{B47E2CEA-9EDB-C067-C9CC-56B66B86C77C}"/>
                </a:ext>
              </a:extLst>
            </p:cNvPr>
            <p:cNvSpPr/>
            <p:nvPr/>
          </p:nvSpPr>
          <p:spPr>
            <a:xfrm>
              <a:off x="5203917" y="2639204"/>
              <a:ext cx="217124" cy="203300"/>
            </a:xfrm>
            <a:custGeom>
              <a:avLst/>
              <a:gdLst/>
              <a:ahLst/>
              <a:cxnLst/>
              <a:rect l="l" t="t" r="r" b="b"/>
              <a:pathLst>
                <a:path w="8469" h="7929" extrusionOk="0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59;p55">
              <a:extLst>
                <a:ext uri="{FF2B5EF4-FFF2-40B4-BE49-F238E27FC236}">
                  <a16:creationId xmlns:a16="http://schemas.microsoft.com/office/drawing/2014/main" id="{72744D04-11CE-3DCE-31DD-89DD288AA9B0}"/>
                </a:ext>
              </a:extLst>
            </p:cNvPr>
            <p:cNvSpPr/>
            <p:nvPr/>
          </p:nvSpPr>
          <p:spPr>
            <a:xfrm>
              <a:off x="5203917" y="3105728"/>
              <a:ext cx="217124" cy="203300"/>
            </a:xfrm>
            <a:custGeom>
              <a:avLst/>
              <a:gdLst/>
              <a:ahLst/>
              <a:cxnLst/>
              <a:rect l="l" t="t" r="r" b="b"/>
              <a:pathLst>
                <a:path w="8469" h="7929" extrusionOk="0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59;p55">
              <a:extLst>
                <a:ext uri="{FF2B5EF4-FFF2-40B4-BE49-F238E27FC236}">
                  <a16:creationId xmlns:a16="http://schemas.microsoft.com/office/drawing/2014/main" id="{E26658E0-BD96-A6E3-2988-54BD50BEE871}"/>
                </a:ext>
              </a:extLst>
            </p:cNvPr>
            <p:cNvSpPr/>
            <p:nvPr/>
          </p:nvSpPr>
          <p:spPr>
            <a:xfrm>
              <a:off x="5203917" y="3548973"/>
              <a:ext cx="217124" cy="203300"/>
            </a:xfrm>
            <a:custGeom>
              <a:avLst/>
              <a:gdLst/>
              <a:ahLst/>
              <a:cxnLst/>
              <a:rect l="l" t="t" r="r" b="b"/>
              <a:pathLst>
                <a:path w="8469" h="7929" extrusionOk="0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0C82621-16C1-05B9-579B-8E5D912F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884" y="2195380"/>
              <a:ext cx="2473455" cy="3612848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DB178E6-8D4A-CB59-B07F-D43890B083B2}"/>
                </a:ext>
              </a:extLst>
            </p:cNvPr>
            <p:cNvSpPr txBox="1"/>
            <p:nvPr/>
          </p:nvSpPr>
          <p:spPr>
            <a:xfrm>
              <a:off x="1313880" y="5838857"/>
              <a:ext cx="3419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Fonte: Manual da Agenda Regulatória</a:t>
              </a:r>
              <a:endParaRPr lang="pt-BR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BFE0385-BF1D-2C41-BA9C-6C995A50A44D}"/>
                </a:ext>
              </a:extLst>
            </p:cNvPr>
            <p:cNvSpPr txBox="1"/>
            <p:nvPr/>
          </p:nvSpPr>
          <p:spPr>
            <a:xfrm>
              <a:off x="5203917" y="2115700"/>
              <a:ext cx="43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Objetivos: 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B227168-E086-FD36-F348-3A784455B55B}"/>
                </a:ext>
              </a:extLst>
            </p:cNvPr>
            <p:cNvSpPr txBox="1"/>
            <p:nvPr/>
          </p:nvSpPr>
          <p:spPr>
            <a:xfrm>
              <a:off x="5203917" y="4182683"/>
              <a:ext cx="438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Procedimentos: </a:t>
              </a:r>
            </a:p>
          </p:txBody>
        </p:sp>
        <p:sp>
          <p:nvSpPr>
            <p:cNvPr id="22" name="Google Shape;2859;p55">
              <a:extLst>
                <a:ext uri="{FF2B5EF4-FFF2-40B4-BE49-F238E27FC236}">
                  <a16:creationId xmlns:a16="http://schemas.microsoft.com/office/drawing/2014/main" id="{EEB188FD-7A74-154F-0264-20BAE53FECB0}"/>
                </a:ext>
              </a:extLst>
            </p:cNvPr>
            <p:cNvSpPr/>
            <p:nvPr/>
          </p:nvSpPr>
          <p:spPr>
            <a:xfrm>
              <a:off x="5203917" y="4779125"/>
              <a:ext cx="217124" cy="203300"/>
            </a:xfrm>
            <a:custGeom>
              <a:avLst/>
              <a:gdLst/>
              <a:ahLst/>
              <a:cxnLst/>
              <a:rect l="l" t="t" r="r" b="b"/>
              <a:pathLst>
                <a:path w="8469" h="7929" extrusionOk="0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59;p55">
              <a:extLst>
                <a:ext uri="{FF2B5EF4-FFF2-40B4-BE49-F238E27FC236}">
                  <a16:creationId xmlns:a16="http://schemas.microsoft.com/office/drawing/2014/main" id="{85ACCEF0-E067-9BA9-4699-307092381841}"/>
                </a:ext>
              </a:extLst>
            </p:cNvPr>
            <p:cNvSpPr/>
            <p:nvPr/>
          </p:nvSpPr>
          <p:spPr>
            <a:xfrm>
              <a:off x="5203917" y="5635557"/>
              <a:ext cx="217124" cy="203300"/>
            </a:xfrm>
            <a:custGeom>
              <a:avLst/>
              <a:gdLst/>
              <a:ahLst/>
              <a:cxnLst/>
              <a:rect l="l" t="t" r="r" b="b"/>
              <a:pathLst>
                <a:path w="8469" h="7929" extrusionOk="0">
                  <a:moveTo>
                    <a:pt x="5380" y="0"/>
                  </a:moveTo>
                  <a:cubicBezTo>
                    <a:pt x="4668" y="0"/>
                    <a:pt x="3957" y="267"/>
                    <a:pt x="3414" y="803"/>
                  </a:cubicBezTo>
                  <a:lnTo>
                    <a:pt x="1095" y="3122"/>
                  </a:lnTo>
                  <a:cubicBezTo>
                    <a:pt x="1" y="4217"/>
                    <a:pt x="1" y="6002"/>
                    <a:pt x="1095" y="7097"/>
                  </a:cubicBezTo>
                  <a:cubicBezTo>
                    <a:pt x="1642" y="7651"/>
                    <a:pt x="2362" y="7929"/>
                    <a:pt x="3084" y="7929"/>
                  </a:cubicBezTo>
                  <a:cubicBezTo>
                    <a:pt x="3806" y="7929"/>
                    <a:pt x="4530" y="7651"/>
                    <a:pt x="5084" y="7097"/>
                  </a:cubicBezTo>
                  <a:lnTo>
                    <a:pt x="7389" y="4793"/>
                  </a:lnTo>
                  <a:cubicBezTo>
                    <a:pt x="8469" y="3684"/>
                    <a:pt x="8455" y="1912"/>
                    <a:pt x="7374" y="818"/>
                  </a:cubicBezTo>
                  <a:cubicBezTo>
                    <a:pt x="6823" y="274"/>
                    <a:pt x="6101" y="0"/>
                    <a:pt x="5380" y="0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23;p40">
              <a:extLst>
                <a:ext uri="{FF2B5EF4-FFF2-40B4-BE49-F238E27FC236}">
                  <a16:creationId xmlns:a16="http://schemas.microsoft.com/office/drawing/2014/main" id="{027E1BD4-1850-F7D2-114E-02426254C728}"/>
                </a:ext>
              </a:extLst>
            </p:cNvPr>
            <p:cNvSpPr txBox="1"/>
            <p:nvPr/>
          </p:nvSpPr>
          <p:spPr>
            <a:xfrm>
              <a:off x="5454028" y="4505711"/>
              <a:ext cx="5343279" cy="1432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defTabSz="914400">
                <a:lnSpc>
                  <a:spcPct val="200000"/>
                </a:lnSpc>
                <a:buClr>
                  <a:srgbClr val="000000"/>
                </a:buClr>
                <a:defRPr/>
              </a:pPr>
              <a:r>
                <a:rPr lang="en" sz="1400" kern="0">
                  <a:latin typeface="Roboto"/>
                  <a:ea typeface="Roboto"/>
                  <a:cs typeface="Roboto"/>
                  <a:sym typeface="Roboto"/>
                </a:rPr>
                <a:t>Aplicação dos mesmos critérios de priorização para construção da Agenda (aperfeiçoamento apenas de alguns aspectos); e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pt-BR" sz="1400" kern="0">
                  <a:latin typeface="Roboto"/>
                  <a:ea typeface="Roboto"/>
                  <a:cs typeface="Roboto"/>
                  <a:sym typeface="Roboto"/>
                </a:rPr>
                <a:t>Possibilidade de </a:t>
              </a:r>
              <a:r>
                <a:rPr lang="pt-BR" sz="1400" b="1" kern="0">
                  <a:latin typeface="Roboto"/>
                  <a:ea typeface="Roboto"/>
                  <a:cs typeface="Roboto"/>
                  <a:sym typeface="Roboto"/>
                </a:rPr>
                <a:t>alteração, inclusão ou exclusão de temas.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BCFBDBA3-1605-C27F-D4C9-D287EB9E0AC2}"/>
              </a:ext>
            </a:extLst>
          </p:cNvPr>
          <p:cNvSpPr/>
          <p:nvPr/>
        </p:nvSpPr>
        <p:spPr>
          <a:xfrm>
            <a:off x="4637937" y="1037750"/>
            <a:ext cx="2916127" cy="432426"/>
          </a:xfrm>
          <a:prstGeom prst="flowChartPrepa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bg2"/>
                </a:solidFill>
                <a:latin typeface="Montserrat ExtraBold" panose="00000900000000000000" pitchFamily="2" charset="0"/>
              </a:rPr>
              <a:t>DEFINIÇÕES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54A514-921D-16AE-1AD8-0D136A12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262" y="6264355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0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6F69495-E503-5068-EA51-9ED3B2AD1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6876"/>
              </p:ext>
            </p:extLst>
          </p:nvPr>
        </p:nvGraphicFramePr>
        <p:xfrm>
          <a:off x="835649" y="1884402"/>
          <a:ext cx="10632602" cy="454627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86104">
                  <a:extLst>
                    <a:ext uri="{9D8B030D-6E8A-4147-A177-3AD203B41FA5}">
                      <a16:colId xmlns:a16="http://schemas.microsoft.com/office/drawing/2014/main" val="1940617986"/>
                    </a:ext>
                  </a:extLst>
                </a:gridCol>
                <a:gridCol w="856430">
                  <a:extLst>
                    <a:ext uri="{9D8B030D-6E8A-4147-A177-3AD203B41FA5}">
                      <a16:colId xmlns:a16="http://schemas.microsoft.com/office/drawing/2014/main" val="1950119963"/>
                    </a:ext>
                  </a:extLst>
                </a:gridCol>
                <a:gridCol w="6430785">
                  <a:extLst>
                    <a:ext uri="{9D8B030D-6E8A-4147-A177-3AD203B41FA5}">
                      <a16:colId xmlns:a16="http://schemas.microsoft.com/office/drawing/2014/main" val="4067857055"/>
                    </a:ext>
                  </a:extLst>
                </a:gridCol>
                <a:gridCol w="1759283">
                  <a:extLst>
                    <a:ext uri="{9D8B030D-6E8A-4147-A177-3AD203B41FA5}">
                      <a16:colId xmlns:a16="http://schemas.microsoft.com/office/drawing/2014/main" val="151233075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MACROTEMA</a:t>
                      </a:r>
                      <a:endParaRPr lang="pt-BR" sz="1400" dirty="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Nº TEMA</a:t>
                      </a:r>
                      <a:endParaRPr lang="pt-BR" sz="1400" dirty="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TEMA</a:t>
                      </a:r>
                      <a:endParaRPr lang="pt-BR" sz="1400" dirty="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ATO NORMATIVO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085449"/>
                  </a:ext>
                </a:extLst>
              </a:tr>
              <a:tr h="3979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Assuntos Transversais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1.8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Peticionamento e arrecadação de taxa de fiscalização de vigilância sanitária (TFVS)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RDC nº 857/2024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715804"/>
                  </a:ext>
                </a:extLst>
              </a:tr>
              <a:tr h="9764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Assuntos Transversais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1.14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Requisitos para a admissibilidade de análises realizadas por Autoridades Reguladoras Estrangeiras Equivalentes nos processos de Inspeção e Certificação de Boas Práticas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IN nº 292/2024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209427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Assuntos Transversais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1.18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Revisão das normativas que regem a Rede Sentinela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RDC nº 872/2024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IN nº 302/2024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530118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Alimentos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3.19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Revisão da regulamentação de materiais metálicos em contato com alimentos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RDC nº 854/2024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232203"/>
                  </a:ext>
                </a:extLst>
              </a:tr>
              <a:tr h="394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Cosméticos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4.5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Revisão da norma de </a:t>
                      </a:r>
                      <a:r>
                        <a:rPr lang="pt-BR" sz="1400" b="0" u="none" strike="noStrike" kern="100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Cosmetovigilância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00" dirty="0">
                          <a:effectLst/>
                        </a:rPr>
                        <a:t>RDC nº 894/2024</a:t>
                      </a:r>
                      <a:endParaRPr lang="pt-BR" sz="1400" kern="1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097077"/>
                  </a:ext>
                </a:extLst>
              </a:tr>
              <a:tr h="394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 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8.4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Boas práticas de armazenamento, distribuição e transporte de gases medicinais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00">
                          <a:effectLst/>
                        </a:rPr>
                        <a:t>RDC nº 887/2024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081972"/>
                  </a:ext>
                </a:extLst>
              </a:tr>
              <a:tr h="394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 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8.5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Condições e procedimentos para o registro de vacinas influenza </a:t>
                      </a:r>
                      <a:r>
                        <a:rPr lang="pt-BR" sz="1400" b="0" u="none" strike="noStrike" kern="100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pré</a:t>
                      </a:r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-pandêmicas, atualização para uma cepa pandêmica e autorização de uso, comercialização e monitoramento das vacinas pandêmicas contra influenza</a:t>
                      </a:r>
                      <a:r>
                        <a:rPr lang="pt-BR" sz="1400" b="1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(TEMA CEIS)</a:t>
                      </a:r>
                    </a:p>
                    <a:p>
                      <a:pPr algn="ctr" fontAlgn="b"/>
                      <a:endParaRPr lang="pt-BR" sz="1400" b="1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00" dirty="0">
                          <a:effectLst/>
                        </a:rPr>
                        <a:t>RDC nº 846/2024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7736690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18826259-00A4-17A2-F364-80C55F0FDB89}"/>
              </a:ext>
            </a:extLst>
          </p:cNvPr>
          <p:cNvSpPr txBox="1">
            <a:spLocks/>
          </p:cNvSpPr>
          <p:nvPr/>
        </p:nvSpPr>
        <p:spPr>
          <a:xfrm>
            <a:off x="835649" y="197977"/>
            <a:ext cx="10520702" cy="7962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8" name="Fluxograma: Preparação 7">
            <a:extLst>
              <a:ext uri="{FF2B5EF4-FFF2-40B4-BE49-F238E27FC236}">
                <a16:creationId xmlns:a16="http://schemas.microsoft.com/office/drawing/2014/main" id="{1E69654B-4B55-ABA6-34F7-CB7B34064531}"/>
              </a:ext>
            </a:extLst>
          </p:cNvPr>
          <p:cNvSpPr/>
          <p:nvPr/>
        </p:nvSpPr>
        <p:spPr>
          <a:xfrm>
            <a:off x="3188110" y="959692"/>
            <a:ext cx="5815781" cy="636452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Montserrat ExtraBold" panose="00000900000000000000" pitchFamily="2" charset="0"/>
              </a:rPr>
              <a:t>TEMAS CONCLUÍDOS (18)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Montserrat ExtraBold" panose="00000900000000000000" pitchFamily="2" charset="0"/>
              </a:rPr>
              <a:t>(parte 1)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727E40-7629-A32D-511B-9AD29AD7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80DB5-106F-B25F-507E-040163666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DD1154D-37CF-1F48-C068-A1363AAD0024}"/>
              </a:ext>
            </a:extLst>
          </p:cNvPr>
          <p:cNvSpPr txBox="1">
            <a:spLocks/>
          </p:cNvSpPr>
          <p:nvPr/>
        </p:nvSpPr>
        <p:spPr>
          <a:xfrm>
            <a:off x="835649" y="197977"/>
            <a:ext cx="10520702" cy="7962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8" name="Fluxograma: Preparação 7">
            <a:extLst>
              <a:ext uri="{FF2B5EF4-FFF2-40B4-BE49-F238E27FC236}">
                <a16:creationId xmlns:a16="http://schemas.microsoft.com/office/drawing/2014/main" id="{7DC5AB76-5BFE-A555-4208-1EEA9E2C5117}"/>
              </a:ext>
            </a:extLst>
          </p:cNvPr>
          <p:cNvSpPr/>
          <p:nvPr/>
        </p:nvSpPr>
        <p:spPr>
          <a:xfrm>
            <a:off x="3188110" y="959692"/>
            <a:ext cx="5815781" cy="636452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Montserrat ExtraBold" panose="00000900000000000000" pitchFamily="2" charset="0"/>
              </a:rPr>
              <a:t>TEMAS CONCLUÍDOS (18)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Montserrat ExtraBold" panose="00000900000000000000" pitchFamily="2" charset="0"/>
              </a:rPr>
              <a:t>(parte 2)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7EF66F5-D425-512F-1574-754809D38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90263"/>
              </p:ext>
            </p:extLst>
          </p:nvPr>
        </p:nvGraphicFramePr>
        <p:xfrm>
          <a:off x="835649" y="1942546"/>
          <a:ext cx="10632602" cy="43591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6104">
                  <a:extLst>
                    <a:ext uri="{9D8B030D-6E8A-4147-A177-3AD203B41FA5}">
                      <a16:colId xmlns:a16="http://schemas.microsoft.com/office/drawing/2014/main" val="1940617986"/>
                    </a:ext>
                  </a:extLst>
                </a:gridCol>
                <a:gridCol w="856430">
                  <a:extLst>
                    <a:ext uri="{9D8B030D-6E8A-4147-A177-3AD203B41FA5}">
                      <a16:colId xmlns:a16="http://schemas.microsoft.com/office/drawing/2014/main" val="1950119963"/>
                    </a:ext>
                  </a:extLst>
                </a:gridCol>
                <a:gridCol w="6430785">
                  <a:extLst>
                    <a:ext uri="{9D8B030D-6E8A-4147-A177-3AD203B41FA5}">
                      <a16:colId xmlns:a16="http://schemas.microsoft.com/office/drawing/2014/main" val="4067857055"/>
                    </a:ext>
                  </a:extLst>
                </a:gridCol>
                <a:gridCol w="1759283">
                  <a:extLst>
                    <a:ext uri="{9D8B030D-6E8A-4147-A177-3AD203B41FA5}">
                      <a16:colId xmlns:a16="http://schemas.microsoft.com/office/drawing/2014/main" val="1512330758"/>
                    </a:ext>
                  </a:extLst>
                </a:gridCol>
              </a:tblGrid>
              <a:tr h="35417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MACROTEMA</a:t>
                      </a:r>
                      <a:endParaRPr lang="pt-BR" sz="1400" dirty="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Nº TEMA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TEMA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ATO NORMATIVO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085449"/>
                  </a:ext>
                </a:extLst>
              </a:tr>
              <a:tr h="4564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8.10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Notificação,  registro e mudanças pós-registro de gases medicinais enquadrados como medicamentos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RDC nº 870/2024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IN nº 301/2024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418792"/>
                  </a:ext>
                </a:extLst>
              </a:tr>
              <a:tr h="904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8.12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Procedimento otimizado de análise, em que se utiliza das avaliações conduzidas por Autoridade Regulatória Estrangeira Equivalente (AREE) para análise das petições de registro e pós-registro de medicamentos e produtos biológicos, e de carta de adequação de insumo farmacêutico ativo (CADIFA), em território nacional </a:t>
                      </a:r>
                      <a:r>
                        <a:rPr lang="pt-BR" sz="1400" b="1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(TEMA CEIS)</a:t>
                      </a:r>
                    </a:p>
                    <a:p>
                      <a:pPr algn="ctr" fontAlgn="b"/>
                      <a:endParaRPr lang="pt-BR" sz="1400" b="1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>
                          <a:effectLst/>
                        </a:rPr>
                        <a:t>IN nº 289/2024</a:t>
                      </a:r>
                      <a:endParaRPr lang="pt-BR" sz="1400" kern="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301903"/>
                  </a:ext>
                </a:extLst>
              </a:tr>
              <a:tr h="700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8.21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Requerimentos para a comprovação de segurança e eficácia de petições de pós-registro (Revisão da RDC 73/2016) </a:t>
                      </a:r>
                      <a:r>
                        <a:rPr lang="pt-BR" sz="1400" b="1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(TEMA CEIS)</a:t>
                      </a:r>
                      <a:endParaRPr lang="pt-BR" sz="1400" b="1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RDC nº 851/2024</a:t>
                      </a:r>
                      <a:endParaRPr lang="pt-BR" sz="1400" kern="1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761923"/>
                  </a:ext>
                </a:extLst>
              </a:tr>
              <a:tr h="9438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8.22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Requisitos mínimos para a validação de métodos </a:t>
                      </a:r>
                      <a:r>
                        <a:rPr lang="pt-BR" sz="1400" b="0" u="none" strike="noStrike" kern="100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bioanalíticos</a:t>
                      </a:r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empregados em estudos com fins de registro e pós-registro de medicamentos (Revisão da RDC 27/2012)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RDC 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941/2024 e </a:t>
                      </a:r>
                      <a:r>
                        <a:rPr lang="pt-BR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RDC 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942/2024 </a:t>
                      </a:r>
                      <a:endParaRPr lang="pt-BR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955674"/>
                  </a:ext>
                </a:extLst>
              </a:tr>
              <a:tr h="4564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Medicamentos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8.30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Revisão dos medicamentos isentos de prescrição (MIP) (Revisão da RDC nº 98/2016)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RDC nº 882/2024</a:t>
                      </a:r>
                      <a:endParaRPr lang="pt-BR" sz="1400" kern="1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459754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4BBB4846-D045-C176-2F5A-1771547B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7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9F259-2170-4770-5167-84BA0004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BE4D64A-44CB-4A17-EE8E-6D85728578B2}"/>
              </a:ext>
            </a:extLst>
          </p:cNvPr>
          <p:cNvSpPr txBox="1">
            <a:spLocks/>
          </p:cNvSpPr>
          <p:nvPr/>
        </p:nvSpPr>
        <p:spPr>
          <a:xfrm>
            <a:off x="835649" y="197977"/>
            <a:ext cx="10520702" cy="7962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8" name="Fluxograma: Preparação 7">
            <a:extLst>
              <a:ext uri="{FF2B5EF4-FFF2-40B4-BE49-F238E27FC236}">
                <a16:creationId xmlns:a16="http://schemas.microsoft.com/office/drawing/2014/main" id="{C84BC132-E454-A546-7044-3F45928F5F8B}"/>
              </a:ext>
            </a:extLst>
          </p:cNvPr>
          <p:cNvSpPr/>
          <p:nvPr/>
        </p:nvSpPr>
        <p:spPr>
          <a:xfrm>
            <a:off x="3071044" y="959692"/>
            <a:ext cx="5815781" cy="636452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Montserrat ExtraBold" panose="00000900000000000000" pitchFamily="2" charset="0"/>
              </a:rPr>
              <a:t>TEMAS CONCLUÍDOS (18)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Montserrat ExtraBold" panose="00000900000000000000" pitchFamily="2" charset="0"/>
              </a:rPr>
              <a:t>(parte 3)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1DADE1A-4B77-A15E-B4A7-E97517C5D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9646"/>
              </p:ext>
            </p:extLst>
          </p:nvPr>
        </p:nvGraphicFramePr>
        <p:xfrm>
          <a:off x="779699" y="1702833"/>
          <a:ext cx="10632602" cy="459884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08673">
                  <a:extLst>
                    <a:ext uri="{9D8B030D-6E8A-4147-A177-3AD203B41FA5}">
                      <a16:colId xmlns:a16="http://schemas.microsoft.com/office/drawing/2014/main" val="1940617986"/>
                    </a:ext>
                  </a:extLst>
                </a:gridCol>
                <a:gridCol w="933861">
                  <a:extLst>
                    <a:ext uri="{9D8B030D-6E8A-4147-A177-3AD203B41FA5}">
                      <a16:colId xmlns:a16="http://schemas.microsoft.com/office/drawing/2014/main" val="1950119963"/>
                    </a:ext>
                  </a:extLst>
                </a:gridCol>
                <a:gridCol w="6430785">
                  <a:extLst>
                    <a:ext uri="{9D8B030D-6E8A-4147-A177-3AD203B41FA5}">
                      <a16:colId xmlns:a16="http://schemas.microsoft.com/office/drawing/2014/main" val="4067857055"/>
                    </a:ext>
                  </a:extLst>
                </a:gridCol>
                <a:gridCol w="1759283">
                  <a:extLst>
                    <a:ext uri="{9D8B030D-6E8A-4147-A177-3AD203B41FA5}">
                      <a16:colId xmlns:a16="http://schemas.microsoft.com/office/drawing/2014/main" val="151233075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MACROTEMA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Nº TEMA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TEMA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ATO NORMATIVO</a:t>
                      </a:r>
                      <a:endParaRPr lang="pt-BR" sz="1400">
                        <a:latin typeface="Univers Condensed Light" panose="020B0306020202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085449"/>
                  </a:ext>
                </a:extLst>
              </a:tr>
              <a:tr h="397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Portos, Aeroportos e Fronteiras</a:t>
                      </a:r>
                      <a:endParaRPr lang="pt-BR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Requisitos técnicos e administrativos para concessão de autorizações de funcionamento de empresas, estabelecimento de boas práticas de armazenamento e certificação de boas práticas de armazenamento no âmbito de portos, aeroportos e fronteiras (PAF)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RDC </a:t>
                      </a:r>
                      <a:r>
                        <a:rPr lang="en-US" sz="1400" kern="100" dirty="0">
                          <a:effectLst/>
                        </a:rPr>
                        <a:t>nº </a:t>
                      </a:r>
                      <a:r>
                        <a:rPr lang="pt-BR" sz="14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938 e 939/2024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715804"/>
                  </a:ext>
                </a:extLst>
              </a:tr>
              <a:tr h="9764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Portos, Aeroportos e Fronteiras</a:t>
                      </a:r>
                      <a:endParaRPr lang="pt-BR" sz="1400" b="0" i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10.4</a:t>
                      </a:r>
                      <a:endParaRPr lang="pt-BR" sz="1400" b="0" i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Orientação e Controle Sanitário de Viajantes em Portos, Aeroportos, Passagens de Fronteiras e Recintos Alfandegados (Revisão da RDC 21/2008) </a:t>
                      </a:r>
                      <a:endParaRPr lang="pt-BR" sz="1400" b="0" u="none" strike="noStrike" kern="100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RDC </a:t>
                      </a:r>
                      <a:r>
                        <a:rPr lang="en-US" sz="1400" kern="100" dirty="0">
                          <a:effectLst/>
                        </a:rPr>
                        <a:t>nº 932/2024</a:t>
                      </a:r>
                      <a:endParaRPr lang="pt-BR" sz="1400" kern="1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034742"/>
                  </a:ext>
                </a:extLst>
              </a:tr>
              <a:tr h="9764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Produtos para a Saúde</a:t>
                      </a:r>
                      <a:endParaRPr lang="pt-BR" sz="1400" b="0" i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11.1</a:t>
                      </a:r>
                      <a:endParaRPr lang="pt-BR" sz="1400" b="0" i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Análise de petições de dispositivos médicos com aproveitamento de análises de autoridades reguladoras reconhecidas </a:t>
                      </a:r>
                      <a:r>
                        <a:rPr lang="pt-BR" sz="1400" b="1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(TEMA CEIS)</a:t>
                      </a:r>
                      <a:endParaRPr lang="pt-BR" sz="1400" b="1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IN nº 290/2024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2094270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Produtos para a Saúde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11.4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Proibição da fabricação, importação e comercialização, assim como do uso em serviços de saúde, do mercúrio e do pó para liga de amálgama não encapsulado indicados para uso em Odontologia (Revisão da RDC nº 173/2017)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RDC nº 879/2024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232203"/>
                  </a:ext>
                </a:extLst>
              </a:tr>
              <a:tr h="394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Produtos para a Saúde</a:t>
                      </a:r>
                      <a:endParaRPr lang="pt-BR" sz="1400" b="0" i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11.10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Revisão dos Requisitos Essenciais de Segurança e Eficácia para Dispositivos Médicos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</a:rPr>
                        <a:t>RDC nº 848/2024</a:t>
                      </a:r>
                      <a:endParaRPr lang="pt-BR" sz="1400" kern="1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955674"/>
                  </a:ext>
                </a:extLst>
              </a:tr>
              <a:tr h="3979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Saneantes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12.1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kern="100" cap="none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Definição de requisitos técnicos para o registro de tintas com ação Saneante</a:t>
                      </a:r>
                      <a:endParaRPr lang="pt-BR" sz="1400" b="0" u="none" strike="noStrike" kern="100" cap="none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RDC nº 847/2024</a:t>
                      </a:r>
                      <a:endParaRPr lang="pt-BR" sz="1400" kern="1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698535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441E00C1-B569-2B71-E322-A82B8DCF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4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O calendário em uma tabela está empilhado na parte superior de blocos de anotações">
            <a:extLst>
              <a:ext uri="{FF2B5EF4-FFF2-40B4-BE49-F238E27FC236}">
                <a16:creationId xmlns:a16="http://schemas.microsoft.com/office/drawing/2014/main" id="{2059FCF4-ACD7-7D1A-001C-DD19C519B4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b="2933"/>
          <a:stretch/>
        </p:blipFill>
        <p:spPr>
          <a:xfrm>
            <a:off x="2" y="10"/>
            <a:ext cx="5109373" cy="3213391"/>
          </a:xfrm>
          <a:prstGeom prst="rect">
            <a:avLst/>
          </a:prstGeom>
        </p:spPr>
      </p:pic>
      <p:pic>
        <p:nvPicPr>
          <p:cNvPr id="30" name="Imagem 29" descr="O calendário em uma tabela está empilhado na parte superior de blocos de anotações">
            <a:extLst>
              <a:ext uri="{FF2B5EF4-FFF2-40B4-BE49-F238E27FC236}">
                <a16:creationId xmlns:a16="http://schemas.microsoft.com/office/drawing/2014/main" id="{9BC00F0B-CC1E-DE16-5E12-06A4BDA8FB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 b="9652"/>
          <a:stretch/>
        </p:blipFill>
        <p:spPr>
          <a:xfrm>
            <a:off x="-1" y="3213401"/>
            <a:ext cx="6769160" cy="364459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FB1D84EF-017E-5345-42AD-C1EBEF82BC48}"/>
              </a:ext>
            </a:extLst>
          </p:cNvPr>
          <p:cNvSpPr txBox="1"/>
          <p:nvPr/>
        </p:nvSpPr>
        <p:spPr>
          <a:xfrm>
            <a:off x="6398220" y="579803"/>
            <a:ext cx="4208552" cy="2493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1937385" algn="l"/>
              </a:tabLst>
            </a:pPr>
            <a:r>
              <a:rPr lang="en-US" sz="4400">
                <a:solidFill>
                  <a:srgbClr val="FFFFFF"/>
                </a:solidFill>
                <a:latin typeface="Montserrat ExtraBold" panose="00000900000000000000" pitchFamily="2" charset="0"/>
                <a:ea typeface="+mj-ea"/>
                <a:cs typeface="+mj-cs"/>
              </a:rPr>
              <a:t>Obrigada!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1937385" algn="l"/>
              </a:tabLst>
            </a:pPr>
            <a:r>
              <a:rPr lang="en-US" sz="2800">
                <a:solidFill>
                  <a:srgbClr val="FFFFFF"/>
                </a:solidFill>
                <a:latin typeface="Montserrat ExtraBold" panose="00000900000000000000" pitchFamily="2" charset="0"/>
                <a:ea typeface="+mj-ea"/>
                <a:cs typeface="+mj-cs"/>
              </a:rPr>
              <a:t>asreg@anvisa.gov.br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28955E-5B03-4373-306B-67F31CC535E3}"/>
              </a:ext>
            </a:extLst>
          </p:cNvPr>
          <p:cNvSpPr txBox="1"/>
          <p:nvPr/>
        </p:nvSpPr>
        <p:spPr>
          <a:xfrm>
            <a:off x="7258049" y="4574035"/>
            <a:ext cx="479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Observação: Listas completas e detalhadas dos Temas Atualizados da Agenda 2024-2025 no </a:t>
            </a:r>
          </a:p>
          <a:p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Processo SEI  25351.817799/2024-01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F381A9-0BB6-C4D7-9F05-514D01A32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593" y="6301679"/>
            <a:ext cx="2007559" cy="478888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E5A3920A-8123-C71A-9DE6-8B72C2C4B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41" y="2806133"/>
            <a:ext cx="1988586" cy="12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3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82B5DC2-BF60-1B4E-4F85-ED3915CC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2FD0BBA-C5A5-1D35-AB12-164334245845}"/>
              </a:ext>
            </a:extLst>
          </p:cNvPr>
          <p:cNvGrpSpPr/>
          <p:nvPr/>
        </p:nvGrpSpPr>
        <p:grpSpPr>
          <a:xfrm>
            <a:off x="1636355" y="1874609"/>
            <a:ext cx="8998988" cy="4105437"/>
            <a:chOff x="2156147" y="2014571"/>
            <a:chExt cx="8998988" cy="4105437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B3BFD63C-78BD-8C7C-5760-C035405B0EE2}"/>
                </a:ext>
              </a:extLst>
            </p:cNvPr>
            <p:cNvGrpSpPr/>
            <p:nvPr/>
          </p:nvGrpSpPr>
          <p:grpSpPr>
            <a:xfrm>
              <a:off x="2925850" y="2014571"/>
              <a:ext cx="8229285" cy="4105437"/>
              <a:chOff x="4026998" y="2240135"/>
              <a:chExt cx="6406343" cy="3196005"/>
            </a:xfrm>
          </p:grpSpPr>
          <p:sp>
            <p:nvSpPr>
              <p:cNvPr id="27" name="Google Shape;112;p20">
                <a:extLst>
                  <a:ext uri="{FF2B5EF4-FFF2-40B4-BE49-F238E27FC236}">
                    <a16:creationId xmlns:a16="http://schemas.microsoft.com/office/drawing/2014/main" id="{6E2DCA60-5656-4BA6-DBB7-D8F2E2FE72B1}"/>
                  </a:ext>
                </a:extLst>
              </p:cNvPr>
              <p:cNvSpPr/>
              <p:nvPr/>
            </p:nvSpPr>
            <p:spPr>
              <a:xfrm>
                <a:off x="4918881" y="2757937"/>
                <a:ext cx="123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09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14;p20">
                <a:extLst>
                  <a:ext uri="{FF2B5EF4-FFF2-40B4-BE49-F238E27FC236}">
                    <a16:creationId xmlns:a16="http://schemas.microsoft.com/office/drawing/2014/main" id="{77BB840C-EFA6-207F-778E-6D9F092E1BA9}"/>
                  </a:ext>
                </a:extLst>
              </p:cNvPr>
              <p:cNvSpPr txBox="1"/>
              <p:nvPr/>
            </p:nvSpPr>
            <p:spPr>
              <a:xfrm>
                <a:off x="4698619" y="4209570"/>
                <a:ext cx="5654013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1400" kern="0">
                    <a:latin typeface="Roboto"/>
                    <a:ea typeface="Roboto"/>
                    <a:cs typeface="Roboto"/>
                    <a:sym typeface="Roboto"/>
                  </a:rPr>
                  <a:t>Out-Nov/24 – Conclusão dos documentos para atualização da Agenda Regulatória</a:t>
                </a:r>
                <a:endParaRPr sz="1400" kern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" name="Google Shape;116;p20">
                <a:extLst>
                  <a:ext uri="{FF2B5EF4-FFF2-40B4-BE49-F238E27FC236}">
                    <a16:creationId xmlns:a16="http://schemas.microsoft.com/office/drawing/2014/main" id="{EBFDAC02-C676-203D-2099-C778E94564AD}"/>
                  </a:ext>
                </a:extLst>
              </p:cNvPr>
              <p:cNvSpPr txBox="1"/>
              <p:nvPr/>
            </p:nvSpPr>
            <p:spPr>
              <a:xfrm>
                <a:off x="4698618" y="3319689"/>
                <a:ext cx="5512745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1400" kern="0">
                    <a:latin typeface="Roboto"/>
                    <a:ea typeface="Roboto"/>
                    <a:cs typeface="Roboto"/>
                    <a:sym typeface="Roboto"/>
                  </a:rPr>
                  <a:t>Set - Out/24 – Despachos de finalização pela áreas e de validação pelas diretorias</a:t>
                </a:r>
                <a:endParaRPr sz="1400" kern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" name="Google Shape;118;p20">
                <a:extLst>
                  <a:ext uri="{FF2B5EF4-FFF2-40B4-BE49-F238E27FC236}">
                    <a16:creationId xmlns:a16="http://schemas.microsoft.com/office/drawing/2014/main" id="{66E3D350-E4BD-BD5B-E092-38FDD361E8E0}"/>
                  </a:ext>
                </a:extLst>
              </p:cNvPr>
              <p:cNvSpPr txBox="1"/>
              <p:nvPr/>
            </p:nvSpPr>
            <p:spPr>
              <a:xfrm>
                <a:off x="4698619" y="5066240"/>
                <a:ext cx="5734722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1400" kern="0" dirty="0">
                    <a:latin typeface="Roboto"/>
                    <a:ea typeface="Roboto"/>
                    <a:cs typeface="Roboto"/>
                    <a:sym typeface="Roboto"/>
                  </a:rPr>
                  <a:t>Nov/24 – </a:t>
                </a:r>
                <a:r>
                  <a:rPr lang="es" sz="1400" kern="0" dirty="0" err="1">
                    <a:latin typeface="Roboto"/>
                    <a:ea typeface="Roboto"/>
                    <a:cs typeface="Roboto"/>
                    <a:sym typeface="Roboto"/>
                  </a:rPr>
                  <a:t>Previsão</a:t>
                </a:r>
                <a:r>
                  <a:rPr lang="es" sz="1400" kern="0" dirty="0">
                    <a:latin typeface="Roboto"/>
                    <a:ea typeface="Roboto"/>
                    <a:cs typeface="Roboto"/>
                    <a:sym typeface="Roboto"/>
                  </a:rPr>
                  <a:t> para ROP </a:t>
                </a:r>
                <a:r>
                  <a:rPr lang="es" sz="1400" kern="0" dirty="0" err="1">
                    <a:latin typeface="Roboto"/>
                    <a:ea typeface="Roboto"/>
                    <a:cs typeface="Roboto"/>
                    <a:sym typeface="Roboto"/>
                  </a:rPr>
                  <a:t>nº</a:t>
                </a:r>
                <a:r>
                  <a:rPr lang="es" sz="1400" kern="0" dirty="0">
                    <a:latin typeface="Roboto"/>
                    <a:ea typeface="Roboto"/>
                    <a:cs typeface="Roboto"/>
                    <a:sym typeface="Roboto"/>
                  </a:rPr>
                  <a:t> 23 (27/11/24) </a:t>
                </a:r>
                <a:endParaRPr lang="es" sz="1400" kern="0" dirty="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35" name="Google Shape;120;p20">
                <a:extLst>
                  <a:ext uri="{FF2B5EF4-FFF2-40B4-BE49-F238E27FC236}">
                    <a16:creationId xmlns:a16="http://schemas.microsoft.com/office/drawing/2014/main" id="{CE943C56-78B5-195A-AB44-ECAD9E958819}"/>
                  </a:ext>
                </a:extLst>
              </p:cNvPr>
              <p:cNvSpPr txBox="1"/>
              <p:nvPr/>
            </p:nvSpPr>
            <p:spPr>
              <a:xfrm>
                <a:off x="4698619" y="2572622"/>
                <a:ext cx="3320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1400" kern="0">
                    <a:latin typeface="Roboto"/>
                    <a:ea typeface="Roboto"/>
                    <a:cs typeface="Roboto"/>
                    <a:sym typeface="Roboto"/>
                  </a:rPr>
                  <a:t>Set/24 – Reunião e Memorando-Circular CPROR</a:t>
                </a:r>
                <a:endParaRPr sz="1400" kern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" name="Google Shape;184;p20">
                <a:extLst>
                  <a:ext uri="{FF2B5EF4-FFF2-40B4-BE49-F238E27FC236}">
                    <a16:creationId xmlns:a16="http://schemas.microsoft.com/office/drawing/2014/main" id="{BE6BB830-3255-FAC9-2A0D-16C40469CD4F}"/>
                  </a:ext>
                </a:extLst>
              </p:cNvPr>
              <p:cNvSpPr/>
              <p:nvPr/>
            </p:nvSpPr>
            <p:spPr>
              <a:xfrm>
                <a:off x="4026998" y="2240135"/>
                <a:ext cx="408300" cy="408300"/>
              </a:xfrm>
              <a:prstGeom prst="ellipse">
                <a:avLst/>
              </a:prstGeom>
              <a:solidFill>
                <a:srgbClr val="18213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85;p20">
                <a:extLst>
                  <a:ext uri="{FF2B5EF4-FFF2-40B4-BE49-F238E27FC236}">
                    <a16:creationId xmlns:a16="http://schemas.microsoft.com/office/drawing/2014/main" id="{E1357764-5C2D-02DB-FB1B-1EA500F66821}"/>
                  </a:ext>
                </a:extLst>
              </p:cNvPr>
              <p:cNvSpPr txBox="1"/>
              <p:nvPr/>
            </p:nvSpPr>
            <p:spPr>
              <a:xfrm>
                <a:off x="4698618" y="2240135"/>
                <a:ext cx="5337403" cy="399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2000" b="1" kern="0">
                    <a:solidFill>
                      <a:srgbClr val="18213C"/>
                    </a:solidFill>
                    <a:latin typeface="Montserrat ExtraBold" panose="000009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Apresentação e orientação às áreas e diretorias</a:t>
                </a:r>
                <a:endParaRPr sz="2000" b="1" kern="0">
                  <a:solidFill>
                    <a:srgbClr val="18213C"/>
                  </a:solidFill>
                  <a:latin typeface="Montserrat ExtraBold" panose="000009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" name="Google Shape;186;p20">
                <a:extLst>
                  <a:ext uri="{FF2B5EF4-FFF2-40B4-BE49-F238E27FC236}">
                    <a16:creationId xmlns:a16="http://schemas.microsoft.com/office/drawing/2014/main" id="{06638CFD-1AD4-7EE1-2B6E-028DDD6A7CD6}"/>
                  </a:ext>
                </a:extLst>
              </p:cNvPr>
              <p:cNvSpPr txBox="1"/>
              <p:nvPr/>
            </p:nvSpPr>
            <p:spPr>
              <a:xfrm>
                <a:off x="4698617" y="3066421"/>
                <a:ext cx="5249429" cy="268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2000" b="1" ker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Montserrat ExtraBold" panose="000009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Avaliação e validação pelas áreas e diretorias</a:t>
                </a:r>
                <a:endParaRPr sz="2000" b="1" ker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Montserrat ExtraBold" panose="000009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9" name="Google Shape;187;p20">
                <a:extLst>
                  <a:ext uri="{FF2B5EF4-FFF2-40B4-BE49-F238E27FC236}">
                    <a16:creationId xmlns:a16="http://schemas.microsoft.com/office/drawing/2014/main" id="{D2D4054A-643F-C8CC-A356-113BDDC0F36F}"/>
                  </a:ext>
                </a:extLst>
              </p:cNvPr>
              <p:cNvSpPr txBox="1"/>
              <p:nvPr/>
            </p:nvSpPr>
            <p:spPr>
              <a:xfrm>
                <a:off x="4698617" y="3884144"/>
                <a:ext cx="5249429" cy="4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2000" b="1" kern="0">
                    <a:solidFill>
                      <a:schemeClr val="accent2">
                        <a:lumMod val="50000"/>
                      </a:schemeClr>
                    </a:solidFill>
                    <a:latin typeface="Montserrat ExtraBold" panose="000009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Consolidação dos dados pela CPROR</a:t>
                </a:r>
                <a:endParaRPr sz="2000" b="1" kern="0">
                  <a:solidFill>
                    <a:schemeClr val="accent2">
                      <a:lumMod val="50000"/>
                    </a:schemeClr>
                  </a:solidFill>
                  <a:latin typeface="Montserrat ExtraBold" panose="000009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0" name="Google Shape;188;p20">
                <a:extLst>
                  <a:ext uri="{FF2B5EF4-FFF2-40B4-BE49-F238E27FC236}">
                    <a16:creationId xmlns:a16="http://schemas.microsoft.com/office/drawing/2014/main" id="{7BC8576D-4653-8A7F-5B91-E5E9F4A6E6DD}"/>
                  </a:ext>
                </a:extLst>
              </p:cNvPr>
              <p:cNvSpPr txBox="1"/>
              <p:nvPr/>
            </p:nvSpPr>
            <p:spPr>
              <a:xfrm>
                <a:off x="4698619" y="4802659"/>
                <a:ext cx="3320400" cy="356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s" sz="2000" b="1" kern="0">
                    <a:solidFill>
                      <a:srgbClr val="F9BA48"/>
                    </a:solidFill>
                    <a:latin typeface="Montserrat ExtraBold" panose="000009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Deliberação pela Dicol</a:t>
                </a:r>
                <a:endParaRPr sz="2000" b="1" kern="0">
                  <a:solidFill>
                    <a:srgbClr val="F9BA48"/>
                  </a:solidFill>
                  <a:latin typeface="Montserrat ExtraBold" panose="00000900000000000000" pitchFamily="2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" name="Google Shape;189;p20">
                <a:extLst>
                  <a:ext uri="{FF2B5EF4-FFF2-40B4-BE49-F238E27FC236}">
                    <a16:creationId xmlns:a16="http://schemas.microsoft.com/office/drawing/2014/main" id="{FC4749E3-B4D0-2CAF-29B3-7AEC7250E008}"/>
                  </a:ext>
                </a:extLst>
              </p:cNvPr>
              <p:cNvSpPr/>
              <p:nvPr/>
            </p:nvSpPr>
            <p:spPr>
              <a:xfrm>
                <a:off x="4026998" y="2996674"/>
                <a:ext cx="408300" cy="4083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90;p20">
                <a:extLst>
                  <a:ext uri="{FF2B5EF4-FFF2-40B4-BE49-F238E27FC236}">
                    <a16:creationId xmlns:a16="http://schemas.microsoft.com/office/drawing/2014/main" id="{B14F3922-F9C8-33B8-C454-AEF31EEB99C0}"/>
                  </a:ext>
                </a:extLst>
              </p:cNvPr>
              <p:cNvSpPr/>
              <p:nvPr/>
            </p:nvSpPr>
            <p:spPr>
              <a:xfrm>
                <a:off x="4026998" y="3884143"/>
                <a:ext cx="408300" cy="4083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91;p20">
                <a:extLst>
                  <a:ext uri="{FF2B5EF4-FFF2-40B4-BE49-F238E27FC236}">
                    <a16:creationId xmlns:a16="http://schemas.microsoft.com/office/drawing/2014/main" id="{F66BC6AE-5537-B185-2521-F4EA5F3E5112}"/>
                  </a:ext>
                </a:extLst>
              </p:cNvPr>
              <p:cNvSpPr/>
              <p:nvPr/>
            </p:nvSpPr>
            <p:spPr>
              <a:xfrm>
                <a:off x="4026998" y="4776753"/>
                <a:ext cx="408300" cy="408300"/>
              </a:xfrm>
              <a:prstGeom prst="ellipse">
                <a:avLst/>
              </a:prstGeom>
              <a:solidFill>
                <a:srgbClr val="F9BA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s" sz="17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Seta: para Baixo 7">
              <a:extLst>
                <a:ext uri="{FF2B5EF4-FFF2-40B4-BE49-F238E27FC236}">
                  <a16:creationId xmlns:a16="http://schemas.microsoft.com/office/drawing/2014/main" id="{148E1440-9D56-123E-511A-89779E7C7093}"/>
                </a:ext>
              </a:extLst>
            </p:cNvPr>
            <p:cNvSpPr/>
            <p:nvPr/>
          </p:nvSpPr>
          <p:spPr>
            <a:xfrm>
              <a:off x="2156147" y="2202155"/>
              <a:ext cx="406400" cy="3573993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Fluxograma: Preparação 12">
            <a:extLst>
              <a:ext uri="{FF2B5EF4-FFF2-40B4-BE49-F238E27FC236}">
                <a16:creationId xmlns:a16="http://schemas.microsoft.com/office/drawing/2014/main" id="{270A8AFA-F89D-3A4C-33AB-5DEAFE117BC6}"/>
              </a:ext>
            </a:extLst>
          </p:cNvPr>
          <p:cNvSpPr/>
          <p:nvPr/>
        </p:nvSpPr>
        <p:spPr>
          <a:xfrm>
            <a:off x="4637937" y="1037750"/>
            <a:ext cx="2916127" cy="432426"/>
          </a:xfrm>
          <a:prstGeom prst="flowChartPreparat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bg2"/>
                </a:solidFill>
                <a:latin typeface="Montserrat ExtraBold" panose="00000900000000000000" pitchFamily="2" charset="0"/>
              </a:rPr>
              <a:t>ETAPAS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1C6753-5E66-19CE-1D98-198D9632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262" y="6264355"/>
            <a:ext cx="2007559" cy="4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2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02A61D5-F5CE-FEF6-02D5-8C19A795A17D}"/>
              </a:ext>
            </a:extLst>
          </p:cNvPr>
          <p:cNvSpPr txBox="1">
            <a:spLocks/>
          </p:cNvSpPr>
          <p:nvPr/>
        </p:nvSpPr>
        <p:spPr>
          <a:xfrm>
            <a:off x="835649" y="115201"/>
            <a:ext cx="10520702" cy="7962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0" name="Fluxograma: Preparação 9">
            <a:extLst>
              <a:ext uri="{FF2B5EF4-FFF2-40B4-BE49-F238E27FC236}">
                <a16:creationId xmlns:a16="http://schemas.microsoft.com/office/drawing/2014/main" id="{E2406F2F-25C6-D68A-F883-AFE06B984F5A}"/>
              </a:ext>
            </a:extLst>
          </p:cNvPr>
          <p:cNvSpPr/>
          <p:nvPr/>
        </p:nvSpPr>
        <p:spPr>
          <a:xfrm>
            <a:off x="4135018" y="787826"/>
            <a:ext cx="3921964" cy="432426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BALANÇO GERAL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C2490E-DC49-9A40-E277-FEA8ACFC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62" y="6264355"/>
            <a:ext cx="2007559" cy="478888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C747573-F966-5E2D-4292-037CC136E4F2}"/>
              </a:ext>
            </a:extLst>
          </p:cNvPr>
          <p:cNvGrpSpPr/>
          <p:nvPr/>
        </p:nvGrpSpPr>
        <p:grpSpPr>
          <a:xfrm>
            <a:off x="230370" y="1600051"/>
            <a:ext cx="11581965" cy="4485350"/>
            <a:chOff x="314877" y="1450759"/>
            <a:chExt cx="11581965" cy="448535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3B5CB7F-A666-6B62-BBCC-328FC4865016}"/>
                </a:ext>
              </a:extLst>
            </p:cNvPr>
            <p:cNvSpPr/>
            <p:nvPr/>
          </p:nvSpPr>
          <p:spPr>
            <a:xfrm>
              <a:off x="4328604" y="1450759"/>
              <a:ext cx="3768751" cy="41009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EFF2F5-37BE-C557-F2C1-F267DCDC004D}"/>
                </a:ext>
              </a:extLst>
            </p:cNvPr>
            <p:cNvSpPr/>
            <p:nvPr/>
          </p:nvSpPr>
          <p:spPr>
            <a:xfrm>
              <a:off x="565397" y="1450759"/>
              <a:ext cx="3768751" cy="4100955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E311E4DB-332C-47D7-AB68-B340B0239907}"/>
                </a:ext>
              </a:extLst>
            </p:cNvPr>
            <p:cNvSpPr/>
            <p:nvPr/>
          </p:nvSpPr>
          <p:spPr>
            <a:xfrm>
              <a:off x="8091810" y="1450759"/>
              <a:ext cx="3805032" cy="41009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DF249DC4-8426-4DBB-8BB2-32CFA87A6B6C}"/>
                </a:ext>
              </a:extLst>
            </p:cNvPr>
            <p:cNvSpPr/>
            <p:nvPr/>
          </p:nvSpPr>
          <p:spPr>
            <a:xfrm>
              <a:off x="4733331" y="1743035"/>
              <a:ext cx="2959295" cy="6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Atualização Agenda</a:t>
              </a:r>
            </a:p>
            <a:p>
              <a:pPr algn="ctr">
                <a:defRPr/>
              </a:pPr>
              <a:r>
                <a:rPr lang="pt-BR" sz="1400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Nov/2024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E9610177-B8EF-4F90-8012-6791E21572E8}"/>
                </a:ext>
              </a:extLst>
            </p:cNvPr>
            <p:cNvSpPr txBox="1"/>
            <p:nvPr/>
          </p:nvSpPr>
          <p:spPr>
            <a:xfrm>
              <a:off x="8933274" y="4213877"/>
              <a:ext cx="22099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40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pt-BR" sz="2800" b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171</a:t>
              </a:r>
            </a:p>
            <a:p>
              <a:pPr algn="ctr"/>
              <a:r>
                <a:rPr lang="pt-BR" sz="2800" b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Temas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0CE75DCD-2286-47D7-B538-F8D74753C7FC}"/>
                </a:ext>
              </a:extLst>
            </p:cNvPr>
            <p:cNvSpPr txBox="1"/>
            <p:nvPr/>
          </p:nvSpPr>
          <p:spPr>
            <a:xfrm>
              <a:off x="5638955" y="2664838"/>
              <a:ext cx="1512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 temas</a:t>
              </a:r>
            </a:p>
            <a:p>
              <a:r>
                <a:rPr lang="pt-BR" b="1">
                  <a:solidFill>
                    <a:srgbClr val="00B05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incluídos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5F7DC122-FEE3-4A45-B8A2-B5A157C9786A}"/>
                </a:ext>
              </a:extLst>
            </p:cNvPr>
            <p:cNvSpPr txBox="1"/>
            <p:nvPr/>
          </p:nvSpPr>
          <p:spPr>
            <a:xfrm>
              <a:off x="5605394" y="4238123"/>
              <a:ext cx="1590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 temas</a:t>
              </a:r>
            </a:p>
            <a:p>
              <a:r>
                <a:rPr lang="pt-BR" b="1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excluídos</a:t>
              </a:r>
            </a:p>
          </p:txBody>
        </p:sp>
        <p:pic>
          <p:nvPicPr>
            <p:cNvPr id="71" name="Imagem 70">
              <a:extLst>
                <a:ext uri="{FF2B5EF4-FFF2-40B4-BE49-F238E27FC236}">
                  <a16:creationId xmlns:a16="http://schemas.microsoft.com/office/drawing/2014/main" id="{38ABD115-FEC9-4E2D-8F09-D0CCD6354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0" t="34861" r="38608" b="47029"/>
            <a:stretch/>
          </p:blipFill>
          <p:spPr>
            <a:xfrm>
              <a:off x="1525451" y="1628423"/>
              <a:ext cx="1843099" cy="1005574"/>
            </a:xfrm>
            <a:prstGeom prst="rect">
              <a:avLst/>
            </a:prstGeom>
          </p:spPr>
        </p:pic>
        <p:sp>
          <p:nvSpPr>
            <p:cNvPr id="28" name="CaixaDeTexto 19">
              <a:extLst>
                <a:ext uri="{FF2B5EF4-FFF2-40B4-BE49-F238E27FC236}">
                  <a16:creationId xmlns:a16="http://schemas.microsoft.com/office/drawing/2014/main" id="{665FCE2C-BBC2-4153-91DE-2930BAB4F566}"/>
                </a:ext>
              </a:extLst>
            </p:cNvPr>
            <p:cNvSpPr txBox="1"/>
            <p:nvPr/>
          </p:nvSpPr>
          <p:spPr>
            <a:xfrm>
              <a:off x="314877" y="5628332"/>
              <a:ext cx="2209974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pt-BR"/>
              </a:defPPr>
              <a:lvl1pPr algn="ctr">
                <a:defRPr b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pt-BR" sz="1400" b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Dados de 8/11/2024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85513AA-ED7F-4E42-97AC-DF668A85AE8A}"/>
                </a:ext>
              </a:extLst>
            </p:cNvPr>
            <p:cNvSpPr/>
            <p:nvPr/>
          </p:nvSpPr>
          <p:spPr>
            <a:xfrm>
              <a:off x="8589404" y="2577906"/>
              <a:ext cx="28977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Agenda Regulatória 2024/2025</a:t>
              </a:r>
            </a:p>
            <a:p>
              <a:pPr algn="ctr">
                <a:defRPr/>
              </a:pPr>
              <a:r>
                <a:rPr lang="pt-BR" sz="1400" b="1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Atualizada em Dez/2024</a:t>
              </a:r>
            </a:p>
          </p:txBody>
        </p:sp>
        <p:sp>
          <p:nvSpPr>
            <p:cNvPr id="6" name="Sinal de Adição 5">
              <a:extLst>
                <a:ext uri="{FF2B5EF4-FFF2-40B4-BE49-F238E27FC236}">
                  <a16:creationId xmlns:a16="http://schemas.microsoft.com/office/drawing/2014/main" id="{AFF49A40-DFC5-4440-9505-A8987EE3CF7F}"/>
                </a:ext>
              </a:extLst>
            </p:cNvPr>
            <p:cNvSpPr/>
            <p:nvPr/>
          </p:nvSpPr>
          <p:spPr>
            <a:xfrm>
              <a:off x="5153083" y="2803797"/>
              <a:ext cx="361681" cy="368412"/>
            </a:xfrm>
            <a:prstGeom prst="mathPlu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Sinal de Subtração 6">
              <a:extLst>
                <a:ext uri="{FF2B5EF4-FFF2-40B4-BE49-F238E27FC236}">
                  <a16:creationId xmlns:a16="http://schemas.microsoft.com/office/drawing/2014/main" id="{276336A3-7AFE-48F9-86C9-234CD3D00F1B}"/>
                </a:ext>
              </a:extLst>
            </p:cNvPr>
            <p:cNvSpPr/>
            <p:nvPr/>
          </p:nvSpPr>
          <p:spPr>
            <a:xfrm>
              <a:off x="5125567" y="4407594"/>
              <a:ext cx="385786" cy="307388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7793529-6EB1-B94D-CB31-3E9EC23B7AB3}"/>
                </a:ext>
              </a:extLst>
            </p:cNvPr>
            <p:cNvSpPr/>
            <p:nvPr/>
          </p:nvSpPr>
          <p:spPr>
            <a:xfrm>
              <a:off x="1186297" y="2701074"/>
              <a:ext cx="252700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Agenda Regulatória 2024-2025 </a:t>
              </a:r>
            </a:p>
            <a:p>
              <a:pPr algn="ctr">
                <a:defRPr/>
              </a:pPr>
              <a:r>
                <a:rPr lang="pt-BR"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Publicada em Dez/2023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39EFCA46-354F-80F9-37FC-B5BF7CE04B72}"/>
                </a:ext>
              </a:extLst>
            </p:cNvPr>
            <p:cNvSpPr txBox="1"/>
            <p:nvPr/>
          </p:nvSpPr>
          <p:spPr>
            <a:xfrm>
              <a:off x="1210747" y="4256682"/>
              <a:ext cx="2209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40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/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172</a:t>
              </a:r>
            </a:p>
            <a:p>
              <a:pPr algn="ctr"/>
              <a:r>
                <a:rPr lang="pt-BR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Temas</a:t>
              </a:r>
            </a:p>
          </p:txBody>
        </p:sp>
        <p:pic>
          <p:nvPicPr>
            <p:cNvPr id="63" name="Imagem 62">
              <a:extLst>
                <a:ext uri="{FF2B5EF4-FFF2-40B4-BE49-F238E27FC236}">
                  <a16:creationId xmlns:a16="http://schemas.microsoft.com/office/drawing/2014/main" id="{86AE7B3A-0D82-D35F-A4B4-BD5214454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0" t="34861" r="38608" b="47029"/>
            <a:stretch/>
          </p:blipFill>
          <p:spPr>
            <a:xfrm>
              <a:off x="9097164" y="1450759"/>
              <a:ext cx="1843099" cy="1005574"/>
            </a:xfrm>
            <a:prstGeom prst="rect">
              <a:avLst/>
            </a:prstGeom>
          </p:spPr>
        </p:pic>
        <p:sp>
          <p:nvSpPr>
            <p:cNvPr id="4" name="Seta: para Cima 3">
              <a:extLst>
                <a:ext uri="{FF2B5EF4-FFF2-40B4-BE49-F238E27FC236}">
                  <a16:creationId xmlns:a16="http://schemas.microsoft.com/office/drawing/2014/main" id="{52797068-7F96-E754-684B-4592CC33DEAB}"/>
                </a:ext>
              </a:extLst>
            </p:cNvPr>
            <p:cNvSpPr/>
            <p:nvPr/>
          </p:nvSpPr>
          <p:spPr>
            <a:xfrm rot="10800000">
              <a:off x="6745523" y="4114955"/>
              <a:ext cx="419100" cy="994687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02AC32D4-803C-47E1-A297-BAAB8AA26E64}"/>
                </a:ext>
              </a:extLst>
            </p:cNvPr>
            <p:cNvSpPr/>
            <p:nvPr/>
          </p:nvSpPr>
          <p:spPr>
            <a:xfrm>
              <a:off x="1642188" y="3695918"/>
              <a:ext cx="9714163" cy="347523"/>
            </a:xfrm>
            <a:prstGeom prst="rightArrow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Seta: para Cima 13">
              <a:extLst>
                <a:ext uri="{FF2B5EF4-FFF2-40B4-BE49-F238E27FC236}">
                  <a16:creationId xmlns:a16="http://schemas.microsoft.com/office/drawing/2014/main" id="{50F884EB-10E2-C722-3B2C-8B39F1FD9624}"/>
                </a:ext>
              </a:extLst>
            </p:cNvPr>
            <p:cNvSpPr/>
            <p:nvPr/>
          </p:nvSpPr>
          <p:spPr>
            <a:xfrm rot="10800000">
              <a:off x="6745523" y="2506549"/>
              <a:ext cx="419100" cy="994687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95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2E721-DC51-D86F-D8AD-C786B6C6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9D712FA-CC6B-C6E1-37CC-74EA39F6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3" name="Fluxograma: Preparação 12">
            <a:extLst>
              <a:ext uri="{FF2B5EF4-FFF2-40B4-BE49-F238E27FC236}">
                <a16:creationId xmlns:a16="http://schemas.microsoft.com/office/drawing/2014/main" id="{E6211B88-6109-87F7-285B-92A2358DA070}"/>
              </a:ext>
            </a:extLst>
          </p:cNvPr>
          <p:cNvSpPr/>
          <p:nvPr/>
        </p:nvSpPr>
        <p:spPr>
          <a:xfrm>
            <a:off x="4165009" y="1081851"/>
            <a:ext cx="3861982" cy="514035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BALANÇO GERAL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C7DE99-1276-AC72-A768-C4F36BE1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083" y="6284019"/>
            <a:ext cx="2007559" cy="478888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EE3A4DC-7800-42D9-BF9B-8BDE6141AA68}"/>
              </a:ext>
            </a:extLst>
          </p:cNvPr>
          <p:cNvGrpSpPr/>
          <p:nvPr/>
        </p:nvGrpSpPr>
        <p:grpSpPr>
          <a:xfrm>
            <a:off x="2088838" y="1811040"/>
            <a:ext cx="8014325" cy="4650254"/>
            <a:chOff x="1844050" y="1811040"/>
            <a:chExt cx="8014325" cy="465025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07B2BD8-4E55-5B5D-7DF3-1A798F30BF1A}"/>
                </a:ext>
              </a:extLst>
            </p:cNvPr>
            <p:cNvSpPr txBox="1"/>
            <p:nvPr/>
          </p:nvSpPr>
          <p:spPr>
            <a:xfrm>
              <a:off x="1844050" y="5938074"/>
              <a:ext cx="8014325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OBSERVAÇÃO: </a:t>
              </a:r>
              <a:r>
                <a:rPr lang="pt-BR"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É a primeira vez na atualização da Agenda que o número de exclusões de temas foi maior que o número de inclusões</a:t>
              </a:r>
              <a:endParaRPr lang="pt-BR" sz="1400" u="none" strike="noStrike" cap="none" spc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CA0AC45A-1EB4-E55B-6125-9F92DC3ED6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2563962"/>
                </p:ext>
              </p:extLst>
            </p:nvPr>
          </p:nvGraphicFramePr>
          <p:xfrm>
            <a:off x="1844050" y="1811040"/>
            <a:ext cx="8014325" cy="4127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498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6492B-25DD-F93D-6332-1EE77E0E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F53E-7DE5-8312-34D0-ABA3A267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69178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EE42002F-4E8F-91EF-35C0-5A634D5BC1EC}"/>
              </a:ext>
            </a:extLst>
          </p:cNvPr>
          <p:cNvSpPr/>
          <p:nvPr/>
        </p:nvSpPr>
        <p:spPr>
          <a:xfrm>
            <a:off x="3597492" y="850618"/>
            <a:ext cx="4997016" cy="600837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TEMAS INCLUÍDOS (Parte 1)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62E25EF-B163-CA35-C071-A5B610EFD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89854"/>
              </p:ext>
            </p:extLst>
          </p:nvPr>
        </p:nvGraphicFramePr>
        <p:xfrm>
          <a:off x="0" y="2091675"/>
          <a:ext cx="12192000" cy="42985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2338">
                  <a:extLst>
                    <a:ext uri="{9D8B030D-6E8A-4147-A177-3AD203B41FA5}">
                      <a16:colId xmlns:a16="http://schemas.microsoft.com/office/drawing/2014/main" val="460416042"/>
                    </a:ext>
                  </a:extLst>
                </a:gridCol>
                <a:gridCol w="949570">
                  <a:extLst>
                    <a:ext uri="{9D8B030D-6E8A-4147-A177-3AD203B41FA5}">
                      <a16:colId xmlns:a16="http://schemas.microsoft.com/office/drawing/2014/main" val="1938743226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853137010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1708388802"/>
                    </a:ext>
                  </a:extLst>
                </a:gridCol>
                <a:gridCol w="2054665">
                  <a:extLst>
                    <a:ext uri="{9D8B030D-6E8A-4147-A177-3AD203B41FA5}">
                      <a16:colId xmlns:a16="http://schemas.microsoft.com/office/drawing/2014/main" val="790028906"/>
                    </a:ext>
                  </a:extLst>
                </a:gridCol>
                <a:gridCol w="1743612">
                  <a:extLst>
                    <a:ext uri="{9D8B030D-6E8A-4147-A177-3AD203B41FA5}">
                      <a16:colId xmlns:a16="http://schemas.microsoft.com/office/drawing/2014/main" val="3941862199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3845574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05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Descrição</a:t>
                      </a:r>
                    </a:p>
                  </a:txBody>
                  <a:tcPr marL="9879" marR="9879" marT="9879" marB="0" anchor="ctr"/>
                </a:tc>
                <a:extLst>
                  <a:ext uri="{0D108BD9-81ED-4DB2-BD59-A6C34878D82A}">
                    <a16:rowId xmlns:a16="http://schemas.microsoft.com/office/drawing/2014/main" val="740733742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Assuntos Transversais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GGMON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DIRE5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1.24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Revisão da norma que cria a Rede Nacional de Centros de Informação e Assistência Toxicológica - RENACIAT (Revisão da RDC nº 19/2005)</a:t>
                      </a:r>
                      <a:endParaRPr lang="pt-B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1,33</a:t>
                      </a: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RDC nº 19, de 3 de fevereiro de 2005 estabeleceu a criação da Rede Nacional de Centros de Informação e Assistência Toxicológica - RENACIAT. </a:t>
                      </a:r>
                      <a:r>
                        <a:rPr lang="pt-BR" sz="1000" b="1" i="0" u="sng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norma em questão está defasada e a rede inoperante, deste modo se faz necessária sua revisão para adequada avaliação quanto à atribuição das responsabilidades da Anvisa e demais atores no âmbito dos Centros </a:t>
                      </a:r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 Informação e Assistência Toxicológica bem como adequado funcionamento da rede, tendo em vista a publicação da Portaria 1.678/2015. 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531009153"/>
                  </a:ext>
                </a:extLst>
              </a:tr>
              <a:tr h="265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Assuntos Transversais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ASREG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Diretor-Presidente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1.25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Procedimentos para o Enquadramento de Produtos Fronteira</a:t>
                      </a:r>
                      <a:endParaRPr lang="pt-B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0,79</a:t>
                      </a: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“...Com a implementação desses procedimentos e considerando as mudanças regimentais e de estrutura organizacional implementadas pela Anvisa desde a edição desses atos normativos, </a:t>
                      </a:r>
                      <a:r>
                        <a:rPr lang="pt-BR" sz="1000" b="1" i="0" u="sng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verifica-se a necessidade de revisão do fluxo para enquadramento de produtos fronteiras, tornando-o mais racional e eficiente, considerando a força e expertise atuais das unidades organizacionais da Anvisa, de forma que o Comitê possa contribuir para impulsionar o acesso da população a produtos inovadores.</a:t>
                      </a:r>
                    </a:p>
                    <a:p>
                      <a:pPr algn="just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É necessário também estabelecer procedimentos mais assertivos para a submissão de informações pelas empresas interessadas, visando qualificar os dados apresentados no pedido de enquadramento, tornando o processo mais eficiente.  Dessa forma, a proposta regulatória tem como objetivo revisar os procedimentos e fluxos relacionados ao COMEP, para uma regulamentação mais eficiente e mais adequada aos atuas desafios e estruturas disponíveis para o enquadramento de produtos fronteira...”</a:t>
                      </a:r>
                    </a:p>
                    <a:p>
                      <a:pPr algn="just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Mesmo com o resultado baixo da priorização do tema, o tratamento dos produtos fronteiras têm demandado um alto esforço da ASREG e das áreas envolvidas. Desta forma a proposta de regulamentar esse procedimento busca simplificação e racionalidade. Além disso, indica-se que o tema 1.20 será concluído até o final de 2024, portanto, liberando margem para inclusão de um novo tema pela ASREG. 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405496652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43D5501-0997-5210-F564-04CB589C58C4}"/>
              </a:ext>
            </a:extLst>
          </p:cNvPr>
          <p:cNvSpPr txBox="1"/>
          <p:nvPr/>
        </p:nvSpPr>
        <p:spPr>
          <a:xfrm>
            <a:off x="-1" y="1583844"/>
            <a:ext cx="12192001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DESTAQUE: </a:t>
            </a:r>
            <a:r>
              <a:rPr lang="pt-BR"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 exceção de dois (2) temas já iniciados e fora da Agenda (temas 3.35 e 3.36) os demais temas indicados para inclusão tratam-se de novos assuntos. Entre os novos temas dois (2) foram sinalizados pelas áreas como  relacionados ao CEIS (Temas 8.46 e 11.12)</a:t>
            </a:r>
            <a:endParaRPr lang="pt-BR" sz="1300" u="none" strike="noStrike" cap="none" spc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7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97E6D-8674-F412-F734-02C402C9B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E4F3F-3B60-5EAB-C3B5-85D44B7C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69178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E4DAF9A-37B8-3188-18AB-B6484E7F4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1851"/>
              </p:ext>
            </p:extLst>
          </p:nvPr>
        </p:nvGraphicFramePr>
        <p:xfrm>
          <a:off x="156566" y="1516278"/>
          <a:ext cx="11878867" cy="47153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0137">
                  <a:extLst>
                    <a:ext uri="{9D8B030D-6E8A-4147-A177-3AD203B41FA5}">
                      <a16:colId xmlns:a16="http://schemas.microsoft.com/office/drawing/2014/main" val="460416042"/>
                    </a:ext>
                  </a:extLst>
                </a:gridCol>
                <a:gridCol w="832097">
                  <a:extLst>
                    <a:ext uri="{9D8B030D-6E8A-4147-A177-3AD203B41FA5}">
                      <a16:colId xmlns:a16="http://schemas.microsoft.com/office/drawing/2014/main" val="1938743226"/>
                    </a:ext>
                  </a:extLst>
                </a:gridCol>
                <a:gridCol w="827485">
                  <a:extLst>
                    <a:ext uri="{9D8B030D-6E8A-4147-A177-3AD203B41FA5}">
                      <a16:colId xmlns:a16="http://schemas.microsoft.com/office/drawing/2014/main" val="2853137010"/>
                    </a:ext>
                  </a:extLst>
                </a:gridCol>
                <a:gridCol w="645393">
                  <a:extLst>
                    <a:ext uri="{9D8B030D-6E8A-4147-A177-3AD203B41FA5}">
                      <a16:colId xmlns:a16="http://schemas.microsoft.com/office/drawing/2014/main" val="1708388802"/>
                    </a:ext>
                  </a:extLst>
                </a:gridCol>
                <a:gridCol w="2732442">
                  <a:extLst>
                    <a:ext uri="{9D8B030D-6E8A-4147-A177-3AD203B41FA5}">
                      <a16:colId xmlns:a16="http://schemas.microsoft.com/office/drawing/2014/main" val="790028906"/>
                    </a:ext>
                  </a:extLst>
                </a:gridCol>
                <a:gridCol w="2265818">
                  <a:extLst>
                    <a:ext uri="{9D8B030D-6E8A-4147-A177-3AD203B41FA5}">
                      <a16:colId xmlns:a16="http://schemas.microsoft.com/office/drawing/2014/main" val="1879587318"/>
                    </a:ext>
                  </a:extLst>
                </a:gridCol>
                <a:gridCol w="3735495">
                  <a:extLst>
                    <a:ext uri="{9D8B030D-6E8A-4147-A177-3AD203B41FA5}">
                      <a16:colId xmlns:a16="http://schemas.microsoft.com/office/drawing/2014/main" val="3845574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0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 fontAlgn="ctr"/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Descrição</a:t>
                      </a:r>
                    </a:p>
                  </a:txBody>
                  <a:tcPr marL="72823" marR="0" marT="56018" marB="56018" anchor="ctr"/>
                </a:tc>
                <a:extLst>
                  <a:ext uri="{0D108BD9-81ED-4DB2-BD59-A6C34878D82A}">
                    <a16:rowId xmlns:a16="http://schemas.microsoft.com/office/drawing/2014/main" val="740733742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3.35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Regulamentação da extrapolação de limites máximos de resíduos (LMR) de insumos farmacêuticos ativos entre espécies animais. </a:t>
                      </a:r>
                      <a:r>
                        <a:rPr lang="pt-BR" sz="1000" b="1" u="none" strike="noStrike" cap="none" spc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(iniciado Fora da Agenda)</a:t>
                      </a:r>
                      <a:endParaRPr lang="pt-BR" sz="1000" b="1" i="1" u="none" strike="noStrike" cap="none" spc="0">
                        <a:solidFill>
                          <a:schemeClr val="accent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8,25</a:t>
                      </a: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Intervenção regulatória para estabelecer critérios para extrapolação de limites máximos de resíduos (LMR) de insumos farmacêuticos ativos (IFA) entre espécies animais, seguindo as </a:t>
                      </a:r>
                      <a:r>
                        <a:rPr lang="pt-BR" sz="1000" b="1" u="sng" strike="noStrike" kern="1200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recomendações estabelecidas pelo Codex Alimentarius</a:t>
                      </a:r>
                      <a:r>
                        <a:rPr lang="pt-BR" sz="10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 Essa revisão encontra-se instruída no processo regulatório SEI 25351.809608/2024-29.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1066844452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3.36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Revisão da lista positiva de monômeros, outras substâncias iniciadoras e polímeros autorizados para uso em materiais plásticos </a:t>
                      </a:r>
                      <a:r>
                        <a:rPr lang="pt-BR" sz="1000" b="1" u="none" strike="noStrike" cap="none" spc="0">
                          <a:solidFill>
                            <a:schemeClr val="accent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(iniciado Fora da Agenda)</a:t>
                      </a:r>
                      <a:endParaRPr lang="pt-B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6,43</a:t>
                      </a: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Intervenção regulatória para </a:t>
                      </a:r>
                      <a:r>
                        <a:rPr lang="pt-BR" sz="1000" b="1" i="0" u="sng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autorizar o uso das substâncias Poliamida-imida 2 (PAI-2) e Éter Diglicidílico de Tetrametil Bisfenol F (TMBPF-DGE) na elaboração de revestimentos poliméricos destinados a contato com alimentos, a fim de proteger a saúde da população e facilitar o comércio entre os Estados-Partes do Mercosul.</a:t>
                      </a:r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Essa revisão está sendo negociada na Comissão de Alimentos do Subgrupo de Trabalho nº 3 do Mercosul e encontra-se instruída no processo regulatório SEI 25351.904300/2024-96.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323603674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Farmacopeia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GELAS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DIRE4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5.6</a:t>
                      </a:r>
                      <a:endParaRPr lang="pt-B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Revisão dos colegiados da Farmacopeia Brasileira e do Regimento Interno desses colegiados (Revisão da RDC nº 467/2021)</a:t>
                      </a:r>
                      <a:endParaRPr lang="pt-B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2,57</a:t>
                      </a: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RDC nº 467/2021 estabelece o mandato de 5 anos para os Colegiados da Farmacopeia Brasileira. Tal </a:t>
                      </a:r>
                      <a:r>
                        <a:rPr lang="pt-BR" sz="1000" b="1" i="0" u="sng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mandato será encerrado em 2026, ano em que um novo processo de seleção deverá ser realizado pela </a:t>
                      </a:r>
                      <a:r>
                        <a:rPr lang="pt-BR" sz="1000" b="1" i="0" u="sng" strike="noStrike" cap="none" spc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Cofar</a:t>
                      </a:r>
                      <a:r>
                        <a:rPr lang="pt-BR" sz="1000" b="1" i="0" u="sng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pt-BR" sz="1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para novos mandatos. Adicionalmente, a RDC estabelece uma lista taxativa de áreas temáticas que são tratadas pelos Colegiados e novos temas têm sido percebidos, sem que possamos alcançá-los. Logo, durante a revisão da norma, a intenção é </a:t>
                      </a:r>
                      <a:r>
                        <a:rPr lang="pt-BR" sz="1000" b="1" i="0" u="none" strike="noStrike" cap="none" spc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revisitar as áreas temáticas tratadas nos Colegiados da Farmacopeia Brasileira e o regimento interno destes.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3409501666"/>
                  </a:ext>
                </a:extLst>
              </a:tr>
            </a:tbl>
          </a:graphicData>
        </a:graphic>
      </p:graphicFrame>
      <p:sp>
        <p:nvSpPr>
          <p:cNvPr id="4" name="Fluxograma: Preparação 3">
            <a:extLst>
              <a:ext uri="{FF2B5EF4-FFF2-40B4-BE49-F238E27FC236}">
                <a16:creationId xmlns:a16="http://schemas.microsoft.com/office/drawing/2014/main" id="{FAAB4328-B48D-879A-D12D-917D13A89C78}"/>
              </a:ext>
            </a:extLst>
          </p:cNvPr>
          <p:cNvSpPr/>
          <p:nvPr/>
        </p:nvSpPr>
        <p:spPr>
          <a:xfrm>
            <a:off x="3597492" y="839168"/>
            <a:ext cx="4997016" cy="600837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TEMAS INCLUÍDOS (Parte 2)</a:t>
            </a:r>
          </a:p>
        </p:txBody>
      </p:sp>
    </p:spTree>
    <p:extLst>
      <p:ext uri="{BB962C8B-B14F-4D97-AF65-F5344CB8AC3E}">
        <p14:creationId xmlns:p14="http://schemas.microsoft.com/office/powerpoint/2010/main" val="15017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2CA8-5246-E1A1-DE70-A00D76CB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2DB8C-0BB1-0BF8-6CFC-F2DE6D95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69178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F189C39-5B72-E3A0-F2AE-989BDBDB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78443"/>
              </p:ext>
            </p:extLst>
          </p:nvPr>
        </p:nvGraphicFramePr>
        <p:xfrm>
          <a:off x="136072" y="1690298"/>
          <a:ext cx="11919855" cy="4258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8093">
                  <a:extLst>
                    <a:ext uri="{9D8B030D-6E8A-4147-A177-3AD203B41FA5}">
                      <a16:colId xmlns:a16="http://schemas.microsoft.com/office/drawing/2014/main" val="460416042"/>
                    </a:ext>
                  </a:extLst>
                </a:gridCol>
                <a:gridCol w="882892">
                  <a:extLst>
                    <a:ext uri="{9D8B030D-6E8A-4147-A177-3AD203B41FA5}">
                      <a16:colId xmlns:a16="http://schemas.microsoft.com/office/drawing/2014/main" val="1938743226"/>
                    </a:ext>
                  </a:extLst>
                </a:gridCol>
                <a:gridCol w="816327">
                  <a:extLst>
                    <a:ext uri="{9D8B030D-6E8A-4147-A177-3AD203B41FA5}">
                      <a16:colId xmlns:a16="http://schemas.microsoft.com/office/drawing/2014/main" val="2853137010"/>
                    </a:ext>
                  </a:extLst>
                </a:gridCol>
                <a:gridCol w="713024">
                  <a:extLst>
                    <a:ext uri="{9D8B030D-6E8A-4147-A177-3AD203B41FA5}">
                      <a16:colId xmlns:a16="http://schemas.microsoft.com/office/drawing/2014/main" val="1708388802"/>
                    </a:ext>
                  </a:extLst>
                </a:gridCol>
                <a:gridCol w="2823173">
                  <a:extLst>
                    <a:ext uri="{9D8B030D-6E8A-4147-A177-3AD203B41FA5}">
                      <a16:colId xmlns:a16="http://schemas.microsoft.com/office/drawing/2014/main" val="790028906"/>
                    </a:ext>
                  </a:extLst>
                </a:gridCol>
                <a:gridCol w="2124819">
                  <a:extLst>
                    <a:ext uri="{9D8B030D-6E8A-4147-A177-3AD203B41FA5}">
                      <a16:colId xmlns:a16="http://schemas.microsoft.com/office/drawing/2014/main" val="2097891615"/>
                    </a:ext>
                  </a:extLst>
                </a:gridCol>
                <a:gridCol w="3521527">
                  <a:extLst>
                    <a:ext uri="{9D8B030D-6E8A-4147-A177-3AD203B41FA5}">
                      <a16:colId xmlns:a16="http://schemas.microsoft.com/office/drawing/2014/main" val="3845574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000" b="1" i="0" u="none" strike="noStrike" cap="none" spc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Área Responsável</a:t>
                      </a:r>
                      <a:endParaRPr lang="pt-BR" sz="1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Diretoria Supervisora</a:t>
                      </a:r>
                      <a:endParaRPr lang="pt-BR" sz="1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N. Tema</a:t>
                      </a:r>
                      <a:endParaRPr lang="pt-BR" sz="1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Tema Regulatório</a:t>
                      </a:r>
                      <a:endParaRPr lang="pt-BR" sz="10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Priorização</a:t>
                      </a:r>
                      <a:br>
                        <a:rPr lang="pt-BR" sz="1000" b="1" u="none" strike="noStrike" dirty="0">
                          <a:solidFill>
                            <a:srgbClr val="FFFFFF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</a:br>
                      <a:r>
                        <a:rPr lang="pt-BR" sz="1000" b="1" u="none" strike="noStrike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(Pontuação RICE de 0 - 15)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Descrição</a:t>
                      </a:r>
                    </a:p>
                  </a:txBody>
                  <a:tcPr marL="72823" marR="0" marT="56018" marB="56018" anchor="ctr"/>
                </a:tc>
                <a:extLst>
                  <a:ext uri="{0D108BD9-81ED-4DB2-BD59-A6C34878D82A}">
                    <a16:rowId xmlns:a16="http://schemas.microsoft.com/office/drawing/2014/main" val="740733742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Medicamentos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GGBIO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DIRE2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8.46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u="none" strike="noStrike" kern="1200" cap="none" spc="0" noProof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Atualização da pesquisa clínica de produtos de terapia avançada, em função da publicação da Lei nº 14.874/2024 (Revisão da RDC nº 506/2021)</a:t>
                      </a:r>
                      <a:r>
                        <a:rPr lang="pt-BR" sz="1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pt-BR" sz="1000" b="1" u="none" strike="noStrike" cap="none" spc="0" dirty="0">
                          <a:solidFill>
                            <a:srgbClr val="0070C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(indicado como Tema CEIS)</a:t>
                      </a:r>
                      <a:endParaRPr lang="pt-BR" sz="1000" b="1" i="0" u="none" strike="noStrike" cap="none" spc="0" dirty="0">
                        <a:solidFill>
                          <a:srgbClr val="0070C0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7,29</a:t>
                      </a:r>
                    </a:p>
                  </a:txBody>
                  <a:tcPr marL="72823" marR="7200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Em função da publicação da Lei nº 14.874, de 28/05/2024, que estabelece as regras para realização de pesquisas clínicas com seres humanos no Brasil, será necessária atualizar a Resolução da Diretoria Colegiada RDC nº 506, de 27/05/2021. Dentre os </a:t>
                      </a:r>
                      <a:r>
                        <a:rPr lang="pt-BR" sz="1000" b="1" i="0" u="sng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requisitos estabelecidos na Lei, destaca-se o conceito de produtos de terapia avançada (PTA) como medicamento experimental e a definição de novos prazos de análise para pedidos de anuência de pesquisa clínica no país pela Anvisa. </a:t>
                      </a:r>
                      <a:r>
                        <a:rPr lang="pt-BR" sz="10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Nesse sentido, para harmonizar os requisitos da Agência em vigor com a nova Lei, é necessária a atualização da RDC nº 506, 27/05/2021.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1528213608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Produtos para Saúde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GGTPS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DIRE3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11.12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Disponibilização da base de dados sobre Identificação Única de Dispositivos Médicos  (UDI) da Anvisa, na forma do que determina o § 3º do artigo 15 da RDC nº 591/2021  </a:t>
                      </a:r>
                      <a:r>
                        <a:rPr lang="pt-BR" sz="1000" b="1" u="none" strike="noStrike" cap="none" spc="0" dirty="0">
                          <a:solidFill>
                            <a:srgbClr val="0070C0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(indicado como Tema CEIS)</a:t>
                      </a:r>
                      <a:endParaRPr lang="pt-BR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6,50</a:t>
                      </a:r>
                    </a:p>
                  </a:txBody>
                  <a:tcPr marL="72823" marR="7200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Disponibilização da base de dados e sistema associado para </a:t>
                      </a:r>
                      <a:r>
                        <a:rPr lang="pt-BR" sz="1000" b="1" i="0" u="sng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identificação positiva de dispositivos médicos regularizados na Anvisa</a:t>
                      </a:r>
                      <a:r>
                        <a:rPr lang="pt-BR" sz="1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, por meio do sistema de Identificação Única de Dispositivos Médicos (UDI).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1721053521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Saneantes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GGCOS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DIRE3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12.7</a:t>
                      </a:r>
                      <a:endParaRPr lang="pt-B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Requisitos para a regularização de agentes biológicos (macroorganismos) para fins de controle de vetores e patógenos em ambientes urbanos.</a:t>
                      </a:r>
                      <a:endParaRPr lang="pt-BR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 marL="72823" marR="0" marT="56018" marB="5601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2,93</a:t>
                      </a:r>
                    </a:p>
                  </a:txBody>
                  <a:tcPr marL="72823" marR="72000" marT="56018" marB="56018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i="0" u="sng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A dengue continua a ser um desafio no Brasil</a:t>
                      </a:r>
                      <a:r>
                        <a:rPr lang="pt-BR" sz="1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, com surtos recorrentes que afetam significativamente a saúde pública e sobrecarregam os sistemas de saúde. Em </a:t>
                      </a:r>
                      <a:r>
                        <a:rPr lang="pt-BR" sz="1000" b="1" i="0" u="sng" strike="noStrike" cap="none" spc="0" dirty="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resposta a esse cenário crítico, estratégias inovadoras de controle vetorial estão em desenvolvimento, buscando soluções sustentáveis e eficazes para o controle do Aedes aegypti, principal vetor da dengue.</a:t>
                      </a:r>
                    </a:p>
                  </a:txBody>
                  <a:tcPr marL="72823" marR="72000" marT="56018" marB="56018" anchor="ctr"/>
                </a:tc>
                <a:extLst>
                  <a:ext uri="{0D108BD9-81ED-4DB2-BD59-A6C34878D82A}">
                    <a16:rowId xmlns:a16="http://schemas.microsoft.com/office/drawing/2014/main" val="1906969598"/>
                  </a:ext>
                </a:extLst>
              </a:tr>
            </a:tbl>
          </a:graphicData>
        </a:graphic>
      </p:graphicFrame>
      <p:sp>
        <p:nvSpPr>
          <p:cNvPr id="4" name="Fluxograma: Preparação 3">
            <a:extLst>
              <a:ext uri="{FF2B5EF4-FFF2-40B4-BE49-F238E27FC236}">
                <a16:creationId xmlns:a16="http://schemas.microsoft.com/office/drawing/2014/main" id="{93721932-9730-183D-813A-AE3D314E3050}"/>
              </a:ext>
            </a:extLst>
          </p:cNvPr>
          <p:cNvSpPr/>
          <p:nvPr/>
        </p:nvSpPr>
        <p:spPr>
          <a:xfrm>
            <a:off x="3597492" y="894079"/>
            <a:ext cx="4997016" cy="600837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  <a:latin typeface="Montserrat ExtraBold" panose="00000900000000000000" pitchFamily="2" charset="0"/>
              </a:rPr>
              <a:t>TEMAS INCLUÍDOS (Parte 3)</a:t>
            </a:r>
          </a:p>
        </p:txBody>
      </p:sp>
    </p:spTree>
    <p:extLst>
      <p:ext uri="{BB962C8B-B14F-4D97-AF65-F5344CB8AC3E}">
        <p14:creationId xmlns:p14="http://schemas.microsoft.com/office/powerpoint/2010/main" val="369658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8E92A-1390-64C8-69EA-F0C03D41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503A1-F96A-9F60-3FC9-37536390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365125"/>
            <a:ext cx="10520702" cy="796219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pt-BR" sz="3200">
                <a:solidFill>
                  <a:srgbClr val="FFFFFF"/>
                </a:solidFill>
                <a:latin typeface="Montserrat ExtraBold" panose="00000900000000000000" pitchFamily="2" charset="0"/>
              </a:rPr>
              <a:t>ATUALIZAÇÃO DA AGENDA 2024-2025</a:t>
            </a:r>
            <a:endParaRPr lang="pt-BR" sz="240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E672AEE-041D-98E8-3A43-164967269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12434"/>
              </p:ext>
            </p:extLst>
          </p:nvPr>
        </p:nvGraphicFramePr>
        <p:xfrm>
          <a:off x="0" y="2385771"/>
          <a:ext cx="12192001" cy="45200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97169">
                  <a:extLst>
                    <a:ext uri="{9D8B030D-6E8A-4147-A177-3AD203B41FA5}">
                      <a16:colId xmlns:a16="http://schemas.microsoft.com/office/drawing/2014/main" val="11012834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99881884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74581903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003145097"/>
                    </a:ext>
                  </a:extLst>
                </a:gridCol>
                <a:gridCol w="750277">
                  <a:extLst>
                    <a:ext uri="{9D8B030D-6E8A-4147-A177-3AD203B41FA5}">
                      <a16:colId xmlns:a16="http://schemas.microsoft.com/office/drawing/2014/main" val="3480518099"/>
                    </a:ext>
                  </a:extLst>
                </a:gridCol>
                <a:gridCol w="2063261">
                  <a:extLst>
                    <a:ext uri="{9D8B030D-6E8A-4147-A177-3AD203B41FA5}">
                      <a16:colId xmlns:a16="http://schemas.microsoft.com/office/drawing/2014/main" val="2258572556"/>
                    </a:ext>
                  </a:extLst>
                </a:gridCol>
                <a:gridCol w="937847">
                  <a:extLst>
                    <a:ext uri="{9D8B030D-6E8A-4147-A177-3AD203B41FA5}">
                      <a16:colId xmlns:a16="http://schemas.microsoft.com/office/drawing/2014/main" val="2995307926"/>
                    </a:ext>
                  </a:extLst>
                </a:gridCol>
                <a:gridCol w="6013939">
                  <a:extLst>
                    <a:ext uri="{9D8B030D-6E8A-4147-A177-3AD203B41FA5}">
                      <a16:colId xmlns:a16="http://schemas.microsoft.com/office/drawing/2014/main" val="3544956915"/>
                    </a:ext>
                  </a:extLst>
                </a:gridCol>
              </a:tblGrid>
              <a:tr h="3489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Macrotema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Área Responsável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Diretoria Supervisora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N. Tema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Situação</a:t>
                      </a: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Tema Regulatório</a:t>
                      </a:r>
                      <a:endParaRPr lang="pt-BR" sz="105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Priorização</a:t>
                      </a:r>
                      <a:b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pt-BR" sz="105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(Pontuação RICE de 0 - 15)</a:t>
                      </a:r>
                      <a:endParaRPr lang="pt-BR" sz="105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 fontAlgn="ctr"/>
                      <a:endParaRPr lang="pt-BR" sz="105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Justificativa Exclusão</a:t>
                      </a:r>
                    </a:p>
                  </a:txBody>
                  <a:tcPr marL="9879" marR="9879" marT="9879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43796"/>
                  </a:ext>
                </a:extLst>
              </a:tr>
              <a:tr h="2727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Assuntos Transversais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GGGAF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Diretor Presidente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1.7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Iniciado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Parcelamento de débitos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1,71</a:t>
                      </a:r>
                    </a:p>
                  </a:txBody>
                  <a:tcPr marL="72000" marR="72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Conforme entendimento junto à Gerência-Geral e Diretoria, o tópico deverá ser retirado da agenda regulatória 2024-2025 para que </a:t>
                      </a:r>
                      <a:r>
                        <a:rPr lang="pt-BR" sz="1050" b="1" u="sng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 exercício 2025 seja realizado um estudo aprofundando do tema e então incluído na próxima agenda</a:t>
                      </a: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</a:txBody>
                  <a:tcPr marL="72000" marR="72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73281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Agrotóxicos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GGTOX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DIRE3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2.10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 Análise de Impacto Regulatório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Regulamentação de produtos destinados a jardinagem amadora e profissional</a:t>
                      </a: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0,60</a:t>
                      </a:r>
                    </a:p>
                  </a:txBody>
                  <a:tcPr marL="72000" marR="72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Considerando que o </a:t>
                      </a:r>
                      <a:r>
                        <a:rPr lang="pt-BR" sz="1050" b="1" u="sng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os produtos destinados a jardinagem amadora e profissional deixaram de ser considerados agrotóxicos</a:t>
                      </a: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o tema passará a ser tratado por outra área da Anvisa. Foi publicada a Lei n 15785/2023 que determinou que: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"§ 1º Os produtos e os agentes de processos físicos, químicos ou biológicos destinados ao uso nos setores de proteção de ambientes urbanos e industriais são regidos pela Lei nº 6.360, de 23 de setembro de 1976."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Assim, o produto objeto do processo deixou de ser considerado agrotóxico, portanto fora da competência  regimental da GGTOX.</a:t>
                      </a:r>
                    </a:p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50" b="1" u="sng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 tema perpassa outras áreas da Anvisa e sendo assim a área competente ainda precisa ser definida.</a:t>
                      </a:r>
                    </a:p>
                  </a:txBody>
                  <a:tcPr marL="72000" marR="72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729905"/>
                  </a:ext>
                </a:extLst>
              </a:tr>
              <a:tr h="3420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Alimentos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GGALI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DIRE2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3.5</a:t>
                      </a:r>
                      <a:endParaRPr lang="pt-BR" sz="1050" b="0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Não Iniciado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t-BR" sz="105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1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Reavaliação da autorização de uso do aditivo alimentar dióxido de titânio em alimentos</a:t>
                      </a:r>
                      <a:endParaRPr lang="pt-BR" sz="1050" b="1" i="0" u="none" strike="noStrike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879" marR="9879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3,20</a:t>
                      </a:r>
                    </a:p>
                  </a:txBody>
                  <a:tcPr marL="72000" marR="72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BR" sz="105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 GGALI conduziu uma reavaliação do aditivo corante dióxido de titânio em alimentos e </a:t>
                      </a:r>
                      <a:r>
                        <a:rPr lang="pt-BR" sz="1050" b="1" i="0" u="sng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concluiu que a substância é segura para consumo humano nas condições de uso propostas. </a:t>
                      </a:r>
                      <a:r>
                        <a:rPr lang="pt-BR" sz="1050" b="0" i="0" u="none" strike="noStrike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Dessa forma, não é necessário conduzir uma intervenção normativa para rever as autorizações de uso dessa substâncias. Foi levantado que as opiniões emitidas por algumas autoridades europeias indicando preocupações com a segurança do dióxido de titânio são relativas a estudos que não refletem o uso do dióxido de titânio grau alimentício em alimentos. As conclusões alcançadas pela GGALI, a partir das evidências atualmente disponíveis, sobre a segurança de uso do dióxido de titânio e as medidas decorrentes destas conclusões encontram-se fundamentadas na Nota Técnica nº 18/2024/SEI/GEARE/GGALI/DIRE2/ANVISA, que foi divulgada no portal da Anvisa. Adicionalmente, a GGALI realizou um diálogo setorial virtual, no dia 27/10/2024, para apresentar suas conclusões e encaminhamentos.</a:t>
                      </a:r>
                    </a:p>
                  </a:txBody>
                  <a:tcPr marL="72000" marR="72000" marT="987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87285"/>
                  </a:ext>
                </a:extLst>
              </a:tr>
            </a:tbl>
          </a:graphicData>
        </a:graphic>
      </p:graphicFrame>
      <p:sp>
        <p:nvSpPr>
          <p:cNvPr id="30" name="Fluxograma: Preparação 29">
            <a:extLst>
              <a:ext uri="{FF2B5EF4-FFF2-40B4-BE49-F238E27FC236}">
                <a16:creationId xmlns:a16="http://schemas.microsoft.com/office/drawing/2014/main" id="{9566739A-135A-8191-4787-7AAADE13F8C5}"/>
              </a:ext>
            </a:extLst>
          </p:cNvPr>
          <p:cNvSpPr/>
          <p:nvPr/>
        </p:nvSpPr>
        <p:spPr>
          <a:xfrm>
            <a:off x="3640624" y="1115786"/>
            <a:ext cx="4910752" cy="570139"/>
          </a:xfrm>
          <a:prstGeom prst="flowChartPrepa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TEMAS EXCLUÍDOS </a:t>
            </a:r>
          </a:p>
          <a:p>
            <a:pPr algn="ctr"/>
            <a:r>
              <a:rPr lang="pt-BR">
                <a:solidFill>
                  <a:schemeClr val="accent3"/>
                </a:solidFill>
                <a:latin typeface="Montserrat ExtraBold" panose="00000900000000000000" pitchFamily="2" charset="0"/>
              </a:rPr>
              <a:t>(parte 1)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83CBCA-AC77-0AEB-9B46-9CF3B65D2ECA}"/>
              </a:ext>
            </a:extLst>
          </p:cNvPr>
          <p:cNvSpPr txBox="1"/>
          <p:nvPr/>
        </p:nvSpPr>
        <p:spPr>
          <a:xfrm>
            <a:off x="0" y="1739440"/>
            <a:ext cx="1219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DESTAQUE: </a:t>
            </a:r>
          </a:p>
          <a:p>
            <a:pPr algn="ctr">
              <a:spcAft>
                <a:spcPts val="1200"/>
              </a:spcAft>
            </a:pPr>
            <a:r>
              <a:rPr lang="pt-BR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Entre os 9 temas previstos para exclusão, a maioria não está iniciado, um tema estava replicado na lista (Tema nº 8.18 &amp;Tema 8.38) e dois tratam-se de assuntos de âmbito interno (Temas nº 9.4 e 9.5).</a:t>
            </a:r>
            <a:endParaRPr lang="pt-BR" sz="1200" u="none" strike="noStrike" cap="none" spc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2542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1_reaRespons_x00e1_vel xmlns="1b481078-05fd-4425-adfc-5f858dcaa140" xsi:nil="true"/>
    <TaxCatchAll xmlns="3358cef2-5e33-4382-9f34-ebdf29ebf261" xsi:nil="true"/>
    <lcf76f155ced4ddcb4097134ff3c332f xmlns="1b481078-05fd-4425-adfc-5f858dcaa140">
      <Terms xmlns="http://schemas.microsoft.com/office/infopath/2007/PartnerControls"/>
    </lcf76f155ced4ddcb4097134ff3c332f>
    <Coordena_x00e7__x00f5_esenvolvidas xmlns="1b481078-05fd-4425-adfc-5f858dcaa140" xsi:nil="true"/>
    <Disp_x002e_ARR xmlns="1b481078-05fd-4425-adfc-5f858dcaa140">false</Disp_x002e_ARR>
    <DatadeCria_x00e7__x00e3_o xmlns="1b481078-05fd-4425-adfc-5f858dcaa140" xsi:nil="true"/>
    <Disp_x002e_CP xmlns="1b481078-05fd-4425-adfc-5f858dcaa140">false</Disp_x002e_CP>
    <Disp_x002e_AIR xmlns="1b481078-05fd-4425-adfc-5f858dcaa140">false</Disp_x002e_AIR>
    <N_x00ba_ProcessoSEI xmlns="1b481078-05fd-4425-adfc-5f858dcaa1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A23B54B4C11D478B02E3F24C9EDF15" ma:contentTypeVersion="29" ma:contentTypeDescription="Crie um novo documento." ma:contentTypeScope="" ma:versionID="136e3990d7562873f6533e50bea84146">
  <xsd:schema xmlns:xsd="http://www.w3.org/2001/XMLSchema" xmlns:xs="http://www.w3.org/2001/XMLSchema" xmlns:p="http://schemas.microsoft.com/office/2006/metadata/properties" xmlns:ns2="3358cef2-5e33-4382-9f34-ebdf29ebf261" xmlns:ns3="1b481078-05fd-4425-adfc-5f858dcaa140" targetNamespace="http://schemas.microsoft.com/office/2006/metadata/properties" ma:root="true" ma:fieldsID="521ae5b36496d2748eb153d8e1b4c6bc" ns2:_="" ns3:_="">
    <xsd:import namespace="3358cef2-5e33-4382-9f34-ebdf29ebf261"/>
    <xsd:import namespace="1b481078-05fd-4425-adfc-5f858dcaa1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_x00c1_reaRespons_x00e1_vel" minOccurs="0"/>
                <xsd:element ref="ns3:Disp_x002e_AIR" minOccurs="0"/>
                <xsd:element ref="ns3:Disp_x002e_CP" minOccurs="0"/>
                <xsd:element ref="ns3:Disp_x002e_ARR" minOccurs="0"/>
                <xsd:element ref="ns3:N_x00ba_ProcessoSEI" minOccurs="0"/>
                <xsd:element ref="ns3:DatadeCria_x00e7__x00e3_o" minOccurs="0"/>
                <xsd:element ref="ns3:Coordena_x00e7__x00f5_esenvolvida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8cef2-5e33-4382-9f34-ebdf29ebf2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d5522c-33e0-42c0-94b7-dcb2cd0afda0}" ma:internalName="TaxCatchAll" ma:showField="CatchAllData" ma:web="3358cef2-5e33-4382-9f34-ebdf29ebf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81078-05fd-4425-adfc-5f858dcaa1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c1_reaRespons_x00e1_vel" ma:index="25" nillable="true" ma:displayName="Área Responsável" ma:format="Dropdown" ma:internalName="_x00c1_reaRespons_x00e1_vel">
      <xsd:simpleType>
        <xsd:restriction base="dms:Text">
          <xsd:maxLength value="255"/>
        </xsd:restriction>
      </xsd:simpleType>
    </xsd:element>
    <xsd:element name="Disp_x002e_AIR" ma:index="26" nillable="true" ma:displayName="Disp. AIR" ma:default="0" ma:description="Dispensa de AIR" ma:format="Dropdown" ma:internalName="Disp_x002e_AIR">
      <xsd:simpleType>
        <xsd:restriction base="dms:Boolean"/>
      </xsd:simpleType>
    </xsd:element>
    <xsd:element name="Disp_x002e_CP" ma:index="27" nillable="true" ma:displayName="Disp. CP" ma:default="0" ma:description="Dispensa de CP ?" ma:format="Dropdown" ma:internalName="Disp_x002e_CP">
      <xsd:simpleType>
        <xsd:restriction base="dms:Boolean"/>
      </xsd:simpleType>
    </xsd:element>
    <xsd:element name="Disp_x002e_ARR" ma:index="28" nillable="true" ma:displayName="Disp. ARR" ma:default="0" ma:description="Dispensa de ARR ?" ma:format="Dropdown" ma:internalName="Disp_x002e_ARR">
      <xsd:simpleType>
        <xsd:restriction base="dms:Boolean"/>
      </xsd:simpleType>
    </xsd:element>
    <xsd:element name="N_x00ba_ProcessoSEI" ma:index="29" nillable="true" ma:displayName="Nº Processo SEI" ma:format="Dropdown" ma:internalName="N_x00ba_ProcessoSEI">
      <xsd:simpleType>
        <xsd:restriction base="dms:Text">
          <xsd:maxLength value="255"/>
        </xsd:restriction>
      </xsd:simpleType>
    </xsd:element>
    <xsd:element name="DatadeCria_x00e7__x00e3_o" ma:index="30" nillable="true" ma:displayName="Data de Criação" ma:description="Data de criação da avaliação" ma:format="DateOnly" ma:internalName="DatadeCria_x00e7__x00e3_o">
      <xsd:simpleType>
        <xsd:restriction base="dms:DateTime"/>
      </xsd:simpleType>
    </xsd:element>
    <xsd:element name="Coordena_x00e7__x00f5_esenvolvidas" ma:index="31" nillable="true" ma:displayName="Coordenações envolvidas" ma:description="Selecionar as Coordenações" ma:format="Dropdown" ma:internalName="Coordena_x00e7__x00f5_esenvolvida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PROR"/>
                    <xsd:enumeration value="CMARR"/>
                    <xsd:enumeration value="COAIR"/>
                    <xsd:enumeration value="ASREG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27D8C-E7B8-4317-AB12-83FEA83351F5}">
  <ds:schemaRefs>
    <ds:schemaRef ds:uri="1b481078-05fd-4425-adfc-5f858dcaa140"/>
    <ds:schemaRef ds:uri="3358cef2-5e33-4382-9f34-ebdf29ebf2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1B2DF0-4D9E-4D6E-9638-3FD3A7690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A3CAE7-6757-4165-A72E-30851A78DE79}">
  <ds:schemaRefs>
    <ds:schemaRef ds:uri="1b481078-05fd-4425-adfc-5f858dcaa140"/>
    <ds:schemaRef ds:uri="3358cef2-5e33-4382-9f34-ebdf29ebf2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47</TotalTime>
  <Words>4365</Words>
  <Application>Microsoft Office PowerPoint</Application>
  <PresentationFormat>Widescreen</PresentationFormat>
  <Paragraphs>566</Paragraphs>
  <Slides>23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Pacote</vt:lpstr>
      <vt:lpstr>Apresentação do PowerPoint</vt:lpstr>
      <vt:lpstr>ATUALIZAÇÃO DA AGENDA 2024-2025</vt:lpstr>
      <vt:lpstr>ATUALIZAÇÃO DA AGENDA 2024-2025</vt:lpstr>
      <vt:lpstr>Apresentação do PowerPoint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ATUALIZAÇÃO DA AGENDA 2024-2025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Kélia Vasconcelos</dc:creator>
  <cp:lastModifiedBy>Renata Regina Leite de Assis</cp:lastModifiedBy>
  <cp:revision>12</cp:revision>
  <dcterms:created xsi:type="dcterms:W3CDTF">2022-12-01T14:29:38Z</dcterms:created>
  <dcterms:modified xsi:type="dcterms:W3CDTF">2024-11-28T14:01:02Z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0x0101003EA23B54B4C11D478B02E3F24C9EDF15</vt:lpwstr>
  </property>
  <property fmtid="{D5CDD505-2E9C-101B-9397-08002B2CF9AE}" pid="3" name="MediaServiceImageTags">
    <vt:lpwstr/>
  </property>
</Properties>
</file>