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24"/>
  </p:notesMasterIdLst>
  <p:sldIdLst>
    <p:sldId id="257" r:id="rId5"/>
    <p:sldId id="4394" r:id="rId6"/>
    <p:sldId id="4402" r:id="rId7"/>
    <p:sldId id="4399" r:id="rId8"/>
    <p:sldId id="4400" r:id="rId9"/>
    <p:sldId id="4379" r:id="rId10"/>
    <p:sldId id="293" r:id="rId11"/>
    <p:sldId id="4382" r:id="rId12"/>
    <p:sldId id="4391" r:id="rId13"/>
    <p:sldId id="4392" r:id="rId14"/>
    <p:sldId id="4393" r:id="rId15"/>
    <p:sldId id="4395" r:id="rId16"/>
    <p:sldId id="4396" r:id="rId17"/>
    <p:sldId id="4380" r:id="rId18"/>
    <p:sldId id="4403" r:id="rId19"/>
    <p:sldId id="4397" r:id="rId20"/>
    <p:sldId id="4398" r:id="rId21"/>
    <p:sldId id="4401" r:id="rId22"/>
    <p:sldId id="4189" r:id="rId23"/>
  </p:sldIdLst>
  <p:sldSz cx="12192000" cy="6858000"/>
  <p:notesSz cx="7099300" cy="10234613"/>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E5F3A-80B7-1DDC-2E4C-AF878A045E7E}" name="Nelio Cezar de Aquino" initials="NA" userId="S::Nelio.Aquino@anvisa.gov.br::b336dc40-3d77-40f9-b025-3736a0a4c82e" providerId="AD"/>
  <p188:author id="{E75C4B51-9140-52A6-B720-321C510EBAB3}" name="Flavia Neves Rocha Alves" initials="FA" userId="S::flavia.alves@anvisa.gov.br::2ec323f3-6003-441d-b0fc-5be77ac4aee4" providerId="AD"/>
  <p188:author id="{C296869A-5A74-DFDA-9C9C-36A085EC8AB3}" name="Raphael Sanches Pereira" initials="RP" userId="S::RAPHAEL.PEREIRA@anvisa.gov.br::a10ad9c5-9250-4942-a095-dd4487dd70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3D2"/>
    <a:srgbClr val="1B478B"/>
    <a:srgbClr val="1B4F7F"/>
    <a:srgbClr val="AE396B"/>
    <a:srgbClr val="CB7E25"/>
    <a:srgbClr val="008C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046" autoAdjust="0"/>
  </p:normalViewPr>
  <p:slideViewPr>
    <p:cSldViewPr snapToGrid="0">
      <p:cViewPr varScale="1">
        <p:scale>
          <a:sx n="72" d="100"/>
          <a:sy n="72" d="100"/>
        </p:scale>
        <p:origin x="618" y="66"/>
      </p:cViewPr>
      <p:guideLst>
        <p:guide orient="horz" pos="19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Planilha1!$B$1</c:f>
              <c:strCache>
                <c:ptCount val="1"/>
                <c:pt idx="0">
                  <c:v>Genérico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Planilha1!$B$2:$B$6</c:f>
              <c:numCache>
                <c:formatCode>General</c:formatCode>
                <c:ptCount val="5"/>
                <c:pt idx="0">
                  <c:v>149</c:v>
                </c:pt>
                <c:pt idx="1">
                  <c:v>118</c:v>
                </c:pt>
                <c:pt idx="2">
                  <c:v>71</c:v>
                </c:pt>
                <c:pt idx="3">
                  <c:v>87</c:v>
                </c:pt>
                <c:pt idx="4">
                  <c:v>114</c:v>
                </c:pt>
              </c:numCache>
            </c:numRef>
          </c:val>
          <c:extLst>
            <c:ext xmlns:c16="http://schemas.microsoft.com/office/drawing/2014/chart" uri="{C3380CC4-5D6E-409C-BE32-E72D297353CC}">
              <c16:uniqueId val="{00000000-AB7A-4B8A-B26E-9653693E5236}"/>
            </c:ext>
          </c:extLst>
        </c:ser>
        <c:ser>
          <c:idx val="1"/>
          <c:order val="1"/>
          <c:tx>
            <c:strRef>
              <c:f>Planilha1!$C$1</c:f>
              <c:strCache>
                <c:ptCount val="1"/>
                <c:pt idx="0">
                  <c:v>Similar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Planilha1!$C$2:$C$6</c:f>
              <c:numCache>
                <c:formatCode>General</c:formatCode>
                <c:ptCount val="5"/>
                <c:pt idx="0">
                  <c:v>32</c:v>
                </c:pt>
                <c:pt idx="1">
                  <c:v>40</c:v>
                </c:pt>
                <c:pt idx="2">
                  <c:v>60</c:v>
                </c:pt>
                <c:pt idx="3">
                  <c:v>52</c:v>
                </c:pt>
                <c:pt idx="4">
                  <c:v>78</c:v>
                </c:pt>
              </c:numCache>
            </c:numRef>
          </c:val>
          <c:extLst>
            <c:ext xmlns:c16="http://schemas.microsoft.com/office/drawing/2014/chart" uri="{C3380CC4-5D6E-409C-BE32-E72D297353CC}">
              <c16:uniqueId val="{00000001-AB7A-4B8A-B26E-9653693E5236}"/>
            </c:ext>
          </c:extLst>
        </c:ser>
        <c:ser>
          <c:idx val="2"/>
          <c:order val="2"/>
          <c:tx>
            <c:strRef>
              <c:f>Planilha1!$D$1</c:f>
              <c:strCache>
                <c:ptCount val="1"/>
                <c:pt idx="0">
                  <c:v>Novo/Inovador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Planilha1!$D$2:$D$6</c:f>
              <c:numCache>
                <c:formatCode>General</c:formatCode>
                <c:ptCount val="5"/>
                <c:pt idx="0">
                  <c:v>49</c:v>
                </c:pt>
                <c:pt idx="1">
                  <c:v>47</c:v>
                </c:pt>
                <c:pt idx="2">
                  <c:v>39</c:v>
                </c:pt>
                <c:pt idx="3">
                  <c:v>36</c:v>
                </c:pt>
                <c:pt idx="4">
                  <c:v>62</c:v>
                </c:pt>
              </c:numCache>
            </c:numRef>
          </c:val>
          <c:extLst>
            <c:ext xmlns:c16="http://schemas.microsoft.com/office/drawing/2014/chart" uri="{C3380CC4-5D6E-409C-BE32-E72D297353CC}">
              <c16:uniqueId val="{00000002-AB7A-4B8A-B26E-9653693E5236}"/>
            </c:ext>
          </c:extLst>
        </c:ser>
        <c:ser>
          <c:idx val="3"/>
          <c:order val="3"/>
          <c:tx>
            <c:strRef>
              <c:f>Planilha1!$E$1</c:f>
              <c:strCache>
                <c:ptCount val="1"/>
                <c:pt idx="0">
                  <c:v>Fitoterápico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Planilha1!$E$2:$E$6</c:f>
              <c:numCache>
                <c:formatCode>General</c:formatCode>
                <c:ptCount val="5"/>
                <c:pt idx="0">
                  <c:v>21</c:v>
                </c:pt>
                <c:pt idx="1">
                  <c:v>21</c:v>
                </c:pt>
                <c:pt idx="2">
                  <c:v>4</c:v>
                </c:pt>
                <c:pt idx="3">
                  <c:v>4</c:v>
                </c:pt>
                <c:pt idx="4">
                  <c:v>7</c:v>
                </c:pt>
              </c:numCache>
            </c:numRef>
          </c:val>
          <c:extLst>
            <c:ext xmlns:c16="http://schemas.microsoft.com/office/drawing/2014/chart" uri="{C3380CC4-5D6E-409C-BE32-E72D297353CC}">
              <c16:uniqueId val="{00000003-AB7A-4B8A-B26E-9653693E5236}"/>
            </c:ext>
          </c:extLst>
        </c:ser>
        <c:ser>
          <c:idx val="4"/>
          <c:order val="4"/>
          <c:tx>
            <c:strRef>
              <c:f>Planilha1!$F$1</c:f>
              <c:strCache>
                <c:ptCount val="1"/>
                <c:pt idx="0">
                  <c:v>Específico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Planilha1!$F$2:$F$6</c:f>
              <c:numCache>
                <c:formatCode>General</c:formatCode>
                <c:ptCount val="5"/>
                <c:pt idx="0">
                  <c:v>46</c:v>
                </c:pt>
                <c:pt idx="1">
                  <c:v>34</c:v>
                </c:pt>
                <c:pt idx="2">
                  <c:v>15</c:v>
                </c:pt>
                <c:pt idx="3">
                  <c:v>12</c:v>
                </c:pt>
                <c:pt idx="4">
                  <c:v>9</c:v>
                </c:pt>
              </c:numCache>
            </c:numRef>
          </c:val>
          <c:extLst>
            <c:ext xmlns:c16="http://schemas.microsoft.com/office/drawing/2014/chart" uri="{C3380CC4-5D6E-409C-BE32-E72D297353CC}">
              <c16:uniqueId val="{00000004-AB7A-4B8A-B26E-9653693E5236}"/>
            </c:ext>
          </c:extLst>
        </c:ser>
        <c:ser>
          <c:idx val="5"/>
          <c:order val="5"/>
          <c:tx>
            <c:strRef>
              <c:f>Planilha1!$G$1</c:f>
              <c:strCache>
                <c:ptCount val="1"/>
                <c:pt idx="0">
                  <c:v>Dinamizado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Planilha1!$G$2:$G$6</c:f>
              <c:numCache>
                <c:formatCode>General</c:formatCode>
                <c:ptCount val="5"/>
                <c:pt idx="0">
                  <c:v>0</c:v>
                </c:pt>
                <c:pt idx="1">
                  <c:v>0</c:v>
                </c:pt>
                <c:pt idx="2">
                  <c:v>0</c:v>
                </c:pt>
                <c:pt idx="3">
                  <c:v>1</c:v>
                </c:pt>
                <c:pt idx="4">
                  <c:v>1</c:v>
                </c:pt>
              </c:numCache>
            </c:numRef>
          </c:val>
          <c:extLst>
            <c:ext xmlns:c16="http://schemas.microsoft.com/office/drawing/2014/chart" uri="{C3380CC4-5D6E-409C-BE32-E72D297353CC}">
              <c16:uniqueId val="{00000005-AB7A-4B8A-B26E-9653693E5236}"/>
            </c:ext>
          </c:extLst>
        </c:ser>
        <c:ser>
          <c:idx val="6"/>
          <c:order val="6"/>
          <c:tx>
            <c:strRef>
              <c:f>Planilha1!$H$1</c:f>
              <c:strCache>
                <c:ptCount val="1"/>
                <c:pt idx="0">
                  <c:v>Produto de Cannabis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Planilha1!$H$2:$H$6</c:f>
              <c:numCache>
                <c:formatCode>General</c:formatCode>
                <c:ptCount val="5"/>
                <c:pt idx="0">
                  <c:v>0</c:v>
                </c:pt>
                <c:pt idx="1">
                  <c:v>1</c:v>
                </c:pt>
                <c:pt idx="2">
                  <c:v>17</c:v>
                </c:pt>
                <c:pt idx="3">
                  <c:v>15</c:v>
                </c:pt>
                <c:pt idx="4">
                  <c:v>25</c:v>
                </c:pt>
              </c:numCache>
            </c:numRef>
          </c:val>
          <c:extLst>
            <c:ext xmlns:c16="http://schemas.microsoft.com/office/drawing/2014/chart" uri="{C3380CC4-5D6E-409C-BE32-E72D297353CC}">
              <c16:uniqueId val="{00000006-AB7A-4B8A-B26E-9653693E5236}"/>
            </c:ext>
          </c:extLst>
        </c:ser>
        <c:ser>
          <c:idx val="7"/>
          <c:order val="7"/>
          <c:tx>
            <c:strRef>
              <c:f>Planilha1!$I$1</c:f>
              <c:strCache>
                <c:ptCount val="1"/>
                <c:pt idx="0">
                  <c:v>Biológico Novo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Planilha1!$I$2:$I$6</c:f>
              <c:numCache>
                <c:formatCode>General</c:formatCode>
                <c:ptCount val="5"/>
                <c:pt idx="0">
                  <c:v>20</c:v>
                </c:pt>
                <c:pt idx="1">
                  <c:v>1</c:v>
                </c:pt>
                <c:pt idx="2">
                  <c:v>17</c:v>
                </c:pt>
                <c:pt idx="3">
                  <c:v>15</c:v>
                </c:pt>
                <c:pt idx="4">
                  <c:v>25</c:v>
                </c:pt>
              </c:numCache>
            </c:numRef>
          </c:val>
          <c:extLst>
            <c:ext xmlns:c16="http://schemas.microsoft.com/office/drawing/2014/chart" uri="{C3380CC4-5D6E-409C-BE32-E72D297353CC}">
              <c16:uniqueId val="{00000007-AB7A-4B8A-B26E-9653693E5236}"/>
            </c:ext>
          </c:extLst>
        </c:ser>
        <c:ser>
          <c:idx val="8"/>
          <c:order val="8"/>
          <c:tx>
            <c:strRef>
              <c:f>Planilha1!$J$1</c:f>
              <c:strCache>
                <c:ptCount val="1"/>
                <c:pt idx="0">
                  <c:v>Biossimilar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Planilha1!$J$2:$J$6</c:f>
              <c:numCache>
                <c:formatCode>General</c:formatCode>
                <c:ptCount val="5"/>
                <c:pt idx="0">
                  <c:v>16</c:v>
                </c:pt>
                <c:pt idx="1">
                  <c:v>8</c:v>
                </c:pt>
                <c:pt idx="2">
                  <c:v>8</c:v>
                </c:pt>
                <c:pt idx="3">
                  <c:v>7</c:v>
                </c:pt>
                <c:pt idx="4">
                  <c:v>6</c:v>
                </c:pt>
              </c:numCache>
            </c:numRef>
          </c:val>
          <c:extLst>
            <c:ext xmlns:c16="http://schemas.microsoft.com/office/drawing/2014/chart" uri="{C3380CC4-5D6E-409C-BE32-E72D297353CC}">
              <c16:uniqueId val="{00000008-AB7A-4B8A-B26E-9653693E5236}"/>
            </c:ext>
          </c:extLst>
        </c:ser>
        <c:ser>
          <c:idx val="9"/>
          <c:order val="9"/>
          <c:tx>
            <c:strRef>
              <c:f>Planilha1!$K$1</c:f>
              <c:strCache>
                <c:ptCount val="1"/>
                <c:pt idx="0">
                  <c:v>Produto de Terapia Avançada</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Planilha1!$A$2:$A$6</c:f>
              <c:numCache>
                <c:formatCode>General</c:formatCode>
                <c:ptCount val="5"/>
                <c:pt idx="0">
                  <c:v>2019</c:v>
                </c:pt>
                <c:pt idx="1">
                  <c:v>2020</c:v>
                </c:pt>
                <c:pt idx="2">
                  <c:v>2021</c:v>
                </c:pt>
                <c:pt idx="3">
                  <c:v>2022</c:v>
                </c:pt>
                <c:pt idx="4">
                  <c:v>2023</c:v>
                </c:pt>
              </c:numCache>
            </c:numRef>
          </c:cat>
          <c:val>
            <c:numRef>
              <c:f>Planilha1!$K$2:$K$6</c:f>
              <c:numCache>
                <c:formatCode>General</c:formatCode>
                <c:ptCount val="5"/>
                <c:pt idx="0">
                  <c:v>0</c:v>
                </c:pt>
                <c:pt idx="1">
                  <c:v>2</c:v>
                </c:pt>
                <c:pt idx="2">
                  <c:v>0</c:v>
                </c:pt>
                <c:pt idx="3">
                  <c:v>3</c:v>
                </c:pt>
                <c:pt idx="4">
                  <c:v>1</c:v>
                </c:pt>
              </c:numCache>
            </c:numRef>
          </c:val>
          <c:extLst>
            <c:ext xmlns:c16="http://schemas.microsoft.com/office/drawing/2014/chart" uri="{C3380CC4-5D6E-409C-BE32-E72D297353CC}">
              <c16:uniqueId val="{00000009-AB7A-4B8A-B26E-9653693E5236}"/>
            </c:ext>
          </c:extLst>
        </c:ser>
        <c:dLbls>
          <c:dLblPos val="outEnd"/>
          <c:showLegendKey val="0"/>
          <c:showVal val="1"/>
          <c:showCatName val="0"/>
          <c:showSerName val="0"/>
          <c:showPercent val="0"/>
          <c:showBubbleSize val="0"/>
        </c:dLbls>
        <c:gapWidth val="219"/>
        <c:overlap val="-27"/>
        <c:axId val="1558033583"/>
        <c:axId val="1558034063"/>
        <c:extLst>
          <c:ext xmlns:c15="http://schemas.microsoft.com/office/drawing/2012/chart" uri="{02D57815-91ED-43cb-92C2-25804820EDAC}">
            <c15:filteredBarSeries>
              <c15:ser>
                <c:idx val="10"/>
                <c:order val="10"/>
                <c:tx>
                  <c:strRef>
                    <c:extLst>
                      <c:ext uri="{02D57815-91ED-43cb-92C2-25804820EDAC}">
                        <c15:formulaRef>
                          <c15:sqref>Planilha1!$L$1</c15:sqref>
                        </c15:formulaRef>
                      </c:ext>
                    </c:extLst>
                    <c:strCache>
                      <c:ptCount val="1"/>
                      <c:pt idx="0">
                        <c:v>Total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Planilha1!$A$2:$A$6</c15:sqref>
                        </c15:formulaRef>
                      </c:ext>
                    </c:extLst>
                    <c:numCache>
                      <c:formatCode>General</c:formatCode>
                      <c:ptCount val="5"/>
                      <c:pt idx="0">
                        <c:v>2019</c:v>
                      </c:pt>
                      <c:pt idx="1">
                        <c:v>2020</c:v>
                      </c:pt>
                      <c:pt idx="2">
                        <c:v>2021</c:v>
                      </c:pt>
                      <c:pt idx="3">
                        <c:v>2022</c:v>
                      </c:pt>
                      <c:pt idx="4">
                        <c:v>2023</c:v>
                      </c:pt>
                    </c:numCache>
                  </c:numRef>
                </c:cat>
                <c:val>
                  <c:numRef>
                    <c:extLst>
                      <c:ext uri="{02D57815-91ED-43cb-92C2-25804820EDAC}">
                        <c15:formulaRef>
                          <c15:sqref>Planilha1!$L$2:$L$6</c15:sqref>
                        </c15:formulaRef>
                      </c:ext>
                    </c:extLst>
                    <c:numCache>
                      <c:formatCode>General</c:formatCode>
                      <c:ptCount val="5"/>
                      <c:pt idx="0">
                        <c:v>333</c:v>
                      </c:pt>
                      <c:pt idx="1">
                        <c:v>272</c:v>
                      </c:pt>
                      <c:pt idx="2">
                        <c:v>222</c:v>
                      </c:pt>
                      <c:pt idx="3">
                        <c:v>233</c:v>
                      </c:pt>
                      <c:pt idx="4">
                        <c:v>314</c:v>
                      </c:pt>
                    </c:numCache>
                  </c:numRef>
                </c:val>
                <c:extLst>
                  <c:ext xmlns:c16="http://schemas.microsoft.com/office/drawing/2014/chart" uri="{C3380CC4-5D6E-409C-BE32-E72D297353CC}">
                    <c16:uniqueId val="{0000000A-AB7A-4B8A-B26E-9653693E5236}"/>
                  </c:ext>
                </c:extLst>
              </c15:ser>
            </c15:filteredBarSeries>
          </c:ext>
        </c:extLst>
      </c:barChart>
      <c:catAx>
        <c:axId val="155803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58034063"/>
        <c:crosses val="autoZero"/>
        <c:auto val="1"/>
        <c:lblAlgn val="ctr"/>
        <c:lblOffset val="100"/>
        <c:noMultiLvlLbl val="0"/>
      </c:catAx>
      <c:valAx>
        <c:axId val="1558034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558033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F6434-5403-471F-960D-66ECB194FB0F}" type="doc">
      <dgm:prSet loTypeId="urn:microsoft.com/office/officeart/2005/8/layout/pyramid2" loCatId="list" qsTypeId="urn:microsoft.com/office/officeart/2005/8/quickstyle/simple1" qsCatId="simple" csTypeId="urn:microsoft.com/office/officeart/2005/8/colors/accent2_2" csCatId="accent2" phldr="1"/>
      <dgm:spPr/>
      <dgm:t>
        <a:bodyPr/>
        <a:lstStyle/>
        <a:p>
          <a:endParaRPr lang="pt-BR"/>
        </a:p>
      </dgm:t>
    </dgm:pt>
    <dgm:pt modelId="{4206A474-5AC0-46F8-999F-03B80343C3C0}">
      <dgm:prSet custT="1"/>
      <dgm:spPr/>
      <dgm:t>
        <a:bodyPr/>
        <a:lstStyle/>
        <a:p>
          <a:r>
            <a:rPr lang="es" sz="1800" b="0" dirty="0">
              <a:solidFill>
                <a:schemeClr val="accent6">
                  <a:lumMod val="50000"/>
                </a:schemeClr>
              </a:solidFill>
              <a:latin typeface="Calibri" panose="020F0502020204030204" pitchFamily="34" charset="0"/>
              <a:cs typeface="Calibri" panose="020F0502020204030204" pitchFamily="34" charset="0"/>
            </a:rPr>
            <a:t>Reconhecimento unilateral</a:t>
          </a:r>
          <a:endParaRPr lang="pt-BR" sz="1800" b="0" dirty="0">
            <a:solidFill>
              <a:schemeClr val="accent6">
                <a:lumMod val="50000"/>
              </a:schemeClr>
            </a:solidFill>
            <a:latin typeface="Calibri" panose="020F0502020204030204" pitchFamily="34" charset="0"/>
            <a:cs typeface="Calibri" panose="020F0502020204030204" pitchFamily="34" charset="0"/>
          </a:endParaRPr>
        </a:p>
      </dgm:t>
    </dgm:pt>
    <dgm:pt modelId="{CE0AF390-4B66-4BA0-819D-1EE1DCD2A553}" type="parTrans" cxnId="{E2420945-92E9-46C0-84F8-D15D3EEBB14A}">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15431659-0778-43F2-8F77-6FC743C3B3C9}" type="sibTrans" cxnId="{E2420945-92E9-46C0-84F8-D15D3EEBB14A}">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CFB0C004-A0FB-4C53-9C22-3664070FD7EB}">
      <dgm:prSet custT="1"/>
      <dgm:spPr/>
      <dgm:t>
        <a:bodyPr/>
        <a:lstStyle/>
        <a:p>
          <a:r>
            <a:rPr lang="es" sz="1800" b="0" dirty="0">
              <a:solidFill>
                <a:schemeClr val="accent6">
                  <a:lumMod val="50000"/>
                </a:schemeClr>
              </a:solidFill>
              <a:latin typeface="Calibri" panose="020F0502020204030204" pitchFamily="34" charset="0"/>
              <a:cs typeface="Calibri" panose="020F0502020204030204" pitchFamily="34" charset="0"/>
            </a:rPr>
            <a:t>Confiança regulatória unilateral</a:t>
          </a:r>
        </a:p>
        <a:p>
          <a:r>
            <a:rPr lang="pt-BR" sz="1400" b="0" dirty="0">
              <a:solidFill>
                <a:schemeClr val="accent6">
                  <a:lumMod val="50000"/>
                </a:schemeClr>
              </a:solidFill>
              <a:latin typeface="Calibri" panose="020F0502020204030204" pitchFamily="34" charset="0"/>
              <a:cs typeface="Calibri" panose="020F0502020204030204" pitchFamily="34" charset="0"/>
            </a:rPr>
            <a:t>(Otimização das avaliações regulatórias, confirmando a equivalência dos medicamentos, avaliando a relevância das avaliações de outras autoridades e revisando os dados com base em relatórios da autoridade reguladora de referência)</a:t>
          </a:r>
        </a:p>
      </dgm:t>
    </dgm:pt>
    <dgm:pt modelId="{B2060681-2A2B-4FD9-94DC-658EA3AECC4A}" type="parTrans" cxnId="{7A4F76A0-8421-4315-B241-5B8EB8F46517}">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30291D0C-AB8E-4553-A10E-D6823DE94786}" type="sibTrans" cxnId="{7A4F76A0-8421-4315-B241-5B8EB8F46517}">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03D8536D-414E-4ABA-8E09-F584B8A6910C}">
      <dgm:prSet custT="1"/>
      <dgm:spPr/>
      <dgm:t>
        <a:bodyPr/>
        <a:lstStyle/>
        <a:p>
          <a:r>
            <a:rPr lang="es" sz="1800" b="0" dirty="0">
              <a:solidFill>
                <a:schemeClr val="accent6">
                  <a:lumMod val="50000"/>
                </a:schemeClr>
              </a:solidFill>
              <a:latin typeface="Calibri" panose="020F0502020204030204" pitchFamily="34" charset="0"/>
              <a:cs typeface="Calibri" panose="020F0502020204030204" pitchFamily="34" charset="0"/>
            </a:rPr>
            <a:t>Reconhecimento mútuo</a:t>
          </a:r>
          <a:endParaRPr lang="pt-BR" sz="1800" b="0" dirty="0">
            <a:solidFill>
              <a:schemeClr val="accent6">
                <a:lumMod val="50000"/>
              </a:schemeClr>
            </a:solidFill>
            <a:latin typeface="Calibri" panose="020F0502020204030204" pitchFamily="34" charset="0"/>
            <a:cs typeface="Calibri" panose="020F0502020204030204" pitchFamily="34" charset="0"/>
          </a:endParaRPr>
        </a:p>
      </dgm:t>
    </dgm:pt>
    <dgm:pt modelId="{8013322E-688D-4117-88E6-D2C8C5AAADD8}" type="parTrans" cxnId="{B32F8EAB-AEE5-4670-B2B5-84E95DFB6509}">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4A27AFFC-116D-48FB-ACC9-0D2B07A2504B}" type="sibTrans" cxnId="{B32F8EAB-AEE5-4670-B2B5-84E95DFB6509}">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58D8A555-319B-45E2-8D7F-F6040A915175}">
      <dgm:prSet custT="1"/>
      <dgm:spPr/>
      <dgm:t>
        <a:bodyPr/>
        <a:lstStyle/>
        <a:p>
          <a:r>
            <a:rPr lang="es" sz="1800" b="0" i="0" dirty="0">
              <a:solidFill>
                <a:schemeClr val="accent6">
                  <a:lumMod val="50000"/>
                </a:schemeClr>
              </a:solidFill>
              <a:latin typeface="Calibri" panose="020F0502020204030204" pitchFamily="34" charset="0"/>
              <a:cs typeface="Calibri" panose="020F0502020204030204" pitchFamily="34" charset="0"/>
            </a:rPr>
            <a:t>Avaliação conjunta ou trabalho compartilhado (OPEN, ORBIS, ACCESS)</a:t>
          </a:r>
          <a:endParaRPr lang="pt-BR" sz="1800" b="0" dirty="0">
            <a:solidFill>
              <a:schemeClr val="accent6">
                <a:lumMod val="50000"/>
              </a:schemeClr>
            </a:solidFill>
            <a:latin typeface="Calibri" panose="020F0502020204030204" pitchFamily="34" charset="0"/>
            <a:cs typeface="Calibri" panose="020F0502020204030204" pitchFamily="34" charset="0"/>
          </a:endParaRPr>
        </a:p>
      </dgm:t>
    </dgm:pt>
    <dgm:pt modelId="{CD3B7CD5-46C6-4654-92BA-E5151F929B34}" type="parTrans" cxnId="{02D21834-FD44-4F29-93AC-247C3A5B5DC2}">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3EBE04C6-82D0-4240-8522-1D533D589B02}" type="sibTrans" cxnId="{02D21834-FD44-4F29-93AC-247C3A5B5DC2}">
      <dgm:prSet/>
      <dgm:spPr/>
      <dgm:t>
        <a:bodyPr/>
        <a:lstStyle/>
        <a:p>
          <a:endParaRPr lang="pt-BR" sz="1400" b="0">
            <a:solidFill>
              <a:schemeClr val="accent6">
                <a:lumMod val="50000"/>
              </a:schemeClr>
            </a:solidFill>
            <a:latin typeface="Calibri" panose="020F0502020204030204" pitchFamily="34" charset="0"/>
            <a:cs typeface="Calibri" panose="020F0502020204030204" pitchFamily="34" charset="0"/>
          </a:endParaRPr>
        </a:p>
      </dgm:t>
    </dgm:pt>
    <dgm:pt modelId="{940F0A24-F9E6-4377-9EC2-E804D8BB9377}" type="pres">
      <dgm:prSet presAssocID="{49EF6434-5403-471F-960D-66ECB194FB0F}" presName="compositeShape" presStyleCnt="0">
        <dgm:presLayoutVars>
          <dgm:dir/>
          <dgm:resizeHandles/>
        </dgm:presLayoutVars>
      </dgm:prSet>
      <dgm:spPr/>
    </dgm:pt>
    <dgm:pt modelId="{AEAFD3A4-7F2F-46E9-B14D-0710C7F9A693}" type="pres">
      <dgm:prSet presAssocID="{49EF6434-5403-471F-960D-66ECB194FB0F}" presName="pyramid" presStyleLbl="node1" presStyleIdx="0" presStyleCnt="1" custLinFactNeighborX="28961"/>
      <dgm:spPr/>
    </dgm:pt>
    <dgm:pt modelId="{18FD399A-685C-415B-8AF7-0EDD74C9C967}" type="pres">
      <dgm:prSet presAssocID="{49EF6434-5403-471F-960D-66ECB194FB0F}" presName="theList" presStyleCnt="0"/>
      <dgm:spPr/>
    </dgm:pt>
    <dgm:pt modelId="{1DE3A72C-CC29-48E5-B1A6-695E20AE40B7}" type="pres">
      <dgm:prSet presAssocID="{4206A474-5AC0-46F8-999F-03B80343C3C0}" presName="aNode" presStyleLbl="fgAcc1" presStyleIdx="0" presStyleCnt="4" custScaleX="228675" custScaleY="303455">
        <dgm:presLayoutVars>
          <dgm:bulletEnabled val="1"/>
        </dgm:presLayoutVars>
      </dgm:prSet>
      <dgm:spPr/>
    </dgm:pt>
    <dgm:pt modelId="{77997E11-79B4-403D-9B86-242C01D9D066}" type="pres">
      <dgm:prSet presAssocID="{4206A474-5AC0-46F8-999F-03B80343C3C0}" presName="aSpace" presStyleCnt="0"/>
      <dgm:spPr/>
    </dgm:pt>
    <dgm:pt modelId="{C08E50B8-AF24-41FC-872E-885ABB272BAF}" type="pres">
      <dgm:prSet presAssocID="{CFB0C004-A0FB-4C53-9C22-3664070FD7EB}" presName="aNode" presStyleLbl="fgAcc1" presStyleIdx="1" presStyleCnt="4" custScaleX="228675" custScaleY="439316">
        <dgm:presLayoutVars>
          <dgm:bulletEnabled val="1"/>
        </dgm:presLayoutVars>
      </dgm:prSet>
      <dgm:spPr/>
    </dgm:pt>
    <dgm:pt modelId="{5A1EF5E7-D23D-409E-AA72-C9E100E8DBEE}" type="pres">
      <dgm:prSet presAssocID="{CFB0C004-A0FB-4C53-9C22-3664070FD7EB}" presName="aSpace" presStyleCnt="0"/>
      <dgm:spPr/>
    </dgm:pt>
    <dgm:pt modelId="{D561C2FE-97EC-4475-AAA7-233001BF4525}" type="pres">
      <dgm:prSet presAssocID="{58D8A555-319B-45E2-8D7F-F6040A915175}" presName="aNode" presStyleLbl="fgAcc1" presStyleIdx="2" presStyleCnt="4" custScaleX="228675" custScaleY="303455">
        <dgm:presLayoutVars>
          <dgm:bulletEnabled val="1"/>
        </dgm:presLayoutVars>
      </dgm:prSet>
      <dgm:spPr/>
    </dgm:pt>
    <dgm:pt modelId="{D1EA5549-214F-4F3D-A672-9977A8C25003}" type="pres">
      <dgm:prSet presAssocID="{58D8A555-319B-45E2-8D7F-F6040A915175}" presName="aSpace" presStyleCnt="0"/>
      <dgm:spPr/>
    </dgm:pt>
    <dgm:pt modelId="{07FA5E9A-470C-4428-AF98-B62FA7DDF059}" type="pres">
      <dgm:prSet presAssocID="{03D8536D-414E-4ABA-8E09-F584B8A6910C}" presName="aNode" presStyleLbl="fgAcc1" presStyleIdx="3" presStyleCnt="4" custScaleX="228675" custScaleY="303455">
        <dgm:presLayoutVars>
          <dgm:bulletEnabled val="1"/>
        </dgm:presLayoutVars>
      </dgm:prSet>
      <dgm:spPr/>
    </dgm:pt>
    <dgm:pt modelId="{9F699C08-D192-4400-B00F-52B9BB9FACB8}" type="pres">
      <dgm:prSet presAssocID="{03D8536D-414E-4ABA-8E09-F584B8A6910C}" presName="aSpace" presStyleCnt="0"/>
      <dgm:spPr/>
    </dgm:pt>
  </dgm:ptLst>
  <dgm:cxnLst>
    <dgm:cxn modelId="{A7C50800-0078-4870-A731-BF827D2EE9A5}" type="presOf" srcId="{49EF6434-5403-471F-960D-66ECB194FB0F}" destId="{940F0A24-F9E6-4377-9EC2-E804D8BB9377}" srcOrd="0" destOrd="0" presId="urn:microsoft.com/office/officeart/2005/8/layout/pyramid2"/>
    <dgm:cxn modelId="{8F42A52A-E366-43F2-8106-960A102C371E}" type="presOf" srcId="{4206A474-5AC0-46F8-999F-03B80343C3C0}" destId="{1DE3A72C-CC29-48E5-B1A6-695E20AE40B7}" srcOrd="0" destOrd="0" presId="urn:microsoft.com/office/officeart/2005/8/layout/pyramid2"/>
    <dgm:cxn modelId="{02D21834-FD44-4F29-93AC-247C3A5B5DC2}" srcId="{49EF6434-5403-471F-960D-66ECB194FB0F}" destId="{58D8A555-319B-45E2-8D7F-F6040A915175}" srcOrd="2" destOrd="0" parTransId="{CD3B7CD5-46C6-4654-92BA-E5151F929B34}" sibTransId="{3EBE04C6-82D0-4240-8522-1D533D589B02}"/>
    <dgm:cxn modelId="{E2420945-92E9-46C0-84F8-D15D3EEBB14A}" srcId="{49EF6434-5403-471F-960D-66ECB194FB0F}" destId="{4206A474-5AC0-46F8-999F-03B80343C3C0}" srcOrd="0" destOrd="0" parTransId="{CE0AF390-4B66-4BA0-819D-1EE1DCD2A553}" sibTransId="{15431659-0778-43F2-8F77-6FC743C3B3C9}"/>
    <dgm:cxn modelId="{F8670B45-786F-4819-8A2C-510638A313BF}" type="presOf" srcId="{CFB0C004-A0FB-4C53-9C22-3664070FD7EB}" destId="{C08E50B8-AF24-41FC-872E-885ABB272BAF}" srcOrd="0" destOrd="0" presId="urn:microsoft.com/office/officeart/2005/8/layout/pyramid2"/>
    <dgm:cxn modelId="{8BA23394-8C72-4E04-8695-49ABCDDA11E4}" type="presOf" srcId="{58D8A555-319B-45E2-8D7F-F6040A915175}" destId="{D561C2FE-97EC-4475-AAA7-233001BF4525}" srcOrd="0" destOrd="0" presId="urn:microsoft.com/office/officeart/2005/8/layout/pyramid2"/>
    <dgm:cxn modelId="{7A4F76A0-8421-4315-B241-5B8EB8F46517}" srcId="{49EF6434-5403-471F-960D-66ECB194FB0F}" destId="{CFB0C004-A0FB-4C53-9C22-3664070FD7EB}" srcOrd="1" destOrd="0" parTransId="{B2060681-2A2B-4FD9-94DC-658EA3AECC4A}" sibTransId="{30291D0C-AB8E-4553-A10E-D6823DE94786}"/>
    <dgm:cxn modelId="{B32F8EAB-AEE5-4670-B2B5-84E95DFB6509}" srcId="{49EF6434-5403-471F-960D-66ECB194FB0F}" destId="{03D8536D-414E-4ABA-8E09-F584B8A6910C}" srcOrd="3" destOrd="0" parTransId="{8013322E-688D-4117-88E6-D2C8C5AAADD8}" sibTransId="{4A27AFFC-116D-48FB-ACC9-0D2B07A2504B}"/>
    <dgm:cxn modelId="{6D2328DC-62BA-4DAF-9FB8-51B7A57020B9}" type="presOf" srcId="{03D8536D-414E-4ABA-8E09-F584B8A6910C}" destId="{07FA5E9A-470C-4428-AF98-B62FA7DDF059}" srcOrd="0" destOrd="0" presId="urn:microsoft.com/office/officeart/2005/8/layout/pyramid2"/>
    <dgm:cxn modelId="{B9A3ED6F-1DBA-41E4-868A-5646CF55CC9D}" type="presParOf" srcId="{940F0A24-F9E6-4377-9EC2-E804D8BB9377}" destId="{AEAFD3A4-7F2F-46E9-B14D-0710C7F9A693}" srcOrd="0" destOrd="0" presId="urn:microsoft.com/office/officeart/2005/8/layout/pyramid2"/>
    <dgm:cxn modelId="{E6A6D934-CC53-4457-9A46-AE8D96AB8D26}" type="presParOf" srcId="{940F0A24-F9E6-4377-9EC2-E804D8BB9377}" destId="{18FD399A-685C-415B-8AF7-0EDD74C9C967}" srcOrd="1" destOrd="0" presId="urn:microsoft.com/office/officeart/2005/8/layout/pyramid2"/>
    <dgm:cxn modelId="{96E4977B-77FE-440A-80DF-E7BE95AF6D71}" type="presParOf" srcId="{18FD399A-685C-415B-8AF7-0EDD74C9C967}" destId="{1DE3A72C-CC29-48E5-B1A6-695E20AE40B7}" srcOrd="0" destOrd="0" presId="urn:microsoft.com/office/officeart/2005/8/layout/pyramid2"/>
    <dgm:cxn modelId="{8EC1B092-1535-4783-9586-080560B9EC6E}" type="presParOf" srcId="{18FD399A-685C-415B-8AF7-0EDD74C9C967}" destId="{77997E11-79B4-403D-9B86-242C01D9D066}" srcOrd="1" destOrd="0" presId="urn:microsoft.com/office/officeart/2005/8/layout/pyramid2"/>
    <dgm:cxn modelId="{70DBA835-DFFA-454C-B4C6-91329971376E}" type="presParOf" srcId="{18FD399A-685C-415B-8AF7-0EDD74C9C967}" destId="{C08E50B8-AF24-41FC-872E-885ABB272BAF}" srcOrd="2" destOrd="0" presId="urn:microsoft.com/office/officeart/2005/8/layout/pyramid2"/>
    <dgm:cxn modelId="{14F7A9F3-8479-457C-86EF-A97ABA36C4A2}" type="presParOf" srcId="{18FD399A-685C-415B-8AF7-0EDD74C9C967}" destId="{5A1EF5E7-D23D-409E-AA72-C9E100E8DBEE}" srcOrd="3" destOrd="0" presId="urn:microsoft.com/office/officeart/2005/8/layout/pyramid2"/>
    <dgm:cxn modelId="{3D38FA97-8216-441D-B70B-AA436EC632ED}" type="presParOf" srcId="{18FD399A-685C-415B-8AF7-0EDD74C9C967}" destId="{D561C2FE-97EC-4475-AAA7-233001BF4525}" srcOrd="4" destOrd="0" presId="urn:microsoft.com/office/officeart/2005/8/layout/pyramid2"/>
    <dgm:cxn modelId="{DE8D856A-83E8-47C9-91B0-2125A32E9109}" type="presParOf" srcId="{18FD399A-685C-415B-8AF7-0EDD74C9C967}" destId="{D1EA5549-214F-4F3D-A672-9977A8C25003}" srcOrd="5" destOrd="0" presId="urn:microsoft.com/office/officeart/2005/8/layout/pyramid2"/>
    <dgm:cxn modelId="{24E39426-501F-405B-AE57-858E2F381CEF}" type="presParOf" srcId="{18FD399A-685C-415B-8AF7-0EDD74C9C967}" destId="{07FA5E9A-470C-4428-AF98-B62FA7DDF059}" srcOrd="6" destOrd="0" presId="urn:microsoft.com/office/officeart/2005/8/layout/pyramid2"/>
    <dgm:cxn modelId="{3036D71B-7CF5-40C3-A222-853B6021352B}" type="presParOf" srcId="{18FD399A-685C-415B-8AF7-0EDD74C9C967}" destId="{9F699C08-D192-4400-B00F-52B9BB9FACB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FD3A4-7F2F-46E9-B14D-0710C7F9A693}">
      <dsp:nvSpPr>
        <dsp:cNvPr id="0" name=""/>
        <dsp:cNvSpPr/>
      </dsp:nvSpPr>
      <dsp:spPr>
        <a:xfrm>
          <a:off x="1697040" y="0"/>
          <a:ext cx="4607719" cy="4607719"/>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3A72C-CC29-48E5-B1A6-695E20AE40B7}">
      <dsp:nvSpPr>
        <dsp:cNvPr id="0" name=""/>
        <dsp:cNvSpPr/>
      </dsp:nvSpPr>
      <dsp:spPr>
        <a:xfrm>
          <a:off x="739539" y="461641"/>
          <a:ext cx="6848855" cy="79879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 sz="1800" b="0" kern="1200" dirty="0">
              <a:solidFill>
                <a:schemeClr val="accent6">
                  <a:lumMod val="50000"/>
                </a:schemeClr>
              </a:solidFill>
              <a:latin typeface="Calibri" panose="020F0502020204030204" pitchFamily="34" charset="0"/>
              <a:cs typeface="Calibri" panose="020F0502020204030204" pitchFamily="34" charset="0"/>
            </a:rPr>
            <a:t>Reconhecimento unilateral</a:t>
          </a:r>
          <a:endParaRPr lang="pt-BR" sz="1800" b="0" kern="1200" dirty="0">
            <a:solidFill>
              <a:schemeClr val="accent6">
                <a:lumMod val="50000"/>
              </a:schemeClr>
            </a:solidFill>
            <a:latin typeface="Calibri" panose="020F0502020204030204" pitchFamily="34" charset="0"/>
            <a:cs typeface="Calibri" panose="020F0502020204030204" pitchFamily="34" charset="0"/>
          </a:endParaRPr>
        </a:p>
      </dsp:txBody>
      <dsp:txXfrm>
        <a:off x="778533" y="500635"/>
        <a:ext cx="6770867" cy="720808"/>
      </dsp:txXfrm>
    </dsp:sp>
    <dsp:sp modelId="{C08E50B8-AF24-41FC-872E-885ABB272BAF}">
      <dsp:nvSpPr>
        <dsp:cNvPr id="0" name=""/>
        <dsp:cNvSpPr/>
      </dsp:nvSpPr>
      <dsp:spPr>
        <a:xfrm>
          <a:off x="739539" y="1293342"/>
          <a:ext cx="6848855" cy="1156428"/>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 sz="1800" b="0" kern="1200" dirty="0">
              <a:solidFill>
                <a:schemeClr val="accent6">
                  <a:lumMod val="50000"/>
                </a:schemeClr>
              </a:solidFill>
              <a:latin typeface="Calibri" panose="020F0502020204030204" pitchFamily="34" charset="0"/>
              <a:cs typeface="Calibri" panose="020F0502020204030204" pitchFamily="34" charset="0"/>
            </a:rPr>
            <a:t>Confiança regulatória unilateral</a:t>
          </a:r>
        </a:p>
        <a:p>
          <a:pPr marL="0" lvl="0" indent="0" algn="ctr" defTabSz="800100">
            <a:lnSpc>
              <a:spcPct val="90000"/>
            </a:lnSpc>
            <a:spcBef>
              <a:spcPct val="0"/>
            </a:spcBef>
            <a:spcAft>
              <a:spcPct val="35000"/>
            </a:spcAft>
            <a:buNone/>
          </a:pPr>
          <a:r>
            <a:rPr lang="pt-BR" sz="1400" b="0" kern="1200" dirty="0">
              <a:solidFill>
                <a:schemeClr val="accent6">
                  <a:lumMod val="50000"/>
                </a:schemeClr>
              </a:solidFill>
              <a:latin typeface="Calibri" panose="020F0502020204030204" pitchFamily="34" charset="0"/>
              <a:cs typeface="Calibri" panose="020F0502020204030204" pitchFamily="34" charset="0"/>
            </a:rPr>
            <a:t>(Otimização das avaliações regulatórias, confirmando a equivalência dos medicamentos, avaliando a relevância das avaliações de outras autoridades e revisando os dados com base em relatórios da autoridade reguladora de referência)</a:t>
          </a:r>
        </a:p>
      </dsp:txBody>
      <dsp:txXfrm>
        <a:off x="795991" y="1349794"/>
        <a:ext cx="6735951" cy="1043524"/>
      </dsp:txXfrm>
    </dsp:sp>
    <dsp:sp modelId="{D561C2FE-97EC-4475-AAA7-233001BF4525}">
      <dsp:nvSpPr>
        <dsp:cNvPr id="0" name=""/>
        <dsp:cNvSpPr/>
      </dsp:nvSpPr>
      <dsp:spPr>
        <a:xfrm>
          <a:off x="739539" y="2482675"/>
          <a:ext cx="6848855" cy="79879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 sz="1800" b="0" i="0" kern="1200" dirty="0">
              <a:solidFill>
                <a:schemeClr val="accent6">
                  <a:lumMod val="50000"/>
                </a:schemeClr>
              </a:solidFill>
              <a:latin typeface="Calibri" panose="020F0502020204030204" pitchFamily="34" charset="0"/>
              <a:cs typeface="Calibri" panose="020F0502020204030204" pitchFamily="34" charset="0"/>
            </a:rPr>
            <a:t>Avaliação conjunta ou trabalho compartilhado (OPEN, ORBIS, ACCESS)</a:t>
          </a:r>
          <a:endParaRPr lang="pt-BR" sz="1800" b="0" kern="1200" dirty="0">
            <a:solidFill>
              <a:schemeClr val="accent6">
                <a:lumMod val="50000"/>
              </a:schemeClr>
            </a:solidFill>
            <a:latin typeface="Calibri" panose="020F0502020204030204" pitchFamily="34" charset="0"/>
            <a:cs typeface="Calibri" panose="020F0502020204030204" pitchFamily="34" charset="0"/>
          </a:endParaRPr>
        </a:p>
      </dsp:txBody>
      <dsp:txXfrm>
        <a:off x="778533" y="2521669"/>
        <a:ext cx="6770867" cy="720808"/>
      </dsp:txXfrm>
    </dsp:sp>
    <dsp:sp modelId="{07FA5E9A-470C-4428-AF98-B62FA7DDF059}">
      <dsp:nvSpPr>
        <dsp:cNvPr id="0" name=""/>
        <dsp:cNvSpPr/>
      </dsp:nvSpPr>
      <dsp:spPr>
        <a:xfrm>
          <a:off x="739539" y="3314376"/>
          <a:ext cx="6848855" cy="798796"/>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 sz="1800" b="0" kern="1200" dirty="0">
              <a:solidFill>
                <a:schemeClr val="accent6">
                  <a:lumMod val="50000"/>
                </a:schemeClr>
              </a:solidFill>
              <a:latin typeface="Calibri" panose="020F0502020204030204" pitchFamily="34" charset="0"/>
              <a:cs typeface="Calibri" panose="020F0502020204030204" pitchFamily="34" charset="0"/>
            </a:rPr>
            <a:t>Reconhecimento mútuo</a:t>
          </a:r>
          <a:endParaRPr lang="pt-BR" sz="1800" b="0" kern="1200" dirty="0">
            <a:solidFill>
              <a:schemeClr val="accent6">
                <a:lumMod val="50000"/>
              </a:schemeClr>
            </a:solidFill>
            <a:latin typeface="Calibri" panose="020F0502020204030204" pitchFamily="34" charset="0"/>
            <a:cs typeface="Calibri" panose="020F0502020204030204" pitchFamily="34" charset="0"/>
          </a:endParaRPr>
        </a:p>
      </dsp:txBody>
      <dsp:txXfrm>
        <a:off x="778533" y="3353370"/>
        <a:ext cx="6770867" cy="7208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8A31955-9C68-4B01-8B59-D00714C61901}" type="datetimeFigureOut">
              <a:rPr lang="en-US" smtClean="0"/>
              <a:t>4/10/2024</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7A48DA9-255D-4021-9152-50E7A9D6F49F}" type="slidenum">
              <a:rPr lang="en-US" smtClean="0"/>
              <a:t>‹nº›</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14790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374391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17</a:t>
            </a:fld>
            <a:endParaRPr lang="en-US" dirty="0"/>
          </a:p>
        </p:txBody>
      </p:sp>
    </p:spTree>
    <p:extLst>
      <p:ext uri="{BB962C8B-B14F-4D97-AF65-F5344CB8AC3E}">
        <p14:creationId xmlns:p14="http://schemas.microsoft.com/office/powerpoint/2010/main" val="317838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178815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6048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270200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85900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02341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88272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087613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2132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AB71A-00B6-2558-A278-82CB3C04F50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08E4144-CF54-7C0D-15F3-3C1A00A1F20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4E9D449-FBFC-8215-1407-B0DB8D48D705}"/>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B3123AE3-BC4B-1A44-49BD-C80EFDA0D593}"/>
              </a:ext>
            </a:extLst>
          </p:cNvPr>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785998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8" name="Imagem 7">
            <a:extLst>
              <a:ext uri="{FF2B5EF4-FFF2-40B4-BE49-F238E27FC236}">
                <a16:creationId xmlns:a16="http://schemas.microsoft.com/office/drawing/2014/main" id="{8C72BB57-D5A6-FCDA-FC2A-A80154BE87FB}"/>
              </a:ext>
            </a:extLst>
          </p:cNvPr>
          <p:cNvPicPr>
            <a:picLocks noChangeAspect="1"/>
          </p:cNvPicPr>
          <p:nvPr userDrawn="1"/>
        </p:nvPicPr>
        <p:blipFill>
          <a:blip r:embed="rId2">
            <a:extLst>
              <a:ext uri="{28A0092B-C50C-407E-A947-70E740481C1C}">
                <a14:useLocalDpi xmlns:a14="http://schemas.microsoft.com/office/drawing/2010/main" val="0"/>
              </a:ext>
            </a:extLst>
          </a:blip>
          <a:srcRect t="26790" b="59386"/>
          <a:stretch>
            <a:fillRect/>
          </a:stretch>
        </p:blipFill>
        <p:spPr bwMode="auto">
          <a:xfrm>
            <a:off x="10701338" y="0"/>
            <a:ext cx="1490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m 10">
            <a:extLst>
              <a:ext uri="{FF2B5EF4-FFF2-40B4-BE49-F238E27FC236}">
                <a16:creationId xmlns:a16="http://schemas.microsoft.com/office/drawing/2014/main" id="{6F4E75E3-D5F2-8B1F-1480-74D90F898D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8025" y="227013"/>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6">
            <a:extLst>
              <a:ext uri="{FF2B5EF4-FFF2-40B4-BE49-F238E27FC236}">
                <a16:creationId xmlns:a16="http://schemas.microsoft.com/office/drawing/2014/main" id="{E3A6AB08-1E31-A55B-D98C-EFC92F3B7A90}"/>
              </a:ext>
            </a:extLst>
          </p:cNvPr>
          <p:cNvPicPr>
            <a:picLocks noChangeAspect="1"/>
          </p:cNvPicPr>
          <p:nvPr userDrawn="1"/>
        </p:nvPicPr>
        <p:blipFill>
          <a:blip r:embed="rId2">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Espaço Reservado para Data 3">
            <a:extLst>
              <a:ext uri="{FF2B5EF4-FFF2-40B4-BE49-F238E27FC236}">
                <a16:creationId xmlns:a16="http://schemas.microsoft.com/office/drawing/2014/main" id="{0331A86F-81C3-13D9-6F45-DDCDF0ABEF64}"/>
              </a:ext>
            </a:extLst>
          </p:cNvPr>
          <p:cNvSpPr>
            <a:spLocks noGrp="1"/>
          </p:cNvSpPr>
          <p:nvPr>
            <p:ph type="dt" sz="half" idx="2"/>
          </p:nvPr>
        </p:nvSpPr>
        <p:spPr>
          <a:xfrm>
            <a:off x="520700" y="6492875"/>
            <a:ext cx="2743200" cy="365125"/>
          </a:xfrm>
          <a:prstGeom prst="rect">
            <a:avLst/>
          </a:prstGeom>
        </p:spPr>
        <p:txBody>
          <a:bodyPr/>
          <a:lstStyle>
            <a:lvl1pPr>
              <a:defRPr>
                <a:solidFill>
                  <a:schemeClr val="accent1">
                    <a:lumMod val="50000"/>
                  </a:schemeClr>
                </a:solidFill>
              </a:defRPr>
            </a:lvl1pPr>
          </a:lstStyle>
          <a:p>
            <a:fld id="{BA20A1DD-E222-4020-907A-ED05E44538F8}" type="datetimeFigureOut">
              <a:rPr lang="pt-BR" smtClean="0"/>
              <a:pPr/>
              <a:t>10/04/2024</a:t>
            </a:fld>
            <a:endParaRPr lang="pt-BR"/>
          </a:p>
        </p:txBody>
      </p:sp>
      <p:sp>
        <p:nvSpPr>
          <p:cNvPr id="22" name="Espaço Reservado para Rodapé 4">
            <a:extLst>
              <a:ext uri="{FF2B5EF4-FFF2-40B4-BE49-F238E27FC236}">
                <a16:creationId xmlns:a16="http://schemas.microsoft.com/office/drawing/2014/main" id="{2DA0DA78-E474-1DFB-D97A-0299BBED6BF6}"/>
              </a:ext>
            </a:extLst>
          </p:cNvPr>
          <p:cNvSpPr>
            <a:spLocks noGrp="1"/>
          </p:cNvSpPr>
          <p:nvPr>
            <p:ph type="ftr" sz="quarter" idx="3"/>
          </p:nvPr>
        </p:nvSpPr>
        <p:spPr>
          <a:xfrm>
            <a:off x="3721100" y="6492875"/>
            <a:ext cx="4114800" cy="365125"/>
          </a:xfrm>
          <a:prstGeom prst="rect">
            <a:avLst/>
          </a:prstGeom>
        </p:spPr>
        <p:txBody>
          <a:bodyPr/>
          <a:lstStyle>
            <a:lvl1pPr>
              <a:defRPr>
                <a:solidFill>
                  <a:schemeClr val="accent1">
                    <a:lumMod val="50000"/>
                  </a:schemeClr>
                </a:solidFill>
              </a:defRPr>
            </a:lvl1pPr>
          </a:lstStyle>
          <a:p>
            <a:r>
              <a:rPr lang="pt-BR"/>
              <a:t>Novas Fronteiras</a:t>
            </a:r>
          </a:p>
        </p:txBody>
      </p:sp>
      <p:sp>
        <p:nvSpPr>
          <p:cNvPr id="23" name="Espaço Reservado para Número de Slide 5">
            <a:extLst>
              <a:ext uri="{FF2B5EF4-FFF2-40B4-BE49-F238E27FC236}">
                <a16:creationId xmlns:a16="http://schemas.microsoft.com/office/drawing/2014/main" id="{3B371761-E0F0-FFCF-AB12-9C4EFE775CCC}"/>
              </a:ext>
            </a:extLst>
          </p:cNvPr>
          <p:cNvSpPr>
            <a:spLocks noGrp="1"/>
          </p:cNvSpPr>
          <p:nvPr>
            <p:ph type="sldNum" sz="quarter" idx="4"/>
          </p:nvPr>
        </p:nvSpPr>
        <p:spPr>
          <a:xfrm>
            <a:off x="8293100" y="6492875"/>
            <a:ext cx="2743200" cy="365125"/>
          </a:xfrm>
          <a:prstGeom prst="rect">
            <a:avLst/>
          </a:prstGeom>
        </p:spPr>
        <p:txBody>
          <a:bodyPr/>
          <a:lstStyle>
            <a:lvl1pPr>
              <a:defRPr>
                <a:solidFill>
                  <a:schemeClr val="accent1">
                    <a:lumMod val="50000"/>
                  </a:schemeClr>
                </a:solidFill>
              </a:defRPr>
            </a:lvl1pPr>
          </a:lstStyle>
          <a:p>
            <a:fld id="{5CE11E79-BCA5-4E1A-811C-79D73E54965F}" type="slidenum">
              <a:rPr lang="pt-BR" smtClean="0"/>
              <a:pPr/>
              <a:t>‹nº›</a:t>
            </a:fld>
            <a:endParaRPr lang="pt-BR"/>
          </a:p>
        </p:txBody>
      </p:sp>
    </p:spTree>
    <p:extLst>
      <p:ext uri="{BB962C8B-B14F-4D97-AF65-F5344CB8AC3E}">
        <p14:creationId xmlns:p14="http://schemas.microsoft.com/office/powerpoint/2010/main" val="36870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age_FULL  No Line">
    <p:spTree>
      <p:nvGrpSpPr>
        <p:cNvPr id="1" name=""/>
        <p:cNvGrpSpPr/>
        <p:nvPr/>
      </p:nvGrpSpPr>
      <p:grpSpPr>
        <a:xfrm>
          <a:off x="0" y="0"/>
          <a:ext cx="0" cy="0"/>
          <a:chOff x="0" y="0"/>
          <a:chExt cx="0" cy="0"/>
        </a:xfrm>
      </p:grpSpPr>
      <p:pic>
        <p:nvPicPr>
          <p:cNvPr id="12" name="Imagem 7">
            <a:extLst>
              <a:ext uri="{FF2B5EF4-FFF2-40B4-BE49-F238E27FC236}">
                <a16:creationId xmlns:a16="http://schemas.microsoft.com/office/drawing/2014/main" id="{4D5216F9-A384-4F17-3806-5CE5D7A0E475}"/>
              </a:ext>
            </a:extLst>
          </p:cNvPr>
          <p:cNvPicPr>
            <a:picLocks noChangeAspect="1"/>
          </p:cNvPicPr>
          <p:nvPr userDrawn="1"/>
        </p:nvPicPr>
        <p:blipFill>
          <a:blip r:embed="rId2">
            <a:extLst>
              <a:ext uri="{28A0092B-C50C-407E-A947-70E740481C1C}">
                <a14:useLocalDpi xmlns:a14="http://schemas.microsoft.com/office/drawing/2010/main" val="0"/>
              </a:ext>
            </a:extLst>
          </a:blip>
          <a:srcRect t="26790" b="59386"/>
          <a:stretch>
            <a:fillRect/>
          </a:stretch>
        </p:blipFill>
        <p:spPr bwMode="auto">
          <a:xfrm>
            <a:off x="10701338" y="0"/>
            <a:ext cx="1490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0">
            <a:extLst>
              <a:ext uri="{FF2B5EF4-FFF2-40B4-BE49-F238E27FC236}">
                <a16:creationId xmlns:a16="http://schemas.microsoft.com/office/drawing/2014/main" id="{4182C7CE-600C-1629-3F0A-BF2E929247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8025" y="227013"/>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6">
            <a:extLst>
              <a:ext uri="{FF2B5EF4-FFF2-40B4-BE49-F238E27FC236}">
                <a16:creationId xmlns:a16="http://schemas.microsoft.com/office/drawing/2014/main" id="{F99E5508-3554-62AA-F2A7-BC8A51CBFFDD}"/>
              </a:ext>
            </a:extLst>
          </p:cNvPr>
          <p:cNvPicPr>
            <a:picLocks noChangeAspect="1"/>
          </p:cNvPicPr>
          <p:nvPr userDrawn="1"/>
        </p:nvPicPr>
        <p:blipFill>
          <a:blip r:embed="rId2">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ço Reservado para Data 3">
            <a:extLst>
              <a:ext uri="{FF2B5EF4-FFF2-40B4-BE49-F238E27FC236}">
                <a16:creationId xmlns:a16="http://schemas.microsoft.com/office/drawing/2014/main" id="{1F0C07BF-C704-0B27-3A9D-76BF0BDAA5DF}"/>
              </a:ext>
            </a:extLst>
          </p:cNvPr>
          <p:cNvSpPr>
            <a:spLocks noGrp="1"/>
          </p:cNvSpPr>
          <p:nvPr>
            <p:ph type="dt" sz="half" idx="2"/>
          </p:nvPr>
        </p:nvSpPr>
        <p:spPr>
          <a:xfrm>
            <a:off x="520700" y="6492875"/>
            <a:ext cx="2743200" cy="365125"/>
          </a:xfrm>
          <a:prstGeom prst="rect">
            <a:avLst/>
          </a:prstGeom>
        </p:spPr>
        <p:txBody>
          <a:bodyPr/>
          <a:lstStyle>
            <a:lvl1pPr>
              <a:defRPr>
                <a:solidFill>
                  <a:schemeClr val="accent1">
                    <a:lumMod val="50000"/>
                  </a:schemeClr>
                </a:solidFill>
              </a:defRPr>
            </a:lvl1pPr>
          </a:lstStyle>
          <a:p>
            <a:fld id="{BA20A1DD-E222-4020-907A-ED05E44538F8}" type="datetimeFigureOut">
              <a:rPr lang="pt-BR" smtClean="0"/>
              <a:pPr/>
              <a:t>10/04/2024</a:t>
            </a:fld>
            <a:endParaRPr lang="pt-BR"/>
          </a:p>
        </p:txBody>
      </p:sp>
      <p:sp>
        <p:nvSpPr>
          <p:cNvPr id="16" name="Espaço Reservado para Rodapé 4">
            <a:extLst>
              <a:ext uri="{FF2B5EF4-FFF2-40B4-BE49-F238E27FC236}">
                <a16:creationId xmlns:a16="http://schemas.microsoft.com/office/drawing/2014/main" id="{9DE06A33-4CE6-9D74-5CEA-33C8E1841DB4}"/>
              </a:ext>
            </a:extLst>
          </p:cNvPr>
          <p:cNvSpPr>
            <a:spLocks noGrp="1"/>
          </p:cNvSpPr>
          <p:nvPr>
            <p:ph type="ftr" sz="quarter" idx="3"/>
          </p:nvPr>
        </p:nvSpPr>
        <p:spPr>
          <a:xfrm>
            <a:off x="3721100" y="6492875"/>
            <a:ext cx="4114800" cy="365125"/>
          </a:xfrm>
          <a:prstGeom prst="rect">
            <a:avLst/>
          </a:prstGeom>
        </p:spPr>
        <p:txBody>
          <a:bodyPr/>
          <a:lstStyle>
            <a:lvl1pPr>
              <a:defRPr>
                <a:solidFill>
                  <a:schemeClr val="accent1">
                    <a:lumMod val="50000"/>
                  </a:schemeClr>
                </a:solidFill>
              </a:defRPr>
            </a:lvl1pPr>
          </a:lstStyle>
          <a:p>
            <a:r>
              <a:rPr lang="pt-BR"/>
              <a:t>Novas Fronteiras</a:t>
            </a:r>
          </a:p>
        </p:txBody>
      </p:sp>
      <p:sp>
        <p:nvSpPr>
          <p:cNvPr id="17" name="Espaço Reservado para Número de Slide 5">
            <a:extLst>
              <a:ext uri="{FF2B5EF4-FFF2-40B4-BE49-F238E27FC236}">
                <a16:creationId xmlns:a16="http://schemas.microsoft.com/office/drawing/2014/main" id="{04C37E88-D4C7-C768-260D-FB3EF544BF17}"/>
              </a:ext>
            </a:extLst>
          </p:cNvPr>
          <p:cNvSpPr>
            <a:spLocks noGrp="1"/>
          </p:cNvSpPr>
          <p:nvPr>
            <p:ph type="sldNum" sz="quarter" idx="4"/>
          </p:nvPr>
        </p:nvSpPr>
        <p:spPr>
          <a:xfrm>
            <a:off x="8293100" y="6492875"/>
            <a:ext cx="2743200" cy="365125"/>
          </a:xfrm>
          <a:prstGeom prst="rect">
            <a:avLst/>
          </a:prstGeom>
        </p:spPr>
        <p:txBody>
          <a:bodyPr/>
          <a:lstStyle>
            <a:lvl1pPr>
              <a:defRPr>
                <a:solidFill>
                  <a:schemeClr val="accent1">
                    <a:lumMod val="50000"/>
                  </a:schemeClr>
                </a:solidFill>
              </a:defRPr>
            </a:lvl1pPr>
          </a:lstStyle>
          <a:p>
            <a:fld id="{5CE11E79-BCA5-4E1A-811C-79D73E54965F}" type="slidenum">
              <a:rPr lang="pt-BR" smtClean="0"/>
              <a:pPr/>
              <a:t>‹nº›</a:t>
            </a:fld>
            <a:endParaRPr lang="pt-BR"/>
          </a:p>
        </p:txBody>
      </p:sp>
    </p:spTree>
    <p:extLst>
      <p:ext uri="{BB962C8B-B14F-4D97-AF65-F5344CB8AC3E}">
        <p14:creationId xmlns:p14="http://schemas.microsoft.com/office/powerpoint/2010/main" val="199990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_FULL with Title Line">
    <p:spTree>
      <p:nvGrpSpPr>
        <p:cNvPr id="1" name=""/>
        <p:cNvGrpSpPr/>
        <p:nvPr/>
      </p:nvGrpSpPr>
      <p:grpSpPr>
        <a:xfrm>
          <a:off x="0" y="0"/>
          <a:ext cx="0" cy="0"/>
          <a:chOff x="0" y="0"/>
          <a:chExt cx="0" cy="0"/>
        </a:xfrm>
      </p:grpSpPr>
      <p:pic>
        <p:nvPicPr>
          <p:cNvPr id="6" name="Imagem 6">
            <a:extLst>
              <a:ext uri="{FF2B5EF4-FFF2-40B4-BE49-F238E27FC236}">
                <a16:creationId xmlns:a16="http://schemas.microsoft.com/office/drawing/2014/main" id="{7E35D95F-D2E3-A3C7-8EE2-EA77E3F1747F}"/>
              </a:ext>
            </a:extLst>
          </p:cNvPr>
          <p:cNvPicPr>
            <a:picLocks noChangeAspect="1"/>
          </p:cNvPicPr>
          <p:nvPr userDrawn="1"/>
        </p:nvPicPr>
        <p:blipFill>
          <a:blip r:embed="rId2">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7">
            <a:extLst>
              <a:ext uri="{FF2B5EF4-FFF2-40B4-BE49-F238E27FC236}">
                <a16:creationId xmlns:a16="http://schemas.microsoft.com/office/drawing/2014/main" id="{F4969DF7-1352-F909-5963-B141FE541511}"/>
              </a:ext>
            </a:extLst>
          </p:cNvPr>
          <p:cNvPicPr>
            <a:picLocks noChangeAspect="1"/>
          </p:cNvPicPr>
          <p:nvPr userDrawn="1"/>
        </p:nvPicPr>
        <p:blipFill>
          <a:blip r:embed="rId2">
            <a:extLst>
              <a:ext uri="{28A0092B-C50C-407E-A947-70E740481C1C}">
                <a14:useLocalDpi xmlns:a14="http://schemas.microsoft.com/office/drawing/2010/main" val="0"/>
              </a:ext>
            </a:extLst>
          </a:blip>
          <a:srcRect t="26790" b="59386"/>
          <a:stretch>
            <a:fillRect/>
          </a:stretch>
        </p:blipFill>
        <p:spPr bwMode="auto">
          <a:xfrm>
            <a:off x="10701338" y="0"/>
            <a:ext cx="1490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10">
            <a:extLst>
              <a:ext uri="{FF2B5EF4-FFF2-40B4-BE49-F238E27FC236}">
                <a16:creationId xmlns:a16="http://schemas.microsoft.com/office/drawing/2014/main" id="{8B09DDD6-F6FD-93F9-E972-81487F4050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8025" y="227013"/>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6">
            <a:extLst>
              <a:ext uri="{FF2B5EF4-FFF2-40B4-BE49-F238E27FC236}">
                <a16:creationId xmlns:a16="http://schemas.microsoft.com/office/drawing/2014/main" id="{15665B78-1404-86EB-1FC3-B161212EE500}"/>
              </a:ext>
            </a:extLst>
          </p:cNvPr>
          <p:cNvPicPr>
            <a:picLocks noChangeAspect="1"/>
          </p:cNvPicPr>
          <p:nvPr userDrawn="1"/>
        </p:nvPicPr>
        <p:blipFill>
          <a:blip r:embed="rId2">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6">
            <a:extLst>
              <a:ext uri="{FF2B5EF4-FFF2-40B4-BE49-F238E27FC236}">
                <a16:creationId xmlns:a16="http://schemas.microsoft.com/office/drawing/2014/main" id="{F0E385DE-3DF3-F1F4-169B-43445834E35A}"/>
              </a:ext>
            </a:extLst>
          </p:cNvPr>
          <p:cNvCxnSpPr>
            <a:cxnSpLocks noChangeShapeType="1"/>
          </p:cNvCxnSpPr>
          <p:nvPr userDrawn="1"/>
        </p:nvCxnSpPr>
        <p:spPr bwMode="auto">
          <a:xfrm>
            <a:off x="481282" y="984948"/>
            <a:ext cx="8639175" cy="0"/>
          </a:xfrm>
          <a:prstGeom prst="line">
            <a:avLst/>
          </a:prstGeom>
          <a:ln>
            <a:headEnd/>
            <a:tailE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_CHART">
    <p:spTree>
      <p:nvGrpSpPr>
        <p:cNvPr id="1" name=""/>
        <p:cNvGrpSpPr/>
        <p:nvPr/>
      </p:nvGrpSpPr>
      <p:grpSpPr>
        <a:xfrm>
          <a:off x="0" y="0"/>
          <a:ext cx="0" cy="0"/>
          <a:chOff x="0" y="0"/>
          <a:chExt cx="0" cy="0"/>
        </a:xfrm>
      </p:grpSpPr>
      <p:pic>
        <p:nvPicPr>
          <p:cNvPr id="4" name="Imagem 7">
            <a:extLst>
              <a:ext uri="{FF2B5EF4-FFF2-40B4-BE49-F238E27FC236}">
                <a16:creationId xmlns:a16="http://schemas.microsoft.com/office/drawing/2014/main" id="{C27F52C6-A8F4-9A75-40DC-6EBC01FF75A6}"/>
              </a:ext>
            </a:extLst>
          </p:cNvPr>
          <p:cNvPicPr>
            <a:picLocks noChangeAspect="1"/>
          </p:cNvPicPr>
          <p:nvPr userDrawn="1"/>
        </p:nvPicPr>
        <p:blipFill>
          <a:blip r:embed="rId2">
            <a:extLst>
              <a:ext uri="{28A0092B-C50C-407E-A947-70E740481C1C}">
                <a14:useLocalDpi xmlns:a14="http://schemas.microsoft.com/office/drawing/2010/main" val="0"/>
              </a:ext>
            </a:extLst>
          </a:blip>
          <a:srcRect t="26790" b="59386"/>
          <a:stretch>
            <a:fillRect/>
          </a:stretch>
        </p:blipFill>
        <p:spPr bwMode="auto">
          <a:xfrm>
            <a:off x="-1588" y="0"/>
            <a:ext cx="12193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10">
            <a:extLst>
              <a:ext uri="{FF2B5EF4-FFF2-40B4-BE49-F238E27FC236}">
                <a16:creationId xmlns:a16="http://schemas.microsoft.com/office/drawing/2014/main" id="{3DA12BD2-C901-FBF5-EDA0-FB8359A4E4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700" y="369888"/>
            <a:ext cx="1157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6">
            <a:extLst>
              <a:ext uri="{FF2B5EF4-FFF2-40B4-BE49-F238E27FC236}">
                <a16:creationId xmlns:a16="http://schemas.microsoft.com/office/drawing/2014/main" id="{3EE1BFD2-49C3-F6AF-60ED-8EDB411C4778}"/>
              </a:ext>
            </a:extLst>
          </p:cNvPr>
          <p:cNvPicPr>
            <a:picLocks noChangeAspect="1"/>
          </p:cNvPicPr>
          <p:nvPr userDrawn="1"/>
        </p:nvPicPr>
        <p:blipFill>
          <a:blip r:embed="rId2">
            <a:extLst>
              <a:ext uri="{28A0092B-C50C-407E-A947-70E740481C1C}">
                <a14:useLocalDpi xmlns:a14="http://schemas.microsoft.com/office/drawing/2010/main" val="0"/>
              </a:ext>
            </a:extLst>
          </a:blip>
          <a:srcRect t="26790" b="64795"/>
          <a:stretch>
            <a:fillRect/>
          </a:stretch>
        </p:blipFill>
        <p:spPr bwMode="auto">
          <a:xfrm>
            <a:off x="-1588" y="6502400"/>
            <a:ext cx="121935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ço Reservado para Data 3">
            <a:extLst>
              <a:ext uri="{FF2B5EF4-FFF2-40B4-BE49-F238E27FC236}">
                <a16:creationId xmlns:a16="http://schemas.microsoft.com/office/drawing/2014/main" id="{85A8E0D9-5FCD-A77B-6536-08E9D6FC7C83}"/>
              </a:ext>
            </a:extLst>
          </p:cNvPr>
          <p:cNvSpPr>
            <a:spLocks noGrp="1"/>
          </p:cNvSpPr>
          <p:nvPr>
            <p:ph type="dt" sz="half" idx="2"/>
          </p:nvPr>
        </p:nvSpPr>
        <p:spPr>
          <a:xfrm>
            <a:off x="520700" y="6492875"/>
            <a:ext cx="2743200" cy="365125"/>
          </a:xfrm>
          <a:prstGeom prst="rect">
            <a:avLst/>
          </a:prstGeom>
        </p:spPr>
        <p:txBody>
          <a:bodyPr/>
          <a:lstStyle>
            <a:lvl1pPr>
              <a:defRPr>
                <a:solidFill>
                  <a:schemeClr val="accent1">
                    <a:lumMod val="50000"/>
                  </a:schemeClr>
                </a:solidFill>
              </a:defRPr>
            </a:lvl1pPr>
          </a:lstStyle>
          <a:p>
            <a:fld id="{BA20A1DD-E222-4020-907A-ED05E44538F8}" type="datetimeFigureOut">
              <a:rPr lang="pt-BR" smtClean="0"/>
              <a:pPr/>
              <a:t>10/04/2024</a:t>
            </a:fld>
            <a:endParaRPr lang="pt-BR"/>
          </a:p>
        </p:txBody>
      </p:sp>
      <p:sp>
        <p:nvSpPr>
          <p:cNvPr id="10" name="Espaço Reservado para Rodapé 4">
            <a:extLst>
              <a:ext uri="{FF2B5EF4-FFF2-40B4-BE49-F238E27FC236}">
                <a16:creationId xmlns:a16="http://schemas.microsoft.com/office/drawing/2014/main" id="{9E1C50C2-24F9-C956-96E0-CBD3D293F6CD}"/>
              </a:ext>
            </a:extLst>
          </p:cNvPr>
          <p:cNvSpPr>
            <a:spLocks noGrp="1"/>
          </p:cNvSpPr>
          <p:nvPr>
            <p:ph type="ftr" sz="quarter" idx="3"/>
          </p:nvPr>
        </p:nvSpPr>
        <p:spPr>
          <a:xfrm>
            <a:off x="3721100" y="6492875"/>
            <a:ext cx="4114800" cy="365125"/>
          </a:xfrm>
          <a:prstGeom prst="rect">
            <a:avLst/>
          </a:prstGeom>
        </p:spPr>
        <p:txBody>
          <a:bodyPr/>
          <a:lstStyle>
            <a:lvl1pPr>
              <a:defRPr>
                <a:solidFill>
                  <a:schemeClr val="accent1">
                    <a:lumMod val="50000"/>
                  </a:schemeClr>
                </a:solidFill>
              </a:defRPr>
            </a:lvl1pPr>
          </a:lstStyle>
          <a:p>
            <a:r>
              <a:rPr lang="pt-BR"/>
              <a:t>Novas Fronteiras</a:t>
            </a:r>
          </a:p>
        </p:txBody>
      </p:sp>
      <p:sp>
        <p:nvSpPr>
          <p:cNvPr id="11" name="Espaço Reservado para Número de Slide 5">
            <a:extLst>
              <a:ext uri="{FF2B5EF4-FFF2-40B4-BE49-F238E27FC236}">
                <a16:creationId xmlns:a16="http://schemas.microsoft.com/office/drawing/2014/main" id="{5B16ADB7-F834-3952-DDFE-129F212FB01B}"/>
              </a:ext>
            </a:extLst>
          </p:cNvPr>
          <p:cNvSpPr>
            <a:spLocks noGrp="1"/>
          </p:cNvSpPr>
          <p:nvPr>
            <p:ph type="sldNum" sz="quarter" idx="4"/>
          </p:nvPr>
        </p:nvSpPr>
        <p:spPr>
          <a:xfrm>
            <a:off x="8293100" y="6492875"/>
            <a:ext cx="2743200" cy="365125"/>
          </a:xfrm>
          <a:prstGeom prst="rect">
            <a:avLst/>
          </a:prstGeom>
        </p:spPr>
        <p:txBody>
          <a:bodyPr/>
          <a:lstStyle>
            <a:lvl1pPr>
              <a:defRPr>
                <a:solidFill>
                  <a:schemeClr val="accent1">
                    <a:lumMod val="50000"/>
                  </a:schemeClr>
                </a:solidFill>
              </a:defRPr>
            </a:lvl1pPr>
          </a:lstStyle>
          <a:p>
            <a:fld id="{5CE11E79-BCA5-4E1A-811C-79D73E54965F}" type="slidenum">
              <a:rPr lang="pt-BR" smtClean="0"/>
              <a:pPr/>
              <a:t>‹nº›</a:t>
            </a:fld>
            <a:endParaRPr lang="pt-BR"/>
          </a:p>
        </p:txBody>
      </p:sp>
    </p:spTree>
    <p:extLst>
      <p:ext uri="{BB962C8B-B14F-4D97-AF65-F5344CB8AC3E}">
        <p14:creationId xmlns:p14="http://schemas.microsoft.com/office/powerpoint/2010/main" val="12079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30BB-A2E1-E453-45C3-7682E60E5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EBF406BB-6871-EB5D-EC85-0B3DD7B05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4BF3AE8D-6538-A30A-F863-25F6BE46C45A}"/>
              </a:ext>
            </a:extLst>
          </p:cNvPr>
          <p:cNvSpPr>
            <a:spLocks noGrp="1"/>
          </p:cNvSpPr>
          <p:nvPr>
            <p:ph type="dt" sz="half" idx="10"/>
          </p:nvPr>
        </p:nvSpPr>
        <p:spPr/>
        <p:txBody>
          <a:bodyPr/>
          <a:lstStyle/>
          <a:p>
            <a:fld id="{B415E8A5-244D-8D47-A142-4C83A5F6175F}" type="datetimeFigureOut">
              <a:rPr lang="pt-BR" smtClean="0"/>
              <a:t>10/04/2024</a:t>
            </a:fld>
            <a:endParaRPr lang="pt-BR"/>
          </a:p>
        </p:txBody>
      </p:sp>
      <p:sp>
        <p:nvSpPr>
          <p:cNvPr id="5" name="Footer Placeholder 4">
            <a:extLst>
              <a:ext uri="{FF2B5EF4-FFF2-40B4-BE49-F238E27FC236}">
                <a16:creationId xmlns:a16="http://schemas.microsoft.com/office/drawing/2014/main" id="{CD909D9E-F280-7D79-D9C6-33EADDCD35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62E0728-BB2A-B496-7AB1-3D32398E291D}"/>
              </a:ext>
            </a:extLst>
          </p:cNvPr>
          <p:cNvSpPr>
            <a:spLocks noGrp="1"/>
          </p:cNvSpPr>
          <p:nvPr>
            <p:ph type="sldNum" sz="quarter" idx="12"/>
          </p:nvPr>
        </p:nvSpPr>
        <p:spPr/>
        <p:txBody>
          <a:bodyPr/>
          <a:lstStyle/>
          <a:p>
            <a:fld id="{3E9E35D5-E9C3-4C40-829E-9F0421DA48C5}" type="slidenum">
              <a:rPr lang="pt-BR" smtClean="0"/>
              <a:t>‹nº›</a:t>
            </a:fld>
            <a:endParaRPr lang="pt-BR"/>
          </a:p>
        </p:txBody>
      </p:sp>
    </p:spTree>
    <p:extLst>
      <p:ext uri="{BB962C8B-B14F-4D97-AF65-F5344CB8AC3E}">
        <p14:creationId xmlns:p14="http://schemas.microsoft.com/office/powerpoint/2010/main" val="32293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36" name="Shape 36"/>
          <p:cNvSpPr>
            <a:spLocks noGrp="1"/>
          </p:cNvSpPr>
          <p:nvPr>
            <p:ph type="title"/>
          </p:nvPr>
        </p:nvSpPr>
        <p:spPr>
          <a:xfrm>
            <a:off x="812800" y="0"/>
            <a:ext cx="10871200" cy="1447800"/>
          </a:xfrm>
          <a:prstGeom prst="rect">
            <a:avLst/>
          </a:prstGeom>
        </p:spPr>
        <p:txBody>
          <a:bodyPr/>
          <a:lstStyle>
            <a:lvl1pPr>
              <a:defRPr sz="3600">
                <a:solidFill>
                  <a:srgbClr val="002060"/>
                </a:solidFill>
                <a:latin typeface="Verdana Bold"/>
                <a:ea typeface="Verdana Bold"/>
                <a:cs typeface="Verdana Bold"/>
                <a:sym typeface="Verdana Bold"/>
              </a:defRPr>
            </a:lvl1pPr>
          </a:lstStyle>
          <a:p>
            <a:pPr lvl="0">
              <a:defRPr sz="1800">
                <a:solidFill>
                  <a:srgbClr val="000000"/>
                </a:solidFill>
              </a:defRPr>
            </a:pPr>
            <a:r>
              <a:rPr sz="3600">
                <a:solidFill>
                  <a:srgbClr val="002060"/>
                </a:solidFill>
              </a:rPr>
              <a:t>Clique para editar o estilo do título mestre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‹nº›</a:t>
            </a:fld>
            <a:endParaRPr/>
          </a:p>
        </p:txBody>
      </p:sp>
    </p:spTree>
    <p:extLst>
      <p:ext uri="{BB962C8B-B14F-4D97-AF65-F5344CB8AC3E}">
        <p14:creationId xmlns:p14="http://schemas.microsoft.com/office/powerpoint/2010/main" val="310371902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84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7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3AF8D21A-6CCE-CD43-8AE8-35782B027FA3}"/>
              </a:ext>
            </a:extLst>
          </p:cNvPr>
          <p:cNvSpPr>
            <a:spLocks noGrp="1"/>
          </p:cNvSpPr>
          <p:nvPr>
            <p:ph type="pic" sz="quarter" idx="18"/>
          </p:nvPr>
        </p:nvSpPr>
        <p:spPr>
          <a:xfrm>
            <a:off x="1063900" y="1983460"/>
            <a:ext cx="5032100" cy="38862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26983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6812" y="1080655"/>
            <a:ext cx="10559846" cy="5448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206477" y="328796"/>
            <a:ext cx="10540181" cy="650567"/>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3"/>
          <p:cNvSpPr txBox="1">
            <a:spLocks/>
          </p:cNvSpPr>
          <p:nvPr userDrawn="1"/>
        </p:nvSpPr>
        <p:spPr>
          <a:xfrm>
            <a:off x="11159612" y="6449961"/>
            <a:ext cx="875072" cy="248837"/>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D59618B-9FF7-4719-B508-A5A3907F4343}" type="slidenum">
              <a:rPr lang="en-US" sz="1000" smtClean="0">
                <a:solidFill>
                  <a:schemeClr val="bg1"/>
                </a:solidFill>
              </a:rPr>
              <a:pPr algn="ctr"/>
              <a:t>‹nº›</a:t>
            </a:fld>
            <a:endParaRPr lang="en-US" sz="1000">
              <a:solidFill>
                <a:schemeClr val="bg1"/>
              </a:solidFill>
            </a:endParaRPr>
          </a:p>
        </p:txBody>
      </p:sp>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3" r:id="rId2"/>
    <p:sldLayoutId id="2147483742" r:id="rId3"/>
    <p:sldLayoutId id="2147483740" r:id="rId4"/>
    <p:sldLayoutId id="2147483747" r:id="rId5"/>
    <p:sldLayoutId id="2147483749" r:id="rId6"/>
    <p:sldLayoutId id="2147483751" r:id="rId7"/>
    <p:sldLayoutId id="214748375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lnSpc>
          <a:spcPct val="80000"/>
        </a:lnSpc>
        <a:spcBef>
          <a:spcPct val="0"/>
        </a:spcBef>
        <a:buNone/>
        <a:defRPr sz="3600" b="0" kern="1200" baseline="0">
          <a:solidFill>
            <a:schemeClr val="accent1"/>
          </a:solidFill>
          <a:latin typeface="Arial"/>
          <a:ea typeface="+mj-ea"/>
          <a:cs typeface="Arial"/>
        </a:defRPr>
      </a:lvl1pPr>
    </p:titleStyle>
    <p:bodyStyle>
      <a:lvl1pPr marL="457200" indent="-457200" algn="l" defTabSz="457200" rtl="0" eaLnBrk="1" latinLnBrk="0" hangingPunct="1">
        <a:spcBef>
          <a:spcPct val="20000"/>
        </a:spcBef>
        <a:buFontTx/>
        <a:buBlip>
          <a:blip r:embed="rId10"/>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CC61A-2885-FF18-5F4D-1EEE8BDE6990}"/>
              </a:ext>
            </a:extLst>
          </p:cNvPr>
          <p:cNvPicPr>
            <a:picLocks noChangeAspect="1"/>
          </p:cNvPicPr>
          <p:nvPr/>
        </p:nvPicPr>
        <p:blipFill>
          <a:blip r:embed="rId2"/>
          <a:stretch>
            <a:fillRect/>
          </a:stretch>
        </p:blipFill>
        <p:spPr>
          <a:xfrm>
            <a:off x="9844482" y="6221113"/>
            <a:ext cx="1959552" cy="367885"/>
          </a:xfrm>
          <a:prstGeom prst="rect">
            <a:avLst/>
          </a:prstGeom>
        </p:spPr>
      </p:pic>
      <p:pic>
        <p:nvPicPr>
          <p:cNvPr id="7" name="Picture 6">
            <a:extLst>
              <a:ext uri="{FF2B5EF4-FFF2-40B4-BE49-F238E27FC236}">
                <a16:creationId xmlns:a16="http://schemas.microsoft.com/office/drawing/2014/main" id="{3401195C-2BAC-CE91-F590-D13961330152}"/>
              </a:ext>
            </a:extLst>
          </p:cNvPr>
          <p:cNvPicPr>
            <a:picLocks noChangeAspect="1"/>
          </p:cNvPicPr>
          <p:nvPr/>
        </p:nvPicPr>
        <p:blipFill>
          <a:blip r:embed="rId3"/>
          <a:stretch>
            <a:fillRect/>
          </a:stretch>
        </p:blipFill>
        <p:spPr>
          <a:xfrm>
            <a:off x="361" y="-10319"/>
            <a:ext cx="12188825" cy="5260039"/>
          </a:xfrm>
          <a:prstGeom prst="rect">
            <a:avLst/>
          </a:prstGeom>
        </p:spPr>
      </p:pic>
      <p:pic>
        <p:nvPicPr>
          <p:cNvPr id="8" name="Picture 7">
            <a:extLst>
              <a:ext uri="{FF2B5EF4-FFF2-40B4-BE49-F238E27FC236}">
                <a16:creationId xmlns:a16="http://schemas.microsoft.com/office/drawing/2014/main" id="{227E8CA3-38EC-35C2-8E38-6274FA4B5FEE}"/>
              </a:ext>
            </a:extLst>
          </p:cNvPr>
          <p:cNvPicPr>
            <a:picLocks noChangeAspect="1"/>
          </p:cNvPicPr>
          <p:nvPr/>
        </p:nvPicPr>
        <p:blipFill>
          <a:blip r:embed="rId4"/>
          <a:stretch>
            <a:fillRect/>
          </a:stretch>
        </p:blipFill>
        <p:spPr>
          <a:xfrm>
            <a:off x="3978488" y="3147575"/>
            <a:ext cx="738942" cy="738942"/>
          </a:xfrm>
          <a:prstGeom prst="rect">
            <a:avLst/>
          </a:prstGeom>
        </p:spPr>
      </p:pic>
      <p:sp>
        <p:nvSpPr>
          <p:cNvPr id="6" name="Rectangle 7">
            <a:extLst>
              <a:ext uri="{FF2B5EF4-FFF2-40B4-BE49-F238E27FC236}">
                <a16:creationId xmlns:a16="http://schemas.microsoft.com/office/drawing/2014/main" id="{DFC75504-79DD-BB66-B4A9-B87608D4B7D9}"/>
              </a:ext>
            </a:extLst>
          </p:cNvPr>
          <p:cNvSpPr/>
          <p:nvPr/>
        </p:nvSpPr>
        <p:spPr>
          <a:xfrm>
            <a:off x="3978488" y="5128762"/>
            <a:ext cx="5318104" cy="1631216"/>
          </a:xfrm>
          <a:prstGeom prst="rect">
            <a:avLst/>
          </a:prstGeom>
        </p:spPr>
        <p:txBody>
          <a:bodyPr wrap="square">
            <a:spAutoFit/>
          </a:bodyPr>
          <a:lstStyle/>
          <a:p>
            <a:pPr algn="ctr">
              <a:lnSpc>
                <a:spcPts val="2040"/>
              </a:lnSpc>
            </a:pPr>
            <a:r>
              <a:rPr lang="es" b="1" dirty="0">
                <a:solidFill>
                  <a:srgbClr val="002060"/>
                </a:solidFill>
                <a:latin typeface="Calibri" panose="020F0502020204030204" pitchFamily="34" charset="0"/>
                <a:ea typeface="Montserrat Light" charset="0"/>
                <a:cs typeface="Calibri" panose="020F0502020204030204" pitchFamily="34" charset="0"/>
              </a:rPr>
              <a:t>Meiruze Freitas</a:t>
            </a:r>
          </a:p>
          <a:p>
            <a:pPr algn="ctr">
              <a:lnSpc>
                <a:spcPts val="2040"/>
              </a:lnSpc>
            </a:pPr>
            <a:r>
              <a:rPr lang="es" dirty="0">
                <a:solidFill>
                  <a:srgbClr val="002060"/>
                </a:solidFill>
                <a:latin typeface="Calibri" panose="020F0502020204030204" pitchFamily="34" charset="0"/>
                <a:ea typeface="Montserrat Light" charset="0"/>
                <a:cs typeface="Calibri" panose="020F0502020204030204" pitchFamily="34" charset="0"/>
              </a:rPr>
              <a:t>Diretora </a:t>
            </a:r>
          </a:p>
          <a:p>
            <a:pPr algn="ctr">
              <a:lnSpc>
                <a:spcPts val="2040"/>
              </a:lnSpc>
            </a:pPr>
            <a:r>
              <a:rPr lang="es" dirty="0">
                <a:solidFill>
                  <a:srgbClr val="002060"/>
                </a:solidFill>
                <a:latin typeface="Calibri" panose="020F0502020204030204" pitchFamily="34" charset="0"/>
                <a:ea typeface="Montserrat Light" charset="0"/>
                <a:cs typeface="Calibri" panose="020F0502020204030204" pitchFamily="34" charset="0"/>
              </a:rPr>
              <a:t>Segunda Diretoria</a:t>
            </a:r>
          </a:p>
          <a:p>
            <a:pPr algn="ctr">
              <a:lnSpc>
                <a:spcPts val="2040"/>
              </a:lnSpc>
            </a:pPr>
            <a:r>
              <a:rPr lang="es" dirty="0">
                <a:solidFill>
                  <a:srgbClr val="002060"/>
                </a:solidFill>
                <a:latin typeface="Calibri" panose="020F0502020204030204" pitchFamily="34" charset="0"/>
                <a:ea typeface="Montserrat Light" charset="0"/>
                <a:cs typeface="Calibri" panose="020F0502020204030204" pitchFamily="34" charset="0"/>
              </a:rPr>
              <a:t>Agência Nacional de Vigilância Sanitária – ANVISA</a:t>
            </a:r>
          </a:p>
          <a:p>
            <a:pPr algn="ctr">
              <a:lnSpc>
                <a:spcPts val="2040"/>
              </a:lnSpc>
            </a:pPr>
            <a:endParaRPr lang="pt-BR" b="1" dirty="0">
              <a:solidFill>
                <a:srgbClr val="002060"/>
              </a:solidFill>
              <a:latin typeface="Calibri" panose="020F0502020204030204" pitchFamily="34" charset="0"/>
              <a:ea typeface="Montserrat Light" charset="0"/>
              <a:cs typeface="Calibri" panose="020F0502020204030204" pitchFamily="34" charset="0"/>
            </a:endParaRPr>
          </a:p>
          <a:p>
            <a:pPr algn="ctr">
              <a:lnSpc>
                <a:spcPts val="2040"/>
              </a:lnSpc>
            </a:pPr>
            <a:endParaRPr lang="pt-BR" dirty="0">
              <a:solidFill>
                <a:srgbClr val="002060"/>
              </a:solidFill>
              <a:latin typeface="Calibri" panose="020F0502020204030204" pitchFamily="34" charset="0"/>
              <a:ea typeface="Montserrat Light" charset="0"/>
              <a:cs typeface="Calibri" panose="020F0502020204030204" pitchFamily="34" charset="0"/>
            </a:endParaRPr>
          </a:p>
        </p:txBody>
      </p:sp>
      <p:sp>
        <p:nvSpPr>
          <p:cNvPr id="2" name="Title 1">
            <a:extLst>
              <a:ext uri="{FF2B5EF4-FFF2-40B4-BE49-F238E27FC236}">
                <a16:creationId xmlns:a16="http://schemas.microsoft.com/office/drawing/2014/main" id="{73F7DEE3-9FBF-E844-A582-B179FBED5C10}"/>
              </a:ext>
            </a:extLst>
          </p:cNvPr>
          <p:cNvSpPr txBox="1">
            <a:spLocks/>
          </p:cNvSpPr>
          <p:nvPr/>
        </p:nvSpPr>
        <p:spPr>
          <a:xfrm>
            <a:off x="4572001" y="2176182"/>
            <a:ext cx="7023628" cy="1373428"/>
          </a:xfrm>
          <a:prstGeom prst="rect">
            <a:avLst/>
          </a:prstGeom>
        </p:spPr>
        <p:txBody>
          <a:bodyPr vert="horz" lIns="91440" tIns="45720" rIns="91440" bIns="45720" rtlCol="0" anchor="ctr">
            <a:noAutofit/>
          </a:bodyPr>
          <a:lstStyle>
            <a:lvl1pPr algn="l" defTabSz="457200" rtl="0" eaLnBrk="1" latinLnBrk="0" hangingPunct="1">
              <a:lnSpc>
                <a:spcPct val="80000"/>
              </a:lnSpc>
              <a:spcBef>
                <a:spcPct val="0"/>
              </a:spcBef>
              <a:buNone/>
              <a:defRPr sz="3600" b="0" kern="1200" baseline="0">
                <a:solidFill>
                  <a:schemeClr val="accent1"/>
                </a:solidFill>
                <a:latin typeface="Arial"/>
                <a:ea typeface="+mj-ea"/>
                <a:cs typeface="Arial"/>
              </a:defRPr>
            </a:lvl1pPr>
          </a:lstStyle>
          <a:p>
            <a:pPr algn="ctr">
              <a:lnSpc>
                <a:spcPct val="100000"/>
              </a:lnSpc>
            </a:pPr>
            <a:r>
              <a:rPr lang="es" sz="4000" dirty="0">
                <a:solidFill>
                  <a:srgbClr val="002060"/>
                </a:solidFill>
                <a:latin typeface="Calibri" panose="020F0502020204030204" pitchFamily="34" charset="0"/>
                <a:cs typeface="Calibri" panose="020F0502020204030204" pitchFamily="34" charset="0"/>
              </a:rPr>
              <a:t>Confiança Regulatória: oportunidades e desafios para o reconhecimento das avaliações realizadas por outras Autoridades</a:t>
            </a:r>
            <a:br>
              <a:rPr lang="en-US" sz="2400" dirty="0">
                <a:solidFill>
                  <a:srgbClr val="002060"/>
                </a:solidFill>
                <a:latin typeface="Calibri" panose="020F0502020204030204" pitchFamily="34" charset="0"/>
                <a:cs typeface="Calibri" panose="020F0502020204030204" pitchFamily="34" charset="0"/>
              </a:rPr>
            </a:br>
            <a:endParaRPr lang="pt-BR"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34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Desafios inerentes à Confiança Regulatória</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grpSp>
        <p:nvGrpSpPr>
          <p:cNvPr id="4" name="Agrupar 3">
            <a:extLst>
              <a:ext uri="{FF2B5EF4-FFF2-40B4-BE49-F238E27FC236}">
                <a16:creationId xmlns:a16="http://schemas.microsoft.com/office/drawing/2014/main" id="{FD1DF325-2442-03A0-63B1-7D39978EB423}"/>
              </a:ext>
            </a:extLst>
          </p:cNvPr>
          <p:cNvGrpSpPr/>
          <p:nvPr/>
        </p:nvGrpSpPr>
        <p:grpSpPr>
          <a:xfrm>
            <a:off x="910910" y="2143838"/>
            <a:ext cx="1400110" cy="1285162"/>
            <a:chOff x="1651000" y="2374900"/>
            <a:chExt cx="1888490" cy="1729454"/>
          </a:xfrm>
        </p:grpSpPr>
        <p:sp>
          <p:nvSpPr>
            <p:cNvPr id="2" name="Elipse 1">
              <a:extLst>
                <a:ext uri="{FF2B5EF4-FFF2-40B4-BE49-F238E27FC236}">
                  <a16:creationId xmlns:a16="http://schemas.microsoft.com/office/drawing/2014/main" id="{C3E70AE7-A5D8-3184-4E0F-CFA63B8B85AA}"/>
                </a:ext>
              </a:extLst>
            </p:cNvPr>
            <p:cNvSpPr/>
            <p:nvPr/>
          </p:nvSpPr>
          <p:spPr>
            <a:xfrm>
              <a:off x="1651000" y="2374900"/>
              <a:ext cx="1888490" cy="1729454"/>
            </a:xfrm>
            <a:prstGeom prst="ellipse">
              <a:avLst/>
            </a:prstGeom>
            <a:gradFill>
              <a:gsLst>
                <a:gs pos="0">
                  <a:schemeClr val="accent2">
                    <a:lumMod val="20000"/>
                    <a:lumOff val="8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F087833C-BBC1-1832-118D-23F5E0894758}"/>
                </a:ext>
              </a:extLst>
            </p:cNvPr>
            <p:cNvSpPr txBox="1"/>
            <p:nvPr/>
          </p:nvSpPr>
          <p:spPr>
            <a:xfrm>
              <a:off x="1816470" y="2970411"/>
              <a:ext cx="1661782" cy="538432"/>
            </a:xfrm>
            <a:prstGeom prst="rect">
              <a:avLst/>
            </a:prstGeom>
            <a:noFill/>
          </p:spPr>
          <p:txBody>
            <a:bodyPr wrap="square" rtlCol="0">
              <a:spAutoFit/>
            </a:bodyPr>
            <a:lstStyle/>
            <a:p>
              <a:r>
                <a:rPr lang="pt-BR" sz="2000" dirty="0">
                  <a:latin typeface="Montserrat" panose="00000500000000000000" pitchFamily="2" charset="0"/>
                </a:rPr>
                <a:t>Produto</a:t>
              </a:r>
              <a:endParaRPr lang="pt-BR" dirty="0">
                <a:latin typeface="Montserrat" panose="00000500000000000000" pitchFamily="2" charset="0"/>
              </a:endParaRPr>
            </a:p>
          </p:txBody>
        </p:sp>
      </p:grpSp>
      <p:sp>
        <p:nvSpPr>
          <p:cNvPr id="13" name="TextBox 7">
            <a:extLst>
              <a:ext uri="{FF2B5EF4-FFF2-40B4-BE49-F238E27FC236}">
                <a16:creationId xmlns:a16="http://schemas.microsoft.com/office/drawing/2014/main" id="{01557491-28A7-3462-A6A1-0B52E212E3D1}"/>
              </a:ext>
            </a:extLst>
          </p:cNvPr>
          <p:cNvSpPr txBox="1"/>
          <p:nvPr/>
        </p:nvSpPr>
        <p:spPr>
          <a:xfrm>
            <a:off x="2979924" y="2344371"/>
            <a:ext cx="6854541" cy="3939540"/>
          </a:xfrm>
          <a:prstGeom prst="rect">
            <a:avLst/>
          </a:prstGeom>
          <a:noFill/>
        </p:spPr>
        <p:txBody>
          <a:bodyPr wrap="square" rtlCol="0">
            <a:spAutoFit/>
          </a:bodyPr>
          <a:lstStyle/>
          <a:p>
            <a:pPr algn="just">
              <a:lnSpc>
                <a:spcPts val="2040"/>
              </a:lnSpc>
            </a:pPr>
            <a:r>
              <a:rPr lang="pt-BR" dirty="0">
                <a:latin typeface="Montserrat Light" pitchFamily="2" charset="77"/>
                <a:ea typeface="Lato Light" panose="020F0502020204030203" pitchFamily="34" charset="0"/>
                <a:cs typeface="Lato Light" panose="020F0502020204030203" pitchFamily="34" charset="0"/>
              </a:rPr>
              <a:t>O produto submetido à autoridade local e o produto aprovado pela autoridade de referência devem ser essencialmente iguais.</a:t>
            </a: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a:p>
            <a:pPr algn="just">
              <a:lnSpc>
                <a:spcPts val="2040"/>
              </a:lnSpc>
            </a:pPr>
            <a:r>
              <a:rPr lang="pt-BR" b="1" dirty="0">
                <a:latin typeface="Montserrat Light" pitchFamily="2" charset="77"/>
                <a:ea typeface="Lato Light" panose="020F0502020204030203" pitchFamily="34" charset="0"/>
                <a:cs typeface="Lato Light" panose="020F0502020204030203" pitchFamily="34" charset="0"/>
              </a:rPr>
              <a:t>O que deve corresponder: </a:t>
            </a:r>
            <a:r>
              <a:rPr lang="pt-BR" dirty="0">
                <a:latin typeface="Montserrat Light" pitchFamily="2" charset="77"/>
                <a:ea typeface="Lato Light" panose="020F0502020204030203" pitchFamily="34" charset="0"/>
                <a:cs typeface="Lato Light" panose="020F0502020204030203" pitchFamily="34" charset="0"/>
              </a:rPr>
              <a:t>composição qualitativa e quantitativa; dosagem; forma farmacêutica; uso pretendido; processo de fabricação; fornecedores de insumos farmacêuticos ativos; e qualidade de todos os excipientes.</a:t>
            </a: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a:p>
            <a:pPr algn="just">
              <a:lnSpc>
                <a:spcPts val="2040"/>
              </a:lnSpc>
            </a:pPr>
            <a:r>
              <a:rPr lang="pt-BR" b="1" dirty="0">
                <a:latin typeface="Montserrat Light" pitchFamily="2" charset="77"/>
                <a:ea typeface="Lato Light" panose="020F0502020204030203" pitchFamily="34" charset="0"/>
                <a:cs typeface="Lato Light" panose="020F0502020204030203" pitchFamily="34" charset="0"/>
              </a:rPr>
              <a:t>Estudos apresentados: </a:t>
            </a:r>
            <a:r>
              <a:rPr lang="pt-BR" dirty="0">
                <a:latin typeface="Montserrat Light" pitchFamily="2" charset="77"/>
                <a:ea typeface="Lato Light" panose="020F0502020204030203" pitchFamily="34" charset="0"/>
                <a:cs typeface="Lato Light" panose="020F0502020204030203" pitchFamily="34" charset="0"/>
              </a:rPr>
              <a:t>estudos de apoio sobre segurança, eficácia, qualidade e alinhamento de uso.</a:t>
            </a: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a:p>
            <a:pPr algn="just">
              <a:lnSpc>
                <a:spcPts val="2040"/>
              </a:lnSpc>
            </a:pPr>
            <a:r>
              <a:rPr lang="pt-BR" b="1" dirty="0">
                <a:latin typeface="Montserrat Light" pitchFamily="2" charset="77"/>
                <a:ea typeface="Lato Light" panose="020F0502020204030203" pitchFamily="34" charset="0"/>
                <a:cs typeface="Lato Light" panose="020F0502020204030203" pitchFamily="34" charset="0"/>
              </a:rPr>
              <a:t>Verificação de diferenças: </a:t>
            </a:r>
            <a:r>
              <a:rPr lang="pt-BR" dirty="0">
                <a:latin typeface="Montserrat Light" pitchFamily="2" charset="77"/>
                <a:ea typeface="Lato Light" panose="020F0502020204030203" pitchFamily="34" charset="0"/>
                <a:cs typeface="Lato Light" panose="020F0502020204030203" pitchFamily="34" charset="0"/>
              </a:rPr>
              <a:t>eventuais diferenças potenciais deverão ser justificadas pelo fabricante.</a:t>
            </a:r>
          </a:p>
        </p:txBody>
      </p:sp>
      <p:sp>
        <p:nvSpPr>
          <p:cNvPr id="14" name="Rectangle 34">
            <a:extLst>
              <a:ext uri="{FF2B5EF4-FFF2-40B4-BE49-F238E27FC236}">
                <a16:creationId xmlns:a16="http://schemas.microsoft.com/office/drawing/2014/main" id="{27C4817D-837E-55DA-E9C2-D1BB1A6A41B8}"/>
              </a:ext>
            </a:extLst>
          </p:cNvPr>
          <p:cNvSpPr/>
          <p:nvPr/>
        </p:nvSpPr>
        <p:spPr>
          <a:xfrm>
            <a:off x="2979924" y="2036594"/>
            <a:ext cx="5477464" cy="369332"/>
          </a:xfrm>
          <a:prstGeom prst="rect">
            <a:avLst/>
          </a:prstGeom>
        </p:spPr>
        <p:txBody>
          <a:bodyPr wrap="square">
            <a:spAutoFit/>
          </a:bodyPr>
          <a:lstStyle/>
          <a:p>
            <a:r>
              <a:rPr lang="es-419" i="1" dirty="0" err="1">
                <a:solidFill>
                  <a:schemeClr val="accent6"/>
                </a:solidFill>
                <a:latin typeface="Montserrat Medium" pitchFamily="2" charset="77"/>
                <a:ea typeface="Roboto" panose="02000000000000000000" pitchFamily="2" charset="0"/>
                <a:cs typeface="Lato Light" panose="020F0502020204030203" pitchFamily="34" charset="0"/>
              </a:rPr>
              <a:t>Sameness</a:t>
            </a:r>
            <a:r>
              <a:rPr lang="es-419" dirty="0">
                <a:solidFill>
                  <a:schemeClr val="accent6"/>
                </a:solidFill>
                <a:latin typeface="Montserrat Medium" pitchFamily="2" charset="77"/>
                <a:ea typeface="Roboto" panose="02000000000000000000" pitchFamily="2" charset="0"/>
                <a:cs typeface="Lato Light" panose="020F0502020204030203" pitchFamily="34" charset="0"/>
              </a:rPr>
              <a:t> (Características </a:t>
            </a:r>
            <a:r>
              <a:rPr lang="es-419" dirty="0" err="1">
                <a:solidFill>
                  <a:schemeClr val="accent6"/>
                </a:solidFill>
                <a:latin typeface="Montserrat Medium" pitchFamily="2" charset="77"/>
                <a:ea typeface="Roboto" panose="02000000000000000000" pitchFamily="2" charset="0"/>
                <a:cs typeface="Lato Light" panose="020F0502020204030203" pitchFamily="34" charset="0"/>
              </a:rPr>
              <a:t>essenciais</a:t>
            </a:r>
            <a:r>
              <a:rPr lang="es-419" dirty="0">
                <a:solidFill>
                  <a:schemeClr val="accent6"/>
                </a:solidFill>
                <a:latin typeface="Montserrat Medium" pitchFamily="2" charset="77"/>
                <a:ea typeface="Roboto" panose="02000000000000000000" pitchFamily="2" charset="0"/>
                <a:cs typeface="Lato Light" panose="020F0502020204030203" pitchFamily="34" charset="0"/>
              </a:rPr>
              <a:t>)</a:t>
            </a:r>
          </a:p>
        </p:txBody>
      </p:sp>
    </p:spTree>
    <p:extLst>
      <p:ext uri="{BB962C8B-B14F-4D97-AF65-F5344CB8AC3E}">
        <p14:creationId xmlns:p14="http://schemas.microsoft.com/office/powerpoint/2010/main" val="2177041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Desafios inerentes à Confiança Regulatória</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grpSp>
        <p:nvGrpSpPr>
          <p:cNvPr id="4" name="Agrupar 3">
            <a:extLst>
              <a:ext uri="{FF2B5EF4-FFF2-40B4-BE49-F238E27FC236}">
                <a16:creationId xmlns:a16="http://schemas.microsoft.com/office/drawing/2014/main" id="{FD1DF325-2442-03A0-63B1-7D39978EB423}"/>
              </a:ext>
            </a:extLst>
          </p:cNvPr>
          <p:cNvGrpSpPr/>
          <p:nvPr/>
        </p:nvGrpSpPr>
        <p:grpSpPr>
          <a:xfrm>
            <a:off x="910910" y="2143838"/>
            <a:ext cx="1400110" cy="1285162"/>
            <a:chOff x="1651000" y="2374900"/>
            <a:chExt cx="1888490" cy="1729454"/>
          </a:xfrm>
        </p:grpSpPr>
        <p:sp>
          <p:nvSpPr>
            <p:cNvPr id="2" name="Elipse 1">
              <a:extLst>
                <a:ext uri="{FF2B5EF4-FFF2-40B4-BE49-F238E27FC236}">
                  <a16:creationId xmlns:a16="http://schemas.microsoft.com/office/drawing/2014/main" id="{C3E70AE7-A5D8-3184-4E0F-CFA63B8B85AA}"/>
                </a:ext>
              </a:extLst>
            </p:cNvPr>
            <p:cNvSpPr/>
            <p:nvPr/>
          </p:nvSpPr>
          <p:spPr>
            <a:xfrm>
              <a:off x="1651000" y="2374900"/>
              <a:ext cx="1888490" cy="1729454"/>
            </a:xfrm>
            <a:prstGeom prst="ellipse">
              <a:avLst/>
            </a:prstGeom>
            <a:gradFill>
              <a:gsLst>
                <a:gs pos="0">
                  <a:schemeClr val="accent2">
                    <a:lumMod val="20000"/>
                    <a:lumOff val="8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F087833C-BBC1-1832-118D-23F5E0894758}"/>
                </a:ext>
              </a:extLst>
            </p:cNvPr>
            <p:cNvSpPr txBox="1"/>
            <p:nvPr/>
          </p:nvSpPr>
          <p:spPr>
            <a:xfrm>
              <a:off x="1816470" y="2970411"/>
              <a:ext cx="1661782" cy="538432"/>
            </a:xfrm>
            <a:prstGeom prst="rect">
              <a:avLst/>
            </a:prstGeom>
            <a:noFill/>
          </p:spPr>
          <p:txBody>
            <a:bodyPr wrap="square" rtlCol="0">
              <a:spAutoFit/>
            </a:bodyPr>
            <a:lstStyle/>
            <a:p>
              <a:r>
                <a:rPr lang="pt-BR" sz="2000" dirty="0">
                  <a:latin typeface="Montserrat" panose="00000500000000000000" pitchFamily="2" charset="0"/>
                </a:rPr>
                <a:t>Produto</a:t>
              </a:r>
              <a:endParaRPr lang="pt-BR" dirty="0">
                <a:latin typeface="Montserrat" panose="00000500000000000000" pitchFamily="2" charset="0"/>
              </a:endParaRPr>
            </a:p>
          </p:txBody>
        </p:sp>
      </p:grpSp>
      <p:sp>
        <p:nvSpPr>
          <p:cNvPr id="13" name="TextBox 7">
            <a:extLst>
              <a:ext uri="{FF2B5EF4-FFF2-40B4-BE49-F238E27FC236}">
                <a16:creationId xmlns:a16="http://schemas.microsoft.com/office/drawing/2014/main" id="{01557491-28A7-3462-A6A1-0B52E212E3D1}"/>
              </a:ext>
            </a:extLst>
          </p:cNvPr>
          <p:cNvSpPr txBox="1"/>
          <p:nvPr/>
        </p:nvSpPr>
        <p:spPr>
          <a:xfrm>
            <a:off x="2979924" y="3030171"/>
            <a:ext cx="6854541" cy="2144177"/>
          </a:xfrm>
          <a:prstGeom prst="rect">
            <a:avLst/>
          </a:prstGeom>
          <a:noFill/>
        </p:spPr>
        <p:txBody>
          <a:bodyPr wrap="square" rtlCol="0">
            <a:spAutoFit/>
          </a:bodyPr>
          <a:lstStyle/>
          <a:p>
            <a:pPr algn="just">
              <a:lnSpc>
                <a:spcPts val="2040"/>
              </a:lnSpc>
            </a:pPr>
            <a:r>
              <a:rPr lang="pt-BR" dirty="0">
                <a:latin typeface="Montserrat Light" pitchFamily="2" charset="77"/>
                <a:ea typeface="Lato Light" panose="020F0502020204030203" pitchFamily="34" charset="0"/>
                <a:cs typeface="Lato Light" panose="020F0502020204030203" pitchFamily="34" charset="0"/>
              </a:rPr>
              <a:t>Ainda que pela via de </a:t>
            </a:r>
            <a:r>
              <a:rPr lang="pt-BR" i="1" dirty="0" err="1">
                <a:latin typeface="Montserrat Light" pitchFamily="2" charset="77"/>
                <a:ea typeface="Lato Light" panose="020F0502020204030203" pitchFamily="34" charset="0"/>
                <a:cs typeface="Lato Light" panose="020F0502020204030203" pitchFamily="34" charset="0"/>
              </a:rPr>
              <a:t>reliance</a:t>
            </a:r>
            <a:r>
              <a:rPr lang="pt-BR" dirty="0">
                <a:latin typeface="Montserrat Light" pitchFamily="2" charset="77"/>
                <a:ea typeface="Lato Light" panose="020F0502020204030203" pitchFamily="34" charset="0"/>
                <a:cs typeface="Lato Light" panose="020F0502020204030203" pitchFamily="34" charset="0"/>
              </a:rPr>
              <a:t>, uma empresa interessada em registrar medicamentos genéricos e/ou similares </a:t>
            </a:r>
            <a:r>
              <a:rPr lang="pt-BR" b="1" dirty="0">
                <a:latin typeface="Montserrat Light" pitchFamily="2" charset="77"/>
                <a:ea typeface="Lato Light" panose="020F0502020204030203" pitchFamily="34" charset="0"/>
                <a:cs typeface="Lato Light" panose="020F0502020204030203" pitchFamily="34" charset="0"/>
              </a:rPr>
              <a:t>deverá utilizar obrigatoriamente o medicamento de referência constante nas listas vigentes</a:t>
            </a:r>
            <a:r>
              <a:rPr lang="pt-BR" dirty="0">
                <a:latin typeface="Montserrat Light" pitchFamily="2" charset="77"/>
                <a:ea typeface="Lato Light" panose="020F0502020204030203" pitchFamily="34" charset="0"/>
                <a:cs typeface="Lato Light" panose="020F0502020204030203" pitchFamily="34" charset="0"/>
              </a:rPr>
              <a:t> disponíveis no site da Anvisa (lista A e lista B), de acordo com os requisitos específicos da RDC 35/2012, que dispõe sobre os critérios de indicação, inclusão e exclusão de medicamentos na Lista de Medicamentos de Referência brasileira.</a:t>
            </a:r>
          </a:p>
        </p:txBody>
      </p:sp>
      <p:sp>
        <p:nvSpPr>
          <p:cNvPr id="14" name="Rectangle 34">
            <a:extLst>
              <a:ext uri="{FF2B5EF4-FFF2-40B4-BE49-F238E27FC236}">
                <a16:creationId xmlns:a16="http://schemas.microsoft.com/office/drawing/2014/main" id="{27C4817D-837E-55DA-E9C2-D1BB1A6A41B8}"/>
              </a:ext>
            </a:extLst>
          </p:cNvPr>
          <p:cNvSpPr/>
          <p:nvPr/>
        </p:nvSpPr>
        <p:spPr>
          <a:xfrm>
            <a:off x="2979924" y="2481094"/>
            <a:ext cx="5477464" cy="369332"/>
          </a:xfrm>
          <a:prstGeom prst="rect">
            <a:avLst/>
          </a:prstGeom>
        </p:spPr>
        <p:txBody>
          <a:bodyPr wrap="square">
            <a:spAutoFit/>
          </a:bodyPr>
          <a:lstStyle/>
          <a:p>
            <a:r>
              <a:rPr lang="es-419" dirty="0">
                <a:solidFill>
                  <a:schemeClr val="accent6"/>
                </a:solidFill>
                <a:latin typeface="Montserrat Medium" pitchFamily="2" charset="77"/>
                <a:ea typeface="Roboto" panose="02000000000000000000" pitchFamily="2" charset="0"/>
                <a:cs typeface="Lato Light" panose="020F0502020204030203" pitchFamily="34" charset="0"/>
              </a:rPr>
              <a:t>Medicamentos Genéricos e Similares</a:t>
            </a:r>
          </a:p>
        </p:txBody>
      </p:sp>
    </p:spTree>
    <p:extLst>
      <p:ext uri="{BB962C8B-B14F-4D97-AF65-F5344CB8AC3E}">
        <p14:creationId xmlns:p14="http://schemas.microsoft.com/office/powerpoint/2010/main" val="6579480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Desafios inerentes à Confiança Regulatória</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grpSp>
        <p:nvGrpSpPr>
          <p:cNvPr id="7" name="Agrupar 6">
            <a:extLst>
              <a:ext uri="{FF2B5EF4-FFF2-40B4-BE49-F238E27FC236}">
                <a16:creationId xmlns:a16="http://schemas.microsoft.com/office/drawing/2014/main" id="{93A6E03D-8CDF-0AE6-A4EB-3B521243101A}"/>
              </a:ext>
            </a:extLst>
          </p:cNvPr>
          <p:cNvGrpSpPr/>
          <p:nvPr/>
        </p:nvGrpSpPr>
        <p:grpSpPr>
          <a:xfrm>
            <a:off x="734665" y="2190706"/>
            <a:ext cx="1752600" cy="1447800"/>
            <a:chOff x="1391636" y="2374900"/>
            <a:chExt cx="3457196" cy="2743200"/>
          </a:xfrm>
        </p:grpSpPr>
        <p:sp>
          <p:nvSpPr>
            <p:cNvPr id="8" name="Elipse 7">
              <a:extLst>
                <a:ext uri="{FF2B5EF4-FFF2-40B4-BE49-F238E27FC236}">
                  <a16:creationId xmlns:a16="http://schemas.microsoft.com/office/drawing/2014/main" id="{110C2C9B-0DC5-D361-9316-B0F3EFB17F66}"/>
                </a:ext>
              </a:extLst>
            </p:cNvPr>
            <p:cNvSpPr/>
            <p:nvPr/>
          </p:nvSpPr>
          <p:spPr>
            <a:xfrm>
              <a:off x="1651000" y="2374900"/>
              <a:ext cx="2844800" cy="2743200"/>
            </a:xfrm>
            <a:prstGeom prst="ellipse">
              <a:avLst/>
            </a:prstGeom>
            <a:gradFill>
              <a:gsLst>
                <a:gs pos="0">
                  <a:schemeClr val="accent3">
                    <a:lumMod val="20000"/>
                    <a:lumOff val="8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dirty="0"/>
            </a:p>
          </p:txBody>
        </p:sp>
        <p:sp>
          <p:nvSpPr>
            <p:cNvPr id="9" name="CaixaDeTexto 8">
              <a:extLst>
                <a:ext uri="{FF2B5EF4-FFF2-40B4-BE49-F238E27FC236}">
                  <a16:creationId xmlns:a16="http://schemas.microsoft.com/office/drawing/2014/main" id="{17B7669A-7089-E9D8-AD6D-16F7556C184B}"/>
                </a:ext>
              </a:extLst>
            </p:cNvPr>
            <p:cNvSpPr txBox="1"/>
            <p:nvPr/>
          </p:nvSpPr>
          <p:spPr>
            <a:xfrm>
              <a:off x="1391636" y="2977517"/>
              <a:ext cx="3457196" cy="2041045"/>
            </a:xfrm>
            <a:prstGeom prst="rect">
              <a:avLst/>
            </a:prstGeom>
            <a:noFill/>
          </p:spPr>
          <p:txBody>
            <a:bodyPr wrap="square" rtlCol="0">
              <a:spAutoFit/>
            </a:bodyPr>
            <a:lstStyle/>
            <a:p>
              <a:pPr algn="ctr"/>
              <a:r>
                <a:rPr lang="pt-BR" sz="1600" dirty="0">
                  <a:latin typeface="Montserrat" panose="00000500000000000000" pitchFamily="2" charset="0"/>
                </a:rPr>
                <a:t>Transparência </a:t>
              </a:r>
            </a:p>
            <a:p>
              <a:pPr algn="ctr"/>
              <a:r>
                <a:rPr lang="pt-BR" sz="1600" dirty="0">
                  <a:latin typeface="Montserrat" panose="00000500000000000000" pitchFamily="2" charset="0"/>
                </a:rPr>
                <a:t>e </a:t>
              </a:r>
            </a:p>
            <a:p>
              <a:pPr algn="ctr"/>
              <a:r>
                <a:rPr lang="pt-BR" sz="1600" dirty="0">
                  <a:latin typeface="Montserrat" panose="00000500000000000000" pitchFamily="2" charset="0"/>
                </a:rPr>
                <a:t>comunicação ativa</a:t>
              </a:r>
            </a:p>
          </p:txBody>
        </p:sp>
      </p:grpSp>
      <p:sp>
        <p:nvSpPr>
          <p:cNvPr id="10" name="TextBox 7">
            <a:extLst>
              <a:ext uri="{FF2B5EF4-FFF2-40B4-BE49-F238E27FC236}">
                <a16:creationId xmlns:a16="http://schemas.microsoft.com/office/drawing/2014/main" id="{556291E9-774A-3E30-5BB0-257D078F9352}"/>
              </a:ext>
            </a:extLst>
          </p:cNvPr>
          <p:cNvSpPr txBox="1"/>
          <p:nvPr/>
        </p:nvSpPr>
        <p:spPr>
          <a:xfrm>
            <a:off x="2979924" y="3030171"/>
            <a:ext cx="6854541" cy="1118255"/>
          </a:xfrm>
          <a:prstGeom prst="rect">
            <a:avLst/>
          </a:prstGeom>
          <a:noFill/>
        </p:spPr>
        <p:txBody>
          <a:bodyPr wrap="square" rtlCol="0">
            <a:spAutoFit/>
          </a:bodyPr>
          <a:lstStyle/>
          <a:p>
            <a:pPr algn="just">
              <a:lnSpc>
                <a:spcPts val="2040"/>
              </a:lnSpc>
            </a:pPr>
            <a:r>
              <a:rPr lang="pt-BR" dirty="0">
                <a:latin typeface="Montserrat Light" pitchFamily="2" charset="77"/>
                <a:ea typeface="Lato Light" panose="020F0502020204030203" pitchFamily="34" charset="0"/>
                <a:cs typeface="Lato Light" panose="020F0502020204030203" pitchFamily="34" charset="0"/>
              </a:rPr>
              <a:t>É importante contar com processos sólidos para gerenciar alterações após a aprovação. Isso deve equilibrar a necessidade de melhorias no produto com o requisito de manter o produto o mesmo.</a:t>
            </a:r>
          </a:p>
        </p:txBody>
      </p:sp>
      <p:sp>
        <p:nvSpPr>
          <p:cNvPr id="11" name="Rectangle 34">
            <a:extLst>
              <a:ext uri="{FF2B5EF4-FFF2-40B4-BE49-F238E27FC236}">
                <a16:creationId xmlns:a16="http://schemas.microsoft.com/office/drawing/2014/main" id="{A104AF83-9AC0-7D85-9C87-DAAAFD7ADA28}"/>
              </a:ext>
            </a:extLst>
          </p:cNvPr>
          <p:cNvSpPr/>
          <p:nvPr/>
        </p:nvSpPr>
        <p:spPr>
          <a:xfrm>
            <a:off x="2979924" y="2036594"/>
            <a:ext cx="5477464" cy="923330"/>
          </a:xfrm>
          <a:prstGeom prst="rect">
            <a:avLst/>
          </a:prstGeom>
        </p:spPr>
        <p:txBody>
          <a:bodyPr wrap="square">
            <a:spAutoFit/>
          </a:bodyPr>
          <a:lstStyle/>
          <a:p>
            <a:r>
              <a:rPr lang="pt-BR" dirty="0">
                <a:solidFill>
                  <a:schemeClr val="accent6"/>
                </a:solidFill>
                <a:latin typeface="Montserrat Medium" pitchFamily="2" charset="77"/>
                <a:ea typeface="Roboto" panose="02000000000000000000" pitchFamily="2" charset="0"/>
                <a:cs typeface="Lato Light" panose="020F0502020204030203" pitchFamily="34" charset="0"/>
              </a:rPr>
              <a:t>Gestão do Ciclo de Vida do Produto:</a:t>
            </a:r>
          </a:p>
          <a:p>
            <a:endParaRPr lang="pt-BR" dirty="0">
              <a:solidFill>
                <a:schemeClr val="accent6"/>
              </a:solidFill>
              <a:latin typeface="Montserrat Medium" pitchFamily="2" charset="77"/>
              <a:ea typeface="Roboto" panose="02000000000000000000" pitchFamily="2" charset="0"/>
              <a:cs typeface="Lato Light" panose="020F0502020204030203" pitchFamily="34" charset="0"/>
            </a:endParaRPr>
          </a:p>
          <a:p>
            <a:r>
              <a:rPr lang="pt-BR" dirty="0">
                <a:solidFill>
                  <a:schemeClr val="accent6"/>
                </a:solidFill>
                <a:latin typeface="Montserrat Medium" pitchFamily="2" charset="77"/>
                <a:ea typeface="Roboto" panose="02000000000000000000" pitchFamily="2" charset="0"/>
                <a:cs typeface="Lato Light" panose="020F0502020204030203" pitchFamily="34" charset="0"/>
              </a:rPr>
              <a:t>Mudanças pós-aprovação eficazes</a:t>
            </a:r>
          </a:p>
        </p:txBody>
      </p:sp>
      <p:sp>
        <p:nvSpPr>
          <p:cNvPr id="12" name="TextBox 7">
            <a:extLst>
              <a:ext uri="{FF2B5EF4-FFF2-40B4-BE49-F238E27FC236}">
                <a16:creationId xmlns:a16="http://schemas.microsoft.com/office/drawing/2014/main" id="{071DB750-4B52-7F25-ADCC-2AE60F8AC4CC}"/>
              </a:ext>
            </a:extLst>
          </p:cNvPr>
          <p:cNvSpPr txBox="1"/>
          <p:nvPr/>
        </p:nvSpPr>
        <p:spPr>
          <a:xfrm>
            <a:off x="2979924" y="4516071"/>
            <a:ext cx="6854541" cy="1374735"/>
          </a:xfrm>
          <a:prstGeom prst="rect">
            <a:avLst/>
          </a:prstGeom>
          <a:noFill/>
        </p:spPr>
        <p:txBody>
          <a:bodyPr wrap="square" rtlCol="0">
            <a:spAutoFit/>
          </a:bodyPr>
          <a:lstStyle/>
          <a:p>
            <a:pPr algn="just">
              <a:lnSpc>
                <a:spcPts val="2040"/>
              </a:lnSpc>
            </a:pPr>
            <a:r>
              <a:rPr lang="pt-BR" dirty="0">
                <a:latin typeface="Montserrat Light" pitchFamily="2" charset="77"/>
                <a:ea typeface="Lato Light" panose="020F0502020204030203" pitchFamily="34" charset="0"/>
                <a:cs typeface="Lato Light" panose="020F0502020204030203" pitchFamily="34" charset="0"/>
              </a:rPr>
              <a:t>A transparência sobre quaisquer alterações no medicamento em comparação com o que foi aprovado pela autoridade de referência é crucial ao longo de seu ciclo de vida. Também é vital fornecer explicações oportunas e apropriadas à autoridade regulatória.</a:t>
            </a:r>
          </a:p>
        </p:txBody>
      </p:sp>
      <p:sp>
        <p:nvSpPr>
          <p:cNvPr id="15" name="Rectangle 34">
            <a:extLst>
              <a:ext uri="{FF2B5EF4-FFF2-40B4-BE49-F238E27FC236}">
                <a16:creationId xmlns:a16="http://schemas.microsoft.com/office/drawing/2014/main" id="{D1F1A16F-4753-8A21-7C46-917000C7CF67}"/>
              </a:ext>
            </a:extLst>
          </p:cNvPr>
          <p:cNvSpPr/>
          <p:nvPr/>
        </p:nvSpPr>
        <p:spPr>
          <a:xfrm>
            <a:off x="2979924" y="4106694"/>
            <a:ext cx="5477464" cy="369332"/>
          </a:xfrm>
          <a:prstGeom prst="rect">
            <a:avLst/>
          </a:prstGeom>
        </p:spPr>
        <p:txBody>
          <a:bodyPr wrap="square">
            <a:spAutoFit/>
          </a:bodyPr>
          <a:lstStyle/>
          <a:p>
            <a:r>
              <a:rPr lang="pt-BR" dirty="0">
                <a:solidFill>
                  <a:schemeClr val="accent6"/>
                </a:solidFill>
                <a:latin typeface="Montserrat Medium" pitchFamily="2" charset="77"/>
                <a:ea typeface="Roboto" panose="02000000000000000000" pitchFamily="2" charset="0"/>
                <a:cs typeface="Lato Light" panose="020F0502020204030203" pitchFamily="34" charset="0"/>
              </a:rPr>
              <a:t>Transparência nas mudanças pós-registro</a:t>
            </a:r>
          </a:p>
        </p:txBody>
      </p:sp>
    </p:spTree>
    <p:extLst>
      <p:ext uri="{BB962C8B-B14F-4D97-AF65-F5344CB8AC3E}">
        <p14:creationId xmlns:p14="http://schemas.microsoft.com/office/powerpoint/2010/main" val="8855100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Desafios inerentes à Confiança Regulatória</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sp>
        <p:nvSpPr>
          <p:cNvPr id="10" name="TextBox 7">
            <a:extLst>
              <a:ext uri="{FF2B5EF4-FFF2-40B4-BE49-F238E27FC236}">
                <a16:creationId xmlns:a16="http://schemas.microsoft.com/office/drawing/2014/main" id="{556291E9-774A-3E30-5BB0-257D078F9352}"/>
              </a:ext>
            </a:extLst>
          </p:cNvPr>
          <p:cNvSpPr txBox="1"/>
          <p:nvPr/>
        </p:nvSpPr>
        <p:spPr>
          <a:xfrm>
            <a:off x="2979924" y="3244779"/>
            <a:ext cx="6854541" cy="2657138"/>
          </a:xfrm>
          <a:prstGeom prst="rect">
            <a:avLst/>
          </a:prstGeom>
          <a:noFill/>
        </p:spPr>
        <p:txBody>
          <a:bodyPr wrap="square" rtlCol="0">
            <a:spAutoFit/>
          </a:bodyPr>
          <a:lstStyle/>
          <a:p>
            <a:pPr algn="just">
              <a:lnSpc>
                <a:spcPts val="2040"/>
              </a:lnSpc>
            </a:pPr>
            <a:r>
              <a:rPr lang="pt-BR" dirty="0">
                <a:latin typeface="Montserrat Light" pitchFamily="2" charset="77"/>
                <a:ea typeface="Lato Light" panose="020F0502020204030203" pitchFamily="34" charset="0"/>
                <a:cs typeface="Lato Light" panose="020F0502020204030203" pitchFamily="34" charset="0"/>
              </a:rPr>
              <a:t>Quanto mais se avançar na publicação de relatórios completos de avaliação de medicamentos, maior será o estímulo ao uso de mecanismos de confiança regulatória, mais célere poderão ser decisões de aprovação e mais rápido a população poderá ter acesso a medicamentos de que necessita.</a:t>
            </a: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a:p>
            <a:pPr algn="just">
              <a:lnSpc>
                <a:spcPts val="2040"/>
              </a:lnSpc>
            </a:pPr>
            <a:r>
              <a:rPr lang="pt-BR" b="1" dirty="0">
                <a:latin typeface="Montserrat Light" pitchFamily="2" charset="77"/>
                <a:ea typeface="Lato Light" panose="020F0502020204030203" pitchFamily="34" charset="0"/>
                <a:cs typeface="Lato Light" panose="020F0502020204030203" pitchFamily="34" charset="0"/>
              </a:rPr>
              <a:t>Não há como aproveitar decisão tomada por Autoridade Reguladora, se não é possível conhecer os parâmetros avaliados e o detalhamento da decisão.</a:t>
            </a:r>
          </a:p>
        </p:txBody>
      </p:sp>
      <p:sp>
        <p:nvSpPr>
          <p:cNvPr id="11" name="Rectangle 34">
            <a:extLst>
              <a:ext uri="{FF2B5EF4-FFF2-40B4-BE49-F238E27FC236}">
                <a16:creationId xmlns:a16="http://schemas.microsoft.com/office/drawing/2014/main" id="{A104AF83-9AC0-7D85-9C87-DAAAFD7ADA28}"/>
              </a:ext>
            </a:extLst>
          </p:cNvPr>
          <p:cNvSpPr/>
          <p:nvPr/>
        </p:nvSpPr>
        <p:spPr>
          <a:xfrm>
            <a:off x="2979924" y="2352186"/>
            <a:ext cx="6761235" cy="646331"/>
          </a:xfrm>
          <a:prstGeom prst="rect">
            <a:avLst/>
          </a:prstGeom>
        </p:spPr>
        <p:txBody>
          <a:bodyPr wrap="square">
            <a:spAutoFit/>
          </a:bodyPr>
          <a:lstStyle/>
          <a:p>
            <a:pPr algn="just"/>
            <a:r>
              <a:rPr lang="pt-BR" dirty="0">
                <a:solidFill>
                  <a:schemeClr val="accent6"/>
                </a:solidFill>
                <a:latin typeface="Montserrat Medium" pitchFamily="2" charset="77"/>
                <a:ea typeface="Roboto" panose="02000000000000000000" pitchFamily="2" charset="0"/>
                <a:cs typeface="Lato Light" panose="020F0502020204030203" pitchFamily="34" charset="0"/>
              </a:rPr>
              <a:t>Relatórios de avaliação públicos, completos, disponíveis nos sites das Autoridades Reguladoras</a:t>
            </a:r>
          </a:p>
        </p:txBody>
      </p:sp>
      <p:grpSp>
        <p:nvGrpSpPr>
          <p:cNvPr id="2" name="Agrupar 1">
            <a:extLst>
              <a:ext uri="{FF2B5EF4-FFF2-40B4-BE49-F238E27FC236}">
                <a16:creationId xmlns:a16="http://schemas.microsoft.com/office/drawing/2014/main" id="{BD1A9D81-5AE0-8DCD-DA48-5D41B286F3CC}"/>
              </a:ext>
            </a:extLst>
          </p:cNvPr>
          <p:cNvGrpSpPr/>
          <p:nvPr/>
        </p:nvGrpSpPr>
        <p:grpSpPr>
          <a:xfrm>
            <a:off x="721965" y="2170970"/>
            <a:ext cx="1752600" cy="1550130"/>
            <a:chOff x="1573988" y="3749800"/>
            <a:chExt cx="1752600" cy="1368299"/>
          </a:xfrm>
        </p:grpSpPr>
        <p:sp>
          <p:nvSpPr>
            <p:cNvPr id="3" name="Elipse 2">
              <a:extLst>
                <a:ext uri="{FF2B5EF4-FFF2-40B4-BE49-F238E27FC236}">
                  <a16:creationId xmlns:a16="http://schemas.microsoft.com/office/drawing/2014/main" id="{4BDF7435-EF00-35B2-DFC9-2495EE888682}"/>
                </a:ext>
              </a:extLst>
            </p:cNvPr>
            <p:cNvSpPr/>
            <p:nvPr/>
          </p:nvSpPr>
          <p:spPr>
            <a:xfrm>
              <a:off x="1651000" y="3749800"/>
              <a:ext cx="1569266" cy="1368299"/>
            </a:xfrm>
            <a:prstGeom prst="ellipse">
              <a:avLst/>
            </a:prstGeom>
            <a:gradFill>
              <a:gsLst>
                <a:gs pos="0">
                  <a:schemeClr val="accent4">
                    <a:lumMod val="20000"/>
                    <a:lumOff val="8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6E769F95-44F0-0386-3C33-21C650A69D65}"/>
                </a:ext>
              </a:extLst>
            </p:cNvPr>
            <p:cNvSpPr txBox="1"/>
            <p:nvPr/>
          </p:nvSpPr>
          <p:spPr>
            <a:xfrm>
              <a:off x="1573988" y="3909759"/>
              <a:ext cx="1752600" cy="950860"/>
            </a:xfrm>
            <a:prstGeom prst="rect">
              <a:avLst/>
            </a:prstGeom>
            <a:noFill/>
          </p:spPr>
          <p:txBody>
            <a:bodyPr wrap="square" rtlCol="0">
              <a:spAutoFit/>
            </a:bodyPr>
            <a:lstStyle/>
            <a:p>
              <a:pPr algn="ctr"/>
              <a:r>
                <a:rPr lang="pt-BR" sz="1600" dirty="0">
                  <a:latin typeface="Montserrat" panose="00000500000000000000" pitchFamily="2" charset="0"/>
                </a:rPr>
                <a:t>Acesso a relatórios públicos e completos </a:t>
              </a:r>
            </a:p>
          </p:txBody>
        </p:sp>
      </p:grpSp>
    </p:spTree>
    <p:extLst>
      <p:ext uri="{BB962C8B-B14F-4D97-AF65-F5344CB8AC3E}">
        <p14:creationId xmlns:p14="http://schemas.microsoft.com/office/powerpoint/2010/main" val="40149414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a:solidFill>
                  <a:srgbClr val="002060"/>
                </a:solidFill>
                <a:latin typeface="Montserrat" panose="00000500000000000000" pitchFamily="2" charset="0"/>
                <a:ea typeface="Roboto" panose="02000000000000000000" pitchFamily="2" charset="0"/>
                <a:cs typeface="Poppins Medium" pitchFamily="2" charset="77"/>
              </a:rPr>
              <a:t>Oportunidades trazidas pela Confiança Regulatória</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sp>
        <p:nvSpPr>
          <p:cNvPr id="2" name="Retângulo 1">
            <a:extLst>
              <a:ext uri="{FF2B5EF4-FFF2-40B4-BE49-F238E27FC236}">
                <a16:creationId xmlns:a16="http://schemas.microsoft.com/office/drawing/2014/main" id="{B03D2083-8F8E-3641-550E-8A63076FD7DA}"/>
              </a:ext>
            </a:extLst>
          </p:cNvPr>
          <p:cNvSpPr/>
          <p:nvPr/>
        </p:nvSpPr>
        <p:spPr>
          <a:xfrm>
            <a:off x="3651565" y="1694639"/>
            <a:ext cx="2266950" cy="50389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p>
        </p:txBody>
      </p:sp>
      <p:sp>
        <p:nvSpPr>
          <p:cNvPr id="3" name="Rectangle 34">
            <a:extLst>
              <a:ext uri="{FF2B5EF4-FFF2-40B4-BE49-F238E27FC236}">
                <a16:creationId xmlns:a16="http://schemas.microsoft.com/office/drawing/2014/main" id="{48A428BF-4A19-3B51-DE6B-1D726E0709E1}"/>
              </a:ext>
            </a:extLst>
          </p:cNvPr>
          <p:cNvSpPr/>
          <p:nvPr/>
        </p:nvSpPr>
        <p:spPr>
          <a:xfrm>
            <a:off x="1018071" y="1875263"/>
            <a:ext cx="2712216" cy="1754326"/>
          </a:xfrm>
          <a:prstGeom prst="rect">
            <a:avLst/>
          </a:prstGeom>
        </p:spPr>
        <p:txBody>
          <a:bodyPr wrap="square">
            <a:spAutoFit/>
          </a:bodyPr>
          <a:lstStyle/>
          <a:p>
            <a:r>
              <a:rPr lang="pt-BR" dirty="0">
                <a:solidFill>
                  <a:schemeClr val="accent6"/>
                </a:solidFill>
                <a:latin typeface="Montserrat Medium" pitchFamily="2" charset="77"/>
                <a:ea typeface="Roboto" panose="02000000000000000000" pitchFamily="2" charset="0"/>
                <a:cs typeface="Lato Light" panose="020F0502020204030203" pitchFamily="34" charset="0"/>
              </a:rPr>
              <a:t>População tem a possibilidade de acesso mais célere a medicamentos de que necessita. </a:t>
            </a:r>
          </a:p>
          <a:p>
            <a:endParaRPr lang="pt-BR" dirty="0">
              <a:solidFill>
                <a:schemeClr val="accent6"/>
              </a:solidFill>
              <a:latin typeface="Montserrat Medium" pitchFamily="2" charset="77"/>
              <a:ea typeface="Roboto" panose="02000000000000000000" pitchFamily="2" charset="0"/>
              <a:cs typeface="Lato Light" panose="020F0502020204030203" pitchFamily="34" charset="0"/>
            </a:endParaRPr>
          </a:p>
        </p:txBody>
      </p:sp>
      <p:sp>
        <p:nvSpPr>
          <p:cNvPr id="8" name="TextBox 7">
            <a:extLst>
              <a:ext uri="{FF2B5EF4-FFF2-40B4-BE49-F238E27FC236}">
                <a16:creationId xmlns:a16="http://schemas.microsoft.com/office/drawing/2014/main" id="{100BB929-2881-A9AB-8E34-EC789E4278CB}"/>
              </a:ext>
            </a:extLst>
          </p:cNvPr>
          <p:cNvSpPr txBox="1"/>
          <p:nvPr/>
        </p:nvSpPr>
        <p:spPr>
          <a:xfrm>
            <a:off x="3640569" y="3023793"/>
            <a:ext cx="2277946" cy="4176271"/>
          </a:xfrm>
          <a:prstGeom prst="rect">
            <a:avLst/>
          </a:prstGeom>
          <a:noFill/>
        </p:spPr>
        <p:txBody>
          <a:bodyPr wrap="square" rtlCol="0">
            <a:spAutoFit/>
          </a:bodyPr>
          <a:lstStyle/>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Maior velocidade na aprovação e na comercialização de medicamentos em diferentes jurisdições</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Maior escala na projeção de venda e simplificação das discussões e cumprimento de exigências com diferentes  reguladores </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p:txBody>
      </p:sp>
      <p:sp>
        <p:nvSpPr>
          <p:cNvPr id="11" name="Rectangle 34">
            <a:extLst>
              <a:ext uri="{FF2B5EF4-FFF2-40B4-BE49-F238E27FC236}">
                <a16:creationId xmlns:a16="http://schemas.microsoft.com/office/drawing/2014/main" id="{50E864FA-F481-BF65-8043-647A15E83571}"/>
              </a:ext>
            </a:extLst>
          </p:cNvPr>
          <p:cNvSpPr/>
          <p:nvPr/>
        </p:nvSpPr>
        <p:spPr>
          <a:xfrm>
            <a:off x="3730287" y="1820525"/>
            <a:ext cx="2607689" cy="1169551"/>
          </a:xfrm>
          <a:prstGeom prst="rect">
            <a:avLst/>
          </a:prstGeom>
        </p:spPr>
        <p:txBody>
          <a:bodyPr wrap="square">
            <a:spAutoFit/>
          </a:bodyPr>
          <a:lstStyle/>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Otimização de</a:t>
            </a:r>
          </a:p>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processos para as industrias </a:t>
            </a:r>
          </a:p>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farmacêuticas e farmoquímicas</a:t>
            </a:r>
          </a:p>
        </p:txBody>
      </p:sp>
      <p:sp>
        <p:nvSpPr>
          <p:cNvPr id="13" name="Retângulo 12">
            <a:extLst>
              <a:ext uri="{FF2B5EF4-FFF2-40B4-BE49-F238E27FC236}">
                <a16:creationId xmlns:a16="http://schemas.microsoft.com/office/drawing/2014/main" id="{172885CC-A32B-6AB1-CE5A-28539CB70344}"/>
              </a:ext>
            </a:extLst>
          </p:cNvPr>
          <p:cNvSpPr/>
          <p:nvPr/>
        </p:nvSpPr>
        <p:spPr>
          <a:xfrm>
            <a:off x="8618558" y="1707077"/>
            <a:ext cx="2266950" cy="50389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p>
        </p:txBody>
      </p:sp>
      <p:sp>
        <p:nvSpPr>
          <p:cNvPr id="14" name="TextBox 7">
            <a:extLst>
              <a:ext uri="{FF2B5EF4-FFF2-40B4-BE49-F238E27FC236}">
                <a16:creationId xmlns:a16="http://schemas.microsoft.com/office/drawing/2014/main" id="{37A700A7-ABC3-2044-9008-FDA88AEAC32A}"/>
              </a:ext>
            </a:extLst>
          </p:cNvPr>
          <p:cNvSpPr txBox="1"/>
          <p:nvPr/>
        </p:nvSpPr>
        <p:spPr>
          <a:xfrm>
            <a:off x="8607562" y="2812291"/>
            <a:ext cx="2277946" cy="2124428"/>
          </a:xfrm>
          <a:prstGeom prst="rect">
            <a:avLst/>
          </a:prstGeom>
          <a:noFill/>
        </p:spPr>
        <p:txBody>
          <a:bodyPr wrap="square" rtlCol="0">
            <a:spAutoFit/>
          </a:bodyPr>
          <a:lstStyle/>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Aproveitar tecnologias como IA,</a:t>
            </a: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análise de dados avançada e</a:t>
            </a: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interoperabilidade de sistemas</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p:txBody>
      </p:sp>
      <p:sp>
        <p:nvSpPr>
          <p:cNvPr id="15" name="Rectangle 34">
            <a:extLst>
              <a:ext uri="{FF2B5EF4-FFF2-40B4-BE49-F238E27FC236}">
                <a16:creationId xmlns:a16="http://schemas.microsoft.com/office/drawing/2014/main" id="{A083DEA5-DFD7-D41B-5CAE-32E8E759676E}"/>
              </a:ext>
            </a:extLst>
          </p:cNvPr>
          <p:cNvSpPr/>
          <p:nvPr/>
        </p:nvSpPr>
        <p:spPr>
          <a:xfrm>
            <a:off x="8697280" y="1832963"/>
            <a:ext cx="2607689" cy="738664"/>
          </a:xfrm>
          <a:prstGeom prst="rect">
            <a:avLst/>
          </a:prstGeom>
        </p:spPr>
        <p:txBody>
          <a:bodyPr wrap="square">
            <a:spAutoFit/>
          </a:bodyPr>
          <a:lstStyle/>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Uso de novas </a:t>
            </a:r>
          </a:p>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tecnologias para </a:t>
            </a:r>
          </a:p>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melhorar a eficiência </a:t>
            </a:r>
          </a:p>
        </p:txBody>
      </p:sp>
      <p:sp>
        <p:nvSpPr>
          <p:cNvPr id="18" name="TextBox 7">
            <a:extLst>
              <a:ext uri="{FF2B5EF4-FFF2-40B4-BE49-F238E27FC236}">
                <a16:creationId xmlns:a16="http://schemas.microsoft.com/office/drawing/2014/main" id="{F66B55F1-0211-0A0E-EAD3-F8CEC33C618D}"/>
              </a:ext>
            </a:extLst>
          </p:cNvPr>
          <p:cNvSpPr txBox="1"/>
          <p:nvPr/>
        </p:nvSpPr>
        <p:spPr>
          <a:xfrm>
            <a:off x="5857674" y="2144969"/>
            <a:ext cx="2805879" cy="5458674"/>
          </a:xfrm>
          <a:prstGeom prst="rect">
            <a:avLst/>
          </a:prstGeom>
          <a:noFill/>
        </p:spPr>
        <p:txBody>
          <a:bodyPr wrap="square" rtlCol="0">
            <a:spAutoFit/>
          </a:bodyPr>
          <a:lstStyle/>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Maior interação e cooperação entre autoridades reguladoras</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Maior convergência regulatória de uso de guias internacionais e práticas entre reguladores</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Vigilância e Monitoramento de produtos de forma global</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Melhor uso dos escassos recursos humanos e de tempo </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Esforço para maior transparência das decisões</a:t>
            </a:r>
          </a:p>
          <a:p>
            <a:pPr>
              <a:lnSpc>
                <a:spcPts val="2040"/>
              </a:lnSpc>
            </a:pPr>
            <a:r>
              <a:rPr lang="pt-BR" sz="1400" dirty="0">
                <a:latin typeface="Montserrat Light" pitchFamily="2" charset="77"/>
                <a:ea typeface="Lato Light" panose="020F0502020204030203" pitchFamily="34" charset="0"/>
                <a:cs typeface="Lato Light" panose="020F0502020204030203" pitchFamily="34" charset="0"/>
              </a:rPr>
              <a:t> </a:t>
            </a: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a:p>
            <a:pPr>
              <a:lnSpc>
                <a:spcPts val="2040"/>
              </a:lnSpc>
            </a:pPr>
            <a:endParaRPr lang="pt-BR" sz="1400" dirty="0">
              <a:latin typeface="Montserrat Light" pitchFamily="2" charset="77"/>
              <a:ea typeface="Lato Light" panose="020F0502020204030203" pitchFamily="34" charset="0"/>
              <a:cs typeface="Lato Light" panose="020F0502020204030203" pitchFamily="34" charset="0"/>
            </a:endParaRPr>
          </a:p>
        </p:txBody>
      </p:sp>
      <p:sp>
        <p:nvSpPr>
          <p:cNvPr id="19" name="Rectangle 34">
            <a:extLst>
              <a:ext uri="{FF2B5EF4-FFF2-40B4-BE49-F238E27FC236}">
                <a16:creationId xmlns:a16="http://schemas.microsoft.com/office/drawing/2014/main" id="{B850562E-E5F0-DB41-116F-91941099BFBB}"/>
              </a:ext>
            </a:extLst>
          </p:cNvPr>
          <p:cNvSpPr/>
          <p:nvPr/>
        </p:nvSpPr>
        <p:spPr>
          <a:xfrm>
            <a:off x="5857674" y="1661903"/>
            <a:ext cx="2607689" cy="523220"/>
          </a:xfrm>
          <a:prstGeom prst="rect">
            <a:avLst/>
          </a:prstGeom>
        </p:spPr>
        <p:txBody>
          <a:bodyPr wrap="square">
            <a:spAutoFit/>
          </a:bodyPr>
          <a:lstStyle/>
          <a:p>
            <a:r>
              <a:rPr lang="pt-BR" sz="1400" dirty="0">
                <a:solidFill>
                  <a:schemeClr val="accent6"/>
                </a:solidFill>
                <a:latin typeface="Montserrat Medium" pitchFamily="2" charset="77"/>
                <a:ea typeface="Roboto" panose="02000000000000000000" pitchFamily="2" charset="0"/>
                <a:cs typeface="Lato Light" panose="020F0502020204030203" pitchFamily="34" charset="0"/>
              </a:rPr>
              <a:t>Fortalecimento das capacidades regulatórias</a:t>
            </a:r>
          </a:p>
        </p:txBody>
      </p:sp>
    </p:spTree>
    <p:extLst>
      <p:ext uri="{BB962C8B-B14F-4D97-AF65-F5344CB8AC3E}">
        <p14:creationId xmlns:p14="http://schemas.microsoft.com/office/powerpoint/2010/main" val="10738824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DBA3A-B084-A5FE-700D-0E50D81CB50A}"/>
            </a:ext>
          </a:extLst>
        </p:cNvPr>
        <p:cNvGrpSpPr/>
        <p:nvPr/>
      </p:nvGrpSpPr>
      <p:grpSpPr>
        <a:xfrm>
          <a:off x="0" y="0"/>
          <a:ext cx="0" cy="0"/>
          <a:chOff x="0" y="0"/>
          <a:chExt cx="0" cy="0"/>
        </a:xfrm>
      </p:grpSpPr>
      <p:sp>
        <p:nvSpPr>
          <p:cNvPr id="106" name="TextBox 105">
            <a:extLst>
              <a:ext uri="{FF2B5EF4-FFF2-40B4-BE49-F238E27FC236}">
                <a16:creationId xmlns:a16="http://schemas.microsoft.com/office/drawing/2014/main" id="{C05AB399-F2C7-F87C-7637-9D2B2129B741}"/>
              </a:ext>
            </a:extLst>
          </p:cNvPr>
          <p:cNvSpPr txBox="1"/>
          <p:nvPr/>
        </p:nvSpPr>
        <p:spPr>
          <a:xfrm>
            <a:off x="910910" y="201616"/>
            <a:ext cx="10512558" cy="923330"/>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Confiança Regulatória na Anvisa – medicamentos e dispositivos médicos </a:t>
            </a:r>
          </a:p>
        </p:txBody>
      </p:sp>
      <p:pic>
        <p:nvPicPr>
          <p:cNvPr id="5" name="Picture 1">
            <a:extLst>
              <a:ext uri="{FF2B5EF4-FFF2-40B4-BE49-F238E27FC236}">
                <a16:creationId xmlns:a16="http://schemas.microsoft.com/office/drawing/2014/main" id="{DC4DCDD6-96F7-DE1F-6964-63FD93EC03AD}"/>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6969951E-6400-3DFA-FD3B-D0499BFB6751}"/>
              </a:ext>
            </a:extLst>
          </p:cNvPr>
          <p:cNvPicPr>
            <a:picLocks noChangeAspect="1"/>
          </p:cNvPicPr>
          <p:nvPr/>
        </p:nvPicPr>
        <p:blipFill>
          <a:blip r:embed="rId4"/>
          <a:stretch>
            <a:fillRect/>
          </a:stretch>
        </p:blipFill>
        <p:spPr>
          <a:xfrm>
            <a:off x="855092" y="755379"/>
            <a:ext cx="369567" cy="369567"/>
          </a:xfrm>
          <a:prstGeom prst="rect">
            <a:avLst/>
          </a:prstGeom>
        </p:spPr>
      </p:pic>
      <p:sp>
        <p:nvSpPr>
          <p:cNvPr id="9" name="CaixaDeTexto 8">
            <a:extLst>
              <a:ext uri="{FF2B5EF4-FFF2-40B4-BE49-F238E27FC236}">
                <a16:creationId xmlns:a16="http://schemas.microsoft.com/office/drawing/2014/main" id="{4AF8284E-9872-C9A2-F30F-B3A94C10C83D}"/>
              </a:ext>
            </a:extLst>
          </p:cNvPr>
          <p:cNvSpPr txBox="1"/>
          <p:nvPr/>
        </p:nvSpPr>
        <p:spPr>
          <a:xfrm>
            <a:off x="699791" y="1436490"/>
            <a:ext cx="11224591" cy="4965462"/>
          </a:xfrm>
          <a:prstGeom prst="rect">
            <a:avLst/>
          </a:prstGeom>
          <a:noFill/>
        </p:spPr>
        <p:txBody>
          <a:bodyPr wrap="square" rtlCol="0">
            <a:spAutoFit/>
          </a:bodyPr>
          <a:lstStyle>
            <a:defPPr>
              <a:defRPr lang="es"/>
            </a:defPPr>
            <a:lvl1pPr algn="just">
              <a:lnSpc>
                <a:spcPts val="2040"/>
              </a:lnSpc>
              <a:defRPr>
                <a:latin typeface="Montserrat Light" pitchFamily="2" charset="77"/>
                <a:ea typeface="Lato Light" panose="020F0502020204030203" pitchFamily="34" charset="0"/>
                <a:cs typeface="Lato Light" panose="020F0502020204030203" pitchFamily="34" charset="0"/>
              </a:defRPr>
            </a:lvl1pPr>
          </a:lstStyle>
          <a:p>
            <a:r>
              <a:rPr lang="pt-BR" b="1" u="sng" dirty="0"/>
              <a:t>Critérios gerais:</a:t>
            </a:r>
          </a:p>
          <a:p>
            <a:endParaRPr lang="pt-BR" b="1" dirty="0"/>
          </a:p>
          <a:p>
            <a:r>
              <a:rPr lang="pt-BR" b="1" dirty="0"/>
              <a:t>RDC n. 741/2022, dispõe sobre os critérios gerais para a admissibilidade de análise realizada por Autoridade Reguladora Estrangeira Equivalente em processo de vigilância sanitária junto à Anvisa, por meio de procedimento otimizado de análise.</a:t>
            </a:r>
          </a:p>
          <a:p>
            <a:endParaRPr lang="pt-BR" b="1" dirty="0"/>
          </a:p>
          <a:p>
            <a:r>
              <a:rPr lang="pt-BR" b="1" dirty="0"/>
              <a:t>Medicamentos:</a:t>
            </a:r>
          </a:p>
          <a:p>
            <a:endParaRPr lang="pt-BR" b="1" dirty="0"/>
          </a:p>
          <a:p>
            <a:r>
              <a:rPr lang="pt-BR" b="1" dirty="0"/>
              <a:t>IN n. 289/2024, estabelece os critérios aplicados para o procedimento otimizado de análise em que se utiliza das avaliações conduzidas por Autoridade Regulatória Estrangeira Equivalente (AREE) para análise das petições de registro e pós-registro de medicamentos, produtos biológicos, vacinas e de carta de adequação de dossiê de insumo farmacêutico ativo (CADIFA) em território nacional.</a:t>
            </a:r>
          </a:p>
          <a:p>
            <a:endParaRPr lang="pt-BR" b="1" dirty="0"/>
          </a:p>
          <a:p>
            <a:endParaRPr lang="pt-BR" b="1" dirty="0"/>
          </a:p>
          <a:p>
            <a:r>
              <a:rPr lang="pt-BR" b="1" dirty="0"/>
              <a:t>Dispositivos médicos:</a:t>
            </a:r>
          </a:p>
          <a:p>
            <a:endParaRPr lang="pt-BR" b="1" dirty="0"/>
          </a:p>
          <a:p>
            <a:r>
              <a:rPr lang="pt-BR" b="1" dirty="0"/>
              <a:t>IN n. 290/2024, estabelece procedimento otimizado para fins de análise e decisão de petições de registro de dispositivos médicos, por meio do aproveitamento de análises realizadas por Autoridade Reguladora Estrangeira Equivalente (AREE).</a:t>
            </a:r>
          </a:p>
        </p:txBody>
      </p:sp>
      <p:pic>
        <p:nvPicPr>
          <p:cNvPr id="12" name="Gráfico 11" descr="Medicina com preenchimento sólido">
            <a:extLst>
              <a:ext uri="{FF2B5EF4-FFF2-40B4-BE49-F238E27FC236}">
                <a16:creationId xmlns:a16="http://schemas.microsoft.com/office/drawing/2014/main" id="{69C94198-BCA0-41A3-441D-323CCD751D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16" y="2870503"/>
            <a:ext cx="733426" cy="733426"/>
          </a:xfrm>
          <a:prstGeom prst="rect">
            <a:avLst/>
          </a:prstGeom>
        </p:spPr>
      </p:pic>
      <p:pic>
        <p:nvPicPr>
          <p:cNvPr id="1028" name="Picture 4">
            <a:extLst>
              <a:ext uri="{FF2B5EF4-FFF2-40B4-BE49-F238E27FC236}">
                <a16:creationId xmlns:a16="http://schemas.microsoft.com/office/drawing/2014/main" id="{71BC42A1-F59E-8354-746B-551CC25351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20" y="4942770"/>
            <a:ext cx="714375"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761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Futuro da colaboração internacional</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sp>
        <p:nvSpPr>
          <p:cNvPr id="4" name="TextBox 7">
            <a:extLst>
              <a:ext uri="{FF2B5EF4-FFF2-40B4-BE49-F238E27FC236}">
                <a16:creationId xmlns:a16="http://schemas.microsoft.com/office/drawing/2014/main" id="{9D7C6E40-B573-8183-30BF-964158AF14EB}"/>
              </a:ext>
            </a:extLst>
          </p:cNvPr>
          <p:cNvSpPr txBox="1"/>
          <p:nvPr/>
        </p:nvSpPr>
        <p:spPr>
          <a:xfrm>
            <a:off x="1195425" y="1901544"/>
            <a:ext cx="9208208" cy="4196020"/>
          </a:xfrm>
          <a:prstGeom prst="rect">
            <a:avLst/>
          </a:prstGeom>
          <a:noFill/>
        </p:spPr>
        <p:txBody>
          <a:bodyPr wrap="square" rtlCol="0">
            <a:spAutoFit/>
          </a:bodyPr>
          <a:lstStyle/>
          <a:p>
            <a:pPr marL="285750" indent="-285750" algn="just">
              <a:lnSpc>
                <a:spcPts val="2040"/>
              </a:lnSpc>
              <a:buFont typeface="Wingdings" panose="05000000000000000000" pitchFamily="2" charset="2"/>
              <a:buChar char="v"/>
            </a:pPr>
            <a:r>
              <a:rPr lang="pt-BR" dirty="0">
                <a:latin typeface="Montserrat Light" pitchFamily="2" charset="77"/>
                <a:ea typeface="Lato Light" panose="020F0502020204030203" pitchFamily="34" charset="0"/>
                <a:cs typeface="Lato Light" panose="020F0502020204030203" pitchFamily="34" charset="0"/>
              </a:rPr>
              <a:t>Estabelecer uma plataforma globalmente compartilhada para compartilhamento seguro de documentos, com instruções simplificadas para as Autoridades obterem e manterem acesso.</a:t>
            </a:r>
          </a:p>
          <a:p>
            <a:pPr marL="285750" indent="-285750" algn="just">
              <a:lnSpc>
                <a:spcPts val="2040"/>
              </a:lnSpc>
              <a:buFont typeface="Wingdings" panose="05000000000000000000" pitchFamily="2" charset="2"/>
              <a:buChar char="v"/>
            </a:pPr>
            <a:endParaRPr lang="pt-BR" dirty="0">
              <a:latin typeface="Montserrat Light" pitchFamily="2" charset="77"/>
              <a:ea typeface="Lato Light" panose="020F0502020204030203" pitchFamily="34" charset="0"/>
              <a:cs typeface="Lato Light" panose="020F0502020204030203" pitchFamily="34" charset="0"/>
            </a:endParaRPr>
          </a:p>
          <a:p>
            <a:pPr marL="285750" indent="-285750" algn="just">
              <a:lnSpc>
                <a:spcPts val="2040"/>
              </a:lnSpc>
              <a:buFont typeface="Wingdings" panose="05000000000000000000" pitchFamily="2" charset="2"/>
              <a:buChar char="v"/>
            </a:pPr>
            <a:r>
              <a:rPr lang="pt-BR" dirty="0">
                <a:latin typeface="Montserrat Light" pitchFamily="2" charset="77"/>
                <a:ea typeface="Lato Light" panose="020F0502020204030203" pitchFamily="34" charset="0"/>
                <a:cs typeface="Lato Light" panose="020F0502020204030203" pitchFamily="34" charset="0"/>
              </a:rPr>
              <a:t>Estabelecer uma via global de avaliação colaborativa (com procedimentos e ferramentas, como modelos, com datas de marcos harmonizadas) e flexibilidade para acomodar requisitos específicos de regiões.</a:t>
            </a:r>
          </a:p>
          <a:p>
            <a:pPr marL="285750" indent="-285750" algn="just">
              <a:lnSpc>
                <a:spcPts val="2040"/>
              </a:lnSpc>
              <a:buFont typeface="Wingdings" panose="05000000000000000000" pitchFamily="2" charset="2"/>
              <a:buChar char="v"/>
            </a:pPr>
            <a:endParaRPr lang="pt-BR" dirty="0">
              <a:latin typeface="Montserrat Light" pitchFamily="2" charset="77"/>
              <a:ea typeface="Lato Light" panose="020F0502020204030203" pitchFamily="34" charset="0"/>
              <a:cs typeface="Lato Light" panose="020F0502020204030203" pitchFamily="34" charset="0"/>
            </a:endParaRPr>
          </a:p>
          <a:p>
            <a:pPr marL="285750" indent="-285750" algn="just">
              <a:lnSpc>
                <a:spcPts val="2040"/>
              </a:lnSpc>
              <a:buFont typeface="Wingdings" panose="05000000000000000000" pitchFamily="2" charset="2"/>
              <a:buChar char="v"/>
            </a:pPr>
            <a:r>
              <a:rPr lang="pt-BR" dirty="0">
                <a:latin typeface="Montserrat Light" pitchFamily="2" charset="77"/>
                <a:ea typeface="Lato Light" panose="020F0502020204030203" pitchFamily="34" charset="0"/>
                <a:cs typeface="Lato Light" panose="020F0502020204030203" pitchFamily="34" charset="0"/>
              </a:rPr>
              <a:t>Estabelecer documentos com modelos ainda mais padronizados.</a:t>
            </a:r>
          </a:p>
          <a:p>
            <a:pPr marL="285750" indent="-285750" algn="just">
              <a:lnSpc>
                <a:spcPts val="2040"/>
              </a:lnSpc>
              <a:buFont typeface="Wingdings" panose="05000000000000000000" pitchFamily="2" charset="2"/>
              <a:buChar char="v"/>
            </a:pPr>
            <a:endParaRPr lang="pt-BR" dirty="0">
              <a:latin typeface="Montserrat Light" pitchFamily="2" charset="77"/>
              <a:ea typeface="Lato Light" panose="020F0502020204030203" pitchFamily="34" charset="0"/>
              <a:cs typeface="Lato Light" panose="020F0502020204030203" pitchFamily="34" charset="0"/>
            </a:endParaRPr>
          </a:p>
          <a:p>
            <a:pPr marL="285750" indent="-285750" algn="just">
              <a:lnSpc>
                <a:spcPts val="2040"/>
              </a:lnSpc>
              <a:buFont typeface="Wingdings" panose="05000000000000000000" pitchFamily="2" charset="2"/>
              <a:buChar char="v"/>
            </a:pPr>
            <a:r>
              <a:rPr lang="pt-BR" dirty="0">
                <a:latin typeface="Montserrat Light" pitchFamily="2" charset="77"/>
                <a:ea typeface="Lato Light" panose="020F0502020204030203" pitchFamily="34" charset="0"/>
                <a:cs typeface="Lato Light" panose="020F0502020204030203" pitchFamily="34" charset="0"/>
              </a:rPr>
              <a:t>Necessidade de as Autoridades Reguladoras considerarem em quais aplicações (por exemplo, classe de produto, indicação de doença, tipo de PAC) investir sua capacidade de trabalho limitada para maximizar os benefícios aos pacientes. </a:t>
            </a: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a:p>
            <a:pPr algn="just">
              <a:lnSpc>
                <a:spcPts val="2040"/>
              </a:lnSpc>
            </a:pPr>
            <a:endParaRPr lang="pt-BR" dirty="0">
              <a:latin typeface="Montserrat Light" pitchFamily="2" charset="77"/>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8551161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52250" y="1230973"/>
            <a:ext cx="10512558" cy="3000821"/>
          </a:xfrm>
          <a:prstGeom prst="rect">
            <a:avLst/>
          </a:prstGeom>
          <a:noFill/>
          <a:ln>
            <a:noFill/>
          </a:ln>
        </p:spPr>
        <p:txBody>
          <a:bodyPr wrap="square" rtlCol="0">
            <a:spAutoFit/>
          </a:bodyPr>
          <a:lstStyle/>
          <a:p>
            <a:pPr algn="just"/>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Há espaço para Anvisa e </a:t>
            </a:r>
            <a:r>
              <a:rPr lang="pt-BR" sz="2700" b="1" spc="150" dirty="0" err="1">
                <a:solidFill>
                  <a:srgbClr val="002060"/>
                </a:solidFill>
                <a:latin typeface="Montserrat" panose="00000500000000000000" pitchFamily="2" charset="0"/>
                <a:ea typeface="Roboto" panose="02000000000000000000" pitchFamily="2" charset="0"/>
                <a:cs typeface="Poppins Medium" pitchFamily="2" charset="77"/>
              </a:rPr>
              <a:t>Infarmed</a:t>
            </a:r>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 avançarem na adoção de práticas embasadas na confiança regulatória? </a:t>
            </a:r>
          </a:p>
          <a:p>
            <a:pPr algn="just"/>
            <a:endParaRPr lang="pt-BR" sz="2700" b="1" spc="150" dirty="0">
              <a:solidFill>
                <a:srgbClr val="002060"/>
              </a:solidFill>
              <a:latin typeface="Montserrat" panose="00000500000000000000" pitchFamily="2" charset="0"/>
              <a:ea typeface="Roboto" panose="02000000000000000000" pitchFamily="2" charset="0"/>
              <a:cs typeface="Poppins Medium" pitchFamily="2" charset="77"/>
            </a:endParaRPr>
          </a:p>
          <a:p>
            <a:pPr algn="just"/>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Qual perfil de produtos seria objeto de </a:t>
            </a:r>
            <a:r>
              <a:rPr lang="pt-BR" sz="2700" b="1" i="1" spc="150" dirty="0" err="1">
                <a:solidFill>
                  <a:srgbClr val="002060"/>
                </a:solidFill>
                <a:latin typeface="Montserrat" panose="00000500000000000000" pitchFamily="2" charset="0"/>
                <a:ea typeface="Roboto" panose="02000000000000000000" pitchFamily="2" charset="0"/>
                <a:cs typeface="Poppins Medium" pitchFamily="2" charset="77"/>
              </a:rPr>
              <a:t>reliance</a:t>
            </a:r>
            <a:r>
              <a:rPr lang="pt-BR" sz="2700" b="1" i="1" spc="150" dirty="0">
                <a:solidFill>
                  <a:srgbClr val="002060"/>
                </a:solidFill>
                <a:latin typeface="Montserrat" panose="00000500000000000000" pitchFamily="2" charset="0"/>
                <a:ea typeface="Roboto" panose="02000000000000000000" pitchFamily="2" charset="0"/>
                <a:cs typeface="Poppins Medium" pitchFamily="2" charset="77"/>
              </a:rPr>
              <a:t> </a:t>
            </a:r>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entre as duas instituições?</a:t>
            </a:r>
          </a:p>
          <a:p>
            <a:pPr algn="just"/>
            <a:endParaRPr lang="pt-BR" sz="2700" b="1" spc="150" dirty="0">
              <a:solidFill>
                <a:srgbClr val="002060"/>
              </a:solidFill>
              <a:latin typeface="Montserrat" panose="00000500000000000000" pitchFamily="2" charset="0"/>
              <a:ea typeface="Roboto" panose="02000000000000000000" pitchFamily="2" charset="0"/>
              <a:cs typeface="Poppins Medium" pitchFamily="2" charset="77"/>
            </a:endParaRP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85990" y="3568428"/>
            <a:ext cx="369567" cy="369567"/>
          </a:xfrm>
          <a:prstGeom prst="rect">
            <a:avLst/>
          </a:prstGeom>
        </p:spPr>
      </p:pic>
    </p:spTree>
    <p:extLst>
      <p:ext uri="{BB962C8B-B14F-4D97-AF65-F5344CB8AC3E}">
        <p14:creationId xmlns:p14="http://schemas.microsoft.com/office/powerpoint/2010/main" val="40710196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52250" y="1230973"/>
            <a:ext cx="10848202"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Quais seriam os próximos passos dessa cooperação? </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94807" y="1554020"/>
            <a:ext cx="369567" cy="369567"/>
          </a:xfrm>
          <a:prstGeom prst="rect">
            <a:avLst/>
          </a:prstGeom>
        </p:spPr>
      </p:pic>
      <p:sp>
        <p:nvSpPr>
          <p:cNvPr id="2" name="TextBox 7">
            <a:extLst>
              <a:ext uri="{FF2B5EF4-FFF2-40B4-BE49-F238E27FC236}">
                <a16:creationId xmlns:a16="http://schemas.microsoft.com/office/drawing/2014/main" id="{7CB2C345-F76F-BD8A-56C2-946749041B9B}"/>
              </a:ext>
            </a:extLst>
          </p:cNvPr>
          <p:cNvSpPr txBox="1"/>
          <p:nvPr/>
        </p:nvSpPr>
        <p:spPr>
          <a:xfrm>
            <a:off x="1179590" y="2488697"/>
            <a:ext cx="10389558" cy="1374735"/>
          </a:xfrm>
          <a:prstGeom prst="rect">
            <a:avLst/>
          </a:prstGeom>
          <a:noFill/>
        </p:spPr>
        <p:txBody>
          <a:bodyPr wrap="square" rtlCol="0">
            <a:spAutoFit/>
          </a:bodyPr>
          <a:lstStyle/>
          <a:p>
            <a:pPr>
              <a:lnSpc>
                <a:spcPts val="2040"/>
              </a:lnSpc>
            </a:pPr>
            <a:r>
              <a:rPr lang="pt-BR" sz="2000" dirty="0">
                <a:latin typeface="Montserrat" panose="00000500000000000000" pitchFamily="2" charset="0"/>
                <a:ea typeface="Lato Light" panose="020F0502020204030203" pitchFamily="34" charset="0"/>
                <a:cs typeface="Lato Light" panose="020F0502020204030203" pitchFamily="34" charset="0"/>
              </a:rPr>
              <a:t>Produção de guias de produtos específicos?</a:t>
            </a:r>
          </a:p>
          <a:p>
            <a:pPr>
              <a:lnSpc>
                <a:spcPts val="2040"/>
              </a:lnSpc>
            </a:pPr>
            <a:endParaRPr lang="pt-BR" sz="2000" dirty="0">
              <a:latin typeface="Montserrat" panose="00000500000000000000" pitchFamily="2" charset="0"/>
              <a:ea typeface="Lato Light" panose="020F0502020204030203" pitchFamily="34" charset="0"/>
              <a:cs typeface="Lato Light" panose="020F0502020204030203" pitchFamily="34" charset="0"/>
            </a:endParaRPr>
          </a:p>
          <a:p>
            <a:pPr>
              <a:lnSpc>
                <a:spcPts val="2040"/>
              </a:lnSpc>
            </a:pPr>
            <a:r>
              <a:rPr lang="pt-BR" sz="2000" dirty="0">
                <a:latin typeface="Montserrat" panose="00000500000000000000" pitchFamily="2" charset="0"/>
                <a:ea typeface="Lato Light" panose="020F0502020204030203" pitchFamily="34" charset="0"/>
                <a:cs typeface="Lato Light" panose="020F0502020204030203" pitchFamily="34" charset="0"/>
              </a:rPr>
              <a:t>Guias específicos para </a:t>
            </a:r>
            <a:r>
              <a:rPr lang="pt-BR" sz="2000" dirty="0" err="1">
                <a:latin typeface="Montserrat" panose="00000500000000000000" pitchFamily="2" charset="0"/>
                <a:ea typeface="Lato Light" panose="020F0502020204030203" pitchFamily="34" charset="0"/>
                <a:cs typeface="Lato Light" panose="020F0502020204030203" pitchFamily="34" charset="0"/>
              </a:rPr>
              <a:t>biossimilares</a:t>
            </a:r>
            <a:r>
              <a:rPr lang="pt-BR" sz="2000" dirty="0">
                <a:latin typeface="Montserrat" panose="00000500000000000000" pitchFamily="2" charset="0"/>
                <a:ea typeface="Lato Light" panose="020F0502020204030203" pitchFamily="34" charset="0"/>
                <a:cs typeface="Lato Light" panose="020F0502020204030203" pitchFamily="34" charset="0"/>
              </a:rPr>
              <a:t>?</a:t>
            </a:r>
          </a:p>
          <a:p>
            <a:pPr>
              <a:lnSpc>
                <a:spcPts val="2040"/>
              </a:lnSpc>
            </a:pPr>
            <a:endParaRPr lang="pt-BR" sz="2000" dirty="0">
              <a:latin typeface="Montserrat" panose="00000500000000000000" pitchFamily="2" charset="0"/>
              <a:ea typeface="Lato Light" panose="020F0502020204030203" pitchFamily="34" charset="0"/>
              <a:cs typeface="Lato Light" panose="020F0502020204030203" pitchFamily="34" charset="0"/>
            </a:endParaRPr>
          </a:p>
          <a:p>
            <a:pPr>
              <a:lnSpc>
                <a:spcPts val="2040"/>
              </a:lnSpc>
            </a:pPr>
            <a:r>
              <a:rPr lang="pt-BR" sz="2000" dirty="0">
                <a:latin typeface="Montserrat" panose="00000500000000000000" pitchFamily="2" charset="0"/>
                <a:ea typeface="Lato Light" panose="020F0502020204030203" pitchFamily="34" charset="0"/>
                <a:cs typeface="Lato Light" panose="020F0502020204030203" pitchFamily="34" charset="0"/>
              </a:rPr>
              <a:t>Cooperação triangular entre Anvisa – </a:t>
            </a:r>
            <a:r>
              <a:rPr lang="pt-BR" sz="2000" dirty="0" err="1">
                <a:latin typeface="Montserrat" panose="00000500000000000000" pitchFamily="2" charset="0"/>
                <a:ea typeface="Lato Light" panose="020F0502020204030203" pitchFamily="34" charset="0"/>
                <a:cs typeface="Lato Light" panose="020F0502020204030203" pitchFamily="34" charset="0"/>
              </a:rPr>
              <a:t>Infarmed</a:t>
            </a:r>
            <a:r>
              <a:rPr lang="pt-BR" sz="2000" dirty="0">
                <a:latin typeface="Montserrat" panose="00000500000000000000" pitchFamily="2" charset="0"/>
                <a:ea typeface="Lato Light" panose="020F0502020204030203" pitchFamily="34" charset="0"/>
                <a:cs typeface="Lato Light" panose="020F0502020204030203" pitchFamily="34" charset="0"/>
              </a:rPr>
              <a:t> – EMA?</a:t>
            </a:r>
          </a:p>
        </p:txBody>
      </p:sp>
      <p:pic>
        <p:nvPicPr>
          <p:cNvPr id="3" name="Imagem 2">
            <a:extLst>
              <a:ext uri="{FF2B5EF4-FFF2-40B4-BE49-F238E27FC236}">
                <a16:creationId xmlns:a16="http://schemas.microsoft.com/office/drawing/2014/main" id="{B00A85AD-0CE8-44EA-3BCF-128A0BF11011}"/>
              </a:ext>
            </a:extLst>
          </p:cNvPr>
          <p:cNvPicPr>
            <a:picLocks noChangeAspect="1"/>
          </p:cNvPicPr>
          <p:nvPr/>
        </p:nvPicPr>
        <p:blipFill rotWithShape="1">
          <a:blip r:embed="rId5"/>
          <a:srcRect l="25830" r="21657" b="2"/>
          <a:stretch/>
        </p:blipFill>
        <p:spPr>
          <a:xfrm>
            <a:off x="9117496" y="3871896"/>
            <a:ext cx="2782956" cy="2768962"/>
          </a:xfrm>
          <a:custGeom>
            <a:avLst/>
            <a:gdLst/>
            <a:ahLst/>
            <a:cxnLst/>
            <a:rect l="l" t="t" r="r" b="b"/>
            <a:pathLst>
              <a:path w="4926647" h="4901874">
                <a:moveTo>
                  <a:pt x="2827942" y="2033"/>
                </a:moveTo>
                <a:cubicBezTo>
                  <a:pt x="2901705" y="5050"/>
                  <a:pt x="2973640" y="11422"/>
                  <a:pt x="3043325" y="21136"/>
                </a:cubicBezTo>
                <a:cubicBezTo>
                  <a:pt x="3600804" y="98849"/>
                  <a:pt x="4185553" y="476257"/>
                  <a:pt x="4498894" y="902802"/>
                </a:cubicBezTo>
                <a:cubicBezTo>
                  <a:pt x="4812235" y="1329346"/>
                  <a:pt x="4950223" y="2037621"/>
                  <a:pt x="4923373" y="2580407"/>
                </a:cubicBezTo>
                <a:cubicBezTo>
                  <a:pt x="4896522" y="3123192"/>
                  <a:pt x="4745612" y="3772883"/>
                  <a:pt x="4337788" y="4159516"/>
                </a:cubicBezTo>
                <a:cubicBezTo>
                  <a:pt x="3929963" y="4546150"/>
                  <a:pt x="3081282" y="4930377"/>
                  <a:pt x="2476425" y="4900207"/>
                </a:cubicBezTo>
                <a:cubicBezTo>
                  <a:pt x="1871566" y="4870038"/>
                  <a:pt x="1119757" y="4406651"/>
                  <a:pt x="708641" y="3978500"/>
                </a:cubicBezTo>
                <a:cubicBezTo>
                  <a:pt x="297525" y="3550349"/>
                  <a:pt x="-64504" y="2921632"/>
                  <a:pt x="9726" y="2331303"/>
                </a:cubicBezTo>
                <a:cubicBezTo>
                  <a:pt x="83957" y="1740973"/>
                  <a:pt x="273797" y="1052469"/>
                  <a:pt x="1154021" y="436525"/>
                </a:cubicBezTo>
                <a:cubicBezTo>
                  <a:pt x="1705608" y="124217"/>
                  <a:pt x="2311596" y="-19083"/>
                  <a:pt x="2827942" y="2033"/>
                </a:cubicBezTo>
                <a:close/>
              </a:path>
            </a:pathLst>
          </a:custGeom>
        </p:spPr>
      </p:pic>
    </p:spTree>
    <p:extLst>
      <p:ext uri="{BB962C8B-B14F-4D97-AF65-F5344CB8AC3E}">
        <p14:creationId xmlns:p14="http://schemas.microsoft.com/office/powerpoint/2010/main" val="31307048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2F33AE0-E922-C849-8677-BA3040E88E6E}"/>
              </a:ext>
            </a:extLst>
          </p:cNvPr>
          <p:cNvSpPr txBox="1"/>
          <p:nvPr/>
        </p:nvSpPr>
        <p:spPr>
          <a:xfrm>
            <a:off x="5150716" y="1465464"/>
            <a:ext cx="1909497" cy="507831"/>
          </a:xfrm>
          <a:prstGeom prst="rect">
            <a:avLst/>
          </a:prstGeom>
          <a:noFill/>
          <a:ln>
            <a:noFill/>
          </a:ln>
        </p:spPr>
        <p:txBody>
          <a:bodyPr wrap="none" rtlCol="0">
            <a:spAutoFit/>
          </a:bodyPr>
          <a:lstStyle/>
          <a:p>
            <a:pPr algn="ctr"/>
            <a:r>
              <a:rPr lang="es" sz="2700" dirty="0">
                <a:latin typeface="Montserrat" pitchFamily="2" charset="77"/>
                <a:ea typeface="Lato Black" charset="0"/>
                <a:cs typeface="Lato Black" charset="0"/>
              </a:rPr>
              <a:t>Obrigada!</a:t>
            </a:r>
          </a:p>
        </p:txBody>
      </p:sp>
      <p:pic>
        <p:nvPicPr>
          <p:cNvPr id="3" name="Picture 1">
            <a:extLst>
              <a:ext uri="{FF2B5EF4-FFF2-40B4-BE49-F238E27FC236}">
                <a16:creationId xmlns:a16="http://schemas.microsoft.com/office/drawing/2014/main" id="{76910D57-F688-EB2E-25A5-C37A09AE8DFD}"/>
              </a:ext>
            </a:extLst>
          </p:cNvPr>
          <p:cNvPicPr>
            <a:picLocks noChangeAspect="1"/>
          </p:cNvPicPr>
          <p:nvPr/>
        </p:nvPicPr>
        <p:blipFill>
          <a:blip r:embed="rId2"/>
          <a:stretch>
            <a:fillRect/>
          </a:stretch>
        </p:blipFill>
        <p:spPr>
          <a:xfrm>
            <a:off x="8304213" y="5658997"/>
            <a:ext cx="3886200" cy="1199003"/>
          </a:xfrm>
          <a:prstGeom prst="rect">
            <a:avLst/>
          </a:prstGeom>
        </p:spPr>
      </p:pic>
      <p:pic>
        <p:nvPicPr>
          <p:cNvPr id="4" name="Picture 6">
            <a:extLst>
              <a:ext uri="{FF2B5EF4-FFF2-40B4-BE49-F238E27FC236}">
                <a16:creationId xmlns:a16="http://schemas.microsoft.com/office/drawing/2014/main" id="{BDE4F315-3110-DB8D-0D45-418F79E0F601}"/>
              </a:ext>
            </a:extLst>
          </p:cNvPr>
          <p:cNvPicPr>
            <a:picLocks noChangeAspect="1"/>
          </p:cNvPicPr>
          <p:nvPr/>
        </p:nvPicPr>
        <p:blipFill>
          <a:blip r:embed="rId3"/>
          <a:stretch>
            <a:fillRect/>
          </a:stretch>
        </p:blipFill>
        <p:spPr>
          <a:xfrm>
            <a:off x="4281003" y="2479007"/>
            <a:ext cx="3886200" cy="731106"/>
          </a:xfrm>
          <a:prstGeom prst="rect">
            <a:avLst/>
          </a:prstGeom>
        </p:spPr>
      </p:pic>
      <p:pic>
        <p:nvPicPr>
          <p:cNvPr id="5" name="Picture 7">
            <a:extLst>
              <a:ext uri="{FF2B5EF4-FFF2-40B4-BE49-F238E27FC236}">
                <a16:creationId xmlns:a16="http://schemas.microsoft.com/office/drawing/2014/main" id="{14534C7D-3002-B0A8-B37F-89316FF0B577}"/>
              </a:ext>
            </a:extLst>
          </p:cNvPr>
          <p:cNvPicPr>
            <a:picLocks noChangeAspect="1"/>
          </p:cNvPicPr>
          <p:nvPr/>
        </p:nvPicPr>
        <p:blipFill>
          <a:blip r:embed="rId4"/>
          <a:stretch>
            <a:fillRect/>
          </a:stretch>
        </p:blipFill>
        <p:spPr>
          <a:xfrm>
            <a:off x="1588" y="0"/>
            <a:ext cx="2379371" cy="731106"/>
          </a:xfrm>
          <a:prstGeom prst="rect">
            <a:avLst/>
          </a:prstGeom>
        </p:spPr>
      </p:pic>
      <p:sp>
        <p:nvSpPr>
          <p:cNvPr id="6" name="CaixaDeTexto 5">
            <a:extLst>
              <a:ext uri="{FF2B5EF4-FFF2-40B4-BE49-F238E27FC236}">
                <a16:creationId xmlns:a16="http://schemas.microsoft.com/office/drawing/2014/main" id="{47576009-4954-CF2B-5E87-B2D8012C7514}"/>
              </a:ext>
            </a:extLst>
          </p:cNvPr>
          <p:cNvSpPr txBox="1"/>
          <p:nvPr/>
        </p:nvSpPr>
        <p:spPr>
          <a:xfrm>
            <a:off x="3808657" y="3501921"/>
            <a:ext cx="4956108" cy="2605329"/>
          </a:xfrm>
          <a:prstGeom prst="rect">
            <a:avLst/>
          </a:prstGeom>
          <a:noFill/>
        </p:spPr>
        <p:txBody>
          <a:bodyPr wrap="square">
            <a:spAutoFit/>
          </a:bodyPr>
          <a:lstStyle/>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Agência Nacional de Vigilância Sanitária - Anvisa</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SIA Trecho 5 - Área especial 57 - Lote 200</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CEP 71205-050</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Brasilia - DF</a:t>
            </a:r>
          </a:p>
          <a:p>
            <a:pPr algn="ctr">
              <a:lnSpc>
                <a:spcPts val="2150"/>
              </a:lnSpc>
            </a:pPr>
            <a:endParaRPr lang="pt-BR" sz="1400" dirty="0">
              <a:latin typeface="Montserrat Light" pitchFamily="2" charset="77"/>
              <a:ea typeface="Lato Light" panose="020F0502020204030203" pitchFamily="34" charset="0"/>
              <a:cs typeface="Lato Light" panose="020F0502020204030203" pitchFamily="34" charset="0"/>
            </a:endParaRP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www.anvisa.gov.br</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www.twitter.com/anvisa_oficial</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Anvisa atende: 0800-642-9782</a:t>
            </a:r>
          </a:p>
          <a:p>
            <a:pPr algn="ctr">
              <a:lnSpc>
                <a:spcPts val="2150"/>
              </a:lnSpc>
            </a:pPr>
            <a:r>
              <a:rPr lang="es" sz="1400" dirty="0">
                <a:latin typeface="Montserrat Light" pitchFamily="2" charset="77"/>
                <a:ea typeface="Lato Light" panose="020F0502020204030203" pitchFamily="34" charset="0"/>
                <a:cs typeface="Lato Light" panose="020F0502020204030203" pitchFamily="34" charset="0"/>
              </a:rPr>
              <a:t>Ouviria@anvisa.gov.br</a:t>
            </a:r>
          </a:p>
        </p:txBody>
      </p:sp>
    </p:spTree>
    <p:extLst>
      <p:ext uri="{BB962C8B-B14F-4D97-AF65-F5344CB8AC3E}">
        <p14:creationId xmlns:p14="http://schemas.microsoft.com/office/powerpoint/2010/main" val="129819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ED1C6E9-FB00-8A63-90AF-38D5C35767B9}"/>
              </a:ext>
            </a:extLst>
          </p:cNvPr>
          <p:cNvPicPr>
            <a:picLocks noChangeAspect="1"/>
          </p:cNvPicPr>
          <p:nvPr/>
        </p:nvPicPr>
        <p:blipFill rotWithShape="1">
          <a:blip r:embed="rId3"/>
          <a:srcRect r="1616"/>
          <a:stretch/>
        </p:blipFill>
        <p:spPr>
          <a:xfrm>
            <a:off x="494398" y="0"/>
            <a:ext cx="11554727" cy="6809754"/>
          </a:xfrm>
          <a:prstGeom prst="rect">
            <a:avLst/>
          </a:prstGeom>
        </p:spPr>
      </p:pic>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4"/>
          <a:stretch>
            <a:fillRect/>
          </a:stretch>
        </p:blipFill>
        <p:spPr>
          <a:xfrm>
            <a:off x="1588" y="5949449"/>
            <a:ext cx="1193837" cy="905006"/>
          </a:xfrm>
          <a:prstGeom prst="rect">
            <a:avLst/>
          </a:prstGeom>
        </p:spPr>
      </p:pic>
      <p:sp>
        <p:nvSpPr>
          <p:cNvPr id="4" name="Elipse 3">
            <a:extLst>
              <a:ext uri="{FF2B5EF4-FFF2-40B4-BE49-F238E27FC236}">
                <a16:creationId xmlns:a16="http://schemas.microsoft.com/office/drawing/2014/main" id="{F92459D0-6502-2979-BB46-2717FD2BE4D3}"/>
              </a:ext>
            </a:extLst>
          </p:cNvPr>
          <p:cNvSpPr/>
          <p:nvPr/>
        </p:nvSpPr>
        <p:spPr>
          <a:xfrm>
            <a:off x="142875" y="1974574"/>
            <a:ext cx="2531165" cy="4835180"/>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170009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grpSp>
        <p:nvGrpSpPr>
          <p:cNvPr id="40" name="Agrupar 39">
            <a:extLst>
              <a:ext uri="{FF2B5EF4-FFF2-40B4-BE49-F238E27FC236}">
                <a16:creationId xmlns:a16="http://schemas.microsoft.com/office/drawing/2014/main" id="{28897A74-0775-624F-2EEA-5BBF5E8D06D2}"/>
              </a:ext>
            </a:extLst>
          </p:cNvPr>
          <p:cNvGrpSpPr/>
          <p:nvPr/>
        </p:nvGrpSpPr>
        <p:grpSpPr>
          <a:xfrm>
            <a:off x="308431" y="450574"/>
            <a:ext cx="11672076" cy="5302307"/>
            <a:chOff x="308431" y="450574"/>
            <a:chExt cx="11672076" cy="5302307"/>
          </a:xfrm>
        </p:grpSpPr>
        <p:grpSp>
          <p:nvGrpSpPr>
            <p:cNvPr id="12" name="Agrupar 11">
              <a:extLst>
                <a:ext uri="{FF2B5EF4-FFF2-40B4-BE49-F238E27FC236}">
                  <a16:creationId xmlns:a16="http://schemas.microsoft.com/office/drawing/2014/main" id="{7124E1E8-6354-F831-163C-E1E0A9ECED4F}"/>
                </a:ext>
              </a:extLst>
            </p:cNvPr>
            <p:cNvGrpSpPr/>
            <p:nvPr/>
          </p:nvGrpSpPr>
          <p:grpSpPr>
            <a:xfrm>
              <a:off x="3913041" y="450574"/>
              <a:ext cx="4358785" cy="821635"/>
              <a:chOff x="5340626" y="450574"/>
              <a:chExt cx="4358785" cy="821635"/>
            </a:xfrm>
          </p:grpSpPr>
          <p:sp useBgFill="1">
            <p:nvSpPr>
              <p:cNvPr id="2" name="Retângulo: Cantos Arredondados 1">
                <a:extLst>
                  <a:ext uri="{FF2B5EF4-FFF2-40B4-BE49-F238E27FC236}">
                    <a16:creationId xmlns:a16="http://schemas.microsoft.com/office/drawing/2014/main" id="{D8923AB1-BFBE-176F-8F46-E462F0EF5BDD}"/>
                  </a:ext>
                </a:extLst>
              </p:cNvPr>
              <p:cNvSpPr/>
              <p:nvPr/>
            </p:nvSpPr>
            <p:spPr>
              <a:xfrm>
                <a:off x="5340626" y="450574"/>
                <a:ext cx="4358785" cy="82163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AC79BFB-C469-2412-EDAF-2AF99475DB26}"/>
                  </a:ext>
                </a:extLst>
              </p:cNvPr>
              <p:cNvSpPr txBox="1"/>
              <p:nvPr/>
            </p:nvSpPr>
            <p:spPr>
              <a:xfrm>
                <a:off x="6189712" y="676725"/>
                <a:ext cx="2478426" cy="369332"/>
              </a:xfrm>
              <a:prstGeom prst="rect">
                <a:avLst/>
              </a:prstGeom>
              <a:noFill/>
            </p:spPr>
            <p:txBody>
              <a:bodyPr wrap="square" rtlCol="0">
                <a:spAutoFit/>
              </a:bodyPr>
              <a:lstStyle/>
              <a:p>
                <a:r>
                  <a:rPr lang="pt-BR" b="1" dirty="0">
                    <a:solidFill>
                      <a:srgbClr val="1B478B"/>
                    </a:solidFill>
                    <a:latin typeface="Montserrat" panose="00000500000000000000" pitchFamily="2" charset="0"/>
                  </a:rPr>
                  <a:t>Segunda Diretoria</a:t>
                </a:r>
              </a:p>
            </p:txBody>
          </p:sp>
        </p:grpSp>
        <p:grpSp>
          <p:nvGrpSpPr>
            <p:cNvPr id="13" name="Agrupar 12">
              <a:extLst>
                <a:ext uri="{FF2B5EF4-FFF2-40B4-BE49-F238E27FC236}">
                  <a16:creationId xmlns:a16="http://schemas.microsoft.com/office/drawing/2014/main" id="{BB6FEE97-4CC5-0429-E8F1-EC5C093EB20E}"/>
                </a:ext>
              </a:extLst>
            </p:cNvPr>
            <p:cNvGrpSpPr/>
            <p:nvPr/>
          </p:nvGrpSpPr>
          <p:grpSpPr>
            <a:xfrm>
              <a:off x="323868" y="3331029"/>
              <a:ext cx="2475320" cy="2388636"/>
              <a:chOff x="5340626" y="450574"/>
              <a:chExt cx="4358785" cy="821635"/>
            </a:xfrm>
          </p:grpSpPr>
          <p:sp useBgFill="1">
            <p:nvSpPr>
              <p:cNvPr id="14" name="Retângulo: Cantos Arredondados 13">
                <a:extLst>
                  <a:ext uri="{FF2B5EF4-FFF2-40B4-BE49-F238E27FC236}">
                    <a16:creationId xmlns:a16="http://schemas.microsoft.com/office/drawing/2014/main" id="{6C6CFCB4-C5BA-94E4-F89A-7D209E3B47A2}"/>
                  </a:ext>
                </a:extLst>
              </p:cNvPr>
              <p:cNvSpPr/>
              <p:nvPr/>
            </p:nvSpPr>
            <p:spPr>
              <a:xfrm>
                <a:off x="5340626" y="450574"/>
                <a:ext cx="4358785" cy="82163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32BD5BBA-2FB3-D1D1-E546-B784E14330B2}"/>
                  </a:ext>
                </a:extLst>
              </p:cNvPr>
              <p:cNvSpPr txBox="1"/>
              <p:nvPr/>
            </p:nvSpPr>
            <p:spPr>
              <a:xfrm>
                <a:off x="5576510" y="669112"/>
                <a:ext cx="3823073" cy="424128"/>
              </a:xfrm>
              <a:prstGeom prst="rect">
                <a:avLst/>
              </a:prstGeom>
              <a:noFill/>
            </p:spPr>
            <p:txBody>
              <a:bodyPr wrap="square" rtlCol="0">
                <a:spAutoFit/>
              </a:bodyPr>
              <a:lstStyle/>
              <a:p>
                <a:endParaRPr lang="pt-BR" b="1" dirty="0">
                  <a:solidFill>
                    <a:srgbClr val="1B478B"/>
                  </a:solidFill>
                  <a:latin typeface="Montserrat" panose="00000500000000000000" pitchFamily="2" charset="0"/>
                </a:endParaRPr>
              </a:p>
            </p:txBody>
          </p:sp>
        </p:grpSp>
        <p:grpSp>
          <p:nvGrpSpPr>
            <p:cNvPr id="16" name="Agrupar 15">
              <a:extLst>
                <a:ext uri="{FF2B5EF4-FFF2-40B4-BE49-F238E27FC236}">
                  <a16:creationId xmlns:a16="http://schemas.microsoft.com/office/drawing/2014/main" id="{06A16947-1D22-8E3E-82F8-A0BB5BF6EE9B}"/>
                </a:ext>
              </a:extLst>
            </p:cNvPr>
            <p:cNvGrpSpPr/>
            <p:nvPr/>
          </p:nvGrpSpPr>
          <p:grpSpPr>
            <a:xfrm>
              <a:off x="3396746" y="3334134"/>
              <a:ext cx="2475320" cy="2418747"/>
              <a:chOff x="5340626" y="450574"/>
              <a:chExt cx="4358785" cy="831993"/>
            </a:xfrm>
          </p:grpSpPr>
          <p:sp useBgFill="1">
            <p:nvSpPr>
              <p:cNvPr id="17" name="Retângulo: Cantos Arredondados 16">
                <a:extLst>
                  <a:ext uri="{FF2B5EF4-FFF2-40B4-BE49-F238E27FC236}">
                    <a16:creationId xmlns:a16="http://schemas.microsoft.com/office/drawing/2014/main" id="{A41F44BE-E544-6A7A-8BF1-B2899669E033}"/>
                  </a:ext>
                </a:extLst>
              </p:cNvPr>
              <p:cNvSpPr/>
              <p:nvPr/>
            </p:nvSpPr>
            <p:spPr>
              <a:xfrm>
                <a:off x="5340626" y="450574"/>
                <a:ext cx="4358785" cy="82163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p>
            </p:txBody>
          </p:sp>
          <p:sp>
            <p:nvSpPr>
              <p:cNvPr id="18" name="CaixaDeTexto 17">
                <a:extLst>
                  <a:ext uri="{FF2B5EF4-FFF2-40B4-BE49-F238E27FC236}">
                    <a16:creationId xmlns:a16="http://schemas.microsoft.com/office/drawing/2014/main" id="{9F857265-38BD-A438-FDB2-9A3D4187971A}"/>
                  </a:ext>
                </a:extLst>
              </p:cNvPr>
              <p:cNvSpPr txBox="1"/>
              <p:nvPr/>
            </p:nvSpPr>
            <p:spPr>
              <a:xfrm>
                <a:off x="5340626" y="488557"/>
                <a:ext cx="4358783" cy="794010"/>
              </a:xfrm>
              <a:prstGeom prst="rect">
                <a:avLst/>
              </a:prstGeom>
              <a:noFill/>
            </p:spPr>
            <p:txBody>
              <a:bodyPr wrap="square" rtlCol="0">
                <a:spAutoFit/>
              </a:bodyPr>
              <a:lstStyle/>
              <a:p>
                <a:pPr algn="ctr"/>
                <a:r>
                  <a:rPr lang="pt-BR" sz="1600" b="1" dirty="0">
                    <a:solidFill>
                      <a:srgbClr val="1B478B"/>
                    </a:solidFill>
                    <a:latin typeface="Montserrat" panose="00000500000000000000" pitchFamily="2" charset="0"/>
                  </a:rPr>
                  <a:t>Gerência Geral de Produtos Biológicos, Radiofármacos, Sangue, Tecido, Células, Órgãos e Produtos de Terapias Avançadas </a:t>
                </a:r>
              </a:p>
              <a:p>
                <a:pPr algn="ctr"/>
                <a:endParaRPr lang="pt-BR" sz="1600" b="1" dirty="0">
                  <a:solidFill>
                    <a:srgbClr val="1B478B"/>
                  </a:solidFill>
                  <a:latin typeface="Montserrat" panose="00000500000000000000" pitchFamily="2" charset="0"/>
                </a:endParaRPr>
              </a:p>
              <a:p>
                <a:pPr algn="ctr"/>
                <a:r>
                  <a:rPr lang="pt-BR" sz="1600" b="1" dirty="0">
                    <a:solidFill>
                      <a:srgbClr val="1B478B"/>
                    </a:solidFill>
                    <a:latin typeface="Montserrat" panose="00000500000000000000" pitchFamily="2" charset="0"/>
                  </a:rPr>
                  <a:t>GGBIO </a:t>
                </a:r>
              </a:p>
            </p:txBody>
          </p:sp>
        </p:grpSp>
        <p:grpSp>
          <p:nvGrpSpPr>
            <p:cNvPr id="19" name="Agrupar 18">
              <a:extLst>
                <a:ext uri="{FF2B5EF4-FFF2-40B4-BE49-F238E27FC236}">
                  <a16:creationId xmlns:a16="http://schemas.microsoft.com/office/drawing/2014/main" id="{684F8BC9-6E4B-C2EF-0C48-558A51778A03}"/>
                </a:ext>
              </a:extLst>
            </p:cNvPr>
            <p:cNvGrpSpPr/>
            <p:nvPr/>
          </p:nvGrpSpPr>
          <p:grpSpPr>
            <a:xfrm>
              <a:off x="6450964" y="3327912"/>
              <a:ext cx="2475320" cy="2388636"/>
              <a:chOff x="5340626" y="450574"/>
              <a:chExt cx="4358785" cy="821635"/>
            </a:xfrm>
          </p:grpSpPr>
          <p:sp useBgFill="1">
            <p:nvSpPr>
              <p:cNvPr id="20" name="Retângulo: Cantos Arredondados 19">
                <a:extLst>
                  <a:ext uri="{FF2B5EF4-FFF2-40B4-BE49-F238E27FC236}">
                    <a16:creationId xmlns:a16="http://schemas.microsoft.com/office/drawing/2014/main" id="{CA0B9F83-52CA-52ED-17F0-C002EDDD2DB0}"/>
                  </a:ext>
                </a:extLst>
              </p:cNvPr>
              <p:cNvSpPr/>
              <p:nvPr/>
            </p:nvSpPr>
            <p:spPr>
              <a:xfrm>
                <a:off x="5340626" y="450574"/>
                <a:ext cx="4358785" cy="82163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p>
            </p:txBody>
          </p:sp>
          <p:sp>
            <p:nvSpPr>
              <p:cNvPr id="21" name="CaixaDeTexto 20">
                <a:extLst>
                  <a:ext uri="{FF2B5EF4-FFF2-40B4-BE49-F238E27FC236}">
                    <a16:creationId xmlns:a16="http://schemas.microsoft.com/office/drawing/2014/main" id="{771E1A1A-FF75-FA12-C40F-8F345EE5394D}"/>
                  </a:ext>
                </a:extLst>
              </p:cNvPr>
              <p:cNvSpPr txBox="1"/>
              <p:nvPr/>
            </p:nvSpPr>
            <p:spPr>
              <a:xfrm>
                <a:off x="5608481" y="525918"/>
                <a:ext cx="3823072" cy="709315"/>
              </a:xfrm>
              <a:prstGeom prst="rect">
                <a:avLst/>
              </a:prstGeom>
              <a:noFill/>
            </p:spPr>
            <p:txBody>
              <a:bodyPr wrap="square" rtlCol="0">
                <a:spAutoFit/>
              </a:bodyPr>
              <a:lstStyle/>
              <a:p>
                <a:pPr algn="ctr"/>
                <a:r>
                  <a:rPr lang="pt-BR" sz="1600" b="1" dirty="0">
                    <a:solidFill>
                      <a:srgbClr val="1B478B"/>
                    </a:solidFill>
                    <a:latin typeface="Montserrat" panose="00000500000000000000" pitchFamily="2" charset="0"/>
                  </a:rPr>
                  <a:t>Coordenação de Pesquisa Clínica em medicamentos e produtos biológicos </a:t>
                </a:r>
              </a:p>
              <a:p>
                <a:pPr algn="ctr"/>
                <a:endParaRPr lang="pt-BR" sz="1600" b="1" dirty="0">
                  <a:solidFill>
                    <a:srgbClr val="1B478B"/>
                  </a:solidFill>
                  <a:latin typeface="Montserrat" panose="00000500000000000000" pitchFamily="2" charset="0"/>
                </a:endParaRPr>
              </a:p>
              <a:p>
                <a:pPr algn="ctr"/>
                <a:r>
                  <a:rPr lang="pt-BR" sz="1600" b="1" dirty="0">
                    <a:solidFill>
                      <a:srgbClr val="1B478B"/>
                    </a:solidFill>
                    <a:latin typeface="Montserrat" panose="00000500000000000000" pitchFamily="2" charset="0"/>
                  </a:rPr>
                  <a:t>COPEC </a:t>
                </a:r>
              </a:p>
            </p:txBody>
          </p:sp>
        </p:grpSp>
        <p:grpSp>
          <p:nvGrpSpPr>
            <p:cNvPr id="22" name="Agrupar 21">
              <a:extLst>
                <a:ext uri="{FF2B5EF4-FFF2-40B4-BE49-F238E27FC236}">
                  <a16:creationId xmlns:a16="http://schemas.microsoft.com/office/drawing/2014/main" id="{A53B4854-D5E1-6C41-F0DB-673D28E61CC0}"/>
                </a:ext>
              </a:extLst>
            </p:cNvPr>
            <p:cNvGrpSpPr/>
            <p:nvPr/>
          </p:nvGrpSpPr>
          <p:grpSpPr>
            <a:xfrm>
              <a:off x="9505187" y="3331021"/>
              <a:ext cx="2475320" cy="2388636"/>
              <a:chOff x="5340626" y="450574"/>
              <a:chExt cx="4358785" cy="821635"/>
            </a:xfrm>
          </p:grpSpPr>
          <p:sp useBgFill="1">
            <p:nvSpPr>
              <p:cNvPr id="23" name="Retângulo: Cantos Arredondados 22">
                <a:extLst>
                  <a:ext uri="{FF2B5EF4-FFF2-40B4-BE49-F238E27FC236}">
                    <a16:creationId xmlns:a16="http://schemas.microsoft.com/office/drawing/2014/main" id="{6933AF32-9BED-72E4-EAA6-C337877BF001}"/>
                  </a:ext>
                </a:extLst>
              </p:cNvPr>
              <p:cNvSpPr/>
              <p:nvPr/>
            </p:nvSpPr>
            <p:spPr>
              <a:xfrm>
                <a:off x="5340626" y="450574"/>
                <a:ext cx="4358785" cy="821635"/>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p>
            </p:txBody>
          </p:sp>
          <p:sp>
            <p:nvSpPr>
              <p:cNvPr id="24" name="CaixaDeTexto 23">
                <a:extLst>
                  <a:ext uri="{FF2B5EF4-FFF2-40B4-BE49-F238E27FC236}">
                    <a16:creationId xmlns:a16="http://schemas.microsoft.com/office/drawing/2014/main" id="{B075BD65-2637-59B9-2095-64022A639D94}"/>
                  </a:ext>
                </a:extLst>
              </p:cNvPr>
              <p:cNvSpPr txBox="1"/>
              <p:nvPr/>
            </p:nvSpPr>
            <p:spPr>
              <a:xfrm>
                <a:off x="5576511" y="669112"/>
                <a:ext cx="3823072" cy="370538"/>
              </a:xfrm>
              <a:prstGeom prst="rect">
                <a:avLst/>
              </a:prstGeom>
              <a:noFill/>
            </p:spPr>
            <p:txBody>
              <a:bodyPr wrap="square" rtlCol="0">
                <a:spAutoFit/>
              </a:bodyPr>
              <a:lstStyle/>
              <a:p>
                <a:pPr algn="ctr"/>
                <a:r>
                  <a:rPr lang="pt-BR" sz="1600" b="1" dirty="0">
                    <a:solidFill>
                      <a:srgbClr val="1B478B"/>
                    </a:solidFill>
                    <a:latin typeface="Montserrat" panose="00000500000000000000" pitchFamily="2" charset="0"/>
                  </a:rPr>
                  <a:t>Gerência Geral de Alimentos</a:t>
                </a:r>
              </a:p>
              <a:p>
                <a:pPr algn="ctr"/>
                <a:endParaRPr lang="pt-BR" sz="1600" b="1" dirty="0">
                  <a:solidFill>
                    <a:srgbClr val="1B478B"/>
                  </a:solidFill>
                  <a:latin typeface="Montserrat" panose="00000500000000000000" pitchFamily="2" charset="0"/>
                </a:endParaRPr>
              </a:p>
              <a:p>
                <a:pPr algn="ctr"/>
                <a:r>
                  <a:rPr lang="pt-BR" sz="1600" b="1" dirty="0">
                    <a:solidFill>
                      <a:srgbClr val="1B478B"/>
                    </a:solidFill>
                    <a:latin typeface="Montserrat" panose="00000500000000000000" pitchFamily="2" charset="0"/>
                  </a:rPr>
                  <a:t>GGALI</a:t>
                </a:r>
              </a:p>
            </p:txBody>
          </p:sp>
        </p:grpSp>
        <p:sp>
          <p:nvSpPr>
            <p:cNvPr id="26" name="CaixaDeTexto 25">
              <a:extLst>
                <a:ext uri="{FF2B5EF4-FFF2-40B4-BE49-F238E27FC236}">
                  <a16:creationId xmlns:a16="http://schemas.microsoft.com/office/drawing/2014/main" id="{1CE358B2-3E45-6043-48F7-D4D6231FA9DE}"/>
                </a:ext>
              </a:extLst>
            </p:cNvPr>
            <p:cNvSpPr txBox="1"/>
            <p:nvPr/>
          </p:nvSpPr>
          <p:spPr>
            <a:xfrm>
              <a:off x="308431" y="3963240"/>
              <a:ext cx="2469879" cy="1077218"/>
            </a:xfrm>
            <a:prstGeom prst="rect">
              <a:avLst/>
            </a:prstGeom>
            <a:noFill/>
          </p:spPr>
          <p:txBody>
            <a:bodyPr wrap="square">
              <a:spAutoFit/>
            </a:bodyPr>
            <a:lstStyle/>
            <a:p>
              <a:pPr algn="ctr"/>
              <a:r>
                <a:rPr lang="pt-BR" sz="1600" b="1" dirty="0">
                  <a:solidFill>
                    <a:srgbClr val="1B478B"/>
                  </a:solidFill>
                  <a:latin typeface="Montserrat" panose="00000500000000000000" pitchFamily="2" charset="0"/>
                </a:rPr>
                <a:t>Gerência Geral de Medicamentos</a:t>
              </a:r>
            </a:p>
            <a:p>
              <a:pPr algn="ctr"/>
              <a:endParaRPr lang="pt-BR" sz="1600" b="1" dirty="0">
                <a:solidFill>
                  <a:srgbClr val="1B478B"/>
                </a:solidFill>
                <a:latin typeface="Montserrat" panose="00000500000000000000" pitchFamily="2" charset="0"/>
              </a:endParaRPr>
            </a:p>
            <a:p>
              <a:pPr algn="ctr"/>
              <a:r>
                <a:rPr lang="pt-BR" sz="1600" b="1" dirty="0">
                  <a:solidFill>
                    <a:srgbClr val="1B478B"/>
                  </a:solidFill>
                  <a:latin typeface="Montserrat" panose="00000500000000000000" pitchFamily="2" charset="0"/>
                </a:rPr>
                <a:t>GGMED</a:t>
              </a:r>
            </a:p>
          </p:txBody>
        </p:sp>
        <p:grpSp>
          <p:nvGrpSpPr>
            <p:cNvPr id="39" name="Agrupar 38">
              <a:extLst>
                <a:ext uri="{FF2B5EF4-FFF2-40B4-BE49-F238E27FC236}">
                  <a16:creationId xmlns:a16="http://schemas.microsoft.com/office/drawing/2014/main" id="{D7530AE7-7AAC-6088-390F-FD4FB4BAF15B}"/>
                </a:ext>
              </a:extLst>
            </p:cNvPr>
            <p:cNvGrpSpPr/>
            <p:nvPr/>
          </p:nvGrpSpPr>
          <p:grpSpPr>
            <a:xfrm>
              <a:off x="1455576" y="1511560"/>
              <a:ext cx="9269114" cy="1651506"/>
              <a:chOff x="1455576" y="1511560"/>
              <a:chExt cx="9269114" cy="1651506"/>
            </a:xfrm>
          </p:grpSpPr>
          <p:cxnSp>
            <p:nvCxnSpPr>
              <p:cNvPr id="28" name="Conector reto 27">
                <a:extLst>
                  <a:ext uri="{FF2B5EF4-FFF2-40B4-BE49-F238E27FC236}">
                    <a16:creationId xmlns:a16="http://schemas.microsoft.com/office/drawing/2014/main" id="{56C4860B-9754-D0E7-66E0-C36D91765BD8}"/>
                  </a:ext>
                </a:extLst>
              </p:cNvPr>
              <p:cNvCxnSpPr/>
              <p:nvPr/>
            </p:nvCxnSpPr>
            <p:spPr>
              <a:xfrm>
                <a:off x="6092433" y="1511560"/>
                <a:ext cx="0" cy="1166327"/>
              </a:xfrm>
              <a:prstGeom prst="line">
                <a:avLst/>
              </a:prstGeom>
              <a:ln>
                <a:solidFill>
                  <a:srgbClr val="4B83D2"/>
                </a:solidFill>
              </a:ln>
            </p:spPr>
            <p:style>
              <a:lnRef idx="2">
                <a:schemeClr val="accent1"/>
              </a:lnRef>
              <a:fillRef idx="0">
                <a:schemeClr val="accent1"/>
              </a:fillRef>
              <a:effectRef idx="1">
                <a:schemeClr val="accent1"/>
              </a:effectRef>
              <a:fontRef idx="minor">
                <a:schemeClr val="tx1"/>
              </a:fontRef>
            </p:style>
          </p:cxnSp>
          <p:cxnSp>
            <p:nvCxnSpPr>
              <p:cNvPr id="29" name="Conector reto 28">
                <a:extLst>
                  <a:ext uri="{FF2B5EF4-FFF2-40B4-BE49-F238E27FC236}">
                    <a16:creationId xmlns:a16="http://schemas.microsoft.com/office/drawing/2014/main" id="{7490EE7D-9D9C-9CCD-50EA-6261AB11783A}"/>
                  </a:ext>
                </a:extLst>
              </p:cNvPr>
              <p:cNvCxnSpPr>
                <a:cxnSpLocks/>
              </p:cNvCxnSpPr>
              <p:nvPr/>
            </p:nvCxnSpPr>
            <p:spPr>
              <a:xfrm>
                <a:off x="1455576" y="2700974"/>
                <a:ext cx="9269114" cy="0"/>
              </a:xfrm>
              <a:prstGeom prst="line">
                <a:avLst/>
              </a:prstGeom>
              <a:ln>
                <a:solidFill>
                  <a:srgbClr val="4B83D2"/>
                </a:solidFill>
              </a:ln>
            </p:spPr>
            <p:style>
              <a:lnRef idx="2">
                <a:schemeClr val="accent1"/>
              </a:lnRef>
              <a:fillRef idx="0">
                <a:schemeClr val="accent1"/>
              </a:fillRef>
              <a:effectRef idx="1">
                <a:schemeClr val="accent1"/>
              </a:effectRef>
              <a:fontRef idx="minor">
                <a:schemeClr val="tx1"/>
              </a:fontRef>
            </p:style>
          </p:cxnSp>
          <p:cxnSp>
            <p:nvCxnSpPr>
              <p:cNvPr id="35" name="Conector de Seta Reta 34">
                <a:extLst>
                  <a:ext uri="{FF2B5EF4-FFF2-40B4-BE49-F238E27FC236}">
                    <a16:creationId xmlns:a16="http://schemas.microsoft.com/office/drawing/2014/main" id="{88068352-8169-E504-C14E-C70D4703C552}"/>
                  </a:ext>
                </a:extLst>
              </p:cNvPr>
              <p:cNvCxnSpPr/>
              <p:nvPr/>
            </p:nvCxnSpPr>
            <p:spPr>
              <a:xfrm>
                <a:off x="1468722" y="2700974"/>
                <a:ext cx="0" cy="452773"/>
              </a:xfrm>
              <a:prstGeom prst="straightConnector1">
                <a:avLst/>
              </a:prstGeom>
              <a:ln>
                <a:solidFill>
                  <a:srgbClr val="4B83D2"/>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ector de Seta Reta 35">
                <a:extLst>
                  <a:ext uri="{FF2B5EF4-FFF2-40B4-BE49-F238E27FC236}">
                    <a16:creationId xmlns:a16="http://schemas.microsoft.com/office/drawing/2014/main" id="{02E94ED2-865F-0712-CE1E-E4D7C9DF10F9}"/>
                  </a:ext>
                </a:extLst>
              </p:cNvPr>
              <p:cNvCxnSpPr/>
              <p:nvPr/>
            </p:nvCxnSpPr>
            <p:spPr>
              <a:xfrm>
                <a:off x="4597588" y="2704080"/>
                <a:ext cx="0" cy="452773"/>
              </a:xfrm>
              <a:prstGeom prst="straightConnector1">
                <a:avLst/>
              </a:prstGeom>
              <a:ln>
                <a:solidFill>
                  <a:srgbClr val="4B83D2"/>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ector de Seta Reta 36">
                <a:extLst>
                  <a:ext uri="{FF2B5EF4-FFF2-40B4-BE49-F238E27FC236}">
                    <a16:creationId xmlns:a16="http://schemas.microsoft.com/office/drawing/2014/main" id="{563ECCC0-711D-5F50-F5B1-1D4FB0191F6B}"/>
                  </a:ext>
                </a:extLst>
              </p:cNvPr>
              <p:cNvCxnSpPr/>
              <p:nvPr/>
            </p:nvCxnSpPr>
            <p:spPr>
              <a:xfrm>
                <a:off x="7642479" y="2707189"/>
                <a:ext cx="0" cy="452773"/>
              </a:xfrm>
              <a:prstGeom prst="straightConnector1">
                <a:avLst/>
              </a:prstGeom>
              <a:ln>
                <a:solidFill>
                  <a:srgbClr val="4B83D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Conector de Seta Reta 37">
                <a:extLst>
                  <a:ext uri="{FF2B5EF4-FFF2-40B4-BE49-F238E27FC236}">
                    <a16:creationId xmlns:a16="http://schemas.microsoft.com/office/drawing/2014/main" id="{6F68B60D-7C4D-C276-A6A7-8E80BFFCBDB0}"/>
                  </a:ext>
                </a:extLst>
              </p:cNvPr>
              <p:cNvCxnSpPr/>
              <p:nvPr/>
            </p:nvCxnSpPr>
            <p:spPr>
              <a:xfrm>
                <a:off x="10715359" y="2710293"/>
                <a:ext cx="0" cy="452773"/>
              </a:xfrm>
              <a:prstGeom prst="straightConnector1">
                <a:avLst/>
              </a:prstGeom>
              <a:ln>
                <a:solidFill>
                  <a:srgbClr val="4B83D2"/>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296864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EF2142C-790C-E644-8269-E84483EDA690}"/>
              </a:ext>
            </a:extLst>
          </p:cNvPr>
          <p:cNvSpPr txBox="1"/>
          <p:nvPr/>
        </p:nvSpPr>
        <p:spPr>
          <a:xfrm>
            <a:off x="959688" y="568563"/>
            <a:ext cx="11283023" cy="1231106"/>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Medicamentos e Produtos Biológicos aprovados </a:t>
            </a:r>
          </a:p>
          <a:p>
            <a:r>
              <a:rPr lang="pt-BR" sz="2000" spc="150" dirty="0">
                <a:solidFill>
                  <a:srgbClr val="002060"/>
                </a:solidFill>
                <a:latin typeface="Montserrat" panose="00000500000000000000" pitchFamily="2" charset="0"/>
                <a:ea typeface="Roboto" panose="02000000000000000000" pitchFamily="2" charset="0"/>
                <a:cs typeface="Poppins Medium" pitchFamily="2" charset="77"/>
              </a:rPr>
              <a:t>(excluídos medicamentos clones) </a:t>
            </a:r>
          </a:p>
          <a:p>
            <a:pPr algn="ctr"/>
            <a:endParaRPr lang="pt-BR" sz="2700" b="1" spc="150" dirty="0">
              <a:solidFill>
                <a:srgbClr val="002060"/>
              </a:solidFill>
              <a:latin typeface="Montserrat" panose="00000500000000000000" pitchFamily="2" charset="0"/>
              <a:ea typeface="Roboto" panose="02000000000000000000" pitchFamily="2" charset="0"/>
              <a:cs typeface="Poppins Medium" pitchFamily="2" charset="77"/>
            </a:endParaRPr>
          </a:p>
        </p:txBody>
      </p:sp>
      <p:pic>
        <p:nvPicPr>
          <p:cNvPr id="3" name="Picture 1">
            <a:extLst>
              <a:ext uri="{FF2B5EF4-FFF2-40B4-BE49-F238E27FC236}">
                <a16:creationId xmlns:a16="http://schemas.microsoft.com/office/drawing/2014/main" id="{2D745AC5-0A2B-1A51-64F2-AAAB2600F7A8}"/>
              </a:ext>
            </a:extLst>
          </p:cNvPr>
          <p:cNvPicPr>
            <a:picLocks noChangeAspect="1"/>
          </p:cNvPicPr>
          <p:nvPr/>
        </p:nvPicPr>
        <p:blipFill>
          <a:blip r:embed="rId2"/>
          <a:stretch>
            <a:fillRect/>
          </a:stretch>
        </p:blipFill>
        <p:spPr>
          <a:xfrm>
            <a:off x="1588" y="5949449"/>
            <a:ext cx="1193837" cy="905006"/>
          </a:xfrm>
          <a:prstGeom prst="rect">
            <a:avLst/>
          </a:prstGeom>
        </p:spPr>
      </p:pic>
      <p:pic>
        <p:nvPicPr>
          <p:cNvPr id="4" name="Picture 7">
            <a:extLst>
              <a:ext uri="{FF2B5EF4-FFF2-40B4-BE49-F238E27FC236}">
                <a16:creationId xmlns:a16="http://schemas.microsoft.com/office/drawing/2014/main" id="{CBC670A0-AD9E-7676-651A-522B19ABC999}"/>
              </a:ext>
            </a:extLst>
          </p:cNvPr>
          <p:cNvPicPr>
            <a:picLocks noChangeAspect="1"/>
          </p:cNvPicPr>
          <p:nvPr/>
        </p:nvPicPr>
        <p:blipFill>
          <a:blip r:embed="rId3"/>
          <a:stretch>
            <a:fillRect/>
          </a:stretch>
        </p:blipFill>
        <p:spPr>
          <a:xfrm>
            <a:off x="828112" y="972422"/>
            <a:ext cx="369567" cy="369567"/>
          </a:xfrm>
          <a:prstGeom prst="rect">
            <a:avLst/>
          </a:prstGeom>
        </p:spPr>
      </p:pic>
      <p:graphicFrame>
        <p:nvGraphicFramePr>
          <p:cNvPr id="16" name="Gráfico 15">
            <a:extLst>
              <a:ext uri="{FF2B5EF4-FFF2-40B4-BE49-F238E27FC236}">
                <a16:creationId xmlns:a16="http://schemas.microsoft.com/office/drawing/2014/main" id="{18308CFB-67B6-C11B-1ADB-BC965BA4F99D}"/>
              </a:ext>
            </a:extLst>
          </p:cNvPr>
          <p:cNvGraphicFramePr/>
          <p:nvPr>
            <p:extLst>
              <p:ext uri="{D42A27DB-BD31-4B8C-83A1-F6EECF244321}">
                <p14:modId xmlns:p14="http://schemas.microsoft.com/office/powerpoint/2010/main" val="3525312072"/>
              </p:ext>
            </p:extLst>
          </p:nvPr>
        </p:nvGraphicFramePr>
        <p:xfrm>
          <a:off x="1195425" y="1613328"/>
          <a:ext cx="10386975" cy="5105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338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EF2142C-790C-E644-8269-E84483EDA690}"/>
              </a:ext>
            </a:extLst>
          </p:cNvPr>
          <p:cNvSpPr txBox="1"/>
          <p:nvPr/>
        </p:nvSpPr>
        <p:spPr>
          <a:xfrm>
            <a:off x="959688" y="701083"/>
            <a:ext cx="11283023" cy="923330"/>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Participação da Anvisa no ORBIS</a:t>
            </a:r>
          </a:p>
          <a:p>
            <a:pPr algn="ctr"/>
            <a:endParaRPr lang="pt-BR" sz="2700" b="1" spc="150" dirty="0">
              <a:solidFill>
                <a:srgbClr val="002060"/>
              </a:solidFill>
              <a:latin typeface="Montserrat" panose="00000500000000000000" pitchFamily="2" charset="0"/>
              <a:ea typeface="Roboto" panose="02000000000000000000" pitchFamily="2" charset="0"/>
              <a:cs typeface="Poppins Medium" pitchFamily="2" charset="77"/>
            </a:endParaRPr>
          </a:p>
        </p:txBody>
      </p:sp>
      <p:pic>
        <p:nvPicPr>
          <p:cNvPr id="3" name="Picture 1">
            <a:extLst>
              <a:ext uri="{FF2B5EF4-FFF2-40B4-BE49-F238E27FC236}">
                <a16:creationId xmlns:a16="http://schemas.microsoft.com/office/drawing/2014/main" id="{2D745AC5-0A2B-1A51-64F2-AAAB2600F7A8}"/>
              </a:ext>
            </a:extLst>
          </p:cNvPr>
          <p:cNvPicPr>
            <a:picLocks noChangeAspect="1"/>
          </p:cNvPicPr>
          <p:nvPr/>
        </p:nvPicPr>
        <p:blipFill>
          <a:blip r:embed="rId2"/>
          <a:stretch>
            <a:fillRect/>
          </a:stretch>
        </p:blipFill>
        <p:spPr>
          <a:xfrm>
            <a:off x="1588" y="5949449"/>
            <a:ext cx="1193837" cy="905006"/>
          </a:xfrm>
          <a:prstGeom prst="rect">
            <a:avLst/>
          </a:prstGeom>
        </p:spPr>
      </p:pic>
      <p:pic>
        <p:nvPicPr>
          <p:cNvPr id="4" name="Picture 7">
            <a:extLst>
              <a:ext uri="{FF2B5EF4-FFF2-40B4-BE49-F238E27FC236}">
                <a16:creationId xmlns:a16="http://schemas.microsoft.com/office/drawing/2014/main" id="{CBC670A0-AD9E-7676-651A-522B19ABC999}"/>
              </a:ext>
            </a:extLst>
          </p:cNvPr>
          <p:cNvPicPr>
            <a:picLocks noChangeAspect="1"/>
          </p:cNvPicPr>
          <p:nvPr/>
        </p:nvPicPr>
        <p:blipFill>
          <a:blip r:embed="rId3"/>
          <a:stretch>
            <a:fillRect/>
          </a:stretch>
        </p:blipFill>
        <p:spPr>
          <a:xfrm>
            <a:off x="828112" y="972422"/>
            <a:ext cx="369567" cy="369567"/>
          </a:xfrm>
          <a:prstGeom prst="rect">
            <a:avLst/>
          </a:prstGeom>
        </p:spPr>
      </p:pic>
      <p:pic>
        <p:nvPicPr>
          <p:cNvPr id="6" name="Imagem 5">
            <a:extLst>
              <a:ext uri="{FF2B5EF4-FFF2-40B4-BE49-F238E27FC236}">
                <a16:creationId xmlns:a16="http://schemas.microsoft.com/office/drawing/2014/main" id="{1FAE52D6-5140-A3C9-D309-F534BB1537B9}"/>
              </a:ext>
            </a:extLst>
          </p:cNvPr>
          <p:cNvPicPr>
            <a:picLocks noChangeAspect="1"/>
          </p:cNvPicPr>
          <p:nvPr/>
        </p:nvPicPr>
        <p:blipFill>
          <a:blip r:embed="rId4"/>
          <a:stretch>
            <a:fillRect/>
          </a:stretch>
        </p:blipFill>
        <p:spPr>
          <a:xfrm>
            <a:off x="715493" y="2149345"/>
            <a:ext cx="8530332" cy="3275171"/>
          </a:xfrm>
          <a:prstGeom prst="rect">
            <a:avLst/>
          </a:prstGeom>
        </p:spPr>
      </p:pic>
      <p:grpSp>
        <p:nvGrpSpPr>
          <p:cNvPr id="10" name="Agrupar 9">
            <a:extLst>
              <a:ext uri="{FF2B5EF4-FFF2-40B4-BE49-F238E27FC236}">
                <a16:creationId xmlns:a16="http://schemas.microsoft.com/office/drawing/2014/main" id="{52280DC9-E5E6-4228-9E7A-0380FFE8BE1F}"/>
              </a:ext>
            </a:extLst>
          </p:cNvPr>
          <p:cNvGrpSpPr/>
          <p:nvPr/>
        </p:nvGrpSpPr>
        <p:grpSpPr>
          <a:xfrm>
            <a:off x="9448800" y="2149345"/>
            <a:ext cx="2189018" cy="1279655"/>
            <a:chOff x="9448800" y="2149345"/>
            <a:chExt cx="2189018" cy="1279655"/>
          </a:xfrm>
        </p:grpSpPr>
        <p:sp>
          <p:nvSpPr>
            <p:cNvPr id="7" name="Retângulo 6">
              <a:extLst>
                <a:ext uri="{FF2B5EF4-FFF2-40B4-BE49-F238E27FC236}">
                  <a16:creationId xmlns:a16="http://schemas.microsoft.com/office/drawing/2014/main" id="{25E8F451-E9BD-3131-07CE-CBFAB41D007F}"/>
                </a:ext>
              </a:extLst>
            </p:cNvPr>
            <p:cNvSpPr/>
            <p:nvPr/>
          </p:nvSpPr>
          <p:spPr>
            <a:xfrm>
              <a:off x="9448800" y="2149345"/>
              <a:ext cx="2189018" cy="1279655"/>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630BC58B-C0E6-A3FB-A7EA-AD5EF4A2962C}"/>
                </a:ext>
              </a:extLst>
            </p:cNvPr>
            <p:cNvSpPr txBox="1"/>
            <p:nvPr/>
          </p:nvSpPr>
          <p:spPr>
            <a:xfrm>
              <a:off x="9448800" y="2149345"/>
              <a:ext cx="2189018" cy="1200329"/>
            </a:xfrm>
            <a:prstGeom prst="rect">
              <a:avLst/>
            </a:prstGeom>
            <a:noFill/>
          </p:spPr>
          <p:txBody>
            <a:bodyPr wrap="square" rtlCol="0">
              <a:spAutoFit/>
            </a:bodyPr>
            <a:lstStyle/>
            <a:p>
              <a:pPr algn="ctr"/>
              <a:r>
                <a:rPr lang="pt-BR" dirty="0">
                  <a:latin typeface="Montserrat" panose="00000500000000000000" pitchFamily="2" charset="0"/>
                </a:rPr>
                <a:t>Agilidade na avaliação de medicamentos oncológicos</a:t>
              </a:r>
            </a:p>
          </p:txBody>
        </p:sp>
      </p:grpSp>
      <p:grpSp>
        <p:nvGrpSpPr>
          <p:cNvPr id="11" name="Agrupar 10">
            <a:extLst>
              <a:ext uri="{FF2B5EF4-FFF2-40B4-BE49-F238E27FC236}">
                <a16:creationId xmlns:a16="http://schemas.microsoft.com/office/drawing/2014/main" id="{3E2B064E-5E55-E290-3881-C1BAD1B7F093}"/>
              </a:ext>
            </a:extLst>
          </p:cNvPr>
          <p:cNvGrpSpPr/>
          <p:nvPr/>
        </p:nvGrpSpPr>
        <p:grpSpPr>
          <a:xfrm>
            <a:off x="9442176" y="3508332"/>
            <a:ext cx="2189018" cy="2839459"/>
            <a:chOff x="9448800" y="2149346"/>
            <a:chExt cx="2189018" cy="1497620"/>
          </a:xfrm>
        </p:grpSpPr>
        <p:sp>
          <p:nvSpPr>
            <p:cNvPr id="12" name="Retângulo 11">
              <a:extLst>
                <a:ext uri="{FF2B5EF4-FFF2-40B4-BE49-F238E27FC236}">
                  <a16:creationId xmlns:a16="http://schemas.microsoft.com/office/drawing/2014/main" id="{141A1DBC-CFF0-3631-DB5C-7563BAEB3886}"/>
                </a:ext>
              </a:extLst>
            </p:cNvPr>
            <p:cNvSpPr/>
            <p:nvPr/>
          </p:nvSpPr>
          <p:spPr>
            <a:xfrm>
              <a:off x="9448800" y="2149346"/>
              <a:ext cx="2189018" cy="1010656"/>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E3F6ED82-8965-6FEE-AAB6-0A74F40FC0E2}"/>
                </a:ext>
              </a:extLst>
            </p:cNvPr>
            <p:cNvSpPr txBox="1"/>
            <p:nvPr/>
          </p:nvSpPr>
          <p:spPr>
            <a:xfrm>
              <a:off x="9448800" y="2214801"/>
              <a:ext cx="2189018" cy="1432165"/>
            </a:xfrm>
            <a:prstGeom prst="rect">
              <a:avLst/>
            </a:prstGeom>
            <a:noFill/>
          </p:spPr>
          <p:txBody>
            <a:bodyPr wrap="square" rtlCol="0">
              <a:spAutoFit/>
            </a:bodyPr>
            <a:lstStyle/>
            <a:p>
              <a:pPr algn="ctr"/>
              <a:r>
                <a:rPr lang="pt-BR" dirty="0">
                  <a:latin typeface="Montserrat" panose="00000500000000000000" pitchFamily="2" charset="0"/>
                </a:rPr>
                <a:t>Participação mais ativa prejudicada pela demora na submissão no Brasil </a:t>
              </a:r>
            </a:p>
          </p:txBody>
        </p:sp>
      </p:grpSp>
    </p:spTree>
    <p:extLst>
      <p:ext uri="{BB962C8B-B14F-4D97-AF65-F5344CB8AC3E}">
        <p14:creationId xmlns:p14="http://schemas.microsoft.com/office/powerpoint/2010/main" val="1299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F8E2A-0301-2558-4BAE-F6265BB88E66}"/>
              </a:ext>
            </a:extLst>
          </p:cNvPr>
          <p:cNvPicPr>
            <a:picLocks noChangeAspect="1"/>
          </p:cNvPicPr>
          <p:nvPr/>
        </p:nvPicPr>
        <p:blipFill>
          <a:blip r:embed="rId2"/>
          <a:stretch>
            <a:fillRect/>
          </a:stretch>
        </p:blipFill>
        <p:spPr>
          <a:xfrm>
            <a:off x="1588" y="5949449"/>
            <a:ext cx="1193837" cy="905006"/>
          </a:xfrm>
          <a:prstGeom prst="rect">
            <a:avLst/>
          </a:prstGeom>
        </p:spPr>
      </p:pic>
      <p:pic>
        <p:nvPicPr>
          <p:cNvPr id="23" name="Picture 2">
            <a:extLst>
              <a:ext uri="{FF2B5EF4-FFF2-40B4-BE49-F238E27FC236}">
                <a16:creationId xmlns:a16="http://schemas.microsoft.com/office/drawing/2014/main" id="{306BE363-EC1A-AC81-86B1-D30ED4952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833" y="2078300"/>
            <a:ext cx="3862035" cy="209998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E133785E-0B00-E64A-9AC0-44059588742B}"/>
              </a:ext>
            </a:extLst>
          </p:cNvPr>
          <p:cNvSpPr txBox="1"/>
          <p:nvPr/>
        </p:nvSpPr>
        <p:spPr>
          <a:xfrm>
            <a:off x="675773" y="548352"/>
            <a:ext cx="10874007" cy="923330"/>
          </a:xfrm>
          <a:prstGeom prst="rect">
            <a:avLst/>
          </a:prstGeom>
          <a:noFill/>
          <a:ln>
            <a:noFill/>
          </a:ln>
        </p:spPr>
        <p:txBody>
          <a:bodyPr wrap="square" rtlCol="0">
            <a:spAutoFit/>
          </a:bodyPr>
          <a:lstStyle/>
          <a:p>
            <a:pPr algn="ctr"/>
            <a:r>
              <a:rPr lang="es-419" sz="2700" spc="150" dirty="0">
                <a:solidFill>
                  <a:schemeClr val="accent6"/>
                </a:solidFill>
                <a:latin typeface="Montserrat Medium" pitchFamily="2" charset="77"/>
                <a:ea typeface="Roboto" panose="02000000000000000000" pitchFamily="2" charset="0"/>
                <a:cs typeface="Poppins Medium" pitchFamily="2" charset="77"/>
              </a:rPr>
              <a:t>A CONFIANÇA REGULATÓRIA COMO CAMINHO NATURAL PARA O MELHOR ACESSO </a:t>
            </a:r>
          </a:p>
        </p:txBody>
      </p:sp>
      <p:sp>
        <p:nvSpPr>
          <p:cNvPr id="19" name="TextBox 18">
            <a:extLst>
              <a:ext uri="{FF2B5EF4-FFF2-40B4-BE49-F238E27FC236}">
                <a16:creationId xmlns:a16="http://schemas.microsoft.com/office/drawing/2014/main" id="{CDA1FA00-97CE-D744-8914-A2C2067C2D9B}"/>
              </a:ext>
            </a:extLst>
          </p:cNvPr>
          <p:cNvSpPr txBox="1"/>
          <p:nvPr/>
        </p:nvSpPr>
        <p:spPr>
          <a:xfrm>
            <a:off x="2240393" y="3384646"/>
            <a:ext cx="957034" cy="523220"/>
          </a:xfrm>
          <a:prstGeom prst="rect">
            <a:avLst/>
          </a:prstGeom>
          <a:noFill/>
        </p:spPr>
        <p:txBody>
          <a:bodyPr wrap="square" rtlCol="0">
            <a:spAutoFit/>
          </a:bodyPr>
          <a:lstStyle/>
          <a:p>
            <a:pPr algn="ctr"/>
            <a:r>
              <a:rPr lang="es-419" sz="1400" spc="300" dirty="0">
                <a:solidFill>
                  <a:schemeClr val="bg2"/>
                </a:solidFill>
                <a:latin typeface="Montserrat Medium" pitchFamily="2" charset="77"/>
                <a:ea typeface="Lato Medium" panose="020F0502020204030203" pitchFamily="34" charset="0"/>
                <a:cs typeface="Lato Medium" panose="020F0502020204030203" pitchFamily="34" charset="0"/>
              </a:rPr>
              <a:t>COMENZAR</a:t>
            </a:r>
          </a:p>
        </p:txBody>
      </p:sp>
      <p:pic>
        <p:nvPicPr>
          <p:cNvPr id="2051" name="Picture 3" descr="Trust is the Key to Healthy and High Performing Teams">
            <a:extLst>
              <a:ext uri="{FF2B5EF4-FFF2-40B4-BE49-F238E27FC236}">
                <a16:creationId xmlns:a16="http://schemas.microsoft.com/office/drawing/2014/main" id="{C1B64AE9-D6DD-C5D4-BA06-5B31999C342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4745" y="2220607"/>
            <a:ext cx="3563560" cy="178178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ow to Join, Participate In and Host Twitter Chats Like A Pro">
            <a:extLst>
              <a:ext uri="{FF2B5EF4-FFF2-40B4-BE49-F238E27FC236}">
                <a16:creationId xmlns:a16="http://schemas.microsoft.com/office/drawing/2014/main" id="{D7F4645E-0A2D-9E53-3E3A-FC59C28FEB2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6071" y="2220607"/>
            <a:ext cx="3423084" cy="1483337"/>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8">
            <a:extLst>
              <a:ext uri="{FF2B5EF4-FFF2-40B4-BE49-F238E27FC236}">
                <a16:creationId xmlns:a16="http://schemas.microsoft.com/office/drawing/2014/main" id="{41BC0666-7D2E-DD28-E06D-107E8B330AC3}"/>
              </a:ext>
            </a:extLst>
          </p:cNvPr>
          <p:cNvSpPr/>
          <p:nvPr/>
        </p:nvSpPr>
        <p:spPr>
          <a:xfrm>
            <a:off x="494972" y="3907866"/>
            <a:ext cx="3125281" cy="2800767"/>
          </a:xfrm>
          <a:prstGeom prst="rect">
            <a:avLst/>
          </a:prstGeom>
        </p:spPr>
        <p:txBody>
          <a:bodyPr wrap="square">
            <a:spAutoFit/>
          </a:bodyPr>
          <a:lstStyle/>
          <a:p>
            <a:endParaRPr lang="pt-BR" sz="1600" dirty="0">
              <a:solidFill>
                <a:schemeClr val="tx2"/>
              </a:solidFill>
              <a:latin typeface="Montserrat Medium" pitchFamily="2" charset="77"/>
              <a:ea typeface="Roboto" panose="02000000000000000000" pitchFamily="2" charset="0"/>
              <a:cs typeface="Lato Light" panose="020F0502020204030203" pitchFamily="34" charset="0"/>
            </a:endParaRPr>
          </a:p>
          <a:p>
            <a:pPr algn="ctr"/>
            <a:r>
              <a:rPr lang="pt-BR" sz="1600" dirty="0">
                <a:latin typeface="Montserrat Medium" pitchFamily="2" charset="77"/>
                <a:ea typeface="Roboto" panose="02000000000000000000" pitchFamily="2" charset="0"/>
                <a:cs typeface="Lato Light" panose="020F0502020204030203" pitchFamily="34" charset="0"/>
              </a:rPr>
              <a:t>Grande interação entre reguladores estrangeiros (cooperações e avaliação conjunta de dossiês)</a:t>
            </a:r>
          </a:p>
          <a:p>
            <a:pPr algn="ctr"/>
            <a:endParaRPr lang="pt-BR" sz="1600" dirty="0">
              <a:latin typeface="Montserrat Medium" pitchFamily="2" charset="77"/>
              <a:ea typeface="Roboto" panose="02000000000000000000" pitchFamily="2" charset="0"/>
              <a:cs typeface="Lato Light" panose="020F0502020204030203" pitchFamily="34" charset="0"/>
            </a:endParaRPr>
          </a:p>
          <a:p>
            <a:pPr algn="ctr"/>
            <a:r>
              <a:rPr lang="pt-BR" sz="1600" dirty="0">
                <a:latin typeface="Montserrat Medium" pitchFamily="2" charset="77"/>
                <a:ea typeface="Roboto" panose="02000000000000000000" pitchFamily="2" charset="0"/>
                <a:cs typeface="Lato Light" panose="020F0502020204030203" pitchFamily="34" charset="0"/>
              </a:rPr>
              <a:t>Intensa participação na construção dos guias internacionais </a:t>
            </a:r>
          </a:p>
          <a:p>
            <a:pPr algn="ctr"/>
            <a:r>
              <a:rPr lang="pt-BR" sz="1600" dirty="0">
                <a:latin typeface="Montserrat Medium" pitchFamily="2" charset="77"/>
                <a:ea typeface="Roboto" panose="02000000000000000000" pitchFamily="2" charset="0"/>
                <a:cs typeface="Lato Light" panose="020F0502020204030203" pitchFamily="34" charset="0"/>
              </a:rPr>
              <a:t>(ICH, PIC/S, OMS…)</a:t>
            </a:r>
          </a:p>
          <a:p>
            <a:endParaRPr lang="pt-BR" sz="1600" dirty="0">
              <a:solidFill>
                <a:schemeClr val="tx2"/>
              </a:solidFill>
              <a:latin typeface="Montserrat Medium" pitchFamily="2" charset="77"/>
              <a:ea typeface="Roboto" panose="02000000000000000000" pitchFamily="2" charset="0"/>
              <a:cs typeface="Lato Light" panose="020F0502020204030203" pitchFamily="34" charset="0"/>
            </a:endParaRPr>
          </a:p>
        </p:txBody>
      </p:sp>
      <p:sp>
        <p:nvSpPr>
          <p:cNvPr id="27" name="Rectangle 8">
            <a:extLst>
              <a:ext uri="{FF2B5EF4-FFF2-40B4-BE49-F238E27FC236}">
                <a16:creationId xmlns:a16="http://schemas.microsoft.com/office/drawing/2014/main" id="{5D3F1693-B648-2CE7-0EC1-134EB5EE1EA9}"/>
              </a:ext>
            </a:extLst>
          </p:cNvPr>
          <p:cNvSpPr/>
          <p:nvPr/>
        </p:nvSpPr>
        <p:spPr>
          <a:xfrm>
            <a:off x="4516438" y="4098333"/>
            <a:ext cx="2930289" cy="954107"/>
          </a:xfrm>
          <a:prstGeom prst="rect">
            <a:avLst/>
          </a:prstGeom>
        </p:spPr>
        <p:txBody>
          <a:bodyPr wrap="square">
            <a:spAutoFit/>
          </a:bodyPr>
          <a:lstStyle/>
          <a:p>
            <a:pPr algn="ctr"/>
            <a:endParaRPr lang="pt-BR" sz="1600" dirty="0">
              <a:latin typeface="Montserrat Medium" pitchFamily="2" charset="77"/>
              <a:ea typeface="Roboto" panose="02000000000000000000" pitchFamily="2" charset="0"/>
              <a:cs typeface="Lato Light" panose="020F0502020204030203" pitchFamily="34" charset="0"/>
            </a:endParaRPr>
          </a:p>
          <a:p>
            <a:pPr algn="ctr"/>
            <a:r>
              <a:rPr lang="pt-BR" sz="1600" dirty="0">
                <a:latin typeface="Montserrat Medium" pitchFamily="2" charset="77"/>
                <a:ea typeface="Roboto" panose="02000000000000000000" pitchFamily="2" charset="0"/>
                <a:cs typeface="Lato Light" panose="020F0502020204030203" pitchFamily="34" charset="0"/>
              </a:rPr>
              <a:t>Constatação de equivalência regulatória entre reguladores</a:t>
            </a:r>
          </a:p>
          <a:p>
            <a:pPr algn="ctr"/>
            <a:endParaRPr lang="pt-BR" sz="1600" dirty="0">
              <a:latin typeface="Montserrat Medium" pitchFamily="2" charset="77"/>
              <a:ea typeface="Roboto" panose="02000000000000000000" pitchFamily="2" charset="0"/>
              <a:cs typeface="Lato Light" panose="020F0502020204030203" pitchFamily="34" charset="0"/>
            </a:endParaRPr>
          </a:p>
        </p:txBody>
      </p:sp>
      <p:sp>
        <p:nvSpPr>
          <p:cNvPr id="28" name="Rectangle 8">
            <a:extLst>
              <a:ext uri="{FF2B5EF4-FFF2-40B4-BE49-F238E27FC236}">
                <a16:creationId xmlns:a16="http://schemas.microsoft.com/office/drawing/2014/main" id="{324DE802-ED2F-C6EF-6AB5-86E0664681BD}"/>
              </a:ext>
            </a:extLst>
          </p:cNvPr>
          <p:cNvSpPr/>
          <p:nvPr/>
        </p:nvSpPr>
        <p:spPr>
          <a:xfrm>
            <a:off x="8612188" y="4098333"/>
            <a:ext cx="2930289" cy="1169551"/>
          </a:xfrm>
          <a:prstGeom prst="rect">
            <a:avLst/>
          </a:prstGeom>
        </p:spPr>
        <p:txBody>
          <a:bodyPr wrap="square">
            <a:spAutoFit/>
          </a:bodyPr>
          <a:lstStyle/>
          <a:p>
            <a:pPr algn="ctr"/>
            <a:endParaRPr lang="pt-BR" sz="1600" dirty="0">
              <a:latin typeface="Montserrat Medium" pitchFamily="2" charset="77"/>
              <a:ea typeface="Roboto" panose="02000000000000000000" pitchFamily="2" charset="0"/>
              <a:cs typeface="Lato Light" panose="020F0502020204030203" pitchFamily="34" charset="0"/>
            </a:endParaRPr>
          </a:p>
          <a:p>
            <a:pPr algn="ctr"/>
            <a:r>
              <a:rPr lang="pt-BR" sz="1600" dirty="0">
                <a:latin typeface="Montserrat Medium" pitchFamily="2" charset="77"/>
                <a:ea typeface="Roboto" panose="02000000000000000000" pitchFamily="2" charset="0"/>
                <a:cs typeface="Lato Light" panose="020F0502020204030203" pitchFamily="34" charset="0"/>
              </a:rPr>
              <a:t>Fomento da confiança entre reguladores e Fortalecimento das Capacidades Regulatórias  </a:t>
            </a:r>
          </a:p>
          <a:p>
            <a:pPr algn="ctr"/>
            <a:endParaRPr lang="pt-BR" sz="1600" dirty="0">
              <a:latin typeface="Montserrat Medium" pitchFamily="2" charset="77"/>
              <a:ea typeface="Roboto" panose="02000000000000000000" pitchFamily="2" charset="0"/>
              <a:cs typeface="Lato Light" panose="020F0502020204030203" pitchFamily="34" charset="0"/>
            </a:endParaRPr>
          </a:p>
        </p:txBody>
      </p:sp>
      <p:pic>
        <p:nvPicPr>
          <p:cNvPr id="3" name="Picture 7">
            <a:extLst>
              <a:ext uri="{FF2B5EF4-FFF2-40B4-BE49-F238E27FC236}">
                <a16:creationId xmlns:a16="http://schemas.microsoft.com/office/drawing/2014/main" id="{9682581F-991C-F4A3-2111-B2AC1D6CB117}"/>
              </a:ext>
            </a:extLst>
          </p:cNvPr>
          <p:cNvPicPr>
            <a:picLocks noChangeAspect="1"/>
          </p:cNvPicPr>
          <p:nvPr/>
        </p:nvPicPr>
        <p:blipFill>
          <a:blip r:embed="rId6"/>
          <a:stretch>
            <a:fillRect/>
          </a:stretch>
        </p:blipFill>
        <p:spPr>
          <a:xfrm>
            <a:off x="560554" y="1276265"/>
            <a:ext cx="369567" cy="369567"/>
          </a:xfrm>
          <a:prstGeom prst="rect">
            <a:avLst/>
          </a:prstGeom>
        </p:spPr>
      </p:pic>
    </p:spTree>
    <p:extLst>
      <p:ext uri="{BB962C8B-B14F-4D97-AF65-F5344CB8AC3E}">
        <p14:creationId xmlns:p14="http://schemas.microsoft.com/office/powerpoint/2010/main" val="351161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7CC61A-2885-FF18-5F4D-1EEE8BDE6990}"/>
              </a:ext>
            </a:extLst>
          </p:cNvPr>
          <p:cNvPicPr>
            <a:picLocks noChangeAspect="1"/>
          </p:cNvPicPr>
          <p:nvPr/>
        </p:nvPicPr>
        <p:blipFill>
          <a:blip r:embed="rId2"/>
          <a:stretch>
            <a:fillRect/>
          </a:stretch>
        </p:blipFill>
        <p:spPr>
          <a:xfrm>
            <a:off x="9845458" y="6221839"/>
            <a:ext cx="1960062" cy="367981"/>
          </a:xfrm>
          <a:prstGeom prst="rect">
            <a:avLst/>
          </a:prstGeom>
        </p:spPr>
      </p:pic>
      <p:sp>
        <p:nvSpPr>
          <p:cNvPr id="9" name="TextBox 8">
            <a:extLst>
              <a:ext uri="{FF2B5EF4-FFF2-40B4-BE49-F238E27FC236}">
                <a16:creationId xmlns:a16="http://schemas.microsoft.com/office/drawing/2014/main" id="{57542BE6-BD8D-1E40-FFB3-2FBFEEB5E572}"/>
              </a:ext>
            </a:extLst>
          </p:cNvPr>
          <p:cNvSpPr txBox="1"/>
          <p:nvPr/>
        </p:nvSpPr>
        <p:spPr>
          <a:xfrm>
            <a:off x="1193837" y="453709"/>
            <a:ext cx="10865641" cy="923330"/>
          </a:xfrm>
          <a:prstGeom prst="rect">
            <a:avLst/>
          </a:prstGeom>
          <a:noFill/>
          <a:ln>
            <a:noFill/>
          </a:ln>
        </p:spPr>
        <p:txBody>
          <a:bodyPr wrap="square" rtlCol="0">
            <a:spAutoFit/>
          </a:bodyPr>
          <a:lstStyle>
            <a:defPPr>
              <a:defRPr lang="es"/>
            </a:defPPr>
            <a:lvl1pPr algn="ctr">
              <a:defRPr sz="2700" spc="150">
                <a:solidFill>
                  <a:schemeClr val="accent6"/>
                </a:solidFill>
                <a:latin typeface="Montserrat Medium" pitchFamily="2" charset="77"/>
                <a:ea typeface="Roboto" panose="02000000000000000000" pitchFamily="2" charset="0"/>
                <a:cs typeface="Poppins Medium" pitchFamily="2" charset="77"/>
              </a:defRPr>
            </a:lvl1pPr>
          </a:lstStyle>
          <a:p>
            <a:r>
              <a:rPr lang="pt-BR" dirty="0"/>
              <a:t>Mecanismo de convergência para autorizações </a:t>
            </a:r>
            <a:r>
              <a:rPr lang="pt-BR" dirty="0" err="1"/>
              <a:t>pré</a:t>
            </a:r>
            <a:r>
              <a:rPr lang="pt-BR" dirty="0"/>
              <a:t>-mercado</a:t>
            </a:r>
          </a:p>
        </p:txBody>
      </p:sp>
      <p:sp>
        <p:nvSpPr>
          <p:cNvPr id="10" name="TextBox 9">
            <a:extLst>
              <a:ext uri="{FF2B5EF4-FFF2-40B4-BE49-F238E27FC236}">
                <a16:creationId xmlns:a16="http://schemas.microsoft.com/office/drawing/2014/main" id="{BF6BA35D-ED68-4265-295A-0168B1FB814D}"/>
              </a:ext>
            </a:extLst>
          </p:cNvPr>
          <p:cNvSpPr txBox="1"/>
          <p:nvPr/>
        </p:nvSpPr>
        <p:spPr>
          <a:xfrm>
            <a:off x="5723148" y="1982450"/>
            <a:ext cx="5961452" cy="2893100"/>
          </a:xfrm>
          <a:prstGeom prst="rect">
            <a:avLst/>
          </a:prstGeom>
          <a:noFill/>
        </p:spPr>
        <p:txBody>
          <a:bodyPr wrap="square" rtlCol="0">
            <a:spAutoFit/>
          </a:bodyPr>
          <a:lstStyle/>
          <a:p>
            <a:pPr algn="just" fontAlgn="base">
              <a:spcBef>
                <a:spcPts val="600"/>
              </a:spcBef>
              <a:spcAft>
                <a:spcPts val="600"/>
              </a:spcAft>
            </a:pPr>
            <a:r>
              <a:rPr lang="pt-BR" sz="2200" b="1" dirty="0">
                <a:solidFill>
                  <a:schemeClr val="bg2">
                    <a:lumMod val="25000"/>
                  </a:schemeClr>
                </a:solidFill>
                <a:latin typeface="Ubuntu Light" panose="020B0304030602030204" pitchFamily="34" charset="0"/>
              </a:rPr>
              <a:t>Princípios da convergência </a:t>
            </a:r>
          </a:p>
          <a:p>
            <a:pPr marL="342900" indent="-342900" algn="just" fontAlgn="base">
              <a:spcBef>
                <a:spcPts val="600"/>
              </a:spcBef>
              <a:spcAft>
                <a:spcPts val="600"/>
              </a:spcAft>
              <a:buFontTx/>
              <a:buChar char="-"/>
            </a:pPr>
            <a:r>
              <a:rPr lang="pt-BR" sz="2200" dirty="0">
                <a:solidFill>
                  <a:schemeClr val="bg2">
                    <a:lumMod val="25000"/>
                  </a:schemeClr>
                </a:solidFill>
                <a:latin typeface="Ubuntu Light" panose="020B0304030602030204" pitchFamily="34" charset="0"/>
              </a:rPr>
              <a:t>Redução da duplicação de esforços;</a:t>
            </a:r>
          </a:p>
          <a:p>
            <a:pPr marL="342900" indent="-342900" algn="just" fontAlgn="base">
              <a:spcBef>
                <a:spcPts val="600"/>
              </a:spcBef>
              <a:spcAft>
                <a:spcPts val="600"/>
              </a:spcAft>
              <a:buFontTx/>
              <a:buChar char="-"/>
            </a:pPr>
            <a:r>
              <a:rPr lang="pt-BR" sz="2200" dirty="0">
                <a:solidFill>
                  <a:schemeClr val="bg2">
                    <a:lumMod val="25000"/>
                  </a:schemeClr>
                </a:solidFill>
                <a:latin typeface="Ubuntu Light" panose="020B0304030602030204" pitchFamily="34" charset="0"/>
              </a:rPr>
              <a:t>Uso mais eficiente de recursos;</a:t>
            </a:r>
          </a:p>
          <a:p>
            <a:pPr marL="342900" indent="-342900" algn="just" fontAlgn="base">
              <a:spcBef>
                <a:spcPts val="600"/>
              </a:spcBef>
              <a:spcAft>
                <a:spcPts val="600"/>
              </a:spcAft>
              <a:buFontTx/>
              <a:buChar char="-"/>
            </a:pPr>
            <a:r>
              <a:rPr lang="pt-BR" sz="2200" dirty="0">
                <a:solidFill>
                  <a:schemeClr val="bg2">
                    <a:lumMod val="25000"/>
                  </a:schemeClr>
                </a:solidFill>
                <a:latin typeface="Ubuntu Light" panose="020B0304030602030204" pitchFamily="34" charset="0"/>
              </a:rPr>
              <a:t>Abordagem baseada em riscos;</a:t>
            </a:r>
          </a:p>
          <a:p>
            <a:pPr marL="342900" indent="-342900" algn="just" fontAlgn="base">
              <a:spcBef>
                <a:spcPts val="600"/>
              </a:spcBef>
              <a:spcAft>
                <a:spcPts val="600"/>
              </a:spcAft>
              <a:buFontTx/>
              <a:buChar char="-"/>
            </a:pPr>
            <a:r>
              <a:rPr lang="pt-BR" sz="2200" dirty="0">
                <a:solidFill>
                  <a:schemeClr val="bg2">
                    <a:lumMod val="25000"/>
                  </a:schemeClr>
                </a:solidFill>
                <a:latin typeface="Ubuntu Light" panose="020B0304030602030204" pitchFamily="34" charset="0"/>
              </a:rPr>
              <a:t>Fortalecimento da colaboração;</a:t>
            </a:r>
          </a:p>
          <a:p>
            <a:pPr marL="342900" indent="-342900" algn="just" fontAlgn="base">
              <a:spcBef>
                <a:spcPts val="600"/>
              </a:spcBef>
              <a:spcAft>
                <a:spcPts val="600"/>
              </a:spcAft>
              <a:buFontTx/>
              <a:buChar char="-"/>
            </a:pPr>
            <a:r>
              <a:rPr lang="pt-BR" sz="2200" dirty="0">
                <a:solidFill>
                  <a:schemeClr val="bg2">
                    <a:lumMod val="25000"/>
                  </a:schemeClr>
                </a:solidFill>
                <a:latin typeface="Ubuntu Light" panose="020B0304030602030204" pitchFamily="34" charset="0"/>
              </a:rPr>
              <a:t>Construção de confiança.</a:t>
            </a:r>
          </a:p>
        </p:txBody>
      </p:sp>
      <p:pic>
        <p:nvPicPr>
          <p:cNvPr id="2" name="Picture 1">
            <a:extLst>
              <a:ext uri="{FF2B5EF4-FFF2-40B4-BE49-F238E27FC236}">
                <a16:creationId xmlns:a16="http://schemas.microsoft.com/office/drawing/2014/main" id="{D1BDA84D-879E-F4C7-31A2-5A0D988742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732847"/>
            <a:ext cx="1484243" cy="1125152"/>
          </a:xfrm>
          <a:prstGeom prst="rect">
            <a:avLst/>
          </a:prstGeom>
        </p:spPr>
      </p:pic>
      <p:pic>
        <p:nvPicPr>
          <p:cNvPr id="4" name="Picture 2" descr="Automatic Watch Movement Accuracy | Horologii">
            <a:extLst>
              <a:ext uri="{FF2B5EF4-FFF2-40B4-BE49-F238E27FC236}">
                <a16:creationId xmlns:a16="http://schemas.microsoft.com/office/drawing/2014/main" id="{F5945F66-7899-AA33-29C2-5C77FD46D82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17"/>
          <a:stretch/>
        </p:blipFill>
        <p:spPr bwMode="auto">
          <a:xfrm>
            <a:off x="507400" y="1520440"/>
            <a:ext cx="4750401" cy="3865905"/>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8582000A-166D-C8F1-4A08-9F627045313F}"/>
              </a:ext>
            </a:extLst>
          </p:cNvPr>
          <p:cNvPicPr>
            <a:picLocks noChangeAspect="1"/>
          </p:cNvPicPr>
          <p:nvPr/>
        </p:nvPicPr>
        <p:blipFill>
          <a:blip r:embed="rId5"/>
          <a:stretch>
            <a:fillRect/>
          </a:stretch>
        </p:blipFill>
        <p:spPr>
          <a:xfrm>
            <a:off x="1103894" y="613654"/>
            <a:ext cx="369567" cy="369567"/>
          </a:xfrm>
          <a:prstGeom prst="rect">
            <a:avLst/>
          </a:prstGeom>
        </p:spPr>
      </p:pic>
    </p:spTree>
    <p:extLst>
      <p:ext uri="{BB962C8B-B14F-4D97-AF65-F5344CB8AC3E}">
        <p14:creationId xmlns:p14="http://schemas.microsoft.com/office/powerpoint/2010/main" val="388436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EF2142C-790C-E644-8269-E84483EDA690}"/>
              </a:ext>
            </a:extLst>
          </p:cNvPr>
          <p:cNvSpPr txBox="1"/>
          <p:nvPr/>
        </p:nvSpPr>
        <p:spPr>
          <a:xfrm>
            <a:off x="893428" y="701083"/>
            <a:ext cx="11283023" cy="1338828"/>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Possíveis formas de adoção de </a:t>
            </a:r>
            <a:r>
              <a:rPr lang="pt-BR" sz="2700" b="1" i="1" spc="150" dirty="0" err="1">
                <a:solidFill>
                  <a:srgbClr val="002060"/>
                </a:solidFill>
                <a:latin typeface="Montserrat" panose="00000500000000000000" pitchFamily="2" charset="0"/>
                <a:ea typeface="Roboto" panose="02000000000000000000" pitchFamily="2" charset="0"/>
                <a:cs typeface="Poppins Medium" pitchFamily="2" charset="77"/>
              </a:rPr>
              <a:t>Reliance</a:t>
            </a:r>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/Confiança Regulatória</a:t>
            </a:r>
          </a:p>
          <a:p>
            <a:pPr algn="ctr"/>
            <a:endParaRPr lang="pt-BR" sz="2700" b="1" spc="150" dirty="0">
              <a:solidFill>
                <a:srgbClr val="002060"/>
              </a:solidFill>
              <a:latin typeface="Montserrat" panose="00000500000000000000" pitchFamily="2" charset="0"/>
              <a:ea typeface="Roboto" panose="02000000000000000000" pitchFamily="2" charset="0"/>
              <a:cs typeface="Poppins Medium" pitchFamily="2" charset="77"/>
            </a:endParaRPr>
          </a:p>
        </p:txBody>
      </p:sp>
      <p:pic>
        <p:nvPicPr>
          <p:cNvPr id="3" name="Picture 1">
            <a:extLst>
              <a:ext uri="{FF2B5EF4-FFF2-40B4-BE49-F238E27FC236}">
                <a16:creationId xmlns:a16="http://schemas.microsoft.com/office/drawing/2014/main" id="{2D745AC5-0A2B-1A51-64F2-AAAB2600F7A8}"/>
              </a:ext>
            </a:extLst>
          </p:cNvPr>
          <p:cNvPicPr>
            <a:picLocks noChangeAspect="1"/>
          </p:cNvPicPr>
          <p:nvPr/>
        </p:nvPicPr>
        <p:blipFill>
          <a:blip r:embed="rId2"/>
          <a:stretch>
            <a:fillRect/>
          </a:stretch>
        </p:blipFill>
        <p:spPr>
          <a:xfrm>
            <a:off x="1588" y="5949449"/>
            <a:ext cx="1193837" cy="905006"/>
          </a:xfrm>
          <a:prstGeom prst="rect">
            <a:avLst/>
          </a:prstGeom>
        </p:spPr>
      </p:pic>
      <p:pic>
        <p:nvPicPr>
          <p:cNvPr id="4" name="Picture 7">
            <a:extLst>
              <a:ext uri="{FF2B5EF4-FFF2-40B4-BE49-F238E27FC236}">
                <a16:creationId xmlns:a16="http://schemas.microsoft.com/office/drawing/2014/main" id="{CBC670A0-AD9E-7676-651A-522B19ABC999}"/>
              </a:ext>
            </a:extLst>
          </p:cNvPr>
          <p:cNvPicPr>
            <a:picLocks noChangeAspect="1"/>
          </p:cNvPicPr>
          <p:nvPr/>
        </p:nvPicPr>
        <p:blipFill>
          <a:blip r:embed="rId3"/>
          <a:stretch>
            <a:fillRect/>
          </a:stretch>
        </p:blipFill>
        <p:spPr>
          <a:xfrm>
            <a:off x="828112" y="1383239"/>
            <a:ext cx="369567" cy="369567"/>
          </a:xfrm>
          <a:prstGeom prst="rect">
            <a:avLst/>
          </a:prstGeom>
        </p:spPr>
      </p:pic>
      <p:graphicFrame>
        <p:nvGraphicFramePr>
          <p:cNvPr id="2" name="Espaço Reservado para Conteúdo 4">
            <a:extLst>
              <a:ext uri="{FF2B5EF4-FFF2-40B4-BE49-F238E27FC236}">
                <a16:creationId xmlns:a16="http://schemas.microsoft.com/office/drawing/2014/main" id="{91755678-3617-4B13-D3D1-499FA0972175}"/>
              </a:ext>
            </a:extLst>
          </p:cNvPr>
          <p:cNvGraphicFramePr>
            <a:graphicFrameLocks/>
          </p:cNvGraphicFramePr>
          <p:nvPr>
            <p:extLst>
              <p:ext uri="{D42A27DB-BD31-4B8C-83A1-F6EECF244321}">
                <p14:modId xmlns:p14="http://schemas.microsoft.com/office/powerpoint/2010/main" val="1069936255"/>
              </p:ext>
            </p:extLst>
          </p:nvPr>
        </p:nvGraphicFramePr>
        <p:xfrm>
          <a:off x="1634894" y="1852188"/>
          <a:ext cx="7950994" cy="4607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64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E133785E-0B00-E64A-9AC0-44059588742B}"/>
              </a:ext>
            </a:extLst>
          </p:cNvPr>
          <p:cNvSpPr txBox="1"/>
          <p:nvPr/>
        </p:nvSpPr>
        <p:spPr>
          <a:xfrm>
            <a:off x="1033588" y="699126"/>
            <a:ext cx="10512558" cy="507831"/>
          </a:xfrm>
          <a:prstGeom prst="rect">
            <a:avLst/>
          </a:prstGeom>
          <a:noFill/>
          <a:ln>
            <a:noFill/>
          </a:ln>
        </p:spPr>
        <p:txBody>
          <a:bodyPr wrap="square" rtlCol="0">
            <a:spAutoFit/>
          </a:bodyPr>
          <a:lstStyle/>
          <a:p>
            <a:r>
              <a:rPr lang="pt-BR" sz="2700" b="1" spc="150" dirty="0">
                <a:solidFill>
                  <a:srgbClr val="002060"/>
                </a:solidFill>
                <a:latin typeface="Montserrat" panose="00000500000000000000" pitchFamily="2" charset="0"/>
                <a:ea typeface="Roboto" panose="02000000000000000000" pitchFamily="2" charset="0"/>
                <a:cs typeface="Poppins Medium" pitchFamily="2" charset="77"/>
              </a:rPr>
              <a:t>Desafios inerentes à Confiança Regulatória </a:t>
            </a:r>
          </a:p>
        </p:txBody>
      </p:sp>
      <p:pic>
        <p:nvPicPr>
          <p:cNvPr id="5" name="Picture 1">
            <a:extLst>
              <a:ext uri="{FF2B5EF4-FFF2-40B4-BE49-F238E27FC236}">
                <a16:creationId xmlns:a16="http://schemas.microsoft.com/office/drawing/2014/main" id="{F2C3A746-1D0A-B6F1-7B80-884FBEA4ED3C}"/>
              </a:ext>
            </a:extLst>
          </p:cNvPr>
          <p:cNvPicPr>
            <a:picLocks noChangeAspect="1"/>
          </p:cNvPicPr>
          <p:nvPr/>
        </p:nvPicPr>
        <p:blipFill>
          <a:blip r:embed="rId3"/>
          <a:stretch>
            <a:fillRect/>
          </a:stretch>
        </p:blipFill>
        <p:spPr>
          <a:xfrm>
            <a:off x="1588" y="5949449"/>
            <a:ext cx="1193837" cy="905006"/>
          </a:xfrm>
          <a:prstGeom prst="rect">
            <a:avLst/>
          </a:prstGeom>
        </p:spPr>
      </p:pic>
      <p:pic>
        <p:nvPicPr>
          <p:cNvPr id="6" name="Picture 7">
            <a:extLst>
              <a:ext uri="{FF2B5EF4-FFF2-40B4-BE49-F238E27FC236}">
                <a16:creationId xmlns:a16="http://schemas.microsoft.com/office/drawing/2014/main" id="{A01E9248-06BF-1D90-AA9C-2D503E0A48B5}"/>
              </a:ext>
            </a:extLst>
          </p:cNvPr>
          <p:cNvPicPr>
            <a:picLocks noChangeAspect="1"/>
          </p:cNvPicPr>
          <p:nvPr/>
        </p:nvPicPr>
        <p:blipFill>
          <a:blip r:embed="rId4"/>
          <a:stretch>
            <a:fillRect/>
          </a:stretch>
        </p:blipFill>
        <p:spPr>
          <a:xfrm>
            <a:off x="910910" y="940163"/>
            <a:ext cx="369567" cy="369567"/>
          </a:xfrm>
          <a:prstGeom prst="rect">
            <a:avLst/>
          </a:prstGeom>
        </p:spPr>
      </p:pic>
      <p:grpSp>
        <p:nvGrpSpPr>
          <p:cNvPr id="4" name="Agrupar 3">
            <a:extLst>
              <a:ext uri="{FF2B5EF4-FFF2-40B4-BE49-F238E27FC236}">
                <a16:creationId xmlns:a16="http://schemas.microsoft.com/office/drawing/2014/main" id="{FD1DF325-2442-03A0-63B1-7D39978EB423}"/>
              </a:ext>
            </a:extLst>
          </p:cNvPr>
          <p:cNvGrpSpPr/>
          <p:nvPr/>
        </p:nvGrpSpPr>
        <p:grpSpPr>
          <a:xfrm>
            <a:off x="1651000" y="2374900"/>
            <a:ext cx="2844800" cy="2743200"/>
            <a:chOff x="1651000" y="2374900"/>
            <a:chExt cx="2844800" cy="2743200"/>
          </a:xfrm>
        </p:grpSpPr>
        <p:sp>
          <p:nvSpPr>
            <p:cNvPr id="2" name="Elipse 1">
              <a:extLst>
                <a:ext uri="{FF2B5EF4-FFF2-40B4-BE49-F238E27FC236}">
                  <a16:creationId xmlns:a16="http://schemas.microsoft.com/office/drawing/2014/main" id="{C3E70AE7-A5D8-3184-4E0F-CFA63B8B85AA}"/>
                </a:ext>
              </a:extLst>
            </p:cNvPr>
            <p:cNvSpPr/>
            <p:nvPr/>
          </p:nvSpPr>
          <p:spPr>
            <a:xfrm>
              <a:off x="1651000" y="2374900"/>
              <a:ext cx="2844800" cy="2743200"/>
            </a:xfrm>
            <a:prstGeom prst="ellipse">
              <a:avLst/>
            </a:prstGeom>
            <a:gradFill>
              <a:gsLst>
                <a:gs pos="100000">
                  <a:schemeClr val="accent2">
                    <a:lumMod val="20000"/>
                    <a:lumOff val="80000"/>
                  </a:schemeClr>
                </a:gs>
                <a:gs pos="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p>
          </p:txBody>
        </p:sp>
        <p:sp>
          <p:nvSpPr>
            <p:cNvPr id="3" name="CaixaDeTexto 2">
              <a:extLst>
                <a:ext uri="{FF2B5EF4-FFF2-40B4-BE49-F238E27FC236}">
                  <a16:creationId xmlns:a16="http://schemas.microsoft.com/office/drawing/2014/main" id="{F087833C-BBC1-1832-118D-23F5E0894758}"/>
                </a:ext>
              </a:extLst>
            </p:cNvPr>
            <p:cNvSpPr txBox="1"/>
            <p:nvPr/>
          </p:nvSpPr>
          <p:spPr>
            <a:xfrm>
              <a:off x="2191907" y="3454112"/>
              <a:ext cx="1736282" cy="523220"/>
            </a:xfrm>
            <a:prstGeom prst="rect">
              <a:avLst/>
            </a:prstGeom>
            <a:noFill/>
          </p:spPr>
          <p:txBody>
            <a:bodyPr wrap="square" rtlCol="0">
              <a:spAutoFit/>
            </a:bodyPr>
            <a:lstStyle/>
            <a:p>
              <a:r>
                <a:rPr lang="pt-BR" sz="2800" dirty="0">
                  <a:latin typeface="Montserrat" panose="00000500000000000000" pitchFamily="2" charset="0"/>
                </a:rPr>
                <a:t>Produto</a:t>
              </a:r>
            </a:p>
          </p:txBody>
        </p:sp>
      </p:grpSp>
      <p:grpSp>
        <p:nvGrpSpPr>
          <p:cNvPr id="7" name="Agrupar 6">
            <a:extLst>
              <a:ext uri="{FF2B5EF4-FFF2-40B4-BE49-F238E27FC236}">
                <a16:creationId xmlns:a16="http://schemas.microsoft.com/office/drawing/2014/main" id="{3F59CBEC-562C-CD7A-E239-EC9BBD4ACA56}"/>
              </a:ext>
            </a:extLst>
          </p:cNvPr>
          <p:cNvGrpSpPr/>
          <p:nvPr/>
        </p:nvGrpSpPr>
        <p:grpSpPr>
          <a:xfrm>
            <a:off x="4758639" y="2394780"/>
            <a:ext cx="2844800" cy="2743200"/>
            <a:chOff x="1651000" y="2374900"/>
            <a:chExt cx="2844800" cy="2743200"/>
          </a:xfrm>
        </p:grpSpPr>
        <p:sp>
          <p:nvSpPr>
            <p:cNvPr id="8" name="Elipse 7">
              <a:extLst>
                <a:ext uri="{FF2B5EF4-FFF2-40B4-BE49-F238E27FC236}">
                  <a16:creationId xmlns:a16="http://schemas.microsoft.com/office/drawing/2014/main" id="{9F422E0C-2152-5388-3161-E781B22388AF}"/>
                </a:ext>
              </a:extLst>
            </p:cNvPr>
            <p:cNvSpPr/>
            <p:nvPr/>
          </p:nvSpPr>
          <p:spPr>
            <a:xfrm>
              <a:off x="1651000" y="2374900"/>
              <a:ext cx="2844800" cy="2743200"/>
            </a:xfrm>
            <a:prstGeom prst="ellipse">
              <a:avLst/>
            </a:prstGeom>
            <a:gradFill>
              <a:gsLst>
                <a:gs pos="100000">
                  <a:schemeClr val="accent3">
                    <a:lumMod val="20000"/>
                    <a:lumOff val="80000"/>
                  </a:schemeClr>
                </a:gs>
                <a:gs pos="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1600"/>
            </a:p>
          </p:txBody>
        </p:sp>
        <p:sp>
          <p:nvSpPr>
            <p:cNvPr id="9" name="CaixaDeTexto 8">
              <a:extLst>
                <a:ext uri="{FF2B5EF4-FFF2-40B4-BE49-F238E27FC236}">
                  <a16:creationId xmlns:a16="http://schemas.microsoft.com/office/drawing/2014/main" id="{14B1139A-B8F7-966F-CDD9-4003517F31B6}"/>
                </a:ext>
              </a:extLst>
            </p:cNvPr>
            <p:cNvSpPr txBox="1"/>
            <p:nvPr/>
          </p:nvSpPr>
          <p:spPr>
            <a:xfrm>
              <a:off x="1756502" y="2968367"/>
              <a:ext cx="2715181" cy="1815882"/>
            </a:xfrm>
            <a:prstGeom prst="rect">
              <a:avLst/>
            </a:prstGeom>
            <a:noFill/>
          </p:spPr>
          <p:txBody>
            <a:bodyPr wrap="square" rtlCol="0">
              <a:spAutoFit/>
            </a:bodyPr>
            <a:lstStyle/>
            <a:p>
              <a:pPr algn="ctr"/>
              <a:r>
                <a:rPr lang="pt-BR" sz="2800" dirty="0">
                  <a:latin typeface="Montserrat" panose="00000500000000000000" pitchFamily="2" charset="0"/>
                </a:rPr>
                <a:t>Transparência e comunicação ativa</a:t>
              </a:r>
            </a:p>
          </p:txBody>
        </p:sp>
      </p:grpSp>
      <p:grpSp>
        <p:nvGrpSpPr>
          <p:cNvPr id="10" name="Agrupar 9">
            <a:extLst>
              <a:ext uri="{FF2B5EF4-FFF2-40B4-BE49-F238E27FC236}">
                <a16:creationId xmlns:a16="http://schemas.microsoft.com/office/drawing/2014/main" id="{BFFB6281-0777-2936-FAE0-DA9161121AA6}"/>
              </a:ext>
            </a:extLst>
          </p:cNvPr>
          <p:cNvGrpSpPr/>
          <p:nvPr/>
        </p:nvGrpSpPr>
        <p:grpSpPr>
          <a:xfrm>
            <a:off x="7788356" y="2414660"/>
            <a:ext cx="3064579" cy="2743200"/>
            <a:chOff x="1559822" y="2374900"/>
            <a:chExt cx="3064579" cy="2743200"/>
          </a:xfrm>
        </p:grpSpPr>
        <p:sp>
          <p:nvSpPr>
            <p:cNvPr id="11" name="Elipse 10">
              <a:extLst>
                <a:ext uri="{FF2B5EF4-FFF2-40B4-BE49-F238E27FC236}">
                  <a16:creationId xmlns:a16="http://schemas.microsoft.com/office/drawing/2014/main" id="{B60429DA-9680-5B20-9E19-C4D9B0B956B3}"/>
                </a:ext>
              </a:extLst>
            </p:cNvPr>
            <p:cNvSpPr/>
            <p:nvPr/>
          </p:nvSpPr>
          <p:spPr>
            <a:xfrm>
              <a:off x="1651000" y="2374900"/>
              <a:ext cx="2844800" cy="2743200"/>
            </a:xfrm>
            <a:prstGeom prst="ellipse">
              <a:avLst/>
            </a:prstGeom>
            <a:gradFill>
              <a:gsLst>
                <a:gs pos="100000">
                  <a:schemeClr val="accent4">
                    <a:lumMod val="20000"/>
                    <a:lumOff val="80000"/>
                  </a:schemeClr>
                </a:gs>
                <a:gs pos="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B1A05669-A3C3-4E1F-49D7-DC385C843D7B}"/>
                </a:ext>
              </a:extLst>
            </p:cNvPr>
            <p:cNvSpPr txBox="1"/>
            <p:nvPr/>
          </p:nvSpPr>
          <p:spPr>
            <a:xfrm>
              <a:off x="1559822" y="2859587"/>
              <a:ext cx="3064579" cy="1815882"/>
            </a:xfrm>
            <a:prstGeom prst="rect">
              <a:avLst/>
            </a:prstGeom>
            <a:noFill/>
          </p:spPr>
          <p:txBody>
            <a:bodyPr wrap="square" rtlCol="0">
              <a:spAutoFit/>
            </a:bodyPr>
            <a:lstStyle/>
            <a:p>
              <a:pPr algn="ctr"/>
              <a:r>
                <a:rPr lang="pt-BR" sz="2800" dirty="0">
                  <a:latin typeface="Montserrat" panose="00000500000000000000" pitchFamily="2" charset="0"/>
                </a:rPr>
                <a:t>Acesso a relatórios públicos e completos </a:t>
              </a:r>
            </a:p>
          </p:txBody>
        </p:sp>
      </p:grpSp>
    </p:spTree>
    <p:extLst>
      <p:ext uri="{BB962C8B-B14F-4D97-AF65-F5344CB8AC3E}">
        <p14:creationId xmlns:p14="http://schemas.microsoft.com/office/powerpoint/2010/main" val="3283189091"/>
      </p:ext>
    </p:extLst>
  </p:cSld>
  <p:clrMapOvr>
    <a:masterClrMapping/>
  </p:clrMapOvr>
  <p:transition spd="med"/>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BB71E3A5D15C14594E13AC702BE2F34" ma:contentTypeVersion="14" ma:contentTypeDescription="Crie um novo documento." ma:contentTypeScope="" ma:versionID="9a3a1402a3dc79b435e42aceaa5c5710">
  <xsd:schema xmlns:xsd="http://www.w3.org/2001/XMLSchema" xmlns:xs="http://www.w3.org/2001/XMLSchema" xmlns:p="http://schemas.microsoft.com/office/2006/metadata/properties" xmlns:ns2="eee35cc5-0cb2-4c1d-b1ea-123edd615a84" xmlns:ns3="a4e0c837-79bb-451b-9b36-e66dd7bc8ea5" targetNamespace="http://schemas.microsoft.com/office/2006/metadata/properties" ma:root="true" ma:fieldsID="d8d983f038f62b33b9beaecae48f3f7f" ns2:_="" ns3:_="">
    <xsd:import namespace="eee35cc5-0cb2-4c1d-b1ea-123edd615a84"/>
    <xsd:import namespace="a4e0c837-79bb-451b-9b36-e66dd7bc8e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35cc5-0cb2-4c1d-b1ea-123edd615a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e0c837-79bb-451b-9b36-e66dd7bc8ea5"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0FF7A5-1FB1-4E92-802A-14AFC287474D}">
  <ds:schemaRefs>
    <ds:schemaRef ds:uri="http://schemas.microsoft.com/office/2006/metadata/contentType"/>
    <ds:schemaRef ds:uri="http://schemas.microsoft.com/office/2006/metadata/properties/metaAttributes"/>
    <ds:schemaRef ds:uri="http://www.w3.org/2000/xmlns/"/>
    <ds:schemaRef ds:uri="http://www.w3.org/2001/XMLSchema"/>
    <ds:schemaRef ds:uri="eee35cc5-0cb2-4c1d-b1ea-123edd615a84"/>
    <ds:schemaRef ds:uri="a4e0c837-79bb-451b-9b36-e66dd7bc8ea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3.xml><?xml version="1.0" encoding="utf-8"?>
<ds:datastoreItem xmlns:ds="http://schemas.openxmlformats.org/officeDocument/2006/customXml" ds:itemID="{C838D099-2BEE-488C-80B3-6947A2EDAFB5}">
  <ds:schemaRefs>
    <ds:schemaRef ds:uri="http://schemas.microsoft.com/office/2006/metadata/properties"/>
    <ds:schemaRef ds:uri="http://schemas.microsoft.com/office/infopath/2007/PartnerControls"/>
    <ds:schemaRef ds:uri="http://purl.org/dc/elements/1.1/"/>
    <ds:schemaRef ds:uri="http://purl.org/dc/dcmitype/"/>
    <ds:schemaRef ds:uri="a4e0c837-79bb-451b-9b36-e66dd7bc8ea5"/>
    <ds:schemaRef ds:uri="http://schemas.microsoft.com/office/2006/documentManagement/types"/>
    <ds:schemaRef ds:uri="http://www.w3.org/XML/1998/namespace"/>
    <ds:schemaRef ds:uri="eee35cc5-0cb2-4c1d-b1ea-123edd615a84"/>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11102</TotalTime>
  <Words>1142</Words>
  <Application>Microsoft Office PowerPoint</Application>
  <PresentationFormat>Widescreen</PresentationFormat>
  <Paragraphs>159</Paragraphs>
  <Slides>19</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19</vt:i4>
      </vt:variant>
    </vt:vector>
  </HeadingPairs>
  <TitlesOfParts>
    <vt:vector size="28" baseType="lpstr">
      <vt:lpstr>Arial</vt:lpstr>
      <vt:lpstr>Calibri</vt:lpstr>
      <vt:lpstr>Montserrat</vt:lpstr>
      <vt:lpstr>Montserrat Light</vt:lpstr>
      <vt:lpstr>Montserrat Medium</vt:lpstr>
      <vt:lpstr>Ubuntu Light</vt:lpstr>
      <vt:lpstr>Verdana Bold</vt:lpstr>
      <vt:lpstr>Wingdings</vt:lpstr>
      <vt:lpstr>Default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Daniela Marreco Cerqueira</cp:lastModifiedBy>
  <cp:revision>946</cp:revision>
  <cp:lastPrinted>2024-04-10T17:08:17Z</cp:lastPrinted>
  <dcterms:created xsi:type="dcterms:W3CDTF">2014-10-03T12:08:30Z</dcterms:created>
  <dcterms:modified xsi:type="dcterms:W3CDTF">2024-04-10T22:54:12Z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0x0101009BB71E3A5D15C14594E13AC702BE2F34</vt:lpwstr>
  </property>
</Properties>
</file>