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1121" r:id="rId5"/>
    <p:sldId id="547" r:id="rId6"/>
    <p:sldId id="561" r:id="rId7"/>
    <p:sldId id="560" r:id="rId8"/>
    <p:sldId id="1176" r:id="rId9"/>
    <p:sldId id="1175" r:id="rId10"/>
    <p:sldId id="550" r:id="rId11"/>
    <p:sldId id="548" r:id="rId12"/>
    <p:sldId id="562" r:id="rId13"/>
    <p:sldId id="1177" r:id="rId14"/>
    <p:sldId id="1178" r:id="rId15"/>
    <p:sldId id="552" r:id="rId16"/>
    <p:sldId id="1179" r:id="rId17"/>
    <p:sldId id="593" r:id="rId18"/>
    <p:sldId id="589" r:id="rId19"/>
    <p:sldId id="591" r:id="rId20"/>
    <p:sldId id="1008" r:id="rId21"/>
    <p:sldId id="1186" r:id="rId22"/>
    <p:sldId id="549" r:id="rId23"/>
    <p:sldId id="403" r:id="rId24"/>
    <p:sldId id="1124" r:id="rId25"/>
    <p:sldId id="1181" r:id="rId26"/>
    <p:sldId id="1182" r:id="rId27"/>
    <p:sldId id="1183" r:id="rId28"/>
    <p:sldId id="1184" r:id="rId29"/>
    <p:sldId id="1185" r:id="rId30"/>
    <p:sldId id="259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avia" initials="F" lastIdx="3" clrIdx="0">
    <p:extLst>
      <p:ext uri="{19B8F6BF-5375-455C-9EA6-DF929625EA0E}">
        <p15:presenceInfo xmlns:p15="http://schemas.microsoft.com/office/powerpoint/2012/main" userId="Flav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44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lavia.cruz\Documents\Graficos%20Simbravis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2812090036234E-2"/>
          <c:y val="9.6268830371024863E-2"/>
          <c:w val="0.89534118476445468"/>
          <c:h val="0.81861354216695081"/>
        </c:manualLayout>
      </c:layout>
      <c:areaChart>
        <c:grouping val="stacked"/>
        <c:varyColors val="0"/>
        <c:ser>
          <c:idx val="0"/>
          <c:order val="0"/>
          <c:tx>
            <c:strRef>
              <c:f>Planilha1!$A$14</c:f>
              <c:strCache>
                <c:ptCount val="1"/>
                <c:pt idx="0">
                  <c:v>Notivisa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Planilha1!$B$13:$J$13</c:f>
              <c:strCache>
                <c:ptCount val="9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</c:strCache>
            </c:strRef>
          </c:cat>
          <c:val>
            <c:numRef>
              <c:f>Planilha1!$B$14:$J$14</c:f>
              <c:numCache>
                <c:formatCode>General</c:formatCode>
                <c:ptCount val="9"/>
                <c:pt idx="0">
                  <c:v>1110</c:v>
                </c:pt>
                <c:pt idx="1">
                  <c:v>1169</c:v>
                </c:pt>
                <c:pt idx="2">
                  <c:v>1247</c:v>
                </c:pt>
                <c:pt idx="3">
                  <c:v>1462</c:v>
                </c:pt>
                <c:pt idx="4">
                  <c:v>1465</c:v>
                </c:pt>
                <c:pt idx="5">
                  <c:v>1175</c:v>
                </c:pt>
                <c:pt idx="6">
                  <c:v>1811</c:v>
                </c:pt>
                <c:pt idx="7">
                  <c:v>1168</c:v>
                </c:pt>
                <c:pt idx="8">
                  <c:v>1133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B7-4CED-AEFA-08A94E107F69}"/>
            </c:ext>
          </c:extLst>
        </c:ser>
        <c:ser>
          <c:idx val="1"/>
          <c:order val="1"/>
          <c:tx>
            <c:strRef>
              <c:f>Planilha1!$A$15</c:f>
              <c:strCache>
                <c:ptCount val="1"/>
                <c:pt idx="0">
                  <c:v>VigiMed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Planilha1!$B$13:$J$13</c:f>
              <c:strCache>
                <c:ptCount val="9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</c:strCache>
            </c:strRef>
          </c:cat>
          <c:val>
            <c:numRef>
              <c:f>Planilha1!$B$15:$J$15</c:f>
              <c:numCache>
                <c:formatCode>General</c:formatCode>
                <c:ptCount val="9"/>
                <c:pt idx="0">
                  <c:v>214</c:v>
                </c:pt>
                <c:pt idx="1">
                  <c:v>218</c:v>
                </c:pt>
                <c:pt idx="2">
                  <c:v>212</c:v>
                </c:pt>
                <c:pt idx="3">
                  <c:v>256</c:v>
                </c:pt>
                <c:pt idx="4">
                  <c:v>976</c:v>
                </c:pt>
                <c:pt idx="5">
                  <c:v>442</c:v>
                </c:pt>
                <c:pt idx="6">
                  <c:v>488</c:v>
                </c:pt>
                <c:pt idx="7">
                  <c:v>883</c:v>
                </c:pt>
                <c:pt idx="8">
                  <c:v>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B7-4CED-AEFA-08A94E107F69}"/>
            </c:ext>
          </c:extLst>
        </c:ser>
        <c:ser>
          <c:idx val="2"/>
          <c:order val="2"/>
          <c:tx>
            <c:strRef>
              <c:f>Planilha1!$A$16</c:f>
              <c:strCache>
                <c:ptCount val="1"/>
                <c:pt idx="0">
                  <c:v>Periweb/SP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Planilha1!$B$13:$J$13</c:f>
              <c:strCache>
                <c:ptCount val="9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</c:strCache>
            </c:strRef>
          </c:cat>
          <c:val>
            <c:numRef>
              <c:f>Planilha1!$B$16:$J$16</c:f>
              <c:numCache>
                <c:formatCode>General</c:formatCode>
                <c:ptCount val="9"/>
                <c:pt idx="0">
                  <c:v>2634</c:v>
                </c:pt>
                <c:pt idx="1">
                  <c:v>2743</c:v>
                </c:pt>
                <c:pt idx="2">
                  <c:v>2766</c:v>
                </c:pt>
                <c:pt idx="3">
                  <c:v>3092</c:v>
                </c:pt>
                <c:pt idx="4">
                  <c:v>3526</c:v>
                </c:pt>
                <c:pt idx="5">
                  <c:v>3086</c:v>
                </c:pt>
                <c:pt idx="6">
                  <c:v>3252</c:v>
                </c:pt>
                <c:pt idx="7">
                  <c:v>3750</c:v>
                </c:pt>
                <c:pt idx="8">
                  <c:v>3195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B7-4CED-AEFA-08A94E107F69}"/>
            </c:ext>
          </c:extLst>
        </c:ser>
        <c:ser>
          <c:idx val="3"/>
          <c:order val="3"/>
          <c:tx>
            <c:strRef>
              <c:f>Planilha1!$A$17</c:f>
              <c:strCache>
                <c:ptCount val="1"/>
                <c:pt idx="0">
                  <c:v>SIEAPV/PNI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Planilha1!$B$13:$J$13</c:f>
              <c:strCache>
                <c:ptCount val="9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</c:strCache>
            </c:strRef>
          </c:cat>
          <c:val>
            <c:numRef>
              <c:f>Planilha1!$B$17:$J$17</c:f>
              <c:numCache>
                <c:formatCode>General</c:formatCode>
                <c:ptCount val="9"/>
                <c:pt idx="0">
                  <c:v>1869</c:v>
                </c:pt>
                <c:pt idx="1">
                  <c:v>2041</c:v>
                </c:pt>
                <c:pt idx="2">
                  <c:v>1775</c:v>
                </c:pt>
                <c:pt idx="3">
                  <c:v>1978</c:v>
                </c:pt>
                <c:pt idx="4">
                  <c:v>2808</c:v>
                </c:pt>
                <c:pt idx="5">
                  <c:v>1743</c:v>
                </c:pt>
                <c:pt idx="6">
                  <c:v>2449</c:v>
                </c:pt>
                <c:pt idx="7">
                  <c:v>3310</c:v>
                </c:pt>
                <c:pt idx="8">
                  <c:v>6382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B7-4CED-AEFA-08A94E107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2318792"/>
        <c:axId val="542318136"/>
      </c:areaChart>
      <c:catAx>
        <c:axId val="542318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2318136"/>
        <c:crosses val="autoZero"/>
        <c:auto val="1"/>
        <c:lblAlgn val="ctr"/>
        <c:lblOffset val="100"/>
        <c:noMultiLvlLbl val="0"/>
      </c:catAx>
      <c:valAx>
        <c:axId val="542318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23187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145416725536082"/>
          <c:y val="4.4403754051921256E-2"/>
          <c:w val="0.67191765336946507"/>
          <c:h val="0.17698254480631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551DE-95D9-4097-96F3-3B91ECD134F1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AE557-773F-45B1-831F-DD6CF6B056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89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>
            <a:extLst>
              <a:ext uri="{FF2B5EF4-FFF2-40B4-BE49-F238E27FC236}">
                <a16:creationId xmlns:a16="http://schemas.microsoft.com/office/drawing/2014/main" id="{A95B7413-8135-4B25-995C-17CE013CB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>
            <a:extLst>
              <a:ext uri="{FF2B5EF4-FFF2-40B4-BE49-F238E27FC236}">
                <a16:creationId xmlns:a16="http://schemas.microsoft.com/office/drawing/2014/main" id="{337F7164-7150-49C0-A892-4B7A2158E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:a16="http://schemas.microsoft.com/office/drawing/2014/main" id="{92E8E5EA-0038-473B-AE66-B2C97531D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D8ECD97-8431-4C9B-B82C-A3168A92FC2D}" type="slidenum">
              <a:rPr lang="pt-BR" altLang="pt-BR" smtClean="0"/>
              <a:pPr/>
              <a:t>1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527379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34;g49ab1d67fe_0_441:notes">
            <a:extLst>
              <a:ext uri="{FF2B5EF4-FFF2-40B4-BE49-F238E27FC236}">
                <a16:creationId xmlns:a16="http://schemas.microsoft.com/office/drawing/2014/main" id="{21FF7A88-243E-4E08-BD55-4A70F54B3DF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Google Shape;135;g49ab1d67fe_0_441:notes">
            <a:extLst>
              <a:ext uri="{FF2B5EF4-FFF2-40B4-BE49-F238E27FC236}">
                <a16:creationId xmlns:a16="http://schemas.microsoft.com/office/drawing/2014/main" id="{4951CFE6-FA47-478C-A9D8-16AF28BB8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8840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34;g49ab1d67fe_0_441:notes">
            <a:extLst>
              <a:ext uri="{FF2B5EF4-FFF2-40B4-BE49-F238E27FC236}">
                <a16:creationId xmlns:a16="http://schemas.microsoft.com/office/drawing/2014/main" id="{21FF7A88-243E-4E08-BD55-4A70F54B3DF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Google Shape;135;g49ab1d67fe_0_441:notes">
            <a:extLst>
              <a:ext uri="{FF2B5EF4-FFF2-40B4-BE49-F238E27FC236}">
                <a16:creationId xmlns:a16="http://schemas.microsoft.com/office/drawing/2014/main" id="{4951CFE6-FA47-478C-A9D8-16AF28BB8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2660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34;g49ab1d67fe_0_441:notes">
            <a:extLst>
              <a:ext uri="{FF2B5EF4-FFF2-40B4-BE49-F238E27FC236}">
                <a16:creationId xmlns:a16="http://schemas.microsoft.com/office/drawing/2014/main" id="{21FF7A88-243E-4E08-BD55-4A70F54B3DF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Google Shape;135;g49ab1d67fe_0_441:notes">
            <a:extLst>
              <a:ext uri="{FF2B5EF4-FFF2-40B4-BE49-F238E27FC236}">
                <a16:creationId xmlns:a16="http://schemas.microsoft.com/office/drawing/2014/main" id="{4951CFE6-FA47-478C-A9D8-16AF28BB8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6013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34;g49ab1d67fe_0_441:notes">
            <a:extLst>
              <a:ext uri="{FF2B5EF4-FFF2-40B4-BE49-F238E27FC236}">
                <a16:creationId xmlns:a16="http://schemas.microsoft.com/office/drawing/2014/main" id="{21FF7A88-243E-4E08-BD55-4A70F54B3DF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Google Shape;135;g49ab1d67fe_0_441:notes">
            <a:extLst>
              <a:ext uri="{FF2B5EF4-FFF2-40B4-BE49-F238E27FC236}">
                <a16:creationId xmlns:a16="http://schemas.microsoft.com/office/drawing/2014/main" id="{4951CFE6-FA47-478C-A9D8-16AF28BB8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4801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b="1"/>
              <a:t>The standard used is the ICH E2B.</a:t>
            </a:r>
          </a:p>
          <a:p>
            <a:endParaRPr lang="sv-SE" b="1"/>
          </a:p>
          <a:p>
            <a:endParaRPr lang="sv-SE" b="1"/>
          </a:p>
          <a:p>
            <a:r>
              <a:rPr lang="sv-SE" b="1"/>
              <a:t>How many of you have reported an ADR to the NRA?</a:t>
            </a:r>
          </a:p>
          <a:p>
            <a:r>
              <a:rPr lang="sv-SE" b="1"/>
              <a:t>So, this looks a bit complex and it is. Let’s take a look at the actual requrirements on what you need to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DD09F-4EA3-4695-9EB3-1BA007B065C0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4411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So if I say, Vad pratar du om? De que hablas? </a:t>
            </a:r>
          </a:p>
          <a:p>
            <a:endParaRPr lang="sv-SE" b="1" dirty="0"/>
          </a:p>
          <a:p>
            <a:r>
              <a:rPr lang="sv-SE" b="1" dirty="0"/>
              <a:t>Some one who talk Russia, chineese</a:t>
            </a:r>
          </a:p>
          <a:p>
            <a:endParaRPr lang="sv-SE" b="1" dirty="0"/>
          </a:p>
          <a:p>
            <a:r>
              <a:rPr lang="sv-SE" dirty="0"/>
              <a:t>So...</a:t>
            </a:r>
            <a:r>
              <a:rPr lang="sv-SE" baseline="0" dirty="0"/>
              <a:t> Is it easy? To understand each other?</a:t>
            </a:r>
          </a:p>
          <a:p>
            <a:r>
              <a:rPr lang="sv-SE" baseline="0" dirty="0"/>
              <a:t>Well, not if we all use different languages...</a:t>
            </a:r>
          </a:p>
          <a:p>
            <a:endParaRPr lang="sv-SE" baseline="0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DD09F-4EA3-4695-9EB3-1BA007B065C0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4681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Another example is definitions of age group. Do you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DD09F-4EA3-4695-9EB3-1BA007B065C0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5528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b="1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DD09F-4EA3-4695-9EB3-1BA007B065C0}" type="slidenum">
              <a:rPr kumimoji="0" lang="sv-SE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6471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b="1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DD09F-4EA3-4695-9EB3-1BA007B065C0}" type="slidenum">
              <a:rPr kumimoji="0" lang="sv-SE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0328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03;g49ab1d67fe_0_2:notes">
            <a:extLst>
              <a:ext uri="{FF2B5EF4-FFF2-40B4-BE49-F238E27FC236}">
                <a16:creationId xmlns:a16="http://schemas.microsoft.com/office/drawing/2014/main" id="{52E1B751-DAF8-4EB6-AA48-C4230202042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104;g49ab1d67fe_0_2:notes">
            <a:extLst>
              <a:ext uri="{FF2B5EF4-FFF2-40B4-BE49-F238E27FC236}">
                <a16:creationId xmlns:a16="http://schemas.microsoft.com/office/drawing/2014/main" id="{739FE90F-4C6C-4A14-AB83-CF4995ADD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87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64;g33a9f0a59a_0_245:notes">
            <a:extLst>
              <a:ext uri="{FF2B5EF4-FFF2-40B4-BE49-F238E27FC236}">
                <a16:creationId xmlns:a16="http://schemas.microsoft.com/office/drawing/2014/main" id="{0236E881-FD41-4C4A-B7B3-1745AB5EA38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Google Shape;65;g33a9f0a59a_0_245:notes">
            <a:extLst>
              <a:ext uri="{FF2B5EF4-FFF2-40B4-BE49-F238E27FC236}">
                <a16:creationId xmlns:a16="http://schemas.microsoft.com/office/drawing/2014/main" id="{E49F4E82-35A5-4B75-B66C-0DE44612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Common language is the solution,</a:t>
            </a:r>
            <a:r>
              <a:rPr lang="sv-SE" baseline="0" dirty="0"/>
              <a:t> i.e. ICH E2B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DD09F-4EA3-4695-9EB3-1BA007B065C0}" type="slidenum">
              <a:rPr lang="sv-SE" smtClean="0"/>
              <a:pPr/>
              <a:t>20</a:t>
            </a:fld>
            <a:endParaRPr lang="sv-S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34;g49ab1d67fe_0_441:notes">
            <a:extLst>
              <a:ext uri="{FF2B5EF4-FFF2-40B4-BE49-F238E27FC236}">
                <a16:creationId xmlns:a16="http://schemas.microsoft.com/office/drawing/2014/main" id="{21FF7A88-243E-4E08-BD55-4A70F54B3DF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Google Shape;135;g49ab1d67fe_0_441:notes">
            <a:extLst>
              <a:ext uri="{FF2B5EF4-FFF2-40B4-BE49-F238E27FC236}">
                <a16:creationId xmlns:a16="http://schemas.microsoft.com/office/drawing/2014/main" id="{4951CFE6-FA47-478C-A9D8-16AF28BB8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5840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Common language is the solution,</a:t>
            </a:r>
            <a:r>
              <a:rPr lang="sv-SE" baseline="0" dirty="0"/>
              <a:t> i.e. ICH E2B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DD09F-4EA3-4695-9EB3-1BA007B065C0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0958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Common language is the solution,</a:t>
            </a:r>
            <a:r>
              <a:rPr lang="sv-SE" baseline="0" dirty="0"/>
              <a:t> i.e. ICH E2B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DD09F-4EA3-4695-9EB3-1BA007B065C0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6664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Common language is the solution,</a:t>
            </a:r>
            <a:r>
              <a:rPr lang="sv-SE" baseline="0" dirty="0"/>
              <a:t> i.e. ICH E2B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DD09F-4EA3-4695-9EB3-1BA007B065C0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6636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Common language is the solution,</a:t>
            </a:r>
            <a:r>
              <a:rPr lang="sv-SE" baseline="0" dirty="0"/>
              <a:t> i.e. ICH E2B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DD09F-4EA3-4695-9EB3-1BA007B065C0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212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Common language is the solution,</a:t>
            </a:r>
            <a:r>
              <a:rPr lang="sv-SE" baseline="0" dirty="0"/>
              <a:t> i.e. ICH E2B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DD09F-4EA3-4695-9EB3-1BA007B065C0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709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>
            <a:extLst>
              <a:ext uri="{FF2B5EF4-FFF2-40B4-BE49-F238E27FC236}">
                <a16:creationId xmlns:a16="http://schemas.microsoft.com/office/drawing/2014/main" id="{94482FC8-2803-4317-BCA6-912F942EE2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>
            <a:extLst>
              <a:ext uri="{FF2B5EF4-FFF2-40B4-BE49-F238E27FC236}">
                <a16:creationId xmlns:a16="http://schemas.microsoft.com/office/drawing/2014/main" id="{352FD77E-2C44-4B5B-A281-C3388BE7E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9940" name="Espaço Reservado para Número de Slide 3">
            <a:extLst>
              <a:ext uri="{FF2B5EF4-FFF2-40B4-BE49-F238E27FC236}">
                <a16:creationId xmlns:a16="http://schemas.microsoft.com/office/drawing/2014/main" id="{ADBD57AD-1CE8-4D28-ABEE-4F45E8CC39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B0D0AD-9DD5-408F-8553-1A1FA911CB16}" type="slidenum">
              <a:rPr lang="pt-BR" altLang="pt-BR" smtClean="0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801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CDA608E0-2472-4CF6-8733-18229A54F6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46500" y="10239375"/>
            <a:ext cx="28638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118F9749-0272-4CCD-9BA3-5E8EACE479AE}" type="slidenum">
              <a:rPr lang="pt-BR" altLang="pt-BR" sz="1200">
                <a:latin typeface="Times New Roman" panose="02020603050405020304" pitchFamily="18" charset="0"/>
              </a:rPr>
              <a:pPr algn="r" eaLnBrk="1" hangingPunct="1"/>
              <a:t>4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3C4062A-E4F0-4A35-84E5-266F7DC9D8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63F32C6-3D9A-495E-828B-12C8D8462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066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13;g49ab1d67fe_0_12:notes">
            <a:extLst>
              <a:ext uri="{FF2B5EF4-FFF2-40B4-BE49-F238E27FC236}">
                <a16:creationId xmlns:a16="http://schemas.microsoft.com/office/drawing/2014/main" id="{50A1783B-F33D-408D-A106-8200CBD75AE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Google Shape;114;g49ab1d67fe_0_12:notes">
            <a:extLst>
              <a:ext uri="{FF2B5EF4-FFF2-40B4-BE49-F238E27FC236}">
                <a16:creationId xmlns:a16="http://schemas.microsoft.com/office/drawing/2014/main" id="{73F97F39-5C45-41BC-96F4-D82B5CE08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4146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13;g49ab1d67fe_0_12:notes">
            <a:extLst>
              <a:ext uri="{FF2B5EF4-FFF2-40B4-BE49-F238E27FC236}">
                <a16:creationId xmlns:a16="http://schemas.microsoft.com/office/drawing/2014/main" id="{50A1783B-F33D-408D-A106-8200CBD75AE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Google Shape;114;g49ab1d67fe_0_12:notes">
            <a:extLst>
              <a:ext uri="{FF2B5EF4-FFF2-40B4-BE49-F238E27FC236}">
                <a16:creationId xmlns:a16="http://schemas.microsoft.com/office/drawing/2014/main" id="{73F97F39-5C45-41BC-96F4-D82B5CE08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8037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13;g49ab1d67fe_0_12:notes">
            <a:extLst>
              <a:ext uri="{FF2B5EF4-FFF2-40B4-BE49-F238E27FC236}">
                <a16:creationId xmlns:a16="http://schemas.microsoft.com/office/drawing/2014/main" id="{50A1783B-F33D-408D-A106-8200CBD75AE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Google Shape;114;g49ab1d67fe_0_12:notes">
            <a:extLst>
              <a:ext uri="{FF2B5EF4-FFF2-40B4-BE49-F238E27FC236}">
                <a16:creationId xmlns:a16="http://schemas.microsoft.com/office/drawing/2014/main" id="{73F97F39-5C45-41BC-96F4-D82B5CE08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85;g49a385295d_0_651:notes">
            <a:extLst>
              <a:ext uri="{FF2B5EF4-FFF2-40B4-BE49-F238E27FC236}">
                <a16:creationId xmlns:a16="http://schemas.microsoft.com/office/drawing/2014/main" id="{8794B91A-9345-4F9E-AC32-A7E38779257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Google Shape;86;g49a385295d_0_651:notes">
            <a:extLst>
              <a:ext uri="{FF2B5EF4-FFF2-40B4-BE49-F238E27FC236}">
                <a16:creationId xmlns:a16="http://schemas.microsoft.com/office/drawing/2014/main" id="{C7534658-E729-4435-97D9-A5C4E7442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34;g49ab1d67fe_0_441:notes">
            <a:extLst>
              <a:ext uri="{FF2B5EF4-FFF2-40B4-BE49-F238E27FC236}">
                <a16:creationId xmlns:a16="http://schemas.microsoft.com/office/drawing/2014/main" id="{21FF7A88-243E-4E08-BD55-4A70F54B3DF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Google Shape;135;g49ab1d67fe_0_441:notes">
            <a:extLst>
              <a:ext uri="{FF2B5EF4-FFF2-40B4-BE49-F238E27FC236}">
                <a16:creationId xmlns:a16="http://schemas.microsoft.com/office/drawing/2014/main" id="{4951CFE6-FA47-478C-A9D8-16AF28BB8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894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9"/>
          <a:stretch/>
        </p:blipFill>
        <p:spPr>
          <a:xfrm>
            <a:off x="-14035" y="-25400"/>
            <a:ext cx="12202245" cy="3429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35200" y="2489200"/>
            <a:ext cx="9144000" cy="1684338"/>
          </a:xfrm>
        </p:spPr>
        <p:txBody>
          <a:bodyPr anchor="b">
            <a:normAutofit/>
          </a:bodyPr>
          <a:lstStyle>
            <a:lvl1pPr algn="r">
              <a:defRPr sz="5400" b="1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35200" y="4241006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00762"/>
            <a:ext cx="2743200" cy="401638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100762"/>
            <a:ext cx="4114800" cy="365125"/>
          </a:xfrm>
        </p:spPr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03095"/>
            <a:ext cx="1681263" cy="16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4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06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070099"/>
            <a:ext cx="5181600" cy="377680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2070099"/>
            <a:ext cx="5181600" cy="377680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94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571500"/>
            <a:ext cx="10515600" cy="124618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841560"/>
            <a:ext cx="5157787" cy="6809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672557"/>
            <a:ext cx="5157787" cy="33496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841560"/>
            <a:ext cx="5183188" cy="6809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672557"/>
            <a:ext cx="5183188" cy="33496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24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58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01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97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-1335" y="1825625"/>
            <a:ext cx="12193335" cy="5032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65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noFill/>
              </a:ln>
              <a:noFill/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584200"/>
            <a:ext cx="10515600" cy="1205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052640"/>
            <a:ext cx="10515600" cy="373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140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17E47-F311-4931-AA60-92B6B217536B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1404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/>
        </p:blipFill>
        <p:spPr>
          <a:xfrm>
            <a:off x="-1334" y="6502400"/>
            <a:ext cx="12193333" cy="3556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/>
        </p:blipFill>
        <p:spPr>
          <a:xfrm>
            <a:off x="-1335" y="0"/>
            <a:ext cx="12193333" cy="584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370288"/>
            <a:ext cx="1157890" cy="113942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38" y="6015041"/>
            <a:ext cx="2176162" cy="3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9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4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7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hyperlink" Target="http://www.meddra.org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hyperlink" Target="https://www.meddra.org/subscription/process" TargetMode="External"/><Relationship Id="rId4" Type="http://schemas.openxmlformats.org/officeDocument/2006/relationships/hyperlink" Target="https://mid.meddra.org/account/registe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meddra.org/browsers" TargetMode="Externa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v.br/anvisa/pt-br/assuntos/fiscalizacao-e-monitoramento/notificacoes/vigimed/instrucoes-de-configuracao-xml-e2b-do-vigimed-empresas_v1-1_22-12-2020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mailto:vigimed@anvisa.gov.b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9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Google Shape;89;p17">
            <a:extLst>
              <a:ext uri="{FF2B5EF4-FFF2-40B4-BE49-F238E27FC236}">
                <a16:creationId xmlns:a16="http://schemas.microsoft.com/office/drawing/2014/main" id="{021149AE-4207-4DE0-8840-0F44DBD8C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93" y="2050181"/>
            <a:ext cx="3735213" cy="151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5">
            <a:extLst>
              <a:ext uri="{FF2B5EF4-FFF2-40B4-BE49-F238E27FC236}">
                <a16:creationId xmlns:a16="http://schemas.microsoft.com/office/drawing/2014/main" id="{A5F8F3AE-06EB-4006-8CC0-FBBBD3934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955" y="5552708"/>
            <a:ext cx="9758363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2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Gerência de Farmacovigilância (GFARM)</a:t>
            </a:r>
          </a:p>
          <a:p>
            <a:pPr algn="ctr"/>
            <a:r>
              <a:rPr lang="pt-BR" altLang="pt-BR" sz="2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Quinta Diretoria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 </a:t>
            </a:r>
            <a:r>
              <a:rPr lang="pt-BR" altLang="pt-BR" sz="2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(DIRE5) </a:t>
            </a:r>
            <a:endParaRPr lang="pt-BR" altLang="pt-BR" sz="2000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1ABDAE8-4F9E-418B-8D3F-F289B519FF5E}"/>
              </a:ext>
            </a:extLst>
          </p:cNvPr>
          <p:cNvSpPr txBox="1"/>
          <p:nvPr/>
        </p:nvSpPr>
        <p:spPr>
          <a:xfrm>
            <a:off x="4953000" y="3610451"/>
            <a:ext cx="6882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accent5">
                    <a:lumMod val="75000"/>
                  </a:schemeClr>
                </a:solidFill>
              </a:rPr>
              <a:t>A importância da codificação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3209F2C-7575-49EE-93B3-B4FB71B0028B}"/>
              </a:ext>
            </a:extLst>
          </p:cNvPr>
          <p:cNvSpPr txBox="1"/>
          <p:nvPr/>
        </p:nvSpPr>
        <p:spPr>
          <a:xfrm>
            <a:off x="7257428" y="1276993"/>
            <a:ext cx="629010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Aft>
                <a:spcPts val="2138"/>
              </a:spcAft>
            </a:pPr>
            <a:r>
              <a:rPr lang="pt-BR" altLang="pt-BR" sz="1800" dirty="0">
                <a:latin typeface="Lato" panose="020B0604020202020204"/>
                <a:ea typeface="Lato" panose="020B0604020202020204"/>
                <a:cs typeface="Lato" panose="020B0604020202020204"/>
              </a:rPr>
              <a:t>Brasília, 14 de setembro de 2022</a:t>
            </a:r>
          </a:p>
        </p:txBody>
      </p:sp>
    </p:spTree>
    <p:extLst>
      <p:ext uri="{BB962C8B-B14F-4D97-AF65-F5344CB8AC3E}">
        <p14:creationId xmlns:p14="http://schemas.microsoft.com/office/powerpoint/2010/main" val="372434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7;p20">
            <a:extLst>
              <a:ext uri="{FF2B5EF4-FFF2-40B4-BE49-F238E27FC236}">
                <a16:creationId xmlns:a16="http://schemas.microsoft.com/office/drawing/2014/main" id="{2532E42C-A5B2-4707-B490-553A92D04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4" y="605106"/>
            <a:ext cx="2065954" cy="8254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" name="Google Shape;126;p20">
            <a:extLst>
              <a:ext uri="{FF2B5EF4-FFF2-40B4-BE49-F238E27FC236}">
                <a16:creationId xmlns:a16="http://schemas.microsoft.com/office/drawing/2014/main" id="{FDF17F15-E3FB-43DF-B94A-62EE998536E8}"/>
              </a:ext>
            </a:extLst>
          </p:cNvPr>
          <p:cNvSpPr txBox="1">
            <a:spLocks/>
          </p:cNvSpPr>
          <p:nvPr/>
        </p:nvSpPr>
        <p:spPr>
          <a:xfrm>
            <a:off x="5480484" y="540051"/>
            <a:ext cx="6613525" cy="1023938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defRPr/>
            </a:pPr>
            <a:r>
              <a:rPr lang="pt-BR" sz="3000" dirty="0">
                <a:latin typeface="Lato" panose="020B0604020202020204" charset="0"/>
              </a:rPr>
              <a:t>VigiMed para Empresas</a:t>
            </a:r>
            <a:br>
              <a:rPr lang="en" sz="3000" dirty="0">
                <a:solidFill>
                  <a:schemeClr val="accent6"/>
                </a:solidFill>
                <a:latin typeface="Lato" panose="020B0604020202020204" charset="0"/>
              </a:rPr>
            </a:br>
            <a:r>
              <a:rPr lang="pt-BR" sz="2800" dirty="0">
                <a:solidFill>
                  <a:schemeClr val="accent6"/>
                </a:solidFill>
                <a:latin typeface="Lato" panose="020B0604020202020204" charset="0"/>
              </a:rPr>
              <a:t>Referências</a:t>
            </a:r>
            <a:endParaRPr lang="en" sz="2800" dirty="0">
              <a:solidFill>
                <a:schemeClr val="accent6"/>
              </a:solidFill>
              <a:latin typeface="Lato" panose="020B0604020202020204" charset="0"/>
              <a:cs typeface="Lato" panose="020B0604020202020204" charset="0"/>
              <a:sym typeface="Roboto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75E2406-D264-4813-B61B-41AA4EC66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465" y="1842162"/>
            <a:ext cx="6950635" cy="447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0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7;p20">
            <a:extLst>
              <a:ext uri="{FF2B5EF4-FFF2-40B4-BE49-F238E27FC236}">
                <a16:creationId xmlns:a16="http://schemas.microsoft.com/office/drawing/2014/main" id="{2532E42C-A5B2-4707-B490-553A92D04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4" y="605106"/>
            <a:ext cx="2065954" cy="8254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" name="Google Shape;126;p20">
            <a:extLst>
              <a:ext uri="{FF2B5EF4-FFF2-40B4-BE49-F238E27FC236}">
                <a16:creationId xmlns:a16="http://schemas.microsoft.com/office/drawing/2014/main" id="{FDF17F15-E3FB-43DF-B94A-62EE998536E8}"/>
              </a:ext>
            </a:extLst>
          </p:cNvPr>
          <p:cNvSpPr txBox="1">
            <a:spLocks/>
          </p:cNvSpPr>
          <p:nvPr/>
        </p:nvSpPr>
        <p:spPr>
          <a:xfrm>
            <a:off x="5480484" y="540051"/>
            <a:ext cx="6613525" cy="1023938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defRPr/>
            </a:pPr>
            <a:r>
              <a:rPr lang="pt-BR" sz="3000" dirty="0">
                <a:latin typeface="Lato" panose="020B0604020202020204" charset="0"/>
              </a:rPr>
              <a:t>VigiMed para Empresas</a:t>
            </a:r>
            <a:br>
              <a:rPr lang="en" sz="3000" dirty="0">
                <a:solidFill>
                  <a:schemeClr val="accent6"/>
                </a:solidFill>
                <a:latin typeface="Lato" panose="020B0604020202020204" charset="0"/>
              </a:rPr>
            </a:br>
            <a:r>
              <a:rPr lang="pt-BR" sz="2800" dirty="0">
                <a:solidFill>
                  <a:schemeClr val="accent6"/>
                </a:solidFill>
                <a:latin typeface="Lato" panose="020B0604020202020204" charset="0"/>
              </a:rPr>
              <a:t>Referências</a:t>
            </a:r>
            <a:endParaRPr lang="en" sz="2800" dirty="0">
              <a:solidFill>
                <a:schemeClr val="accent6"/>
              </a:solidFill>
              <a:latin typeface="Lato" panose="020B0604020202020204" charset="0"/>
              <a:cs typeface="Lato" panose="020B0604020202020204" charset="0"/>
              <a:sym typeface="Roboto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F035AE6-1251-46B8-938D-C28959442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465" y="1842162"/>
            <a:ext cx="6622409" cy="460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8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7;p20">
            <a:extLst>
              <a:ext uri="{FF2B5EF4-FFF2-40B4-BE49-F238E27FC236}">
                <a16:creationId xmlns:a16="http://schemas.microsoft.com/office/drawing/2014/main" id="{2532E42C-A5B2-4707-B490-553A92D04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4" y="605106"/>
            <a:ext cx="2065954" cy="8254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" name="Google Shape;126;p20">
            <a:extLst>
              <a:ext uri="{FF2B5EF4-FFF2-40B4-BE49-F238E27FC236}">
                <a16:creationId xmlns:a16="http://schemas.microsoft.com/office/drawing/2014/main" id="{FDF17F15-E3FB-43DF-B94A-62EE998536E8}"/>
              </a:ext>
            </a:extLst>
          </p:cNvPr>
          <p:cNvSpPr txBox="1">
            <a:spLocks/>
          </p:cNvSpPr>
          <p:nvPr/>
        </p:nvSpPr>
        <p:spPr>
          <a:xfrm>
            <a:off x="5480484" y="540051"/>
            <a:ext cx="6613525" cy="1023938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defRPr/>
            </a:pPr>
            <a:r>
              <a:rPr lang="pt-BR" sz="3000" dirty="0">
                <a:latin typeface="Lato" panose="020B0604020202020204" charset="0"/>
              </a:rPr>
              <a:t>VigiMed para Empresas</a:t>
            </a:r>
            <a:br>
              <a:rPr lang="en" sz="3000" dirty="0">
                <a:solidFill>
                  <a:schemeClr val="accent6"/>
                </a:solidFill>
                <a:latin typeface="Lato" panose="020B0604020202020204" charset="0"/>
              </a:rPr>
            </a:br>
            <a:r>
              <a:rPr lang="pt-BR" sz="2800" dirty="0">
                <a:solidFill>
                  <a:schemeClr val="accent6"/>
                </a:solidFill>
                <a:latin typeface="Lato" panose="020B0604020202020204" charset="0"/>
              </a:rPr>
              <a:t>Referências</a:t>
            </a:r>
            <a:endParaRPr lang="en" sz="2800" dirty="0">
              <a:solidFill>
                <a:schemeClr val="accent6"/>
              </a:solidFill>
              <a:latin typeface="Lato" panose="020B0604020202020204" charset="0"/>
              <a:cs typeface="Lato" panose="020B0604020202020204" charset="0"/>
              <a:sym typeface="Roboto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ABF07B1-8E1C-4D5B-B4A4-E612FD604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260" y="1857224"/>
            <a:ext cx="3262433" cy="45960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14A6A6F-9148-4264-A969-9D77D8DFC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245" y="1857223"/>
            <a:ext cx="3312927" cy="45960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4117C2B-4597-4BD3-A129-94F9E3730D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724" y="1857224"/>
            <a:ext cx="3262433" cy="45960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1673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7;p20">
            <a:extLst>
              <a:ext uri="{FF2B5EF4-FFF2-40B4-BE49-F238E27FC236}">
                <a16:creationId xmlns:a16="http://schemas.microsoft.com/office/drawing/2014/main" id="{2532E42C-A5B2-4707-B490-553A92D04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4" y="605106"/>
            <a:ext cx="2065954" cy="8254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" name="Google Shape;126;p20">
            <a:extLst>
              <a:ext uri="{FF2B5EF4-FFF2-40B4-BE49-F238E27FC236}">
                <a16:creationId xmlns:a16="http://schemas.microsoft.com/office/drawing/2014/main" id="{FDF17F15-E3FB-43DF-B94A-62EE998536E8}"/>
              </a:ext>
            </a:extLst>
          </p:cNvPr>
          <p:cNvSpPr txBox="1">
            <a:spLocks/>
          </p:cNvSpPr>
          <p:nvPr/>
        </p:nvSpPr>
        <p:spPr>
          <a:xfrm>
            <a:off x="5480484" y="540051"/>
            <a:ext cx="6613525" cy="1023938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defRPr/>
            </a:pPr>
            <a:r>
              <a:rPr lang="pt-BR" sz="3000" dirty="0">
                <a:latin typeface="Lato" panose="020B0604020202020204" charset="0"/>
              </a:rPr>
              <a:t>VigiMed para Empresas</a:t>
            </a:r>
            <a:br>
              <a:rPr lang="en" sz="3000" dirty="0">
                <a:solidFill>
                  <a:schemeClr val="accent6"/>
                </a:solidFill>
                <a:latin typeface="Lato" panose="020B0604020202020204" charset="0"/>
              </a:rPr>
            </a:br>
            <a:r>
              <a:rPr lang="pt-BR" sz="2800" dirty="0">
                <a:solidFill>
                  <a:schemeClr val="accent6"/>
                </a:solidFill>
                <a:latin typeface="Lato" panose="020B0604020202020204" charset="0"/>
              </a:rPr>
              <a:t>Referências</a:t>
            </a:r>
            <a:endParaRPr lang="en" sz="2800" dirty="0">
              <a:solidFill>
                <a:schemeClr val="accent6"/>
              </a:solidFill>
              <a:latin typeface="Lato" panose="020B0604020202020204" charset="0"/>
              <a:cs typeface="Lato" panose="020B0604020202020204" charset="0"/>
              <a:sym typeface="Roboto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659B1E-E35B-46A3-99E0-E6A5FB485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688" y="1866900"/>
            <a:ext cx="3200400" cy="45466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99C7836-49A1-4913-8EA2-6FD8A16F2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1866900"/>
            <a:ext cx="3343587" cy="4546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19DD643-6CBB-4321-A69A-7A3F9A03B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9099" y="1866900"/>
            <a:ext cx="3343587" cy="45092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8965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97E9C3D9-98FC-4911-9D9E-5D29FD0328C6}"/>
              </a:ext>
            </a:extLst>
          </p:cNvPr>
          <p:cNvGrpSpPr/>
          <p:nvPr/>
        </p:nvGrpSpPr>
        <p:grpSpPr>
          <a:xfrm>
            <a:off x="196601" y="540051"/>
            <a:ext cx="7984872" cy="5777898"/>
            <a:chOff x="1274631" y="668057"/>
            <a:chExt cx="7177116" cy="5042464"/>
          </a:xfrm>
        </p:grpSpPr>
        <p:pic>
          <p:nvPicPr>
            <p:cNvPr id="11" name="Picture 2" descr="C:\Users\TheresL\AppData\Local\Temp\SNAGHTML36194b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74631" y="2523392"/>
              <a:ext cx="1271676" cy="1227994"/>
            </a:xfrm>
            <a:prstGeom prst="rect">
              <a:avLst/>
            </a:prstGeom>
            <a:noFill/>
          </p:spPr>
        </p:pic>
        <p:pic>
          <p:nvPicPr>
            <p:cNvPr id="5" name="Picture 2" descr="C:\Project\General\User\Magnus L\Presentations\2012\121110 - Brazil\PreDay\images\wc_Interne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03515" y="668057"/>
              <a:ext cx="5042464" cy="5042464"/>
            </a:xfrm>
            <a:prstGeom prst="rect">
              <a:avLst/>
            </a:prstGeom>
            <a:noFill/>
          </p:spPr>
        </p:pic>
        <p:pic>
          <p:nvPicPr>
            <p:cNvPr id="8" name="Picture 2" descr="C:\Users\TheresL\AppData\Local\Temp\SNAGHTML36194b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2579" y="2523392"/>
              <a:ext cx="1379168" cy="1331794"/>
            </a:xfrm>
            <a:prstGeom prst="rect">
              <a:avLst/>
            </a:prstGeom>
            <a:noFill/>
          </p:spPr>
        </p:pic>
        <p:sp>
          <p:nvSpPr>
            <p:cNvPr id="9" name="Left-Right Arrow 8"/>
            <p:cNvSpPr/>
            <p:nvPr/>
          </p:nvSpPr>
          <p:spPr>
            <a:xfrm>
              <a:off x="2553000" y="2705926"/>
              <a:ext cx="4512886" cy="723074"/>
            </a:xfrm>
            <a:prstGeom prst="leftRightArrow">
              <a:avLst/>
            </a:prstGeom>
            <a:solidFill>
              <a:srgbClr val="92D05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48889" y="920171"/>
              <a:ext cx="3044591" cy="47544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2743CCAD-8A35-4994-A228-87567B35F952}"/>
              </a:ext>
            </a:extLst>
          </p:cNvPr>
          <p:cNvSpPr/>
          <p:nvPr/>
        </p:nvSpPr>
        <p:spPr>
          <a:xfrm>
            <a:off x="8331200" y="2274974"/>
            <a:ext cx="36641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2400" dirty="0"/>
              <a:t>Utiliza o padrão internacional E2B que especifica os elementos de dados de uma notificação e adota o XML como formato para transferência de dados sistema-para-sistema</a:t>
            </a:r>
            <a:endParaRPr lang="pt-BR" sz="2400" dirty="0"/>
          </a:p>
        </p:txBody>
      </p:sp>
      <p:sp>
        <p:nvSpPr>
          <p:cNvPr id="13" name="Google Shape;126;p20">
            <a:extLst>
              <a:ext uri="{FF2B5EF4-FFF2-40B4-BE49-F238E27FC236}">
                <a16:creationId xmlns:a16="http://schemas.microsoft.com/office/drawing/2014/main" id="{387314AD-9CBD-4788-8404-860E4CCB9308}"/>
              </a:ext>
            </a:extLst>
          </p:cNvPr>
          <p:cNvSpPr txBox="1">
            <a:spLocks/>
          </p:cNvSpPr>
          <p:nvPr/>
        </p:nvSpPr>
        <p:spPr>
          <a:xfrm>
            <a:off x="5480484" y="540051"/>
            <a:ext cx="6613525" cy="1023938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defRPr/>
            </a:pPr>
            <a:endParaRPr lang="en" sz="2400" dirty="0">
              <a:solidFill>
                <a:schemeClr val="accent6"/>
              </a:solidFill>
              <a:latin typeface="Lato" panose="020B0604020202020204" charset="0"/>
              <a:cs typeface="Lato" panose="020B0604020202020204" charset="0"/>
              <a:sym typeface="Roboto"/>
            </a:endParaRPr>
          </a:p>
        </p:txBody>
      </p:sp>
      <p:sp>
        <p:nvSpPr>
          <p:cNvPr id="16" name="Google Shape;126;p20">
            <a:extLst>
              <a:ext uri="{FF2B5EF4-FFF2-40B4-BE49-F238E27FC236}">
                <a16:creationId xmlns:a16="http://schemas.microsoft.com/office/drawing/2014/main" id="{E909D1AC-9AF7-4956-89A5-4A5C3972E53F}"/>
              </a:ext>
            </a:extLst>
          </p:cNvPr>
          <p:cNvSpPr txBox="1">
            <a:spLocks/>
          </p:cNvSpPr>
          <p:nvPr/>
        </p:nvSpPr>
        <p:spPr>
          <a:xfrm>
            <a:off x="5381874" y="683657"/>
            <a:ext cx="6613525" cy="1023938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defRPr/>
            </a:pPr>
            <a:r>
              <a:rPr lang="pt-BR" sz="3000" dirty="0">
                <a:latin typeface="Lato" panose="020B0604020202020204" charset="0"/>
              </a:rPr>
              <a:t>VigiMed para Empresas</a:t>
            </a:r>
            <a:br>
              <a:rPr lang="en" sz="3000" dirty="0">
                <a:solidFill>
                  <a:schemeClr val="accent6"/>
                </a:solidFill>
                <a:latin typeface="Lato" panose="020B0604020202020204" charset="0"/>
              </a:rPr>
            </a:br>
            <a:r>
              <a:rPr lang="pt-BR" sz="2800" dirty="0">
                <a:solidFill>
                  <a:schemeClr val="accent6"/>
                </a:solidFill>
                <a:latin typeface="Lato" panose="020B0604020202020204" charset="0"/>
              </a:rPr>
              <a:t>Elementos de dados</a:t>
            </a:r>
            <a:endParaRPr lang="en" sz="2800" dirty="0">
              <a:solidFill>
                <a:schemeClr val="accent6"/>
              </a:solidFill>
              <a:latin typeface="Lato" panose="020B0604020202020204" charset="0"/>
              <a:cs typeface="Lato" panose="020B060402020202020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59657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ject\General\User\Magnus L\Presentations\2012\121110 - Brazil\PreDay\images\wc_Intern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7085" y="2458480"/>
            <a:ext cx="3467589" cy="3467589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81540" y="3896427"/>
            <a:ext cx="5871625" cy="2300019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6" name="Oval Callout 5"/>
          <p:cNvSpPr/>
          <p:nvPr/>
        </p:nvSpPr>
        <p:spPr>
          <a:xfrm>
            <a:off x="1767673" y="1878535"/>
            <a:ext cx="2293083" cy="511230"/>
          </a:xfrm>
          <a:prstGeom prst="wedgeEllipseCallout">
            <a:avLst>
              <a:gd name="adj1" fmla="val 35306"/>
              <a:gd name="adj2" fmla="val 6104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altLang="sv-SE" b="1">
                <a:solidFill>
                  <a:schemeClr val="tx1"/>
                </a:solidFill>
              </a:rPr>
              <a:t>Vad pratar du om?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772583" y="5770203"/>
            <a:ext cx="2181225" cy="547746"/>
          </a:xfrm>
          <a:prstGeom prst="wedgeEllipseCallout">
            <a:avLst>
              <a:gd name="adj1" fmla="val -22517"/>
              <a:gd name="adj2" fmla="val -7324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>
                <a:solidFill>
                  <a:schemeClr val="tx1"/>
                </a:solidFill>
              </a:rPr>
              <a:t>آنچه شما صحبت می ؟</a:t>
            </a:r>
            <a:endParaRPr lang="sv-SE" b="1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963749" y="1849757"/>
            <a:ext cx="2181225" cy="547746"/>
          </a:xfrm>
          <a:prstGeom prst="wedgeEllipseCallout">
            <a:avLst>
              <a:gd name="adj1" fmla="val -34867"/>
              <a:gd name="adj2" fmla="val 6979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sv-SE" b="1" dirty="0">
                <a:solidFill>
                  <a:schemeClr val="tx1"/>
                </a:solidFill>
              </a:rPr>
              <a:t>О чем ты говоришь? </a:t>
            </a:r>
            <a:endParaRPr lang="sv-SE" altLang="sv-SE" b="1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95605" y="5062059"/>
            <a:ext cx="2181225" cy="547746"/>
          </a:xfrm>
          <a:prstGeom prst="wedgeEllipseCallout">
            <a:avLst>
              <a:gd name="adj1" fmla="val 47656"/>
              <a:gd name="adj2" fmla="val -4989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sv-SE" b="1">
                <a:solidFill>
                  <a:schemeClr val="tx1"/>
                </a:solidFill>
              </a:rPr>
              <a:t>¿De qué hablas?</a:t>
            </a:r>
            <a:endParaRPr lang="sv-SE" altLang="sv-SE" b="1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938089" y="4121839"/>
            <a:ext cx="2181225" cy="547746"/>
          </a:xfrm>
          <a:prstGeom prst="wedgeEllipseCallout">
            <a:avLst>
              <a:gd name="adj1" fmla="val -39359"/>
              <a:gd name="adj2" fmla="val -601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What are you talking about?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6333625" y="2609671"/>
            <a:ext cx="2181225" cy="547746"/>
          </a:xfrm>
          <a:prstGeom prst="wedgeEllipseCallout">
            <a:avLst>
              <a:gd name="adj1" fmla="val -60691"/>
              <a:gd name="adj2" fmla="val 557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sv-SE" b="1">
                <a:solidFill>
                  <a:schemeClr val="tx1"/>
                </a:solidFill>
              </a:rPr>
              <a:t>你在说什么</a:t>
            </a:r>
            <a:endParaRPr lang="sv-SE" b="1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321465" y="2940754"/>
            <a:ext cx="2181225" cy="547746"/>
          </a:xfrm>
          <a:prstGeom prst="wedgeEllipseCallout">
            <a:avLst>
              <a:gd name="adj1" fmla="val 61129"/>
              <a:gd name="adj2" fmla="val 2017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altLang="sv-SE" b="1">
                <a:solidFill>
                  <a:schemeClr val="tx1"/>
                </a:solidFill>
              </a:rPr>
              <a:t>Quesque vous dites?</a:t>
            </a:r>
          </a:p>
        </p:txBody>
      </p:sp>
      <p:pic>
        <p:nvPicPr>
          <p:cNvPr id="15" name="Google Shape;127;p20">
            <a:extLst>
              <a:ext uri="{FF2B5EF4-FFF2-40B4-BE49-F238E27FC236}">
                <a16:creationId xmlns:a16="http://schemas.microsoft.com/office/drawing/2014/main" id="{671BDAE6-6D43-457F-8955-CCD9BA255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4" y="615380"/>
            <a:ext cx="2065954" cy="8254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A577ED1-C9B6-4378-BBB8-B6849B883436}"/>
              </a:ext>
            </a:extLst>
          </p:cNvPr>
          <p:cNvSpPr/>
          <p:nvPr/>
        </p:nvSpPr>
        <p:spPr>
          <a:xfrm>
            <a:off x="8928100" y="2121491"/>
            <a:ext cx="29174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2400" dirty="0"/>
              <a:t>O ICH E2B como padrão internacional </a:t>
            </a:r>
            <a:r>
              <a:rPr lang="en-US" sz="2400" dirty="0" err="1"/>
              <a:t>possibilita</a:t>
            </a:r>
            <a:r>
              <a:rPr lang="en-US" sz="2400" dirty="0"/>
              <a:t> o </a:t>
            </a:r>
            <a:r>
              <a:rPr lang="en-US" sz="2400" dirty="0" err="1"/>
              <a:t>compartilhamento</a:t>
            </a:r>
            <a:r>
              <a:rPr lang="en-US" sz="2400" dirty="0"/>
              <a:t> de </a:t>
            </a:r>
            <a:r>
              <a:rPr lang="en-US" sz="2400" dirty="0" err="1"/>
              <a:t>informações</a:t>
            </a:r>
            <a:r>
              <a:rPr lang="en-US" sz="2400" dirty="0"/>
              <a:t> </a:t>
            </a:r>
            <a:r>
              <a:rPr lang="en-US" sz="2400" dirty="0" err="1"/>
              <a:t>independente</a:t>
            </a:r>
            <a:r>
              <a:rPr lang="en-US" sz="2400" dirty="0"/>
              <a:t> do </a:t>
            </a:r>
            <a:r>
              <a:rPr lang="en-US" sz="2400" dirty="0" err="1"/>
              <a:t>idioma</a:t>
            </a:r>
            <a:r>
              <a:rPr lang="en-US" sz="2400" dirty="0"/>
              <a:t>.</a:t>
            </a:r>
          </a:p>
        </p:txBody>
      </p:sp>
      <p:sp>
        <p:nvSpPr>
          <p:cNvPr id="17" name="Google Shape;126;p20">
            <a:extLst>
              <a:ext uri="{FF2B5EF4-FFF2-40B4-BE49-F238E27FC236}">
                <a16:creationId xmlns:a16="http://schemas.microsoft.com/office/drawing/2014/main" id="{65DEF328-E242-4AD7-AA77-4B2C392E19C7}"/>
              </a:ext>
            </a:extLst>
          </p:cNvPr>
          <p:cNvSpPr txBox="1">
            <a:spLocks/>
          </p:cNvSpPr>
          <p:nvPr/>
        </p:nvSpPr>
        <p:spPr>
          <a:xfrm>
            <a:off x="5381874" y="683657"/>
            <a:ext cx="6613525" cy="1023938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defRPr/>
            </a:pPr>
            <a:r>
              <a:rPr lang="pt-BR" sz="3000" dirty="0">
                <a:latin typeface="Lato" panose="020B0604020202020204" charset="0"/>
              </a:rPr>
              <a:t>VigiMed para Empresas</a:t>
            </a:r>
            <a:br>
              <a:rPr lang="en" sz="3000" dirty="0">
                <a:solidFill>
                  <a:schemeClr val="accent6"/>
                </a:solidFill>
                <a:latin typeface="Lato" panose="020B0604020202020204" charset="0"/>
              </a:rPr>
            </a:br>
            <a:r>
              <a:rPr lang="pt-BR" sz="2800" dirty="0">
                <a:solidFill>
                  <a:schemeClr val="accent6"/>
                </a:solidFill>
                <a:latin typeface="Lato" panose="020B0604020202020204" charset="0"/>
              </a:rPr>
              <a:t>Elementos de dados</a:t>
            </a:r>
            <a:endParaRPr lang="en" sz="2800" dirty="0">
              <a:solidFill>
                <a:schemeClr val="accent6"/>
              </a:solidFill>
              <a:latin typeface="Lato" panose="020B0604020202020204" charset="0"/>
              <a:cs typeface="Lato" panose="020B060402020202020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94757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61248" y="5054414"/>
            <a:ext cx="2481993" cy="1427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/>
          </a:p>
        </p:txBody>
      </p:sp>
      <p:grpSp>
        <p:nvGrpSpPr>
          <p:cNvPr id="95" name="Agrupar 94">
            <a:extLst>
              <a:ext uri="{FF2B5EF4-FFF2-40B4-BE49-F238E27FC236}">
                <a16:creationId xmlns:a16="http://schemas.microsoft.com/office/drawing/2014/main" id="{340D8D4C-8896-4488-B909-11D702DB1B85}"/>
              </a:ext>
            </a:extLst>
          </p:cNvPr>
          <p:cNvGrpSpPr/>
          <p:nvPr/>
        </p:nvGrpSpPr>
        <p:grpSpPr>
          <a:xfrm>
            <a:off x="368782" y="2924515"/>
            <a:ext cx="5938705" cy="4426354"/>
            <a:chOff x="368782" y="2924515"/>
            <a:chExt cx="5938705" cy="4426354"/>
          </a:xfrm>
        </p:grpSpPr>
        <p:sp>
          <p:nvSpPr>
            <p:cNvPr id="4" name="Content Placeholder 4"/>
            <p:cNvSpPr txBox="1">
              <a:spLocks/>
            </p:cNvSpPr>
            <p:nvPr/>
          </p:nvSpPr>
          <p:spPr>
            <a:xfrm>
              <a:off x="368782" y="3591635"/>
              <a:ext cx="1704715" cy="3092115"/>
            </a:xfrm>
            <a:prstGeom prst="rect">
              <a:avLst/>
            </a:prstGeom>
          </p:spPr>
          <p:txBody>
            <a:bodyPr vert="horz" lIns="393192" tIns="45720" rIns="91440" bIns="45720" rtlCol="0">
              <a:normAutofit/>
            </a:bodyPr>
            <a:lstStyle/>
            <a:p>
              <a:pPr>
                <a:spcBef>
                  <a:spcPts val="1000"/>
                </a:spcBef>
                <a:defRPr/>
              </a:pPr>
              <a:r>
                <a:rPr lang="sv-SE" sz="1600" dirty="0"/>
                <a:t>Neonato</a:t>
              </a:r>
            </a:p>
            <a:p>
              <a:pPr>
                <a:spcBef>
                  <a:spcPts val="1000"/>
                </a:spcBef>
                <a:defRPr/>
              </a:pPr>
              <a:r>
                <a:rPr lang="sv-SE" sz="1600" dirty="0"/>
                <a:t>Infantil</a:t>
              </a:r>
            </a:p>
            <a:p>
              <a:pPr>
                <a:spcBef>
                  <a:spcPts val="1000"/>
                </a:spcBef>
                <a:defRPr/>
              </a:pPr>
              <a:r>
                <a:rPr lang="sv-SE" sz="1600" dirty="0"/>
                <a:t>Criança</a:t>
              </a:r>
            </a:p>
            <a:p>
              <a:pPr>
                <a:spcBef>
                  <a:spcPts val="1000"/>
                </a:spcBef>
                <a:defRPr/>
              </a:pPr>
              <a:r>
                <a:rPr lang="sv-SE" sz="1600" dirty="0"/>
                <a:t>Adolecente</a:t>
              </a:r>
            </a:p>
            <a:p>
              <a:pPr>
                <a:spcBef>
                  <a:spcPts val="1000"/>
                </a:spcBef>
                <a:defRPr/>
              </a:pPr>
              <a:r>
                <a:rPr lang="sv-SE" sz="1600" dirty="0"/>
                <a:t>Adulto</a:t>
              </a:r>
            </a:p>
            <a:p>
              <a:pPr>
                <a:spcBef>
                  <a:spcPts val="1000"/>
                </a:spcBef>
                <a:defRPr/>
              </a:pPr>
              <a:r>
                <a:rPr lang="sv-SE" sz="1600" dirty="0"/>
                <a:t>Idoso</a:t>
              </a:r>
            </a:p>
          </p:txBody>
        </p:sp>
        <p:sp>
          <p:nvSpPr>
            <p:cNvPr id="5" name="Content Placeholder 5"/>
            <p:cNvSpPr txBox="1">
              <a:spLocks/>
            </p:cNvSpPr>
            <p:nvPr/>
          </p:nvSpPr>
          <p:spPr>
            <a:xfrm>
              <a:off x="4971259" y="2924515"/>
              <a:ext cx="1336228" cy="4426354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spcBef>
                  <a:spcPts val="1000"/>
                </a:spcBef>
                <a:defRPr/>
              </a:pPr>
              <a:r>
                <a:rPr lang="sv-SE" sz="1600" dirty="0"/>
                <a:t>0-1</a:t>
              </a:r>
            </a:p>
            <a:p>
              <a:pPr>
                <a:spcBef>
                  <a:spcPts val="1000"/>
                </a:spcBef>
                <a:defRPr/>
              </a:pPr>
              <a:r>
                <a:rPr lang="sv-SE" sz="1600" dirty="0"/>
                <a:t>1-5</a:t>
              </a:r>
            </a:p>
            <a:p>
              <a:pPr>
                <a:spcBef>
                  <a:spcPts val="1000"/>
                </a:spcBef>
                <a:defRPr/>
              </a:pPr>
              <a:r>
                <a:rPr lang="sv-SE" sz="1600" dirty="0"/>
                <a:t>5-10</a:t>
              </a:r>
            </a:p>
            <a:p>
              <a:pPr>
                <a:spcBef>
                  <a:spcPts val="1000"/>
                </a:spcBef>
                <a:defRPr/>
              </a:pPr>
              <a:r>
                <a:rPr lang="sv-SE" sz="1600" dirty="0"/>
                <a:t>10-20</a:t>
              </a:r>
            </a:p>
            <a:p>
              <a:pPr>
                <a:spcBef>
                  <a:spcPts val="1000"/>
                </a:spcBef>
                <a:defRPr/>
              </a:pPr>
              <a:r>
                <a:rPr lang="sv-SE" sz="1600" dirty="0"/>
                <a:t>20-30</a:t>
              </a:r>
            </a:p>
            <a:p>
              <a:pPr>
                <a:spcBef>
                  <a:spcPts val="1000"/>
                </a:spcBef>
                <a:defRPr/>
              </a:pPr>
              <a:r>
                <a:rPr lang="sv-SE" sz="1600" dirty="0"/>
                <a:t>30-40</a:t>
              </a:r>
            </a:p>
            <a:p>
              <a:pPr>
                <a:spcBef>
                  <a:spcPts val="1000"/>
                </a:spcBef>
                <a:defRPr/>
              </a:pPr>
              <a:r>
                <a:rPr lang="sv-SE" sz="1600" dirty="0"/>
                <a:t>40-50</a:t>
              </a:r>
            </a:p>
            <a:p>
              <a:pPr>
                <a:spcBef>
                  <a:spcPts val="1000"/>
                </a:spcBef>
                <a:defRPr/>
              </a:pPr>
              <a:r>
                <a:rPr lang="sv-SE" sz="1600" dirty="0"/>
                <a:t>50-60</a:t>
              </a:r>
            </a:p>
            <a:p>
              <a:pPr>
                <a:spcBef>
                  <a:spcPts val="1000"/>
                </a:spcBef>
                <a:defRPr/>
              </a:pPr>
              <a:r>
                <a:rPr lang="sv-SE" sz="1600" dirty="0"/>
                <a:t>&gt;60</a:t>
              </a:r>
            </a:p>
          </p:txBody>
        </p:sp>
        <p:cxnSp>
          <p:nvCxnSpPr>
            <p:cNvPr id="6" name="Straight Arrow Connector 5"/>
            <p:cNvCxnSpPr>
              <a:cxnSpLocks/>
            </p:cNvCxnSpPr>
            <p:nvPr/>
          </p:nvCxnSpPr>
          <p:spPr>
            <a:xfrm flipV="1">
              <a:off x="1817411" y="3077518"/>
              <a:ext cx="2977355" cy="546718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cxnSpLocks/>
            </p:cNvCxnSpPr>
            <p:nvPr/>
          </p:nvCxnSpPr>
          <p:spPr>
            <a:xfrm flipV="1">
              <a:off x="1817411" y="3376702"/>
              <a:ext cx="3093496" cy="455348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cxnSpLocks/>
            </p:cNvCxnSpPr>
            <p:nvPr/>
          </p:nvCxnSpPr>
          <p:spPr>
            <a:xfrm flipV="1">
              <a:off x="2035140" y="4092850"/>
              <a:ext cx="2859258" cy="460374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cxnSpLocks/>
            </p:cNvCxnSpPr>
            <p:nvPr/>
          </p:nvCxnSpPr>
          <p:spPr>
            <a:xfrm>
              <a:off x="1770972" y="5459583"/>
              <a:ext cx="3021406" cy="783037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cxnSpLocks/>
            </p:cNvCxnSpPr>
            <p:nvPr/>
          </p:nvCxnSpPr>
          <p:spPr>
            <a:xfrm flipV="1">
              <a:off x="2112914" y="3730700"/>
              <a:ext cx="2088232" cy="504056"/>
            </a:xfrm>
            <a:prstGeom prst="straightConnector1">
              <a:avLst/>
            </a:prstGeom>
            <a:ln w="50800">
              <a:solidFill>
                <a:schemeClr val="tx2">
                  <a:lumMod val="50000"/>
                  <a:lumOff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" descr="C:\Project\General\User\Magnus L\Presentations\images\Question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2188" y="3668894"/>
              <a:ext cx="680839" cy="680839"/>
            </a:xfrm>
            <a:prstGeom prst="rect">
              <a:avLst/>
            </a:prstGeom>
            <a:noFill/>
          </p:spPr>
        </p:pic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 flipV="1">
              <a:off x="2110847" y="4909461"/>
              <a:ext cx="2485622" cy="193885"/>
            </a:xfrm>
            <a:prstGeom prst="straightConnector1">
              <a:avLst/>
            </a:prstGeom>
            <a:ln w="50800">
              <a:solidFill>
                <a:schemeClr val="tx2">
                  <a:lumMod val="50000"/>
                  <a:lumOff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 descr="C:\Project\General\User\Magnus L\Presentations\images\QuestionM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4018" y="4696423"/>
              <a:ext cx="672843" cy="672843"/>
            </a:xfrm>
            <a:prstGeom prst="rect">
              <a:avLst/>
            </a:prstGeom>
            <a:noFill/>
          </p:spPr>
        </p:pic>
      </p:grpSp>
      <p:pic>
        <p:nvPicPr>
          <p:cNvPr id="24" name="Google Shape;127;p20">
            <a:extLst>
              <a:ext uri="{FF2B5EF4-FFF2-40B4-BE49-F238E27FC236}">
                <a16:creationId xmlns:a16="http://schemas.microsoft.com/office/drawing/2014/main" id="{9EBAF6CB-4F14-49CC-AC63-D3B499638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4" y="615380"/>
            <a:ext cx="2065954" cy="8254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9" name="Retângulo 48">
            <a:extLst>
              <a:ext uri="{FF2B5EF4-FFF2-40B4-BE49-F238E27FC236}">
                <a16:creationId xmlns:a16="http://schemas.microsoft.com/office/drawing/2014/main" id="{81A961F5-7224-4776-9BDC-26C1555AD51F}"/>
              </a:ext>
            </a:extLst>
          </p:cNvPr>
          <p:cNvSpPr/>
          <p:nvPr/>
        </p:nvSpPr>
        <p:spPr>
          <a:xfrm>
            <a:off x="249766" y="2008678"/>
            <a:ext cx="11692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sv-SE" sz="2400" dirty="0"/>
              <a:t>O ICH E2B </a:t>
            </a:r>
            <a:r>
              <a:rPr lang="en-US" sz="2400" dirty="0" err="1"/>
              <a:t>possibilita</a:t>
            </a:r>
            <a:r>
              <a:rPr lang="en-US" sz="2400" dirty="0"/>
              <a:t> </a:t>
            </a:r>
            <a:r>
              <a:rPr lang="en-US" sz="2400" dirty="0" err="1"/>
              <a:t>uso</a:t>
            </a:r>
            <a:r>
              <a:rPr lang="en-US" sz="2400" dirty="0"/>
              <a:t> de </a:t>
            </a:r>
            <a:r>
              <a:rPr lang="en-US" sz="2400" dirty="0" err="1"/>
              <a:t>códigos</a:t>
            </a:r>
            <a:r>
              <a:rPr lang="en-US" sz="2400" dirty="0"/>
              <a:t> para dados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Gênero</a:t>
            </a:r>
            <a:r>
              <a:rPr lang="en-US" sz="2400" dirty="0"/>
              <a:t>, Grupo de </a:t>
            </a:r>
            <a:r>
              <a:rPr lang="en-US" sz="2400" dirty="0" err="1"/>
              <a:t>idade</a:t>
            </a:r>
            <a:r>
              <a:rPr lang="en-US" sz="2400" dirty="0"/>
              <a:t> e </a:t>
            </a:r>
            <a:r>
              <a:rPr lang="en-US" sz="2400" dirty="0" err="1"/>
              <a:t>Desfecho</a:t>
            </a:r>
            <a:endParaRPr lang="en-US" sz="2400" dirty="0"/>
          </a:p>
        </p:txBody>
      </p: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F6C1F0FE-BC28-483F-B3DE-0A03DEA91A0B}"/>
              </a:ext>
            </a:extLst>
          </p:cNvPr>
          <p:cNvGrpSpPr/>
          <p:nvPr/>
        </p:nvGrpSpPr>
        <p:grpSpPr>
          <a:xfrm>
            <a:off x="7213749" y="3076020"/>
            <a:ext cx="4150611" cy="2878100"/>
            <a:chOff x="6789559" y="1908273"/>
            <a:chExt cx="4538867" cy="3457137"/>
          </a:xfrm>
          <a:solidFill>
            <a:schemeClr val="bg1"/>
          </a:solidFill>
        </p:grpSpPr>
        <p:cxnSp>
          <p:nvCxnSpPr>
            <p:cNvPr id="51" name="Straight Arrow Connector 6">
              <a:extLst>
                <a:ext uri="{FF2B5EF4-FFF2-40B4-BE49-F238E27FC236}">
                  <a16:creationId xmlns:a16="http://schemas.microsoft.com/office/drawing/2014/main" id="{AD6830A3-D0A1-4AE4-95A2-AAD6201D9B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5978" y="2881217"/>
              <a:ext cx="0" cy="504056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7">
              <a:extLst>
                <a:ext uri="{FF2B5EF4-FFF2-40B4-BE49-F238E27FC236}">
                  <a16:creationId xmlns:a16="http://schemas.microsoft.com/office/drawing/2014/main" id="{EC5890DF-BA76-472D-8230-830751E4A6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44250" y="2881217"/>
              <a:ext cx="0" cy="504056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8">
              <a:extLst>
                <a:ext uri="{FF2B5EF4-FFF2-40B4-BE49-F238E27FC236}">
                  <a16:creationId xmlns:a16="http://schemas.microsoft.com/office/drawing/2014/main" id="{6D8AE026-BB57-411A-A433-7DA45F6D5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20114" y="2881217"/>
              <a:ext cx="0" cy="504056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9">
              <a:extLst>
                <a:ext uri="{FF2B5EF4-FFF2-40B4-BE49-F238E27FC236}">
                  <a16:creationId xmlns:a16="http://schemas.microsoft.com/office/drawing/2014/main" id="{A07CEAD8-7D20-4941-9347-D7AFD6D66E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24370" y="2881217"/>
              <a:ext cx="0" cy="504056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10">
              <a:extLst>
                <a:ext uri="{FF2B5EF4-FFF2-40B4-BE49-F238E27FC236}">
                  <a16:creationId xmlns:a16="http://schemas.microsoft.com/office/drawing/2014/main" id="{9F8A13F0-8DB9-45B5-BFEF-17A687985928}"/>
                </a:ext>
              </a:extLst>
            </p:cNvPr>
            <p:cNvSpPr txBox="1"/>
            <p:nvPr/>
          </p:nvSpPr>
          <p:spPr>
            <a:xfrm>
              <a:off x="7007946" y="2449525"/>
              <a:ext cx="4032448" cy="30777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/>
                <a:t>2</a:t>
              </a:r>
            </a:p>
          </p:txBody>
        </p:sp>
        <p:sp>
          <p:nvSpPr>
            <p:cNvPr id="56" name="TextBox 11">
              <a:extLst>
                <a:ext uri="{FF2B5EF4-FFF2-40B4-BE49-F238E27FC236}">
                  <a16:creationId xmlns:a16="http://schemas.microsoft.com/office/drawing/2014/main" id="{16A26256-3AB4-4C6A-B2C7-64DE77D5041F}"/>
                </a:ext>
              </a:extLst>
            </p:cNvPr>
            <p:cNvSpPr txBox="1"/>
            <p:nvPr/>
          </p:nvSpPr>
          <p:spPr>
            <a:xfrm>
              <a:off x="7007946" y="4510163"/>
              <a:ext cx="4032448" cy="30777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/>
                <a:t>1</a:t>
              </a:r>
            </a:p>
          </p:txBody>
        </p:sp>
        <p:cxnSp>
          <p:nvCxnSpPr>
            <p:cNvPr id="57" name="Straight Arrow Connector 12">
              <a:extLst>
                <a:ext uri="{FF2B5EF4-FFF2-40B4-BE49-F238E27FC236}">
                  <a16:creationId xmlns:a16="http://schemas.microsoft.com/office/drawing/2014/main" id="{159FACE7-B7B3-4618-AA8E-EFE36ADE5809}"/>
                </a:ext>
              </a:extLst>
            </p:cNvPr>
            <p:cNvCxnSpPr>
              <a:cxnSpLocks/>
            </p:cNvCxnSpPr>
            <p:nvPr/>
          </p:nvCxnSpPr>
          <p:spPr>
            <a:xfrm>
              <a:off x="7295978" y="3970862"/>
              <a:ext cx="0" cy="49567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13">
              <a:extLst>
                <a:ext uri="{FF2B5EF4-FFF2-40B4-BE49-F238E27FC236}">
                  <a16:creationId xmlns:a16="http://schemas.microsoft.com/office/drawing/2014/main" id="{DA8CDB6B-9279-4115-820B-EFBB42318AE9}"/>
                </a:ext>
              </a:extLst>
            </p:cNvPr>
            <p:cNvCxnSpPr>
              <a:cxnSpLocks/>
            </p:cNvCxnSpPr>
            <p:nvPr/>
          </p:nvCxnSpPr>
          <p:spPr>
            <a:xfrm>
              <a:off x="8520114" y="3969721"/>
              <a:ext cx="0" cy="49567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14">
              <a:extLst>
                <a:ext uri="{FF2B5EF4-FFF2-40B4-BE49-F238E27FC236}">
                  <a16:creationId xmlns:a16="http://schemas.microsoft.com/office/drawing/2014/main" id="{5A1BC027-97CC-45EC-97FD-E244C45ABEBD}"/>
                </a:ext>
              </a:extLst>
            </p:cNvPr>
            <p:cNvCxnSpPr>
              <a:cxnSpLocks/>
            </p:cNvCxnSpPr>
            <p:nvPr/>
          </p:nvCxnSpPr>
          <p:spPr>
            <a:xfrm>
              <a:off x="9744250" y="3969721"/>
              <a:ext cx="0" cy="49567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15">
              <a:extLst>
                <a:ext uri="{FF2B5EF4-FFF2-40B4-BE49-F238E27FC236}">
                  <a16:creationId xmlns:a16="http://schemas.microsoft.com/office/drawing/2014/main" id="{5B95F472-28AE-459C-A3D3-17A3CBF6E331}"/>
                </a:ext>
              </a:extLst>
            </p:cNvPr>
            <p:cNvCxnSpPr>
              <a:cxnSpLocks/>
            </p:cNvCxnSpPr>
            <p:nvPr/>
          </p:nvCxnSpPr>
          <p:spPr>
            <a:xfrm>
              <a:off x="10824370" y="3969721"/>
              <a:ext cx="0" cy="49567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16">
              <a:extLst>
                <a:ext uri="{FF2B5EF4-FFF2-40B4-BE49-F238E27FC236}">
                  <a16:creationId xmlns:a16="http://schemas.microsoft.com/office/drawing/2014/main" id="{435C5296-2EA2-437A-A065-9E0C3D63F2CD}"/>
                </a:ext>
              </a:extLst>
            </p:cNvPr>
            <p:cNvGrpSpPr/>
            <p:nvPr/>
          </p:nvGrpSpPr>
          <p:grpSpPr>
            <a:xfrm>
              <a:off x="6791922" y="3385274"/>
              <a:ext cx="1008112" cy="523220"/>
              <a:chOff x="2915816" y="2996952"/>
              <a:chExt cx="1008112" cy="523220"/>
            </a:xfrm>
            <a:grpFill/>
          </p:grpSpPr>
          <p:sp>
            <p:nvSpPr>
              <p:cNvPr id="73" name="TextBox 17">
                <a:extLst>
                  <a:ext uri="{FF2B5EF4-FFF2-40B4-BE49-F238E27FC236}">
                    <a16:creationId xmlns:a16="http://schemas.microsoft.com/office/drawing/2014/main" id="{B5AB1411-5DC3-4870-ADD8-89C11CCAD17A}"/>
                  </a:ext>
                </a:extLst>
              </p:cNvPr>
              <p:cNvSpPr txBox="1"/>
              <p:nvPr/>
            </p:nvSpPr>
            <p:spPr>
              <a:xfrm>
                <a:off x="2915816" y="2996952"/>
                <a:ext cx="1008112" cy="52322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400"/>
                  <a:t>Female</a:t>
                </a:r>
              </a:p>
              <a:p>
                <a:r>
                  <a:rPr lang="sv-SE" sz="1400"/>
                  <a:t>Male</a:t>
                </a:r>
              </a:p>
            </p:txBody>
          </p:sp>
          <p:cxnSp>
            <p:nvCxnSpPr>
              <p:cNvPr id="74" name="Straight Connector 18">
                <a:extLst>
                  <a:ext uri="{FF2B5EF4-FFF2-40B4-BE49-F238E27FC236}">
                    <a16:creationId xmlns:a16="http://schemas.microsoft.com/office/drawing/2014/main" id="{3E304C18-FA47-4AD5-B7F2-4E61A4D7C6FE}"/>
                  </a:ext>
                </a:extLst>
              </p:cNvPr>
              <p:cNvCxnSpPr>
                <a:stCxn id="73" idx="1"/>
                <a:endCxn id="73" idx="3"/>
              </p:cNvCxnSpPr>
              <p:nvPr/>
            </p:nvCxnSpPr>
            <p:spPr>
              <a:xfrm>
                <a:off x="2915816" y="3258562"/>
                <a:ext cx="1008112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19">
              <a:extLst>
                <a:ext uri="{FF2B5EF4-FFF2-40B4-BE49-F238E27FC236}">
                  <a16:creationId xmlns:a16="http://schemas.microsoft.com/office/drawing/2014/main" id="{B5C3947E-BBC5-413A-8221-3A083808DCE6}"/>
                </a:ext>
              </a:extLst>
            </p:cNvPr>
            <p:cNvGrpSpPr/>
            <p:nvPr/>
          </p:nvGrpSpPr>
          <p:grpSpPr>
            <a:xfrm>
              <a:off x="7944050" y="3385274"/>
              <a:ext cx="1152128" cy="523220"/>
              <a:chOff x="4067944" y="2996952"/>
              <a:chExt cx="1152128" cy="523220"/>
            </a:xfrm>
            <a:grpFill/>
          </p:grpSpPr>
          <p:sp>
            <p:nvSpPr>
              <p:cNvPr id="71" name="TextBox 20">
                <a:extLst>
                  <a:ext uri="{FF2B5EF4-FFF2-40B4-BE49-F238E27FC236}">
                    <a16:creationId xmlns:a16="http://schemas.microsoft.com/office/drawing/2014/main" id="{1718D82E-FE78-45D7-9BEC-867C9C258ACB}"/>
                  </a:ext>
                </a:extLst>
              </p:cNvPr>
              <p:cNvSpPr txBox="1"/>
              <p:nvPr/>
            </p:nvSpPr>
            <p:spPr>
              <a:xfrm>
                <a:off x="4067944" y="2996952"/>
                <a:ext cx="1152128" cy="52322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400" dirty="0"/>
                  <a:t>Feminino</a:t>
                </a:r>
              </a:p>
              <a:p>
                <a:r>
                  <a:rPr lang="sv-SE" sz="1400" dirty="0"/>
                  <a:t>Masculino</a:t>
                </a:r>
              </a:p>
            </p:txBody>
          </p:sp>
          <p:cxnSp>
            <p:nvCxnSpPr>
              <p:cNvPr id="72" name="Straight Connector 21">
                <a:extLst>
                  <a:ext uri="{FF2B5EF4-FFF2-40B4-BE49-F238E27FC236}">
                    <a16:creationId xmlns:a16="http://schemas.microsoft.com/office/drawing/2014/main" id="{342A8F07-BB6F-42F8-930C-9747B6BDCEF9}"/>
                  </a:ext>
                </a:extLst>
              </p:cNvPr>
              <p:cNvCxnSpPr>
                <a:stCxn id="71" idx="1"/>
                <a:endCxn id="71" idx="3"/>
              </p:cNvCxnSpPr>
              <p:nvPr/>
            </p:nvCxnSpPr>
            <p:spPr>
              <a:xfrm>
                <a:off x="4067944" y="3258562"/>
                <a:ext cx="115212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22">
              <a:extLst>
                <a:ext uri="{FF2B5EF4-FFF2-40B4-BE49-F238E27FC236}">
                  <a16:creationId xmlns:a16="http://schemas.microsoft.com/office/drawing/2014/main" id="{F45F317C-1102-4848-8686-B8D3EB1DFCEA}"/>
                </a:ext>
              </a:extLst>
            </p:cNvPr>
            <p:cNvGrpSpPr/>
            <p:nvPr/>
          </p:nvGrpSpPr>
          <p:grpSpPr>
            <a:xfrm>
              <a:off x="9240194" y="3385274"/>
              <a:ext cx="1008112" cy="523220"/>
              <a:chOff x="5364088" y="2996952"/>
              <a:chExt cx="1008112" cy="523220"/>
            </a:xfrm>
            <a:grpFill/>
          </p:grpSpPr>
          <p:sp>
            <p:nvSpPr>
              <p:cNvPr id="69" name="TextBox 23">
                <a:extLst>
                  <a:ext uri="{FF2B5EF4-FFF2-40B4-BE49-F238E27FC236}">
                    <a16:creationId xmlns:a16="http://schemas.microsoft.com/office/drawing/2014/main" id="{3407FEA8-0439-4845-9AD1-EF18C5C2BAE1}"/>
                  </a:ext>
                </a:extLst>
              </p:cNvPr>
              <p:cNvSpPr txBox="1"/>
              <p:nvPr/>
            </p:nvSpPr>
            <p:spPr>
              <a:xfrm>
                <a:off x="5364088" y="2996952"/>
                <a:ext cx="1008112" cy="52322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400"/>
                  <a:t>Kvinna</a:t>
                </a:r>
              </a:p>
              <a:p>
                <a:r>
                  <a:rPr lang="sv-SE" sz="1400"/>
                  <a:t>Man</a:t>
                </a:r>
              </a:p>
            </p:txBody>
          </p:sp>
          <p:cxnSp>
            <p:nvCxnSpPr>
              <p:cNvPr id="70" name="Straight Connector 24">
                <a:extLst>
                  <a:ext uri="{FF2B5EF4-FFF2-40B4-BE49-F238E27FC236}">
                    <a16:creationId xmlns:a16="http://schemas.microsoft.com/office/drawing/2014/main" id="{0CDE0877-BB38-46C5-B33F-F7E3C5C27EC1}"/>
                  </a:ext>
                </a:extLst>
              </p:cNvPr>
              <p:cNvCxnSpPr/>
              <p:nvPr/>
            </p:nvCxnSpPr>
            <p:spPr>
              <a:xfrm>
                <a:off x="5364088" y="3284984"/>
                <a:ext cx="1008112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25">
              <a:extLst>
                <a:ext uri="{FF2B5EF4-FFF2-40B4-BE49-F238E27FC236}">
                  <a16:creationId xmlns:a16="http://schemas.microsoft.com/office/drawing/2014/main" id="{B656A10D-5F49-4C5D-AC88-307A4B7F8A20}"/>
                </a:ext>
              </a:extLst>
            </p:cNvPr>
            <p:cNvGrpSpPr/>
            <p:nvPr/>
          </p:nvGrpSpPr>
          <p:grpSpPr>
            <a:xfrm>
              <a:off x="10392322" y="3385274"/>
              <a:ext cx="936104" cy="523220"/>
              <a:chOff x="6516216" y="2996952"/>
              <a:chExt cx="936104" cy="523220"/>
            </a:xfrm>
            <a:grpFill/>
          </p:grpSpPr>
          <p:sp>
            <p:nvSpPr>
              <p:cNvPr id="67" name="TextBox 26">
                <a:extLst>
                  <a:ext uri="{FF2B5EF4-FFF2-40B4-BE49-F238E27FC236}">
                    <a16:creationId xmlns:a16="http://schemas.microsoft.com/office/drawing/2014/main" id="{D76E85A1-7755-4696-BF4A-185EF0E73F22}"/>
                  </a:ext>
                </a:extLst>
              </p:cNvPr>
              <p:cNvSpPr txBox="1"/>
              <p:nvPr/>
            </p:nvSpPr>
            <p:spPr>
              <a:xfrm>
                <a:off x="6516216" y="2996952"/>
                <a:ext cx="936104" cy="52322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sv-SE" sz="1400" b="1"/>
                  <a:t>女</a:t>
                </a:r>
                <a:endParaRPr lang="sv-SE" altLang="ja-JP" sz="1400" b="1"/>
              </a:p>
              <a:p>
                <a:r>
                  <a:rPr lang="ja-JP" altLang="sv-SE" sz="1400" b="1"/>
                  <a:t>男</a:t>
                </a:r>
                <a:endParaRPr lang="sv-SE" sz="1400" b="1"/>
              </a:p>
            </p:txBody>
          </p:sp>
          <p:cxnSp>
            <p:nvCxnSpPr>
              <p:cNvPr id="68" name="Straight Connector 27">
                <a:extLst>
                  <a:ext uri="{FF2B5EF4-FFF2-40B4-BE49-F238E27FC236}">
                    <a16:creationId xmlns:a16="http://schemas.microsoft.com/office/drawing/2014/main" id="{A6915B5F-5904-413A-B7CC-EEDB529EAA11}"/>
                  </a:ext>
                </a:extLst>
              </p:cNvPr>
              <p:cNvCxnSpPr>
                <a:stCxn id="67" idx="1"/>
                <a:endCxn id="67" idx="3"/>
              </p:cNvCxnSpPr>
              <p:nvPr/>
            </p:nvCxnSpPr>
            <p:spPr>
              <a:xfrm>
                <a:off x="6516216" y="3258562"/>
                <a:ext cx="936104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28">
              <a:extLst>
                <a:ext uri="{FF2B5EF4-FFF2-40B4-BE49-F238E27FC236}">
                  <a16:creationId xmlns:a16="http://schemas.microsoft.com/office/drawing/2014/main" id="{3069BC6F-66AF-4722-95B8-77532681D548}"/>
                </a:ext>
              </a:extLst>
            </p:cNvPr>
            <p:cNvSpPr txBox="1"/>
            <p:nvPr/>
          </p:nvSpPr>
          <p:spPr>
            <a:xfrm>
              <a:off x="6859205" y="5057633"/>
              <a:ext cx="4469221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solidFill>
                    <a:srgbClr val="0000FF"/>
                  </a:solidFill>
                </a:rPr>
                <a:t>&lt;</a:t>
              </a:r>
              <a:r>
                <a:rPr lang="sv-SE" sz="1400" dirty="0">
                  <a:solidFill>
                    <a:srgbClr val="FF0000"/>
                  </a:solidFill>
                </a:rPr>
                <a:t>patientsex</a:t>
              </a:r>
              <a:r>
                <a:rPr lang="sv-SE" sz="1400" dirty="0">
                  <a:solidFill>
                    <a:srgbClr val="0000FF"/>
                  </a:solidFill>
                </a:rPr>
                <a:t>&gt;1&lt;</a:t>
              </a:r>
              <a:r>
                <a:rPr lang="sv-SE" sz="1400" dirty="0">
                  <a:solidFill>
                    <a:srgbClr val="FF0000"/>
                  </a:solidFill>
                </a:rPr>
                <a:t>/patientsex</a:t>
              </a:r>
              <a:r>
                <a:rPr lang="sv-SE" sz="1400" dirty="0">
                  <a:solidFill>
                    <a:srgbClr val="0000FF"/>
                  </a:solidFill>
                </a:rPr>
                <a:t>&gt;</a:t>
              </a:r>
            </a:p>
          </p:txBody>
        </p:sp>
        <p:sp>
          <p:nvSpPr>
            <p:cNvPr id="66" name="TextBox 28">
              <a:extLst>
                <a:ext uri="{FF2B5EF4-FFF2-40B4-BE49-F238E27FC236}">
                  <a16:creationId xmlns:a16="http://schemas.microsoft.com/office/drawing/2014/main" id="{A360F6C7-AAC0-404F-BC80-75FB2CEE01BF}"/>
                </a:ext>
              </a:extLst>
            </p:cNvPr>
            <p:cNvSpPr txBox="1"/>
            <p:nvPr/>
          </p:nvSpPr>
          <p:spPr>
            <a:xfrm>
              <a:off x="6789559" y="1908273"/>
              <a:ext cx="4469221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solidFill>
                    <a:srgbClr val="0000FF"/>
                  </a:solidFill>
                </a:rPr>
                <a:t>&lt;</a:t>
              </a:r>
              <a:r>
                <a:rPr lang="sv-SE" sz="1400" dirty="0">
                  <a:solidFill>
                    <a:srgbClr val="FF0000"/>
                  </a:solidFill>
                </a:rPr>
                <a:t>patientsex</a:t>
              </a:r>
              <a:r>
                <a:rPr lang="sv-SE" sz="1400" dirty="0">
                  <a:solidFill>
                    <a:srgbClr val="0000FF"/>
                  </a:solidFill>
                </a:rPr>
                <a:t>&gt;</a:t>
              </a:r>
              <a:r>
                <a:rPr lang="sv-SE" sz="1400" dirty="0"/>
                <a:t>2</a:t>
              </a:r>
              <a:r>
                <a:rPr lang="sv-SE" sz="1400" dirty="0">
                  <a:solidFill>
                    <a:srgbClr val="0000FF"/>
                  </a:solidFill>
                </a:rPr>
                <a:t>&lt;</a:t>
              </a:r>
              <a:r>
                <a:rPr lang="sv-SE" sz="1400" dirty="0">
                  <a:solidFill>
                    <a:srgbClr val="FF0000"/>
                  </a:solidFill>
                </a:rPr>
                <a:t>/patientsex</a:t>
              </a:r>
              <a:r>
                <a:rPr lang="sv-SE" sz="1400" dirty="0">
                  <a:solidFill>
                    <a:srgbClr val="0000FF"/>
                  </a:solidFill>
                </a:rPr>
                <a:t>&gt;</a:t>
              </a:r>
            </a:p>
          </p:txBody>
        </p:sp>
      </p:grpSp>
      <p:sp>
        <p:nvSpPr>
          <p:cNvPr id="42" name="Google Shape;126;p20">
            <a:extLst>
              <a:ext uri="{FF2B5EF4-FFF2-40B4-BE49-F238E27FC236}">
                <a16:creationId xmlns:a16="http://schemas.microsoft.com/office/drawing/2014/main" id="{8265E206-18E0-4D60-8C3F-B440BAB71684}"/>
              </a:ext>
            </a:extLst>
          </p:cNvPr>
          <p:cNvSpPr txBox="1">
            <a:spLocks/>
          </p:cNvSpPr>
          <p:nvPr/>
        </p:nvSpPr>
        <p:spPr>
          <a:xfrm>
            <a:off x="5381874" y="683657"/>
            <a:ext cx="6613525" cy="1023938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defRPr/>
            </a:pPr>
            <a:r>
              <a:rPr lang="pt-BR" sz="3000" dirty="0">
                <a:latin typeface="Lato" panose="020B0604020202020204" charset="0"/>
              </a:rPr>
              <a:t>VigiMed para Empresas</a:t>
            </a:r>
            <a:br>
              <a:rPr lang="en" sz="3000" dirty="0">
                <a:solidFill>
                  <a:schemeClr val="accent6"/>
                </a:solidFill>
                <a:latin typeface="Lato" panose="020B0604020202020204" charset="0"/>
              </a:rPr>
            </a:br>
            <a:r>
              <a:rPr lang="pt-BR" sz="2800" dirty="0">
                <a:solidFill>
                  <a:schemeClr val="accent6"/>
                </a:solidFill>
                <a:latin typeface="Lato" panose="020B0604020202020204" charset="0"/>
              </a:rPr>
              <a:t>Elementos de dados</a:t>
            </a:r>
            <a:endParaRPr lang="en" sz="2800" dirty="0">
              <a:solidFill>
                <a:schemeClr val="accent6"/>
              </a:solidFill>
              <a:latin typeface="Lato" panose="020B0604020202020204" charset="0"/>
              <a:cs typeface="Lato" panose="020B060402020202020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39238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22" descr="Dots - 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623" y="636043"/>
            <a:ext cx="8096077" cy="5849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324475" y="1651000"/>
            <a:ext cx="5705475" cy="3429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SE" kern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0751" y="1841500"/>
            <a:ext cx="255330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kern="0" dirty="0">
                <a:solidFill>
                  <a:srgbClr val="000000"/>
                </a:solidFill>
              </a:rPr>
              <a:t>Campos obrigatórios</a:t>
            </a:r>
          </a:p>
        </p:txBody>
      </p:sp>
      <p:sp>
        <p:nvSpPr>
          <p:cNvPr id="5" name="Oval 4"/>
          <p:cNvSpPr/>
          <p:nvPr/>
        </p:nvSpPr>
        <p:spPr>
          <a:xfrm>
            <a:off x="5557464" y="1843215"/>
            <a:ext cx="368300" cy="355600"/>
          </a:xfrm>
          <a:prstGeom prst="ellipse">
            <a:avLst/>
          </a:prstGeom>
          <a:solidFill>
            <a:srgbClr val="A027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SE" ker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53654" y="2299090"/>
            <a:ext cx="368300" cy="355600"/>
          </a:xfrm>
          <a:prstGeom prst="ellipse">
            <a:avLst/>
          </a:prstGeom>
          <a:solidFill>
            <a:srgbClr val="009A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SE" kern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549596" y="2746765"/>
            <a:ext cx="368300" cy="355600"/>
          </a:xfrm>
          <a:prstGeom prst="ellipse">
            <a:avLst/>
          </a:prstGeom>
          <a:solidFill>
            <a:srgbClr val="A3D5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SE" kern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52745" y="3218791"/>
            <a:ext cx="368300" cy="355600"/>
          </a:xfrm>
          <a:prstGeom prst="ellipse">
            <a:avLst/>
          </a:prstGeom>
          <a:solidFill>
            <a:srgbClr val="E4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SE" kern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57078" y="3676681"/>
            <a:ext cx="368300" cy="355600"/>
          </a:xfrm>
          <a:prstGeom prst="ellipse">
            <a:avLst/>
          </a:prstGeom>
          <a:solidFill>
            <a:srgbClr val="D39E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SE" kern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59232" y="4137191"/>
            <a:ext cx="368300" cy="3556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SE" kern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63842" y="4608195"/>
            <a:ext cx="368300" cy="355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SE" kern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50" y="2289175"/>
            <a:ext cx="491490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kern="0" dirty="0">
                <a:solidFill>
                  <a:srgbClr val="000000"/>
                </a:solidFill>
              </a:rPr>
              <a:t>Essenciais para análise e avaliação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0750" y="2755900"/>
            <a:ext cx="405765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kern="0" dirty="0">
                <a:solidFill>
                  <a:srgbClr val="000000"/>
                </a:solidFill>
              </a:rPr>
              <a:t>Outras informações relativas ao paciente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0276" y="3213100"/>
            <a:ext cx="490537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kern="0" dirty="0">
                <a:solidFill>
                  <a:srgbClr val="000000"/>
                </a:solidFill>
              </a:rPr>
              <a:t>Informações relativas ao pais (not. parent-child)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0751" y="3660775"/>
            <a:ext cx="49149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kern="0" dirty="0">
                <a:solidFill>
                  <a:srgbClr val="000000"/>
                </a:solidFill>
              </a:rPr>
              <a:t> Campos para unidades (idade, frequência, dose...)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1225" y="4127500"/>
            <a:ext cx="504825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kern="0" dirty="0">
                <a:solidFill>
                  <a:srgbClr val="000000"/>
                </a:solidFill>
              </a:rPr>
              <a:t> Formato/versão (para data, MedDRA...)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81701" y="4594225"/>
            <a:ext cx="408622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kern="0" dirty="0">
                <a:solidFill>
                  <a:srgbClr val="000000"/>
                </a:solidFill>
              </a:rPr>
              <a:t>Informações administrativas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EFEC779-F845-4532-9EC2-8F57F69987A3}"/>
              </a:ext>
            </a:extLst>
          </p:cNvPr>
          <p:cNvSpPr/>
          <p:nvPr/>
        </p:nvSpPr>
        <p:spPr>
          <a:xfrm>
            <a:off x="322349" y="1874272"/>
            <a:ext cx="284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O ICH E2B </a:t>
            </a:r>
            <a:r>
              <a:rPr lang="pt-BR" sz="2400" dirty="0"/>
              <a:t>detalha os elementos de dados de uma notificação de eventos adversos de medicamentos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4830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0EFEC779-F845-4532-9EC2-8F57F69987A3}"/>
              </a:ext>
            </a:extLst>
          </p:cNvPr>
          <p:cNvSpPr/>
          <p:nvPr/>
        </p:nvSpPr>
        <p:spPr>
          <a:xfrm>
            <a:off x="322349" y="1874272"/>
            <a:ext cx="284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O ICH E2B </a:t>
            </a:r>
            <a:r>
              <a:rPr lang="pt-BR" sz="2400" dirty="0"/>
              <a:t>detalha os elementos de dados de uma notificação de eventos adversos de medicamentos</a:t>
            </a:r>
            <a:endParaRPr lang="en-US" sz="2400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2920DBC3-AB5B-4281-A1F0-62587611F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-1"/>
            <a:ext cx="6346880" cy="683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09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7;p18">
            <a:extLst>
              <a:ext uri="{FF2B5EF4-FFF2-40B4-BE49-F238E27FC236}">
                <a16:creationId xmlns:a16="http://schemas.microsoft.com/office/drawing/2014/main" id="{16597DC9-06E7-4FD7-9A8B-B90F8B8D4397}"/>
              </a:ext>
            </a:extLst>
          </p:cNvPr>
          <p:cNvSpPr txBox="1">
            <a:spLocks/>
          </p:cNvSpPr>
          <p:nvPr/>
        </p:nvSpPr>
        <p:spPr>
          <a:xfrm>
            <a:off x="135467" y="1713149"/>
            <a:ext cx="6455834" cy="4604800"/>
          </a:xfrm>
          <a:prstGeom prst="rect">
            <a:avLst/>
          </a:prstGeom>
          <a:ln>
            <a:noFill/>
          </a:ln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796"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SzPts val="1500"/>
              <a:defRPr/>
            </a:pPr>
            <a:r>
              <a:rPr lang="pt-BR" sz="1870" dirty="0">
                <a:latin typeface="Lato"/>
                <a:ea typeface="Lato"/>
                <a:cs typeface="Lato"/>
                <a:sym typeface="Lato"/>
              </a:rPr>
              <a:t>Os principais dados obrigatórios conforme Guia ICH E2B:</a:t>
            </a:r>
          </a:p>
          <a:p>
            <a:pPr marL="177796"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SzPts val="1500"/>
              <a:defRPr/>
            </a:pPr>
            <a:endParaRPr lang="pt-BR" sz="1000" dirty="0">
              <a:latin typeface="Lato"/>
              <a:ea typeface="Lato"/>
              <a:cs typeface="Lato"/>
              <a:sym typeface="Lato"/>
            </a:endParaRPr>
          </a:p>
          <a:p>
            <a:pPr marL="609585" indent="-431789"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SzPts val="1500"/>
              <a:buFont typeface="Wingdings" panose="05000000000000000000" pitchFamily="2" charset="2"/>
              <a:buChar char="ü"/>
              <a:defRPr/>
            </a:pPr>
            <a:r>
              <a:rPr lang="pt-BR" sz="1870" dirty="0">
                <a:latin typeface="Lato"/>
                <a:ea typeface="Lato"/>
                <a:cs typeface="Lato"/>
                <a:sym typeface="Lato"/>
              </a:rPr>
              <a:t>Dados administrativos</a:t>
            </a:r>
          </a:p>
          <a:p>
            <a:pPr marL="634996" lvl="1">
              <a:lnSpc>
                <a:spcPct val="150000"/>
              </a:lnSpc>
              <a:buClr>
                <a:schemeClr val="accent5"/>
              </a:buClr>
              <a:buSzPts val="1500"/>
              <a:defRPr/>
            </a:pPr>
            <a:r>
              <a:rPr lang="pt-BR" sz="1400" dirty="0">
                <a:latin typeface="Lato"/>
                <a:sym typeface="Lato"/>
              </a:rPr>
              <a:t>(Número da notificação, Tipo de notificação, Data de recebimento da notificação, Data da última atualização da notificação, Organização, País, Tipo de Notificador...) </a:t>
            </a:r>
          </a:p>
          <a:p>
            <a:pPr marL="609585" indent="-431789"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SzPts val="1500"/>
              <a:buFont typeface="Wingdings" panose="05000000000000000000" pitchFamily="2" charset="2"/>
              <a:buChar char="ü"/>
              <a:defRPr/>
            </a:pPr>
            <a:r>
              <a:rPr lang="pt-BR" sz="1870" dirty="0">
                <a:latin typeface="Lato"/>
                <a:ea typeface="Lato"/>
                <a:cs typeface="Lato"/>
                <a:sym typeface="Lato"/>
              </a:rPr>
              <a:t>Algum dado sobre o paciente </a:t>
            </a:r>
            <a:br>
              <a:rPr lang="pt-BR" sz="1870" dirty="0">
                <a:latin typeface="Lato"/>
                <a:ea typeface="Lato"/>
                <a:cs typeface="Lato"/>
                <a:sym typeface="Lato"/>
              </a:rPr>
            </a:br>
            <a:r>
              <a:rPr lang="pt-BR" sz="1400" dirty="0">
                <a:latin typeface="Lato"/>
                <a:ea typeface="Lato"/>
                <a:cs typeface="Lato"/>
                <a:sym typeface="Lato"/>
              </a:rPr>
              <a:t>(iniciais, sexo, idade, data de nascimento, </a:t>
            </a:r>
            <a:r>
              <a:rPr lang="pt-BR" sz="1400" dirty="0" err="1">
                <a:latin typeface="Lato"/>
                <a:ea typeface="Lato"/>
                <a:cs typeface="Lato"/>
                <a:sym typeface="Lato"/>
              </a:rPr>
              <a:t>etc</a:t>
            </a:r>
            <a:r>
              <a:rPr lang="pt-BR" sz="1400" dirty="0">
                <a:latin typeface="Lato"/>
                <a:ea typeface="Lato"/>
                <a:cs typeface="Lato"/>
                <a:sym typeface="Lato"/>
              </a:rPr>
              <a:t>)</a:t>
            </a:r>
          </a:p>
          <a:p>
            <a:pPr marL="609585" indent="-431789"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SzPts val="1500"/>
              <a:buFont typeface="Wingdings" panose="05000000000000000000" pitchFamily="2" charset="2"/>
              <a:buChar char="ü"/>
              <a:defRPr/>
            </a:pPr>
            <a:r>
              <a:rPr lang="pt-BR" sz="1870" dirty="0">
                <a:latin typeface="Lato"/>
                <a:sym typeface="Lato"/>
              </a:rPr>
              <a:t>Narrativa do caso </a:t>
            </a:r>
          </a:p>
          <a:p>
            <a:pPr marL="609585" indent="-431789"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SzPts val="1500"/>
              <a:buFont typeface="Wingdings" panose="05000000000000000000" pitchFamily="2" charset="2"/>
              <a:buChar char="ü"/>
              <a:defRPr/>
            </a:pPr>
            <a:r>
              <a:rPr lang="pt-BR" sz="1870" b="1" dirty="0">
                <a:latin typeface="Lato"/>
                <a:ea typeface="Lato"/>
                <a:cs typeface="Lato"/>
                <a:sym typeface="Lato"/>
              </a:rPr>
              <a:t>Informação sobre a reação/evento em </a:t>
            </a:r>
            <a:r>
              <a:rPr lang="pt-BR" sz="1870" b="1" dirty="0" err="1">
                <a:latin typeface="Lato"/>
                <a:ea typeface="Lato"/>
                <a:cs typeface="Lato"/>
                <a:sym typeface="Lato"/>
              </a:rPr>
              <a:t>MedDRA</a:t>
            </a:r>
            <a:endParaRPr lang="pt-BR" sz="1400" b="1" dirty="0">
              <a:latin typeface="Lato"/>
              <a:ea typeface="Lato"/>
              <a:cs typeface="Lato"/>
              <a:sym typeface="Lato"/>
            </a:endParaRPr>
          </a:p>
          <a:p>
            <a:pPr marL="609585" indent="-431789"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SzPts val="1500"/>
              <a:buFont typeface="Wingdings" panose="05000000000000000000" pitchFamily="2" charset="2"/>
              <a:buChar char="ü"/>
              <a:defRPr/>
            </a:pPr>
            <a:r>
              <a:rPr lang="pt-BR" sz="1870" dirty="0">
                <a:latin typeface="Lato"/>
                <a:ea typeface="Lato"/>
                <a:cs typeface="Lato"/>
                <a:sym typeface="Lato"/>
              </a:rPr>
              <a:t>Algum dado sobre o medicamento </a:t>
            </a:r>
            <a:br>
              <a:rPr lang="pt-BR" sz="1870" dirty="0">
                <a:latin typeface="Lato"/>
                <a:ea typeface="Lato"/>
                <a:cs typeface="Lato"/>
                <a:sym typeface="Lato"/>
              </a:rPr>
            </a:br>
            <a:r>
              <a:rPr lang="pt-BR" sz="1400" dirty="0">
                <a:latin typeface="Lato"/>
                <a:ea typeface="Lato"/>
                <a:cs typeface="Lato"/>
                <a:sym typeface="Lato"/>
              </a:rPr>
              <a:t>(papel do medicamento e nome comercial ou substância )</a:t>
            </a:r>
          </a:p>
          <a:p>
            <a:pPr marL="380990" indent="-380990">
              <a:lnSpc>
                <a:spcPct val="150000"/>
              </a:lnSpc>
              <a:spcBef>
                <a:spcPts val="2133"/>
              </a:spcBef>
              <a:buFont typeface="Wingdings" panose="05000000000000000000" pitchFamily="2" charset="2"/>
              <a:buChar char="ü"/>
              <a:defRPr/>
            </a:pPr>
            <a:endParaRPr lang="pt-BR" sz="1870" dirty="0">
              <a:highlight>
                <a:srgbClr val="FFFFFF"/>
              </a:highlight>
            </a:endParaRPr>
          </a:p>
          <a:p>
            <a:pPr marL="380990" indent="-38099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Font typeface="Wingdings" panose="05000000000000000000" pitchFamily="2" charset="2"/>
              <a:buChar char="ü"/>
              <a:defRPr/>
            </a:pPr>
            <a:endParaRPr lang="pt-BR" sz="187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436" name="Google Shape;110;p18">
            <a:extLst>
              <a:ext uri="{FF2B5EF4-FFF2-40B4-BE49-F238E27FC236}">
                <a16:creationId xmlns:a16="http://schemas.microsoft.com/office/drawing/2014/main" id="{B4B2C2E7-7083-4A1B-BA60-93A0468D6D8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694" y="1886015"/>
            <a:ext cx="5844306" cy="458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27;p20">
            <a:extLst>
              <a:ext uri="{FF2B5EF4-FFF2-40B4-BE49-F238E27FC236}">
                <a16:creationId xmlns:a16="http://schemas.microsoft.com/office/drawing/2014/main" id="{EEB15825-A4F9-46A1-A04E-F18DAC1D4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4" y="605106"/>
            <a:ext cx="2065954" cy="8254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Google Shape;126;p20">
            <a:extLst>
              <a:ext uri="{FF2B5EF4-FFF2-40B4-BE49-F238E27FC236}">
                <a16:creationId xmlns:a16="http://schemas.microsoft.com/office/drawing/2014/main" id="{E4C9EC90-E1EA-4083-86AE-6C758899D18F}"/>
              </a:ext>
            </a:extLst>
          </p:cNvPr>
          <p:cNvSpPr txBox="1">
            <a:spLocks/>
          </p:cNvSpPr>
          <p:nvPr/>
        </p:nvSpPr>
        <p:spPr>
          <a:xfrm>
            <a:off x="5480484" y="540051"/>
            <a:ext cx="6613525" cy="1023938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defRPr/>
            </a:pPr>
            <a:endParaRPr lang="en" sz="2400" dirty="0">
              <a:solidFill>
                <a:schemeClr val="accent6"/>
              </a:solidFill>
              <a:latin typeface="Lato" panose="020B0604020202020204" charset="0"/>
              <a:cs typeface="Lato" panose="020B0604020202020204" charset="0"/>
              <a:sym typeface="Roboto"/>
            </a:endParaRPr>
          </a:p>
        </p:txBody>
      </p:sp>
      <p:sp>
        <p:nvSpPr>
          <p:cNvPr id="8" name="Google Shape;126;p20">
            <a:extLst>
              <a:ext uri="{FF2B5EF4-FFF2-40B4-BE49-F238E27FC236}">
                <a16:creationId xmlns:a16="http://schemas.microsoft.com/office/drawing/2014/main" id="{1740D758-1E19-43F5-AA0A-8F33A7E824B2}"/>
              </a:ext>
            </a:extLst>
          </p:cNvPr>
          <p:cNvSpPr txBox="1">
            <a:spLocks/>
          </p:cNvSpPr>
          <p:nvPr/>
        </p:nvSpPr>
        <p:spPr>
          <a:xfrm>
            <a:off x="5381874" y="683657"/>
            <a:ext cx="6613525" cy="1023938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defRPr/>
            </a:pPr>
            <a:r>
              <a:rPr lang="pt-BR" sz="3000" dirty="0">
                <a:latin typeface="Lato" panose="020B0604020202020204" charset="0"/>
              </a:rPr>
              <a:t>VigiMed para Empresas</a:t>
            </a:r>
            <a:br>
              <a:rPr lang="en" sz="3000" dirty="0">
                <a:solidFill>
                  <a:schemeClr val="accent6"/>
                </a:solidFill>
                <a:latin typeface="Lato" panose="020B0604020202020204" charset="0"/>
              </a:rPr>
            </a:br>
            <a:r>
              <a:rPr lang="pt-BR" sz="2800" dirty="0">
                <a:solidFill>
                  <a:schemeClr val="accent6"/>
                </a:solidFill>
                <a:latin typeface="Lato" panose="020B0604020202020204" charset="0"/>
              </a:rPr>
              <a:t>Elementos de dados</a:t>
            </a:r>
            <a:endParaRPr lang="en" sz="2800" dirty="0">
              <a:solidFill>
                <a:schemeClr val="accent6"/>
              </a:solidFill>
              <a:latin typeface="Lato" panose="020B0604020202020204" charset="0"/>
              <a:cs typeface="Lato" panose="020B060402020202020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3627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oogle Shape;70;p15">
            <a:extLst>
              <a:ext uri="{FF2B5EF4-FFF2-40B4-BE49-F238E27FC236}">
                <a16:creationId xmlns:a16="http://schemas.microsoft.com/office/drawing/2014/main" id="{7EEF4A97-1B2E-403E-8CEB-D4A670292CC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5862638"/>
            <a:ext cx="3454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Google Shape;72;p15">
            <a:extLst>
              <a:ext uri="{FF2B5EF4-FFF2-40B4-BE49-F238E27FC236}">
                <a16:creationId xmlns:a16="http://schemas.microsoft.com/office/drawing/2014/main" id="{EF53B1BC-A75E-4781-86AB-0F007EDE8252}"/>
              </a:ext>
            </a:extLst>
          </p:cNvPr>
          <p:cNvSpPr txBox="1">
            <a:spLocks/>
          </p:cNvSpPr>
          <p:nvPr/>
        </p:nvSpPr>
        <p:spPr>
          <a:xfrm>
            <a:off x="5370513" y="3463925"/>
            <a:ext cx="6246812" cy="1793875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O VigiMed é nome dado no Brasil ao sistema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Vigiflow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, utilizado pela Organização Mundial de Saúde (OMS) para o recebimento de notificações de eventos adversos de vários países e fornecido por </a:t>
            </a:r>
            <a:r>
              <a:rPr lang="pt-BR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Uppsala </a:t>
            </a:r>
            <a:r>
              <a:rPr lang="pt-BR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Monitoring</a:t>
            </a:r>
            <a:r>
              <a:rPr lang="pt-BR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 Centre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/>
                <a:ea typeface="Lato"/>
                <a:cs typeface="Lato"/>
                <a:sym typeface="Lato"/>
              </a:rPr>
              <a:t>(UMC) - centro vinculado à OMS que operacionaliza o Programa de Monitoramento Internacional de Medicamentos.</a:t>
            </a:r>
          </a:p>
        </p:txBody>
      </p:sp>
      <p:pic>
        <p:nvPicPr>
          <p:cNvPr id="14340" name="Google Shape;71;p15">
            <a:extLst>
              <a:ext uri="{FF2B5EF4-FFF2-40B4-BE49-F238E27FC236}">
                <a16:creationId xmlns:a16="http://schemas.microsoft.com/office/drawing/2014/main" id="{92F9F900-669A-4B90-AF9E-B78BD033910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936750"/>
            <a:ext cx="614838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68;p15">
            <a:extLst>
              <a:ext uri="{FF2B5EF4-FFF2-40B4-BE49-F238E27FC236}">
                <a16:creationId xmlns:a16="http://schemas.microsoft.com/office/drawing/2014/main" id="{57D37792-5233-4B3E-A653-45CD6088D8A1}"/>
              </a:ext>
            </a:extLst>
          </p:cNvPr>
          <p:cNvSpPr txBox="1">
            <a:spLocks/>
          </p:cNvSpPr>
          <p:nvPr/>
        </p:nvSpPr>
        <p:spPr>
          <a:xfrm>
            <a:off x="5468938" y="4921250"/>
            <a:ext cx="6442075" cy="871538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pt-BR" sz="1850" b="1" dirty="0">
                <a:solidFill>
                  <a:schemeClr val="accent1"/>
                </a:solidFill>
                <a:latin typeface="Lato"/>
                <a:cs typeface="Lato"/>
              </a:rPr>
              <a:t>* Atenção! </a:t>
            </a:r>
            <a:r>
              <a:rPr lang="pt-BR" sz="1850" dirty="0">
                <a:solidFill>
                  <a:schemeClr val="accent1"/>
                </a:solidFill>
                <a:latin typeface="Lato"/>
                <a:cs typeface="Lato"/>
              </a:rPr>
              <a:t>Queixas técnicas de medicamentos e outros produtos continuam a ser notificadas pelo </a:t>
            </a:r>
            <a:r>
              <a:rPr lang="pt-BR" sz="1850" b="1" dirty="0" err="1">
                <a:solidFill>
                  <a:schemeClr val="accent1"/>
                </a:solidFill>
                <a:latin typeface="Lato"/>
                <a:cs typeface="Lato"/>
              </a:rPr>
              <a:t>Notivisa</a:t>
            </a:r>
            <a:r>
              <a:rPr lang="pt-BR" sz="1850" dirty="0">
                <a:solidFill>
                  <a:schemeClr val="accent1"/>
                </a:solidFill>
                <a:latin typeface="Lato"/>
                <a:cs typeface="Lato"/>
              </a:rPr>
              <a:t>. </a:t>
            </a:r>
            <a:endParaRPr lang="pt-BR" sz="1850" dirty="0">
              <a:solidFill>
                <a:schemeClr val="accent1"/>
              </a:solidFill>
              <a:latin typeface="Lato"/>
              <a:cs typeface="Lato"/>
              <a:sym typeface="Lato"/>
            </a:endParaRPr>
          </a:p>
        </p:txBody>
      </p:sp>
      <p:sp>
        <p:nvSpPr>
          <p:cNvPr id="14342" name="Google Shape;68;p15">
            <a:extLst>
              <a:ext uri="{FF2B5EF4-FFF2-40B4-BE49-F238E27FC236}">
                <a16:creationId xmlns:a16="http://schemas.microsoft.com/office/drawing/2014/main" id="{6F39DAF5-C65A-4B25-BC6D-3374AE347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1995488"/>
            <a:ext cx="4699000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BR" altLang="pt-BR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O VigiMed é o sistema de farmacovigilância disponibilizado pela Anvisa, </a:t>
            </a:r>
            <a:r>
              <a:rPr lang="pt-BR" altLang="pt-BR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 final de 2018,</a:t>
            </a:r>
            <a:r>
              <a:rPr lang="pt-BR" altLang="pt-BR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 </a:t>
            </a:r>
            <a:r>
              <a:rPr lang="pt-BR" altLang="pt-BR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para registro, processamento e compartilhamento de relatos de eventos adversos </a:t>
            </a:r>
            <a:r>
              <a:rPr lang="pt-BR" altLang="pt-BR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relacionados aos medicamentos e vacinas*, tais como:</a:t>
            </a:r>
            <a:br>
              <a:rPr lang="pt-BR" altLang="pt-BR" dirty="0">
                <a:solidFill>
                  <a:srgbClr val="000000"/>
                </a:solidFill>
                <a:latin typeface="Lato"/>
                <a:ea typeface="Lato"/>
                <a:cs typeface="Lato"/>
              </a:rPr>
            </a:br>
            <a:br>
              <a:rPr lang="pt-BR" altLang="pt-BR" sz="1000" dirty="0">
                <a:solidFill>
                  <a:srgbClr val="000000"/>
                </a:solidFill>
                <a:latin typeface="Lato"/>
                <a:ea typeface="Lato"/>
                <a:cs typeface="Lato"/>
              </a:rPr>
            </a:br>
            <a:r>
              <a:rPr lang="pt-BR" altLang="pt-BR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• Reações adversas (</a:t>
            </a:r>
            <a:r>
              <a:rPr lang="pt-BR" altLang="pt-BR" dirty="0" err="1">
                <a:solidFill>
                  <a:srgbClr val="000000"/>
                </a:solidFill>
                <a:latin typeface="Lato"/>
                <a:ea typeface="Lato"/>
                <a:cs typeface="Lato"/>
              </a:rPr>
              <a:t>RAMs</a:t>
            </a:r>
            <a:r>
              <a:rPr lang="pt-BR" altLang="pt-BR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);</a:t>
            </a:r>
            <a:br>
              <a:rPr lang="pt-BR" altLang="pt-BR" dirty="0">
                <a:solidFill>
                  <a:srgbClr val="000000"/>
                </a:solidFill>
                <a:latin typeface="Lato"/>
                <a:ea typeface="Lato"/>
                <a:cs typeface="Lato"/>
              </a:rPr>
            </a:br>
            <a:r>
              <a:rPr lang="pt-BR" altLang="pt-BR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• Erros de medicação;</a:t>
            </a:r>
            <a:br>
              <a:rPr lang="pt-BR" altLang="pt-BR" dirty="0">
                <a:solidFill>
                  <a:srgbClr val="000000"/>
                </a:solidFill>
                <a:latin typeface="Lato"/>
                <a:ea typeface="Lato"/>
                <a:cs typeface="Lato"/>
              </a:rPr>
            </a:br>
            <a:r>
              <a:rPr lang="pt-BR" altLang="pt-BR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• Inefetividade terapêutica.</a:t>
            </a:r>
            <a:br>
              <a:rPr lang="pt-BR" altLang="pt-BR" b="1" dirty="0">
                <a:solidFill>
                  <a:srgbClr val="000000"/>
                </a:solidFill>
                <a:latin typeface="Lato"/>
                <a:ea typeface="Lato"/>
                <a:cs typeface="Lato"/>
              </a:rPr>
            </a:br>
            <a:endParaRPr lang="pt-BR" altLang="pt-BR" dirty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43" name="Google Shape;67;p15">
            <a:extLst>
              <a:ext uri="{FF2B5EF4-FFF2-40B4-BE49-F238E27FC236}">
                <a16:creationId xmlns:a16="http://schemas.microsoft.com/office/drawing/2014/main" id="{116F247C-850C-4B1F-A5CF-FBD42A353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809625"/>
            <a:ext cx="6931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Aft>
                <a:spcPts val="2138"/>
              </a:spcAft>
            </a:pPr>
            <a:r>
              <a:rPr lang="pt-BR" altLang="pt-BR" sz="3000">
                <a:latin typeface="Lato"/>
              </a:rPr>
              <a:t>O que é?</a:t>
            </a:r>
          </a:p>
        </p:txBody>
      </p:sp>
      <p:pic>
        <p:nvPicPr>
          <p:cNvPr id="9" name="Google Shape;127;p20">
            <a:extLst>
              <a:ext uri="{FF2B5EF4-FFF2-40B4-BE49-F238E27FC236}">
                <a16:creationId xmlns:a16="http://schemas.microsoft.com/office/drawing/2014/main" id="{7CA41FBB-27A0-4EE7-A768-FE0AF255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4" y="605106"/>
            <a:ext cx="2065954" cy="8254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F72FCBD1-F0A7-462C-99FC-F9F5EBBD54E8}"/>
              </a:ext>
            </a:extLst>
          </p:cNvPr>
          <p:cNvGrpSpPr/>
          <p:nvPr/>
        </p:nvGrpSpPr>
        <p:grpSpPr>
          <a:xfrm>
            <a:off x="666372" y="1942342"/>
            <a:ext cx="7459580" cy="4215893"/>
            <a:chOff x="1576389" y="127221"/>
            <a:chExt cx="9112250" cy="6865677"/>
          </a:xfrm>
        </p:grpSpPr>
        <p:pic>
          <p:nvPicPr>
            <p:cNvPr id="19458" name="Picture 4" descr="C:\Project\General\User\Magnus L\Presentations\2015\2015-09-16 - APEC\FlowImages\HostedDS-ill-iPad-only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57550" y="1557338"/>
              <a:ext cx="534988" cy="79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59" name="Picture 5" descr="C:\Project\General\User\Magnus L\Presentations\2015\2015-09-16 - APEC\FlowImages\DoctorBlack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03388" y="736600"/>
              <a:ext cx="77311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0" name="Picture 8" descr="C:\Project\General\User\Magnus L\Presentations\2015\2015-09-16 - APEC\FlowImages\HostedDS-ill-PNG-Desktop-only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43250" y="5048251"/>
              <a:ext cx="966788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1" name="Picture 9" descr="C:\Project\General\User\Magnus L\Presentations\2015\2015-09-16 - APEC\FlowImages\HostedDS-ill-mobil-only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32176" y="2492376"/>
              <a:ext cx="360363" cy="68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Picture 10" descr="C:\Project\General\User\Magnus L\Presentations\2015\2015-09-16 - APEC\FlowImages\EHR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92388" y="1425575"/>
              <a:ext cx="550862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11" descr="C:\Project\General\User\Magnus L\Presentations\2015\2015-09-16 - APEC\FlowImages\MAH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76389" y="5378450"/>
              <a:ext cx="847725" cy="858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Picture 12" descr="C:\Project\General\User\Magnus L\Presentations\2015\2015-09-16 - APEC\FlowImages\Patient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703388" y="3048000"/>
              <a:ext cx="704850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Elbow Connector 15"/>
            <p:cNvCxnSpPr/>
            <p:nvPr/>
          </p:nvCxnSpPr>
          <p:spPr>
            <a:xfrm>
              <a:off x="7481888" y="2370138"/>
              <a:ext cx="990600" cy="91440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70C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466" name="Picture 13" descr="C:\Project\General\User\Magnus L\Presentations\2015\2015-09-16 - APEC\FlowImages\our_process_2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535863" y="2565400"/>
              <a:ext cx="685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1847851" y="1466850"/>
              <a:ext cx="575799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v-SE" b="1">
                  <a:solidFill>
                    <a:srgbClr val="000000"/>
                  </a:solidFill>
                  <a:cs typeface="Arial" charset="0"/>
                </a:rPr>
                <a:t>HCP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31951" y="3708400"/>
              <a:ext cx="868363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v-SE" b="1">
                  <a:solidFill>
                    <a:srgbClr val="000000"/>
                  </a:solidFill>
                  <a:cs typeface="Arial" charset="0"/>
                </a:rPr>
                <a:t>Patient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95438" y="6167438"/>
              <a:ext cx="971550" cy="6461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v-SE" b="1">
                  <a:solidFill>
                    <a:srgbClr val="000000"/>
                  </a:solidFill>
                  <a:cs typeface="Arial" charset="0"/>
                </a:rPr>
                <a:t>Pharma</a:t>
              </a:r>
            </a:p>
            <a:p>
              <a:pPr>
                <a:defRPr/>
              </a:pPr>
              <a:r>
                <a:rPr lang="sv-SE" b="1">
                  <a:solidFill>
                    <a:srgbClr val="000000"/>
                  </a:solidFill>
                  <a:cs typeface="Arial" charset="0"/>
                </a:rPr>
                <a:t>industry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28025" y="2205039"/>
              <a:ext cx="457200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v-SE" b="1">
                  <a:solidFill>
                    <a:srgbClr val="000000"/>
                  </a:solidFill>
                  <a:cs typeface="Arial" charset="0"/>
                </a:rPr>
                <a:t>NC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99464" y="3933825"/>
              <a:ext cx="2160587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sv-SE" b="1">
                  <a:solidFill>
                    <a:srgbClr val="000000"/>
                  </a:solidFill>
                  <a:cs typeface="Arial" charset="0"/>
                </a:rPr>
                <a:t>NC database</a:t>
              </a:r>
            </a:p>
          </p:txBody>
        </p:sp>
        <p:pic>
          <p:nvPicPr>
            <p:cNvPr id="19472" name="Picture 16" descr="C:\Project\General\User\Magnus L\Presentations\2015\2015-09-16 - APEC\FlowImages\NCA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183563" y="1557339"/>
              <a:ext cx="762000" cy="74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3" name="Picture 3" descr="C:\Project\General\User\Magnus L\Presentations\2015\2015-09-16 - APEC\FlowImages\HostedDS-ill-In-House-Database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8328025" y="2276475"/>
              <a:ext cx="2133600" cy="184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Oval 28"/>
            <p:cNvSpPr/>
            <p:nvPr/>
          </p:nvSpPr>
          <p:spPr>
            <a:xfrm rot="2009005">
              <a:off x="6715126" y="1619251"/>
              <a:ext cx="3973513" cy="2917825"/>
            </a:xfrm>
            <a:prstGeom prst="ellipse">
              <a:avLst/>
            </a:prstGeom>
            <a:noFill/>
            <a:ln w="508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solidFill>
                  <a:srgbClr val="FFFF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86039" y="1916114"/>
              <a:ext cx="522287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sv-SE" sz="1400" b="1">
                  <a:solidFill>
                    <a:srgbClr val="000000"/>
                  </a:solidFill>
                  <a:cs typeface="Arial" charset="0"/>
                </a:rPr>
                <a:t>EHR</a:t>
              </a:r>
              <a:r>
                <a:rPr lang="sv-SE" sz="1200" b="1">
                  <a:solidFill>
                    <a:srgbClr val="000000"/>
                  </a:solidFill>
                  <a:cs typeface="Arial" charset="0"/>
                </a:rPr>
                <a:t> </a:t>
              </a:r>
            </a:p>
          </p:txBody>
        </p:sp>
        <p:pic>
          <p:nvPicPr>
            <p:cNvPr id="19476" name="Picture 8" descr="C:\Project\General\User\Magnus L\Presentations\2015\2015-09-16 - APEC\FlowImages\HostedDS-ill-PNG-Desktop-only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143251" y="476251"/>
              <a:ext cx="1008063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2927351" y="1033464"/>
              <a:ext cx="1477963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sv-SE" sz="1400" b="1">
                  <a:solidFill>
                    <a:srgbClr val="000000"/>
                  </a:solidFill>
                  <a:cs typeface="Arial" charset="0"/>
                </a:rPr>
                <a:t>On-line reporting</a:t>
              </a:r>
              <a:endParaRPr lang="sv-SE" sz="1000" b="1" i="1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19478" name="Picture 8" descr="C:\Project\General\User\Magnus L\Presentations\2015\2015-09-16 - APEC\FlowImages\HostedDS-ill-PNG-Desktop-only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071813" y="3789364"/>
              <a:ext cx="1008062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2817813" y="4344989"/>
              <a:ext cx="1477962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sv-SE" sz="1400" b="1">
                  <a:solidFill>
                    <a:srgbClr val="000000"/>
                  </a:solidFill>
                  <a:cs typeface="Arial" charset="0"/>
                </a:rPr>
                <a:t>On-line reporting</a:t>
              </a:r>
              <a:endParaRPr lang="sv-SE" sz="1000" b="1" i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54376" y="3173414"/>
              <a:ext cx="714375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sv-SE" sz="1400" b="1">
                  <a:solidFill>
                    <a:srgbClr val="000000"/>
                  </a:solidFill>
                  <a:cs typeface="Arial" charset="0"/>
                </a:rPr>
                <a:t>Mobile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43226" y="5594351"/>
              <a:ext cx="1476375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sv-SE" sz="1400" b="1">
                  <a:solidFill>
                    <a:srgbClr val="000000"/>
                  </a:solidFill>
                  <a:cs typeface="Arial" charset="0"/>
                </a:rPr>
                <a:t>On-line reporting</a:t>
              </a:r>
              <a:endParaRPr lang="sv-SE" sz="1000" b="1" i="1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19482" name="Picture 6" descr="C:\Project\General\User\Magnus L\Presentations\2015\2015-09-16 - APEC\FlowImages\E2B.pn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719513" y="6092826"/>
              <a:ext cx="519112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27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743303" y="5507119"/>
              <a:ext cx="720080" cy="883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Box 63"/>
            <p:cNvSpPr txBox="1"/>
            <p:nvPr/>
          </p:nvSpPr>
          <p:spPr>
            <a:xfrm>
              <a:off x="6236047" y="6208714"/>
              <a:ext cx="1694759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sv-SE" b="1">
                  <a:solidFill>
                    <a:srgbClr val="000000"/>
                  </a:solidFill>
                  <a:cs typeface="Arial" charset="0"/>
                </a:rPr>
                <a:t>PHPs</a:t>
              </a:r>
            </a:p>
            <a:p>
              <a:pPr>
                <a:defRPr/>
              </a:pPr>
              <a:r>
                <a:rPr lang="sv-SE" b="1">
                  <a:solidFill>
                    <a:srgbClr val="000000"/>
                  </a:solidFill>
                  <a:cs typeface="Arial" charset="0"/>
                </a:rPr>
                <a:t>e.g. AEFI centre</a:t>
              </a:r>
            </a:p>
          </p:txBody>
        </p:sp>
        <p:pic>
          <p:nvPicPr>
            <p:cNvPr id="65" name="Picture 17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616280" y="5570562"/>
              <a:ext cx="70485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Box 65"/>
            <p:cNvSpPr txBox="1"/>
            <p:nvPr/>
          </p:nvSpPr>
          <p:spPr>
            <a:xfrm>
              <a:off x="7985125" y="6227764"/>
              <a:ext cx="23749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sv-SE" b="1">
                  <a:solidFill>
                    <a:srgbClr val="000000"/>
                  </a:solidFill>
                  <a:cs typeface="Arial" charset="0"/>
                </a:rPr>
                <a:t>Regional Centres (RCs)</a:t>
              </a:r>
            </a:p>
          </p:txBody>
        </p:sp>
        <p:pic>
          <p:nvPicPr>
            <p:cNvPr id="19487" name="Picture 4" descr="Bildresultat för pdf icon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144838" y="6159501"/>
              <a:ext cx="360362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Box 87"/>
            <p:cNvSpPr txBox="1"/>
            <p:nvPr/>
          </p:nvSpPr>
          <p:spPr>
            <a:xfrm>
              <a:off x="3051176" y="5942013"/>
              <a:ext cx="544513" cy="2476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sv-SE" sz="1000" b="1">
                  <a:solidFill>
                    <a:srgbClr val="000000"/>
                  </a:solidFill>
                  <a:cs typeface="Arial" charset="0"/>
                </a:rPr>
                <a:t>CIOMS</a:t>
              </a:r>
              <a:endParaRPr lang="sv-SE" sz="1000" b="1" i="1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82" name="Elbow Connector 15"/>
            <p:cNvCxnSpPr/>
            <p:nvPr/>
          </p:nvCxnSpPr>
          <p:spPr>
            <a:xfrm rot="10800000" flipV="1">
              <a:off x="4354666" y="4269849"/>
              <a:ext cx="2854519" cy="208324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ight Brace 45"/>
            <p:cNvSpPr/>
            <p:nvPr/>
          </p:nvSpPr>
          <p:spPr>
            <a:xfrm>
              <a:off x="4872039" y="549276"/>
              <a:ext cx="1152525" cy="6119813"/>
            </a:xfrm>
            <a:prstGeom prst="rightBrace">
              <a:avLst>
                <a:gd name="adj1" fmla="val 23516"/>
                <a:gd name="adj2" fmla="val 50780"/>
              </a:avLst>
            </a:prstGeom>
            <a:ln w="3492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v-SE" b="1">
                <a:solidFill>
                  <a:prstClr val="black"/>
                </a:solidFill>
              </a:endParaRPr>
            </a:p>
          </p:txBody>
        </p:sp>
        <p:pic>
          <p:nvPicPr>
            <p:cNvPr id="19491" name="Picture 6" descr="C:\Project\General\User\Magnus L\Presentations\2015\2015-09-16 - APEC\FlowImages\E2B.pn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383339" y="2997201"/>
              <a:ext cx="909637" cy="1008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Right Brace 52"/>
            <p:cNvSpPr/>
            <p:nvPr/>
          </p:nvSpPr>
          <p:spPr>
            <a:xfrm rot="16200000">
              <a:off x="7639051" y="4005264"/>
              <a:ext cx="625475" cy="2447925"/>
            </a:xfrm>
            <a:prstGeom prst="rightBrace">
              <a:avLst>
                <a:gd name="adj1" fmla="val 92531"/>
                <a:gd name="adj2" fmla="val 50650"/>
              </a:avLst>
            </a:prstGeom>
            <a:ln w="3492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v-SE" b="1">
                <a:solidFill>
                  <a:prstClr val="black"/>
                </a:solidFill>
              </a:endParaRPr>
            </a:p>
          </p:txBody>
        </p:sp>
        <p:pic>
          <p:nvPicPr>
            <p:cNvPr id="19493" name="Picture 6" descr="C:\Project\General\User\Magnus L\Presentations\2015\2015-09-16 - APEC\FlowImages\E2B.pn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567614" y="3952876"/>
              <a:ext cx="909637" cy="1008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6" descr="C:\Project\General\User\Magnus L\Presentations\2015\2015-09-16 - APEC\FlowImages\E2B.pn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9231232" y="1400313"/>
              <a:ext cx="909637" cy="1008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0" name="Elbow Connector 15"/>
            <p:cNvCxnSpPr/>
            <p:nvPr/>
          </p:nvCxnSpPr>
          <p:spPr>
            <a:xfrm rot="10800000">
              <a:off x="6827520" y="564544"/>
              <a:ext cx="2703444" cy="73151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3" descr="C:\Project\General\User\Magnus L\Presentations\2015\2015-09-16 - APEC\FlowImages\HostedDS-ill-In-House-Database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20149" y="127221"/>
              <a:ext cx="1156791" cy="1001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5252129" y="1009072"/>
              <a:ext cx="2160587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sv-SE" b="1">
                  <a:solidFill>
                    <a:srgbClr val="000000"/>
                  </a:solidFill>
                  <a:cs typeface="Arial" charset="0"/>
                </a:rPr>
                <a:t>WHO Global database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59337" y="6438900"/>
              <a:ext cx="91884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sv-SE" sz="1000" b="1">
                <a:solidFill>
                  <a:srgbClr val="000000"/>
                </a:solidFill>
                <a:cs typeface="Arial" charset="0"/>
              </a:endParaRPr>
            </a:p>
            <a:p>
              <a:pPr algn="ctr">
                <a:defRPr/>
              </a:pPr>
              <a:r>
                <a:rPr lang="sv-SE" sz="1000" b="1" i="1">
                  <a:solidFill>
                    <a:srgbClr val="000000"/>
                  </a:solidFill>
                  <a:cs typeface="Arial" charset="0"/>
                </a:rPr>
                <a:t>Multinational</a:t>
              </a:r>
            </a:p>
            <a:p>
              <a:pPr algn="ctr">
                <a:defRPr/>
              </a:pPr>
              <a:endParaRPr lang="sv-SE" sz="1000" b="1" i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05169" y="6494464"/>
              <a:ext cx="455574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sv-SE" sz="1000" b="1" i="1">
                  <a:solidFill>
                    <a:srgbClr val="000000"/>
                  </a:solidFill>
                  <a:cs typeface="Arial" charset="0"/>
                </a:rPr>
                <a:t>Local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2828669">
              <a:off x="5004877" y="2105561"/>
              <a:ext cx="1253052" cy="318764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sv-SE" sz="2000" b="1" i="1" dirty="0">
                  <a:solidFill>
                    <a:srgbClr val="00B050"/>
                  </a:solidFill>
                  <a:latin typeface="Comic Sans MS" pitchFamily="66" charset="0"/>
                </a:rPr>
                <a:t>HARMONIZATION </a:t>
              </a:r>
            </a:p>
            <a:p>
              <a:endParaRPr lang="sv-SE" b="1" i="1" dirty="0">
                <a:solidFill>
                  <a:srgbClr val="00B050"/>
                </a:solidFill>
                <a:latin typeface="Comic Sans MS" pitchFamily="66" charset="0"/>
              </a:endParaRPr>
            </a:p>
          </p:txBody>
        </p:sp>
      </p:grpSp>
      <p:sp>
        <p:nvSpPr>
          <p:cNvPr id="50" name="Retângulo 49">
            <a:extLst>
              <a:ext uri="{FF2B5EF4-FFF2-40B4-BE49-F238E27FC236}">
                <a16:creationId xmlns:a16="http://schemas.microsoft.com/office/drawing/2014/main" id="{CC0EF5B4-1071-4DDF-8594-7F5066532FFA}"/>
              </a:ext>
            </a:extLst>
          </p:cNvPr>
          <p:cNvSpPr/>
          <p:nvPr/>
        </p:nvSpPr>
        <p:spPr>
          <a:xfrm>
            <a:off x="7856477" y="2142114"/>
            <a:ext cx="39649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/>
            <a:r>
              <a:rPr lang="sv-SE" sz="2400" dirty="0"/>
              <a:t>O ICH E2B </a:t>
            </a:r>
            <a:r>
              <a:rPr lang="en-US" sz="2400" dirty="0" err="1"/>
              <a:t>possibilita</a:t>
            </a:r>
            <a:r>
              <a:rPr lang="en-US" sz="2400" dirty="0"/>
              <a:t> a </a:t>
            </a:r>
            <a:r>
              <a:rPr lang="en-US" sz="2400" dirty="0" err="1"/>
              <a:t>hamonização</a:t>
            </a:r>
            <a:r>
              <a:rPr lang="en-US" sz="2400" dirty="0"/>
              <a:t> de </a:t>
            </a:r>
            <a:r>
              <a:rPr lang="en-US" sz="2400" dirty="0" err="1"/>
              <a:t>informações</a:t>
            </a:r>
            <a:r>
              <a:rPr lang="en-US" sz="2400" dirty="0"/>
              <a:t> </a:t>
            </a:r>
            <a:r>
              <a:rPr lang="en-US" sz="2400" dirty="0" err="1"/>
              <a:t>provenientes</a:t>
            </a:r>
            <a:r>
              <a:rPr lang="en-US" sz="2400" dirty="0"/>
              <a:t> de </a:t>
            </a:r>
            <a:r>
              <a:rPr lang="en-US" sz="2400" dirty="0" err="1"/>
              <a:t>diferentes</a:t>
            </a:r>
            <a:r>
              <a:rPr lang="en-US" sz="2400" dirty="0"/>
              <a:t> </a:t>
            </a:r>
            <a:r>
              <a:rPr lang="en-US" sz="2400" dirty="0" err="1"/>
              <a:t>fontes</a:t>
            </a:r>
            <a:r>
              <a:rPr lang="en-US" sz="2400" dirty="0"/>
              <a:t> e entradas, </a:t>
            </a:r>
            <a:r>
              <a:rPr lang="en-US" sz="2400" dirty="0" err="1"/>
              <a:t>incluindo</a:t>
            </a:r>
            <a:r>
              <a:rPr lang="en-US" sz="2400" dirty="0"/>
              <a:t> o </a:t>
            </a:r>
            <a:r>
              <a:rPr lang="en-US" sz="2400" dirty="0" err="1"/>
              <a:t>uso</a:t>
            </a:r>
            <a:r>
              <a:rPr lang="en-US" sz="2400" dirty="0"/>
              <a:t> de </a:t>
            </a:r>
            <a:r>
              <a:rPr lang="en-US" sz="2400" dirty="0" err="1"/>
              <a:t>terminologias</a:t>
            </a:r>
            <a:r>
              <a:rPr lang="en-US" sz="2400" dirty="0"/>
              <a:t> e </a:t>
            </a:r>
            <a:r>
              <a:rPr lang="en-US" sz="2400" dirty="0" err="1"/>
              <a:t>dicionários</a:t>
            </a:r>
            <a:r>
              <a:rPr lang="en-US" sz="2400" dirty="0"/>
              <a:t>, </a:t>
            </a:r>
            <a:r>
              <a:rPr lang="en-US" sz="2400" dirty="0" err="1"/>
              <a:t>como</a:t>
            </a:r>
            <a:r>
              <a:rPr lang="en-US" sz="2400" dirty="0"/>
              <a:t> o MedDRA e </a:t>
            </a:r>
            <a:r>
              <a:rPr lang="en-US" sz="2400" dirty="0" err="1"/>
              <a:t>WHODrug</a:t>
            </a:r>
            <a:r>
              <a:rPr lang="en-US" sz="2400" dirty="0"/>
              <a:t> (</a:t>
            </a:r>
            <a:r>
              <a:rPr lang="en-US" sz="2400" dirty="0" err="1"/>
              <a:t>usado</a:t>
            </a:r>
            <a:r>
              <a:rPr lang="en-US" sz="2400" dirty="0"/>
              <a:t> no </a:t>
            </a:r>
            <a:r>
              <a:rPr lang="en-US" sz="2400" dirty="0" err="1"/>
              <a:t>VigiFlow</a:t>
            </a:r>
            <a:r>
              <a:rPr lang="en-US" sz="2400" dirty="0"/>
              <a:t>)</a:t>
            </a:r>
          </a:p>
          <a:p>
            <a:pPr algn="r"/>
            <a:r>
              <a:rPr lang="en-US" sz="2400" dirty="0"/>
              <a:t> </a:t>
            </a:r>
          </a:p>
        </p:txBody>
      </p:sp>
      <p:pic>
        <p:nvPicPr>
          <p:cNvPr id="54" name="Google Shape;127;p20">
            <a:extLst>
              <a:ext uri="{FF2B5EF4-FFF2-40B4-BE49-F238E27FC236}">
                <a16:creationId xmlns:a16="http://schemas.microsoft.com/office/drawing/2014/main" id="{7B50E25D-9137-4D91-B186-E83E10486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4" y="605106"/>
            <a:ext cx="2065954" cy="8254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5" name="Google Shape;126;p20">
            <a:extLst>
              <a:ext uri="{FF2B5EF4-FFF2-40B4-BE49-F238E27FC236}">
                <a16:creationId xmlns:a16="http://schemas.microsoft.com/office/drawing/2014/main" id="{0BF62B56-7B9E-4B33-8692-00657A0B611C}"/>
              </a:ext>
            </a:extLst>
          </p:cNvPr>
          <p:cNvSpPr txBox="1">
            <a:spLocks/>
          </p:cNvSpPr>
          <p:nvPr/>
        </p:nvSpPr>
        <p:spPr>
          <a:xfrm>
            <a:off x="5381874" y="683657"/>
            <a:ext cx="6613525" cy="1023938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defRPr/>
            </a:pPr>
            <a:r>
              <a:rPr lang="pt-BR" sz="3000" dirty="0">
                <a:latin typeface="Lato" panose="020B0604020202020204" charset="0"/>
              </a:rPr>
              <a:t>VigiMed para Empresas</a:t>
            </a:r>
            <a:br>
              <a:rPr lang="en" sz="3000" dirty="0">
                <a:solidFill>
                  <a:schemeClr val="accent6"/>
                </a:solidFill>
                <a:latin typeface="Lato" panose="020B0604020202020204" charset="0"/>
              </a:rPr>
            </a:br>
            <a:r>
              <a:rPr lang="pt-BR" sz="2800" dirty="0">
                <a:solidFill>
                  <a:schemeClr val="accent6"/>
                </a:solidFill>
                <a:latin typeface="Lato" panose="020B0604020202020204" charset="0"/>
              </a:rPr>
              <a:t>Elementos de dados</a:t>
            </a:r>
            <a:endParaRPr lang="en" sz="2800" dirty="0">
              <a:solidFill>
                <a:schemeClr val="accent6"/>
              </a:solidFill>
              <a:latin typeface="Lato" panose="020B0604020202020204" charset="0"/>
              <a:cs typeface="Lato" panose="020B0604020202020204" charset="0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1" name="Google Shape;70;p15">
            <a:extLst>
              <a:ext uri="{FF2B5EF4-FFF2-40B4-BE49-F238E27FC236}">
                <a16:creationId xmlns:a16="http://schemas.microsoft.com/office/drawing/2014/main" id="{D0BB9F9A-C409-4F2E-A0FC-9DB4685307B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5862638"/>
            <a:ext cx="3454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27;p20">
            <a:extLst>
              <a:ext uri="{FF2B5EF4-FFF2-40B4-BE49-F238E27FC236}">
                <a16:creationId xmlns:a16="http://schemas.microsoft.com/office/drawing/2014/main" id="{2532E42C-A5B2-4707-B490-553A92D04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4" y="605106"/>
            <a:ext cx="2065954" cy="8254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B0067E5-8682-4EC4-AD3A-15DFC763F585}"/>
              </a:ext>
            </a:extLst>
          </p:cNvPr>
          <p:cNvSpPr txBox="1"/>
          <p:nvPr/>
        </p:nvSpPr>
        <p:spPr>
          <a:xfrm>
            <a:off x="291317" y="2254718"/>
            <a:ext cx="430608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000" dirty="0">
              <a:ea typeface="Lato"/>
              <a:cs typeface="La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ea typeface="Lato"/>
                <a:cs typeface="Lato"/>
              </a:rPr>
              <a:t>Aproximadamente 15% das empresas </a:t>
            </a:r>
            <a:r>
              <a:rPr lang="pt-BR" sz="2000" b="1" u="sng" dirty="0">
                <a:ea typeface="Lato"/>
                <a:cs typeface="Lato"/>
              </a:rPr>
              <a:t>ainda não </a:t>
            </a:r>
            <a:r>
              <a:rPr lang="pt-BR" sz="2000" b="1" dirty="0">
                <a:ea typeface="Lato"/>
                <a:cs typeface="Lato"/>
              </a:rPr>
              <a:t>estão codificando no </a:t>
            </a:r>
            <a:r>
              <a:rPr lang="pt-BR" sz="2000" b="1" dirty="0" err="1">
                <a:ea typeface="Lato"/>
                <a:cs typeface="Lato"/>
              </a:rPr>
              <a:t>MedDRA</a:t>
            </a:r>
            <a:r>
              <a:rPr lang="pt-BR" sz="2000" dirty="0">
                <a:ea typeface="Lato"/>
                <a:cs typeface="Lato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000" dirty="0">
              <a:ea typeface="Lato"/>
              <a:cs typeface="La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ea typeface="Lato"/>
                <a:cs typeface="Lato"/>
              </a:rPr>
              <a:t>Apenas empresas com faturamento menor que $10 milhões/ano deve esperar a Licença Especial.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ea typeface="Lato"/>
              <a:cs typeface="La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ea typeface="Lato"/>
                <a:cs typeface="Lato"/>
              </a:rPr>
              <a:t>Mais informações: </a:t>
            </a:r>
            <a:r>
              <a:rPr lang="pt-BR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5"/>
              </a:rPr>
              <a:t>www.meddra.org</a:t>
            </a:r>
            <a:r>
              <a:rPr lang="pt-BR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  <a:endParaRPr lang="pt-BR" sz="20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ea typeface="Lato"/>
              <a:cs typeface="Lato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000" dirty="0">
              <a:ea typeface="Lato"/>
              <a:cs typeface="Lato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4352526-E3AC-44BF-ACE0-0648A89523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36" r="7648"/>
          <a:stretch/>
        </p:blipFill>
        <p:spPr>
          <a:xfrm>
            <a:off x="4351296" y="2150162"/>
            <a:ext cx="7840704" cy="150035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682E367-3F31-43B1-8A85-1ADF273C76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99" r="-1"/>
          <a:stretch/>
        </p:blipFill>
        <p:spPr>
          <a:xfrm>
            <a:off x="6863815" y="3602331"/>
            <a:ext cx="1264695" cy="1814752"/>
          </a:xfrm>
          <a:prstGeom prst="rect">
            <a:avLst/>
          </a:prstGeom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F54BD1A-E9DC-43EC-AD3F-EF68F79DF7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002"/>
          <a:stretch/>
        </p:blipFill>
        <p:spPr>
          <a:xfrm>
            <a:off x="8171446" y="3602331"/>
            <a:ext cx="1175838" cy="2260307"/>
          </a:xfrm>
          <a:prstGeom prst="rect">
            <a:avLst/>
          </a:prstGeom>
          <a:ln>
            <a:noFill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D0445BB-01A6-4A7A-B7C1-452804A976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0937" y="3602331"/>
            <a:ext cx="1175838" cy="1986694"/>
          </a:xfrm>
          <a:prstGeom prst="rect">
            <a:avLst/>
          </a:prstGeom>
          <a:ln>
            <a:noFill/>
          </a:ln>
        </p:spPr>
      </p:pic>
      <p:sp>
        <p:nvSpPr>
          <p:cNvPr id="17" name="Estrela: 5 Pontas 16">
            <a:extLst>
              <a:ext uri="{FF2B5EF4-FFF2-40B4-BE49-F238E27FC236}">
                <a16:creationId xmlns:a16="http://schemas.microsoft.com/office/drawing/2014/main" id="{1BAA4876-87E2-4BDF-A1AB-BDB71671CBCD}"/>
              </a:ext>
            </a:extLst>
          </p:cNvPr>
          <p:cNvSpPr/>
          <p:nvPr/>
        </p:nvSpPr>
        <p:spPr>
          <a:xfrm>
            <a:off x="10204162" y="4410236"/>
            <a:ext cx="163629" cy="13969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Estrela: 5 Pontas 17">
            <a:extLst>
              <a:ext uri="{FF2B5EF4-FFF2-40B4-BE49-F238E27FC236}">
                <a16:creationId xmlns:a16="http://schemas.microsoft.com/office/drawing/2014/main" id="{30C36408-306E-4928-B160-20C313A18C7F}"/>
              </a:ext>
            </a:extLst>
          </p:cNvPr>
          <p:cNvSpPr/>
          <p:nvPr/>
        </p:nvSpPr>
        <p:spPr>
          <a:xfrm>
            <a:off x="9030543" y="4985223"/>
            <a:ext cx="163629" cy="13969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strela: 5 Pontas 18">
            <a:extLst>
              <a:ext uri="{FF2B5EF4-FFF2-40B4-BE49-F238E27FC236}">
                <a16:creationId xmlns:a16="http://schemas.microsoft.com/office/drawing/2014/main" id="{222DA49A-728B-4255-BF7E-C18ACD3ADB1E}"/>
              </a:ext>
            </a:extLst>
          </p:cNvPr>
          <p:cNvSpPr/>
          <p:nvPr/>
        </p:nvSpPr>
        <p:spPr>
          <a:xfrm>
            <a:off x="7729643" y="4253115"/>
            <a:ext cx="163629" cy="13969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Google Shape;126;p20">
            <a:extLst>
              <a:ext uri="{FF2B5EF4-FFF2-40B4-BE49-F238E27FC236}">
                <a16:creationId xmlns:a16="http://schemas.microsoft.com/office/drawing/2014/main" id="{7330A783-700D-4A83-8679-D5E4C2721134}"/>
              </a:ext>
            </a:extLst>
          </p:cNvPr>
          <p:cNvSpPr txBox="1">
            <a:spLocks/>
          </p:cNvSpPr>
          <p:nvPr/>
        </p:nvSpPr>
        <p:spPr>
          <a:xfrm>
            <a:off x="5381874" y="683657"/>
            <a:ext cx="6613525" cy="1023938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defRPr/>
            </a:pPr>
            <a:r>
              <a:rPr lang="pt-BR" sz="3000" dirty="0">
                <a:latin typeface="Lato" panose="020B0604020202020204" charset="0"/>
              </a:rPr>
              <a:t>VigiMed para Empresas</a:t>
            </a:r>
            <a:br>
              <a:rPr lang="en" sz="3000" dirty="0">
                <a:solidFill>
                  <a:schemeClr val="accent6"/>
                </a:solidFill>
                <a:latin typeface="Lato" panose="020B0604020202020204" charset="0"/>
              </a:rPr>
            </a:br>
            <a:r>
              <a:rPr lang="pt-BR" sz="2800" dirty="0" err="1">
                <a:solidFill>
                  <a:schemeClr val="accent6"/>
                </a:solidFill>
                <a:latin typeface="Lato" panose="020B0604020202020204" charset="0"/>
              </a:rPr>
              <a:t>MedDRA</a:t>
            </a:r>
            <a:endParaRPr lang="en" sz="2800" dirty="0">
              <a:solidFill>
                <a:schemeClr val="accent6"/>
              </a:solidFill>
              <a:latin typeface="Lato" panose="020B0604020202020204" charset="0"/>
              <a:cs typeface="Lato" panose="020B060402020202020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83350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27;p20">
            <a:extLst>
              <a:ext uri="{FF2B5EF4-FFF2-40B4-BE49-F238E27FC236}">
                <a16:creationId xmlns:a16="http://schemas.microsoft.com/office/drawing/2014/main" id="{7B50E25D-9137-4D91-B186-E83E10486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4" y="605106"/>
            <a:ext cx="2065954" cy="8254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B18BC0E-B15C-4DDB-9D61-8D348D52EA19}"/>
              </a:ext>
            </a:extLst>
          </p:cNvPr>
          <p:cNvSpPr/>
          <p:nvPr/>
        </p:nvSpPr>
        <p:spPr>
          <a:xfrm>
            <a:off x="342900" y="2142114"/>
            <a:ext cx="11478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/>
            <a:endParaRPr lang="en-US" sz="2400" dirty="0"/>
          </a:p>
          <a:p>
            <a:pPr algn="r"/>
            <a:r>
              <a:rPr lang="en-US" sz="2400" dirty="0"/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50B583D-68A8-45D4-A9A9-296D10CA3F68}"/>
              </a:ext>
            </a:extLst>
          </p:cNvPr>
          <p:cNvSpPr txBox="1"/>
          <p:nvPr/>
        </p:nvSpPr>
        <p:spPr>
          <a:xfrm>
            <a:off x="54302" y="2080915"/>
            <a:ext cx="604169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latin typeface="Lato"/>
                <a:ea typeface="Lato"/>
                <a:cs typeface="Lato"/>
              </a:rPr>
              <a:t>É necessário ativar a licença </a:t>
            </a:r>
            <a:r>
              <a:rPr lang="pt-BR" sz="2000" b="1" dirty="0" err="1">
                <a:latin typeface="Lato"/>
                <a:ea typeface="Lato"/>
                <a:cs typeface="Lato"/>
              </a:rPr>
              <a:t>MedDRA</a:t>
            </a:r>
            <a:r>
              <a:rPr lang="pt-BR" sz="2000" b="1" dirty="0">
                <a:latin typeface="Lato"/>
                <a:ea typeface="Lato"/>
                <a:cs typeface="Lato"/>
              </a:rPr>
              <a:t> para uso no sistema pela Entrada Manual.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latin typeface="Lato"/>
              <a:ea typeface="Lato"/>
              <a:cs typeface="La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Para obter sua ‘Chave API </a:t>
            </a:r>
            <a:r>
              <a:rPr lang="pt-BR" sz="2000" dirty="0" err="1"/>
              <a:t>MedDRA</a:t>
            </a:r>
            <a:r>
              <a:rPr lang="pt-BR" sz="2000" dirty="0"/>
              <a:t>’, clique no link “Registe-se para obter uma nova chave API </a:t>
            </a:r>
            <a:r>
              <a:rPr lang="pt-BR" sz="2000" dirty="0" err="1"/>
              <a:t>MedDRA</a:t>
            </a:r>
            <a:r>
              <a:rPr lang="pt-BR" sz="2000" dirty="0"/>
              <a:t>” (</a:t>
            </a:r>
            <a:r>
              <a:rPr lang="pt-BR" sz="2000" dirty="0">
                <a:hlinkClick r:id="rId4"/>
              </a:rPr>
              <a:t>https://mid.meddra.org/</a:t>
            </a:r>
            <a:r>
              <a:rPr lang="pt-BR" sz="2000" dirty="0" err="1">
                <a:hlinkClick r:id="rId4"/>
              </a:rPr>
              <a:t>account</a:t>
            </a:r>
            <a:r>
              <a:rPr lang="pt-BR" sz="2000" dirty="0">
                <a:hlinkClick r:id="rId4"/>
              </a:rPr>
              <a:t>/</a:t>
            </a:r>
            <a:r>
              <a:rPr lang="pt-BR" sz="2000" dirty="0" err="1">
                <a:hlinkClick r:id="rId4"/>
              </a:rPr>
              <a:t>register</a:t>
            </a:r>
            <a:r>
              <a:rPr lang="pt-BR" sz="2000" dirty="0"/>
              <a:t>) . </a:t>
            </a:r>
          </a:p>
          <a:p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Será necessário ter em mãos o ‘</a:t>
            </a:r>
            <a:r>
              <a:rPr lang="pt-BR" sz="2000" dirty="0" err="1"/>
              <a:t>Username</a:t>
            </a:r>
            <a:r>
              <a:rPr lang="pt-BR" sz="2000" dirty="0"/>
              <a:t>’ e ‘</a:t>
            </a:r>
            <a:r>
              <a:rPr lang="pt-BR" sz="2000" dirty="0" err="1"/>
              <a:t>Password</a:t>
            </a:r>
            <a:r>
              <a:rPr lang="pt-BR" sz="2000" dirty="0"/>
              <a:t>’ fornecidos pelo </a:t>
            </a:r>
            <a:r>
              <a:rPr lang="pt-BR" sz="2000" dirty="0" err="1"/>
              <a:t>MedDRA</a:t>
            </a:r>
            <a:r>
              <a:rPr lang="pt-BR" sz="2000" dirty="0"/>
              <a:t> MSSO após processo de inscrição.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Mais informações: </a:t>
            </a:r>
            <a:r>
              <a:rPr lang="pt-BR" sz="2000" dirty="0">
                <a:hlinkClick r:id="rId5"/>
              </a:rPr>
              <a:t>https://www.meddra.org/subscription/process</a:t>
            </a:r>
            <a:r>
              <a:rPr lang="pt-BR" sz="2000" dirty="0"/>
              <a:t>  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89A2B1E-B8F3-4E39-B8DF-9469BB841E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t="14305" r="1241" b="34841"/>
          <a:stretch/>
        </p:blipFill>
        <p:spPr bwMode="auto">
          <a:xfrm>
            <a:off x="6095998" y="3962451"/>
            <a:ext cx="5827069" cy="1687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D3965B5-2D5C-4102-8774-A37575045D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842" b="41487"/>
          <a:stretch/>
        </p:blipFill>
        <p:spPr bwMode="auto">
          <a:xfrm>
            <a:off x="6095999" y="2261438"/>
            <a:ext cx="5858817" cy="1438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Google Shape;126;p20">
            <a:extLst>
              <a:ext uri="{FF2B5EF4-FFF2-40B4-BE49-F238E27FC236}">
                <a16:creationId xmlns:a16="http://schemas.microsoft.com/office/drawing/2014/main" id="{E359FE6E-FF3C-440E-8E99-6D781D08BEC9}"/>
              </a:ext>
            </a:extLst>
          </p:cNvPr>
          <p:cNvSpPr txBox="1">
            <a:spLocks/>
          </p:cNvSpPr>
          <p:nvPr/>
        </p:nvSpPr>
        <p:spPr>
          <a:xfrm>
            <a:off x="5381874" y="683657"/>
            <a:ext cx="6613525" cy="1023938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defRPr/>
            </a:pPr>
            <a:r>
              <a:rPr lang="pt-BR" sz="3000" dirty="0">
                <a:latin typeface="Lato" panose="020B0604020202020204" charset="0"/>
              </a:rPr>
              <a:t>VigiMed para Empresas</a:t>
            </a:r>
            <a:br>
              <a:rPr lang="en" sz="3000" dirty="0">
                <a:solidFill>
                  <a:schemeClr val="accent6"/>
                </a:solidFill>
                <a:latin typeface="Lato" panose="020B0604020202020204" charset="0"/>
              </a:rPr>
            </a:br>
            <a:r>
              <a:rPr lang="pt-BR" sz="2800" dirty="0" err="1">
                <a:solidFill>
                  <a:schemeClr val="accent6"/>
                </a:solidFill>
                <a:latin typeface="Lato" panose="020B0604020202020204" charset="0"/>
              </a:rPr>
              <a:t>MedDRA</a:t>
            </a:r>
            <a:endParaRPr lang="en" sz="2800" dirty="0">
              <a:solidFill>
                <a:schemeClr val="accent6"/>
              </a:solidFill>
              <a:latin typeface="Lato" panose="020B0604020202020204" charset="0"/>
              <a:cs typeface="Lato" panose="020B060402020202020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14444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27;p20">
            <a:extLst>
              <a:ext uri="{FF2B5EF4-FFF2-40B4-BE49-F238E27FC236}">
                <a16:creationId xmlns:a16="http://schemas.microsoft.com/office/drawing/2014/main" id="{7B50E25D-9137-4D91-B186-E83E10486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4" y="605106"/>
            <a:ext cx="2065954" cy="8254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B18BC0E-B15C-4DDB-9D61-8D348D52EA19}"/>
              </a:ext>
            </a:extLst>
          </p:cNvPr>
          <p:cNvSpPr/>
          <p:nvPr/>
        </p:nvSpPr>
        <p:spPr>
          <a:xfrm>
            <a:off x="342900" y="2142114"/>
            <a:ext cx="11478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/>
            <a:endParaRPr lang="en-US" sz="2400" dirty="0"/>
          </a:p>
          <a:p>
            <a:pPr algn="r"/>
            <a:r>
              <a:rPr lang="en-US" sz="2400" dirty="0"/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F155D4-0DE1-4EE8-B859-7F5D1C39E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798" y="2086550"/>
            <a:ext cx="8277211" cy="409646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C57E891-25A4-4103-B956-2404FEBD7C8D}"/>
              </a:ext>
            </a:extLst>
          </p:cNvPr>
          <p:cNvSpPr txBox="1"/>
          <p:nvPr/>
        </p:nvSpPr>
        <p:spPr>
          <a:xfrm>
            <a:off x="70358" y="2086550"/>
            <a:ext cx="355601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ea typeface="Lato"/>
                <a:cs typeface="Lato"/>
              </a:rPr>
              <a:t>Todos os campos passíveis de serem codificados em </a:t>
            </a:r>
            <a:r>
              <a:rPr lang="pt-BR" sz="2000" dirty="0" err="1">
                <a:ea typeface="Lato"/>
                <a:cs typeface="Lato"/>
              </a:rPr>
              <a:t>MedDRA</a:t>
            </a:r>
            <a:r>
              <a:rPr lang="pt-BR" sz="2000" dirty="0">
                <a:ea typeface="Lato"/>
                <a:cs typeface="Lato"/>
              </a:rPr>
              <a:t> são habilitados após ativa a licença.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ea typeface="Lato"/>
              <a:cs typeface="La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ea typeface="Lato"/>
                <a:cs typeface="Lato"/>
              </a:rPr>
              <a:t>Clica na lupa e escolher o termo do nível LLT mais adequado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ea typeface="Lato"/>
              <a:cs typeface="La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ea typeface="Lato"/>
                <a:cs typeface="Lato"/>
              </a:rPr>
              <a:t>Sugere-se a utilização do Browser do </a:t>
            </a:r>
            <a:r>
              <a:rPr lang="pt-BR" sz="2000" dirty="0" err="1">
                <a:ea typeface="Lato"/>
                <a:cs typeface="Lato"/>
              </a:rPr>
              <a:t>MedDRA</a:t>
            </a:r>
            <a:r>
              <a:rPr lang="pt-BR" sz="2000" dirty="0">
                <a:ea typeface="Lato"/>
                <a:cs typeface="Lato"/>
              </a:rPr>
              <a:t> para apoio na codificação </a:t>
            </a:r>
            <a:r>
              <a:rPr lang="pt-B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www.meddra.org/browsers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latin typeface="Lato"/>
              <a:ea typeface="Lato"/>
              <a:cs typeface="Lato"/>
            </a:endParaRPr>
          </a:p>
        </p:txBody>
      </p:sp>
      <p:sp>
        <p:nvSpPr>
          <p:cNvPr id="14" name="Google Shape;126;p20">
            <a:extLst>
              <a:ext uri="{FF2B5EF4-FFF2-40B4-BE49-F238E27FC236}">
                <a16:creationId xmlns:a16="http://schemas.microsoft.com/office/drawing/2014/main" id="{25D16FF9-6232-4A4C-9F13-DA550381C7D9}"/>
              </a:ext>
            </a:extLst>
          </p:cNvPr>
          <p:cNvSpPr txBox="1">
            <a:spLocks/>
          </p:cNvSpPr>
          <p:nvPr/>
        </p:nvSpPr>
        <p:spPr>
          <a:xfrm>
            <a:off x="5381874" y="683657"/>
            <a:ext cx="6613525" cy="1023938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defRPr/>
            </a:pPr>
            <a:r>
              <a:rPr lang="pt-BR" sz="3000" dirty="0">
                <a:latin typeface="Lato" panose="020B0604020202020204" charset="0"/>
              </a:rPr>
              <a:t>VigiMed para Empresas</a:t>
            </a:r>
            <a:br>
              <a:rPr lang="en" sz="3000" dirty="0">
                <a:solidFill>
                  <a:schemeClr val="accent6"/>
                </a:solidFill>
                <a:latin typeface="Lato" panose="020B0604020202020204" charset="0"/>
              </a:rPr>
            </a:br>
            <a:r>
              <a:rPr lang="pt-BR" sz="2800" dirty="0" err="1">
                <a:solidFill>
                  <a:schemeClr val="accent6"/>
                </a:solidFill>
                <a:latin typeface="Lato" panose="020B0604020202020204" charset="0"/>
              </a:rPr>
              <a:t>MedDRA</a:t>
            </a:r>
            <a:endParaRPr lang="en" sz="2800" dirty="0">
              <a:solidFill>
                <a:schemeClr val="accent6"/>
              </a:solidFill>
              <a:latin typeface="Lato" panose="020B0604020202020204" charset="0"/>
              <a:cs typeface="Lato" panose="020B060402020202020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14032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27;p20">
            <a:extLst>
              <a:ext uri="{FF2B5EF4-FFF2-40B4-BE49-F238E27FC236}">
                <a16:creationId xmlns:a16="http://schemas.microsoft.com/office/drawing/2014/main" id="{7B50E25D-9137-4D91-B186-E83E10486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4" y="605106"/>
            <a:ext cx="2065954" cy="8254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B18BC0E-B15C-4DDB-9D61-8D348D52EA19}"/>
              </a:ext>
            </a:extLst>
          </p:cNvPr>
          <p:cNvSpPr/>
          <p:nvPr/>
        </p:nvSpPr>
        <p:spPr>
          <a:xfrm>
            <a:off x="342900" y="2142114"/>
            <a:ext cx="11478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/>
            <a:endParaRPr lang="en-US" sz="2400" dirty="0"/>
          </a:p>
          <a:p>
            <a:pPr algn="r"/>
            <a:r>
              <a:rPr lang="en-US" sz="2400" dirty="0"/>
              <a:t>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C57E891-25A4-4103-B956-2404FEBD7C8D}"/>
              </a:ext>
            </a:extLst>
          </p:cNvPr>
          <p:cNvSpPr txBox="1"/>
          <p:nvPr/>
        </p:nvSpPr>
        <p:spPr>
          <a:xfrm>
            <a:off x="148145" y="2150332"/>
            <a:ext cx="375077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pt-BR" sz="2200" dirty="0">
              <a:ea typeface="Lato"/>
              <a:cs typeface="La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dirty="0">
                <a:ea typeface="Lato"/>
                <a:cs typeface="Lato"/>
              </a:rPr>
              <a:t>Na Entrada Manual os campos que podem se codificados no </a:t>
            </a:r>
            <a:r>
              <a:rPr lang="pt-BR" sz="2200" dirty="0" err="1">
                <a:ea typeface="Lato"/>
                <a:cs typeface="Lato"/>
              </a:rPr>
              <a:t>WhoDrug</a:t>
            </a:r>
            <a:r>
              <a:rPr lang="pt-BR" sz="2200" dirty="0">
                <a:ea typeface="Lato"/>
                <a:cs typeface="Lato"/>
              </a:rPr>
              <a:t> estão liberados de forma gratuita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200" dirty="0">
              <a:ea typeface="Lato"/>
              <a:cs typeface="La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dirty="0">
                <a:ea typeface="Lato"/>
                <a:cs typeface="Lato"/>
              </a:rPr>
              <a:t>Digitar o nome desejado (ativo ou comercial), clicar na lupa e escolher o termo mais adequado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ea typeface="Lato"/>
              <a:cs typeface="La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latin typeface="Lato"/>
              <a:ea typeface="Lato"/>
              <a:cs typeface="Lato"/>
            </a:endParaRPr>
          </a:p>
        </p:txBody>
      </p:sp>
      <p:sp>
        <p:nvSpPr>
          <p:cNvPr id="14" name="Google Shape;126;p20">
            <a:extLst>
              <a:ext uri="{FF2B5EF4-FFF2-40B4-BE49-F238E27FC236}">
                <a16:creationId xmlns:a16="http://schemas.microsoft.com/office/drawing/2014/main" id="{25D16FF9-6232-4A4C-9F13-DA550381C7D9}"/>
              </a:ext>
            </a:extLst>
          </p:cNvPr>
          <p:cNvSpPr txBox="1">
            <a:spLocks/>
          </p:cNvSpPr>
          <p:nvPr/>
        </p:nvSpPr>
        <p:spPr>
          <a:xfrm>
            <a:off x="5381874" y="683657"/>
            <a:ext cx="6613525" cy="1023938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defRPr/>
            </a:pPr>
            <a:r>
              <a:rPr lang="pt-BR" sz="3000" dirty="0">
                <a:latin typeface="Lato" panose="020B0604020202020204" charset="0"/>
              </a:rPr>
              <a:t>VigiMed para Empresas</a:t>
            </a:r>
            <a:br>
              <a:rPr lang="en" sz="3000" dirty="0">
                <a:solidFill>
                  <a:schemeClr val="accent6"/>
                </a:solidFill>
                <a:latin typeface="Lato" panose="020B0604020202020204" charset="0"/>
              </a:rPr>
            </a:br>
            <a:r>
              <a:rPr lang="pt-BR" sz="2800" dirty="0" err="1">
                <a:solidFill>
                  <a:schemeClr val="accent6"/>
                </a:solidFill>
                <a:latin typeface="Lato" panose="020B0604020202020204" charset="0"/>
              </a:rPr>
              <a:t>WhoDRUG</a:t>
            </a:r>
            <a:endParaRPr lang="en" sz="2800" dirty="0">
              <a:solidFill>
                <a:schemeClr val="accent6"/>
              </a:solidFill>
              <a:latin typeface="Lato" panose="020B0604020202020204" charset="0"/>
              <a:cs typeface="Lato" panose="020B0604020202020204" charset="0"/>
              <a:sym typeface="Roboto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3ACD70-B2BD-4859-83DF-30B22DEB4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2292878"/>
            <a:ext cx="8420100" cy="411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66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27;p20">
            <a:extLst>
              <a:ext uri="{FF2B5EF4-FFF2-40B4-BE49-F238E27FC236}">
                <a16:creationId xmlns:a16="http://schemas.microsoft.com/office/drawing/2014/main" id="{7B50E25D-9137-4D91-B186-E83E10486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4" y="605106"/>
            <a:ext cx="2065954" cy="8254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B18BC0E-B15C-4DDB-9D61-8D348D52EA19}"/>
              </a:ext>
            </a:extLst>
          </p:cNvPr>
          <p:cNvSpPr/>
          <p:nvPr/>
        </p:nvSpPr>
        <p:spPr>
          <a:xfrm>
            <a:off x="342900" y="2142114"/>
            <a:ext cx="11478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/>
            <a:endParaRPr lang="en-US" sz="2400" dirty="0"/>
          </a:p>
          <a:p>
            <a:pPr algn="r"/>
            <a:r>
              <a:rPr lang="en-US" sz="2400" dirty="0"/>
              <a:t> </a:t>
            </a:r>
          </a:p>
        </p:txBody>
      </p:sp>
      <p:sp>
        <p:nvSpPr>
          <p:cNvPr id="14" name="Google Shape;126;p20">
            <a:extLst>
              <a:ext uri="{FF2B5EF4-FFF2-40B4-BE49-F238E27FC236}">
                <a16:creationId xmlns:a16="http://schemas.microsoft.com/office/drawing/2014/main" id="{25D16FF9-6232-4A4C-9F13-DA550381C7D9}"/>
              </a:ext>
            </a:extLst>
          </p:cNvPr>
          <p:cNvSpPr txBox="1">
            <a:spLocks/>
          </p:cNvSpPr>
          <p:nvPr/>
        </p:nvSpPr>
        <p:spPr>
          <a:xfrm>
            <a:off x="5381874" y="683657"/>
            <a:ext cx="6613525" cy="1023938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defRPr/>
            </a:pPr>
            <a:r>
              <a:rPr lang="pt-BR" sz="3000" dirty="0">
                <a:latin typeface="Lato" panose="020B0604020202020204" charset="0"/>
              </a:rPr>
              <a:t>VigiMed para Empresas</a:t>
            </a:r>
            <a:br>
              <a:rPr lang="en" sz="3000" dirty="0">
                <a:solidFill>
                  <a:schemeClr val="accent6"/>
                </a:solidFill>
                <a:latin typeface="Lato" panose="020B0604020202020204" charset="0"/>
              </a:rPr>
            </a:br>
            <a:r>
              <a:rPr lang="pt-BR" sz="2800" dirty="0" err="1">
                <a:solidFill>
                  <a:schemeClr val="accent6"/>
                </a:solidFill>
                <a:latin typeface="Lato" panose="020B0604020202020204" charset="0"/>
              </a:rPr>
              <a:t>WhoDRUG</a:t>
            </a:r>
            <a:endParaRPr lang="en" sz="2800" dirty="0">
              <a:solidFill>
                <a:schemeClr val="accent6"/>
              </a:solidFill>
              <a:latin typeface="Lato" panose="020B0604020202020204" charset="0"/>
              <a:cs typeface="Lato" panose="020B0604020202020204" charset="0"/>
              <a:sym typeface="Roboto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67C3EB5-D75E-4B0C-9149-285334D51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158535"/>
              </p:ext>
            </p:extLst>
          </p:nvPr>
        </p:nvGraphicFramePr>
        <p:xfrm>
          <a:off x="5054121" y="1946734"/>
          <a:ext cx="6767346" cy="44540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4288">
                  <a:extLst>
                    <a:ext uri="{9D8B030D-6E8A-4147-A177-3AD203B41FA5}">
                      <a16:colId xmlns:a16="http://schemas.microsoft.com/office/drawing/2014/main" val="4011450"/>
                    </a:ext>
                  </a:extLst>
                </a:gridCol>
                <a:gridCol w="1414288">
                  <a:extLst>
                    <a:ext uri="{9D8B030D-6E8A-4147-A177-3AD203B41FA5}">
                      <a16:colId xmlns:a16="http://schemas.microsoft.com/office/drawing/2014/main" val="1473255048"/>
                    </a:ext>
                  </a:extLst>
                </a:gridCol>
                <a:gridCol w="1245840">
                  <a:extLst>
                    <a:ext uri="{9D8B030D-6E8A-4147-A177-3AD203B41FA5}">
                      <a16:colId xmlns:a16="http://schemas.microsoft.com/office/drawing/2014/main" val="1608972547"/>
                    </a:ext>
                  </a:extLst>
                </a:gridCol>
                <a:gridCol w="1346465">
                  <a:extLst>
                    <a:ext uri="{9D8B030D-6E8A-4147-A177-3AD203B41FA5}">
                      <a16:colId xmlns:a16="http://schemas.microsoft.com/office/drawing/2014/main" val="3613039090"/>
                    </a:ext>
                  </a:extLst>
                </a:gridCol>
                <a:gridCol w="1346465">
                  <a:extLst>
                    <a:ext uri="{9D8B030D-6E8A-4147-A177-3AD203B41FA5}">
                      <a16:colId xmlns:a16="http://schemas.microsoft.com/office/drawing/2014/main" val="3213229916"/>
                    </a:ext>
                  </a:extLst>
                </a:gridCol>
              </a:tblGrid>
              <a:tr h="528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E2B(R3) elements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Max length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ICH E2B(R3) xml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ICH E2B(R3) guidelines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extLst>
                  <a:ext uri="{0D108BD9-81ED-4DB2-BD59-A6C34878D82A}">
                    <a16:rowId xmlns:a16="http://schemas.microsoft.com/office/drawing/2014/main" val="862839671"/>
                  </a:ext>
                </a:extLst>
              </a:tr>
              <a:tr h="54955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Free text fields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and</a:t>
                      </a:r>
                      <a:endParaRPr lang="pt-BR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WHODrug ID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700">
                          <a:effectLst/>
                        </a:rPr>
                        <a:t>Suspect /Concomitant /Interacting Products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G.k.2.2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250AN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Medicinal Product Name as Reported by the Primary Source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Proprietary names</a:t>
                      </a:r>
                      <a:endParaRPr lang="pt-BR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extLst>
                  <a:ext uri="{0D108BD9-81ED-4DB2-BD59-A6C34878D82A}">
                    <a16:rowId xmlns:a16="http://schemas.microsoft.com/office/drawing/2014/main" val="943248412"/>
                  </a:ext>
                </a:extLst>
              </a:tr>
              <a:tr h="3518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G.k.2.1.UMC.1a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10AN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WHODrug version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MPID version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extLst>
                  <a:ext uri="{0D108BD9-81ED-4DB2-BD59-A6C34878D82A}">
                    <a16:rowId xmlns:a16="http://schemas.microsoft.com/office/drawing/2014/main" val="14187670"/>
                  </a:ext>
                </a:extLst>
              </a:tr>
              <a:tr h="652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G.k.2.1.UMC.1b</a:t>
                      </a:r>
                      <a:endParaRPr lang="pt-BR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Code system OID 2.16.840.1.113883.6.294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10N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WHODrug</a:t>
                      </a:r>
                      <a:endParaRPr lang="pt-BR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Medicinal Product ID (MPID)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Medicinal Product Identifier</a:t>
                      </a:r>
                      <a:endParaRPr lang="pt-BR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(MPID)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extLst>
                  <a:ext uri="{0D108BD9-81ED-4DB2-BD59-A6C34878D82A}">
                    <a16:rowId xmlns:a16="http://schemas.microsoft.com/office/drawing/2014/main" val="1614944326"/>
                  </a:ext>
                </a:extLst>
              </a:tr>
              <a:tr h="50144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Patient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Past Drug Therapy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D.8.r.UMC.2a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10AN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WHODrug version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MPID version</a:t>
                      </a:r>
                      <a:endParaRPr lang="pt-BR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extLst>
                  <a:ext uri="{0D108BD9-81ED-4DB2-BD59-A6C34878D82A}">
                    <a16:rowId xmlns:a16="http://schemas.microsoft.com/office/drawing/2014/main" val="2477241181"/>
                  </a:ext>
                </a:extLst>
              </a:tr>
              <a:tr h="652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D.8.r.UMC.2b</a:t>
                      </a:r>
                      <a:endParaRPr lang="pt-BR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Code system OID 2.16.840.1.113883.6.294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10N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WHODrug</a:t>
                      </a:r>
                      <a:endParaRPr lang="pt-BR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Medicinal Product ID (MPID)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Medicinal Product Identifier</a:t>
                      </a:r>
                      <a:endParaRPr lang="pt-BR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(MPID)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extLst>
                  <a:ext uri="{0D108BD9-81ED-4DB2-BD59-A6C34878D82A}">
                    <a16:rowId xmlns:a16="http://schemas.microsoft.com/office/drawing/2014/main" val="181622096"/>
                  </a:ext>
                </a:extLst>
              </a:tr>
              <a:tr h="35900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Parent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Past Drug Therapy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700">
                          <a:effectLst/>
                        </a:rPr>
                        <a:t>(Parent Child report)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D.10.8.r.UMC.2a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10AN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WHODrug version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MPID version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extLst>
                  <a:ext uri="{0D108BD9-81ED-4DB2-BD59-A6C34878D82A}">
                    <a16:rowId xmlns:a16="http://schemas.microsoft.com/office/drawing/2014/main" val="1715822149"/>
                  </a:ext>
                </a:extLst>
              </a:tr>
              <a:tr h="8584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l-PL" sz="800">
                          <a:effectLst/>
                        </a:rPr>
                        <a:t>D.10.8.r.UMC.2b</a:t>
                      </a:r>
                      <a:endParaRPr lang="pt-BR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Code system OID 2.16.840.1.113883.6.294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10N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WHODrug</a:t>
                      </a:r>
                      <a:endParaRPr lang="pt-BR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Medicinal Product ID</a:t>
                      </a:r>
                      <a:endParaRPr lang="pt-BR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(MPID)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Medicinal </a:t>
                      </a:r>
                      <a:r>
                        <a:rPr lang="pt-BR" sz="800" dirty="0" err="1">
                          <a:effectLst/>
                        </a:rPr>
                        <a:t>Product</a:t>
                      </a:r>
                      <a:r>
                        <a:rPr lang="pt-BR" sz="800" dirty="0">
                          <a:effectLst/>
                        </a:rPr>
                        <a:t> </a:t>
                      </a:r>
                      <a:r>
                        <a:rPr lang="pt-BR" sz="800" dirty="0" err="1">
                          <a:effectLst/>
                        </a:rPr>
                        <a:t>Identifier</a:t>
                      </a:r>
                      <a:endParaRPr lang="pt-BR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(MPID)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extLst>
                  <a:ext uri="{0D108BD9-81ED-4DB2-BD59-A6C34878D82A}">
                    <a16:rowId xmlns:a16="http://schemas.microsoft.com/office/drawing/2014/main" val="4068898998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FF819183-8760-49FD-8043-3B1ED8E22051}"/>
              </a:ext>
            </a:extLst>
          </p:cNvPr>
          <p:cNvSpPr txBox="1"/>
          <p:nvPr/>
        </p:nvSpPr>
        <p:spPr>
          <a:xfrm>
            <a:off x="342900" y="2142114"/>
            <a:ext cx="415923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dirty="0">
                <a:ea typeface="Lato"/>
                <a:cs typeface="Lato"/>
              </a:rPr>
              <a:t>No E2B é possível configurar os campos para inserir o </a:t>
            </a:r>
            <a:r>
              <a:rPr lang="pt-BR" sz="2200" dirty="0" err="1">
                <a:ea typeface="Lato"/>
                <a:cs typeface="Lato"/>
              </a:rPr>
              <a:t>WhoDrug</a:t>
            </a:r>
            <a:endParaRPr lang="pt-BR" sz="2200" dirty="0">
              <a:ea typeface="Lato"/>
              <a:cs typeface="La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200" dirty="0">
              <a:ea typeface="Lato"/>
              <a:cs typeface="La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dirty="0">
                <a:ea typeface="Lato"/>
                <a:cs typeface="Lato"/>
              </a:rPr>
              <a:t>As orientações estão no último comunicado e serão incorporadas nas </a:t>
            </a:r>
            <a:r>
              <a:rPr lang="pt-BR" sz="2200" b="0" i="0" u="none" strike="noStrike" dirty="0">
                <a:solidFill>
                  <a:srgbClr val="1351B4"/>
                </a:solidFill>
                <a:effectLst/>
                <a:hlinkClick r:id="rId4"/>
              </a:rPr>
              <a:t>Instruções para criação de arquivos XML E2B</a:t>
            </a:r>
            <a:r>
              <a:rPr lang="pt-BR" sz="2200" dirty="0">
                <a:ea typeface="Lato"/>
                <a:cs typeface="Lat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020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27;p20">
            <a:extLst>
              <a:ext uri="{FF2B5EF4-FFF2-40B4-BE49-F238E27FC236}">
                <a16:creationId xmlns:a16="http://schemas.microsoft.com/office/drawing/2014/main" id="{7B50E25D-9137-4D91-B186-E83E10486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4" y="605106"/>
            <a:ext cx="2065954" cy="8254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B18BC0E-B15C-4DDB-9D61-8D348D52EA19}"/>
              </a:ext>
            </a:extLst>
          </p:cNvPr>
          <p:cNvSpPr/>
          <p:nvPr/>
        </p:nvSpPr>
        <p:spPr>
          <a:xfrm>
            <a:off x="342900" y="2142114"/>
            <a:ext cx="11478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/>
            <a:endParaRPr lang="en-US" sz="2400" dirty="0"/>
          </a:p>
          <a:p>
            <a:pPr algn="r"/>
            <a:r>
              <a:rPr lang="en-US" sz="2400" dirty="0"/>
              <a:t> </a:t>
            </a:r>
          </a:p>
        </p:txBody>
      </p:sp>
      <p:sp>
        <p:nvSpPr>
          <p:cNvPr id="14" name="Google Shape;126;p20">
            <a:extLst>
              <a:ext uri="{FF2B5EF4-FFF2-40B4-BE49-F238E27FC236}">
                <a16:creationId xmlns:a16="http://schemas.microsoft.com/office/drawing/2014/main" id="{25D16FF9-6232-4A4C-9F13-DA550381C7D9}"/>
              </a:ext>
            </a:extLst>
          </p:cNvPr>
          <p:cNvSpPr txBox="1">
            <a:spLocks/>
          </p:cNvSpPr>
          <p:nvPr/>
        </p:nvSpPr>
        <p:spPr>
          <a:xfrm>
            <a:off x="5381874" y="683657"/>
            <a:ext cx="6613525" cy="1023938"/>
          </a:xfrm>
          <a:prstGeom prst="rect">
            <a:avLst/>
          </a:prstGeom>
        </p:spPr>
        <p:txBody>
          <a:bodyPr spcFirstLastPara="1" lIns="121900" tIns="121900" rIns="121900" bIns="1219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defRPr/>
            </a:pPr>
            <a:r>
              <a:rPr lang="pt-BR" sz="3000" dirty="0">
                <a:latin typeface="Lato" panose="020B0604020202020204" charset="0"/>
              </a:rPr>
              <a:t>VigiMed para Empresas</a:t>
            </a:r>
            <a:br>
              <a:rPr lang="en" sz="3000" dirty="0">
                <a:solidFill>
                  <a:schemeClr val="accent6"/>
                </a:solidFill>
                <a:latin typeface="Lato" panose="020B0604020202020204" charset="0"/>
              </a:rPr>
            </a:br>
            <a:r>
              <a:rPr lang="pt-BR" sz="2800" dirty="0" err="1">
                <a:solidFill>
                  <a:schemeClr val="accent6"/>
                </a:solidFill>
                <a:latin typeface="Lato" panose="020B0604020202020204" charset="0"/>
              </a:rPr>
              <a:t>WhoDRUG</a:t>
            </a:r>
            <a:endParaRPr lang="en" sz="2800" dirty="0">
              <a:solidFill>
                <a:schemeClr val="accent6"/>
              </a:solidFill>
              <a:latin typeface="Lato" panose="020B0604020202020204" charset="0"/>
              <a:cs typeface="Lato" panose="020B0604020202020204" charset="0"/>
              <a:sym typeface="Roboto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F819183-8760-49FD-8043-3B1ED8E22051}"/>
              </a:ext>
            </a:extLst>
          </p:cNvPr>
          <p:cNvSpPr txBox="1"/>
          <p:nvPr/>
        </p:nvSpPr>
        <p:spPr>
          <a:xfrm>
            <a:off x="256362" y="2002414"/>
            <a:ext cx="608093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dirty="0">
                <a:ea typeface="Lato"/>
                <a:cs typeface="Lato"/>
              </a:rPr>
              <a:t>Neste momento: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200" dirty="0">
              <a:ea typeface="Lato"/>
              <a:cs typeface="La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dirty="0">
                <a:ea typeface="Lato"/>
                <a:cs typeface="Lato"/>
              </a:rPr>
              <a:t>UMC está engajada na atualização do </a:t>
            </a:r>
            <a:r>
              <a:rPr lang="pt-BR" sz="2200" dirty="0" err="1">
                <a:ea typeface="Lato"/>
                <a:cs typeface="Lato"/>
              </a:rPr>
              <a:t>WHODrug</a:t>
            </a:r>
            <a:r>
              <a:rPr lang="pt-BR" sz="2200" dirty="0">
                <a:ea typeface="Lato"/>
                <a:cs typeface="Lato"/>
              </a:rPr>
              <a:t> brasileiro, incorporação das informações em português e ajustes no </a:t>
            </a:r>
            <a:r>
              <a:rPr lang="pt-BR" sz="2200" dirty="0" err="1">
                <a:ea typeface="Lato"/>
                <a:cs typeface="Lato"/>
              </a:rPr>
              <a:t>eReporting</a:t>
            </a:r>
            <a:r>
              <a:rPr lang="pt-BR" sz="2200" dirty="0">
                <a:ea typeface="Lato"/>
                <a:cs typeface="Lato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200" dirty="0">
              <a:ea typeface="Lato"/>
              <a:cs typeface="La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dirty="0">
                <a:ea typeface="Lato"/>
                <a:cs typeface="Lato"/>
              </a:rPr>
              <a:t>A Anvisa recomenda a codificação do </a:t>
            </a:r>
            <a:r>
              <a:rPr lang="pt-BR" sz="2200" dirty="0" err="1">
                <a:ea typeface="Lato"/>
                <a:cs typeface="Lato"/>
              </a:rPr>
              <a:t>WHODrug</a:t>
            </a:r>
            <a:r>
              <a:rPr lang="pt-BR" sz="2200" dirty="0">
                <a:ea typeface="Lato"/>
                <a:cs typeface="Lato"/>
              </a:rPr>
              <a:t>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200" dirty="0">
              <a:ea typeface="Lato"/>
              <a:cs typeface="La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dirty="0">
                <a:ea typeface="Lato"/>
                <a:cs typeface="Lato"/>
              </a:rPr>
              <a:t>Será iniciado o processo regulatório a fim de torná-lo mandatório como estratégia inicial de implementação do padrão isso do IDMP prevista no E2B pra identificação de medicamentos nas notificações da Farmacovigilância.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200" dirty="0">
              <a:ea typeface="Lato"/>
              <a:cs typeface="Lato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200" dirty="0">
              <a:ea typeface="Lato"/>
              <a:cs typeface="Lato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E669C95-F18A-47DA-96AD-75052800B3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34"/>
          <a:stretch/>
        </p:blipFill>
        <p:spPr>
          <a:xfrm>
            <a:off x="6832600" y="0"/>
            <a:ext cx="5359400" cy="687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01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A5A9A89-6E9E-46AC-85D0-15C41CEBA226}"/>
              </a:ext>
            </a:extLst>
          </p:cNvPr>
          <p:cNvSpPr/>
          <p:nvPr/>
        </p:nvSpPr>
        <p:spPr>
          <a:xfrm>
            <a:off x="2019299" y="932188"/>
            <a:ext cx="8633717" cy="426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sz="3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Agradecemos a atenção!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altLang="pt-BR" dirty="0">
              <a:solidFill>
                <a:srgbClr val="007474"/>
              </a:solidFill>
              <a:latin typeface="Arial" panose="020B0604020202020204" pitchFamily="34" charset="0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altLang="pt-BR" dirty="0">
              <a:solidFill>
                <a:srgbClr val="007474"/>
              </a:solidFill>
              <a:latin typeface="Arial" panose="020B0604020202020204" pitchFamily="34" charset="0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Contato</a:t>
            </a:r>
            <a:br>
              <a:rPr lang="pt-BR" altLang="pt-BR" dirty="0">
                <a:solidFill>
                  <a:srgbClr val="007474"/>
                </a:solidFill>
                <a:latin typeface="Arial" panose="020B0604020202020204" pitchFamily="34" charset="0"/>
              </a:rPr>
            </a:br>
            <a:endParaRPr lang="pt-BR" altLang="pt-BR" dirty="0">
              <a:solidFill>
                <a:srgbClr val="007474"/>
              </a:solidFill>
              <a:latin typeface="Arial" panose="020B0604020202020204" pitchFamily="34" charset="0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baseline="30000" dirty="0">
                <a:latin typeface="Lato" panose="020B0604020202020204" charset="0"/>
                <a:cs typeface="Lato" panose="020B0604020202020204" charset="0"/>
              </a:rPr>
              <a:t>www.anvisa.gov.br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baseline="30000" dirty="0">
                <a:latin typeface="Lato" panose="020B0604020202020204" charset="0"/>
                <a:cs typeface="Lato" panose="020B0604020202020204" charset="0"/>
              </a:rPr>
              <a:t>www.twitter.com/anvisa_oficial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baseline="30000" dirty="0">
                <a:latin typeface="Lato" panose="020B0604020202020204" charset="0"/>
                <a:cs typeface="Lato" panose="020B0604020202020204" charset="0"/>
              </a:rPr>
              <a:t>Anvisa Atende: 0800-642-9782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baseline="30000" dirty="0">
                <a:latin typeface="Lato" panose="020B0604020202020204" charset="0"/>
                <a:cs typeface="Lato" panose="020B0604020202020204" charset="0"/>
              </a:rPr>
              <a:t>ouvidoria@anvisa.gov.br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altLang="pt-BR" baseline="30000" dirty="0">
              <a:solidFill>
                <a:srgbClr val="007474"/>
              </a:solidFill>
              <a:latin typeface="+mn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pt-BR" alt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Dúvidas: Fale Conosco</a:t>
            </a:r>
          </a:p>
          <a:p>
            <a:pPr algn="ctr">
              <a:spcBef>
                <a:spcPct val="20000"/>
              </a:spcBef>
              <a:defRPr/>
            </a:pPr>
            <a:endParaRPr lang="pt-BR" alt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spcBef>
                <a:spcPct val="20000"/>
              </a:spcBef>
              <a:defRPr/>
            </a:pPr>
            <a:r>
              <a:rPr lang="pt-BR" alt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Testes de XML, erros e problemas no sistema: </a:t>
            </a:r>
            <a:r>
              <a:rPr lang="pt-BR" alt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vigimed@anvisa.gov.br</a:t>
            </a:r>
            <a:r>
              <a:rPr lang="pt-BR" alt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altLang="pt-BR" dirty="0">
              <a:solidFill>
                <a:srgbClr val="007474"/>
              </a:solidFill>
              <a:latin typeface="Arial" panose="020B0604020202020204" pitchFamily="34" charset="0"/>
            </a:endParaRPr>
          </a:p>
        </p:txBody>
      </p:sp>
      <p:pic>
        <p:nvPicPr>
          <p:cNvPr id="43011" name="Imagem 2">
            <a:extLst>
              <a:ext uri="{FF2B5EF4-FFF2-40B4-BE49-F238E27FC236}">
                <a16:creationId xmlns:a16="http://schemas.microsoft.com/office/drawing/2014/main" id="{A81F62CC-872C-450F-8112-F5266D355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15" y="5586945"/>
            <a:ext cx="6619848" cy="65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Google Shape;127;p20">
            <a:extLst>
              <a:ext uri="{FF2B5EF4-FFF2-40B4-BE49-F238E27FC236}">
                <a16:creationId xmlns:a16="http://schemas.microsoft.com/office/drawing/2014/main" id="{82A01CFB-72EB-4E8A-AA5C-5B9BB17DAE7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256" y="584164"/>
            <a:ext cx="2268610" cy="88522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81EE59B-0F31-4C0A-9BB4-7EFD6E25FF31}"/>
              </a:ext>
            </a:extLst>
          </p:cNvPr>
          <p:cNvSpPr/>
          <p:nvPr/>
        </p:nvSpPr>
        <p:spPr>
          <a:xfrm>
            <a:off x="8917969" y="5815173"/>
            <a:ext cx="2763748" cy="555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Google Shape;70;p15">
            <a:extLst>
              <a:ext uri="{FF2B5EF4-FFF2-40B4-BE49-F238E27FC236}">
                <a16:creationId xmlns:a16="http://schemas.microsoft.com/office/drawing/2014/main" id="{5E6E3D7D-A6E2-4BD4-857B-2AF31E4E105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029" y="5674601"/>
            <a:ext cx="3677788" cy="59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588A3C5-1D88-4A12-B455-EC5FC8492CE8}"/>
              </a:ext>
            </a:extLst>
          </p:cNvPr>
          <p:cNvSpPr/>
          <p:nvPr/>
        </p:nvSpPr>
        <p:spPr>
          <a:xfrm>
            <a:off x="6096000" y="2074809"/>
            <a:ext cx="5899526" cy="4245867"/>
          </a:xfrm>
          <a:prstGeom prst="rect">
            <a:avLst/>
          </a:prstGeom>
        </p:spPr>
        <p:txBody>
          <a:bodyPr spcFirstLastPara="1" lIns="121900" tIns="121900" rIns="121900" bIns="121900"/>
          <a:lstStyle/>
          <a:p>
            <a:pPr>
              <a:lnSpc>
                <a:spcPct val="150000"/>
              </a:lnSpc>
              <a:defRPr/>
            </a:pPr>
            <a:r>
              <a:rPr lang="pt-BR" dirty="0">
                <a:latin typeface="Lato"/>
                <a:ea typeface="+mj-ea"/>
              </a:rPr>
              <a:t>A notificação espontânea é uma das ferramentas principais no monitoramento de eventos adversos na pós-comercialização de medicamentos e vacinas.</a:t>
            </a:r>
          </a:p>
          <a:p>
            <a:pPr>
              <a:lnSpc>
                <a:spcPct val="150000"/>
              </a:lnSpc>
              <a:defRPr/>
            </a:pPr>
            <a:r>
              <a:rPr lang="pt-BR" dirty="0">
                <a:latin typeface="Lato"/>
                <a:ea typeface="+mj-ea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 err="1">
                <a:latin typeface="Lato"/>
                <a:ea typeface="+mj-ea"/>
              </a:rPr>
              <a:t>Voluntária</a:t>
            </a:r>
            <a:r>
              <a:rPr lang="en-US" dirty="0">
                <a:latin typeface="Lato"/>
                <a:ea typeface="+mj-ea"/>
              </a:rPr>
              <a:t> – </a:t>
            </a:r>
            <a:r>
              <a:rPr lang="en-US" dirty="0" err="1">
                <a:latin typeface="Lato"/>
                <a:ea typeface="+mj-ea"/>
              </a:rPr>
              <a:t>pacientes</a:t>
            </a:r>
            <a:r>
              <a:rPr lang="en-US" dirty="0">
                <a:latin typeface="Lato"/>
                <a:ea typeface="+mj-ea"/>
              </a:rPr>
              <a:t> e </a:t>
            </a:r>
            <a:r>
              <a:rPr lang="en-US" dirty="0" err="1">
                <a:latin typeface="Lato"/>
                <a:ea typeface="+mj-ea"/>
              </a:rPr>
              <a:t>profissionais</a:t>
            </a:r>
            <a:r>
              <a:rPr lang="en-US" dirty="0">
                <a:latin typeface="Lato"/>
                <a:ea typeface="+mj-ea"/>
              </a:rPr>
              <a:t> </a:t>
            </a:r>
            <a:r>
              <a:rPr lang="en-US" dirty="0" err="1">
                <a:latin typeface="Lato"/>
                <a:ea typeface="+mj-ea"/>
              </a:rPr>
              <a:t>liberais</a:t>
            </a:r>
            <a:endParaRPr lang="en-US" dirty="0">
              <a:latin typeface="Lato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Lato"/>
                <a:ea typeface="+mj-ea"/>
              </a:rPr>
              <a:t>RDC 36/13 – NSP (72h EA graves)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b="1" dirty="0">
                <a:latin typeface="Lato"/>
                <a:ea typeface="+mj-ea"/>
              </a:rPr>
              <a:t>RDC 406/20 – DRM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b="1" dirty="0">
                <a:latin typeface="Lato"/>
                <a:ea typeface="+mj-ea"/>
              </a:rPr>
              <a:t>vigência a partir de 27/10/2020</a:t>
            </a:r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887C63FC-842A-4BE4-986A-2B80A0F5A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959724"/>
            <a:ext cx="4292600" cy="39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Google Shape;67;p15">
            <a:extLst>
              <a:ext uri="{FF2B5EF4-FFF2-40B4-BE49-F238E27FC236}">
                <a16:creationId xmlns:a16="http://schemas.microsoft.com/office/drawing/2014/main" id="{BB7343FF-4ACB-41CE-9EF1-4555698E6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50" y="537324"/>
            <a:ext cx="7494588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ts val="2138"/>
              </a:spcBef>
            </a:pPr>
            <a:r>
              <a:rPr lang="pt-BR" altLang="pt-BR" sz="3000" dirty="0">
                <a:latin typeface="Lato"/>
                <a:ea typeface="Lato"/>
                <a:cs typeface="Lato"/>
                <a:sym typeface="Lato"/>
              </a:rPr>
              <a:t>Quem deve notificar? </a:t>
            </a:r>
          </a:p>
        </p:txBody>
      </p:sp>
      <p:pic>
        <p:nvPicPr>
          <p:cNvPr id="6" name="Google Shape;127;p20">
            <a:extLst>
              <a:ext uri="{FF2B5EF4-FFF2-40B4-BE49-F238E27FC236}">
                <a16:creationId xmlns:a16="http://schemas.microsoft.com/office/drawing/2014/main" id="{95A9CE34-3EDD-4F35-BCAC-C08478D59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4" y="605106"/>
            <a:ext cx="2065954" cy="8254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465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Google Shape;67;p15">
            <a:extLst>
              <a:ext uri="{FF2B5EF4-FFF2-40B4-BE49-F238E27FC236}">
                <a16:creationId xmlns:a16="http://schemas.microsoft.com/office/drawing/2014/main" id="{1FA155EA-79B1-4A44-B4FD-59890B915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400" y="537324"/>
            <a:ext cx="6373813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Aft>
                <a:spcPts val="2138"/>
              </a:spcAft>
            </a:pPr>
            <a:r>
              <a:rPr lang="pt-BR" altLang="pt-BR" sz="3000" dirty="0">
                <a:latin typeface="Lato"/>
              </a:rPr>
              <a:t>Visão geral do fluxo de informações das notificações de FV</a:t>
            </a:r>
          </a:p>
        </p:txBody>
      </p:sp>
      <p:pic>
        <p:nvPicPr>
          <p:cNvPr id="6" name="Google Shape;127;p20">
            <a:extLst>
              <a:ext uri="{FF2B5EF4-FFF2-40B4-BE49-F238E27FC236}">
                <a16:creationId xmlns:a16="http://schemas.microsoft.com/office/drawing/2014/main" id="{422C318D-65A0-4CC5-AECD-6CBB35DF8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4" y="605106"/>
            <a:ext cx="2065954" cy="8254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8" name="Picture 5">
            <a:extLst>
              <a:ext uri="{FF2B5EF4-FFF2-40B4-BE49-F238E27FC236}">
                <a16:creationId xmlns:a16="http://schemas.microsoft.com/office/drawing/2014/main" id="{E9293788-A401-40DC-9AA9-8A17035735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C4DFEB"/>
              </a:clrFrom>
              <a:clrTo>
                <a:srgbClr val="C4DF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3611" y="2801630"/>
            <a:ext cx="1711562" cy="793286"/>
          </a:xfrm>
          <a:prstGeom prst="rect">
            <a:avLst/>
          </a:prstGeom>
        </p:spPr>
      </p:pic>
      <p:pic>
        <p:nvPicPr>
          <p:cNvPr id="49" name="Picture 6">
            <a:extLst>
              <a:ext uri="{FF2B5EF4-FFF2-40B4-BE49-F238E27FC236}">
                <a16:creationId xmlns:a16="http://schemas.microsoft.com/office/drawing/2014/main" id="{806A3514-0724-4306-935B-4C7D59B048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7" y="2202858"/>
            <a:ext cx="917686" cy="552376"/>
          </a:xfrm>
          <a:prstGeom prst="rect">
            <a:avLst/>
          </a:prstGeom>
        </p:spPr>
      </p:pic>
      <p:pic>
        <p:nvPicPr>
          <p:cNvPr id="50" name="Picture 7">
            <a:extLst>
              <a:ext uri="{FF2B5EF4-FFF2-40B4-BE49-F238E27FC236}">
                <a16:creationId xmlns:a16="http://schemas.microsoft.com/office/drawing/2014/main" id="{6B8A7706-5ED2-4F35-A4F8-54019D0284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85" y="4064833"/>
            <a:ext cx="1513536" cy="1260000"/>
          </a:xfrm>
          <a:prstGeom prst="rect">
            <a:avLst/>
          </a:prstGeom>
        </p:spPr>
      </p:pic>
      <p:pic>
        <p:nvPicPr>
          <p:cNvPr id="51" name="Picture 8">
            <a:extLst>
              <a:ext uri="{FF2B5EF4-FFF2-40B4-BE49-F238E27FC236}">
                <a16:creationId xmlns:a16="http://schemas.microsoft.com/office/drawing/2014/main" id="{47710416-1F3B-4661-AC0F-3DCC69BF5C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17" y="2914180"/>
            <a:ext cx="391865" cy="439310"/>
          </a:xfrm>
          <a:prstGeom prst="rect">
            <a:avLst/>
          </a:prstGeom>
        </p:spPr>
      </p:pic>
      <p:pic>
        <p:nvPicPr>
          <p:cNvPr id="52" name="Picture 9">
            <a:extLst>
              <a:ext uri="{FF2B5EF4-FFF2-40B4-BE49-F238E27FC236}">
                <a16:creationId xmlns:a16="http://schemas.microsoft.com/office/drawing/2014/main" id="{F278062B-0474-4B72-8008-5728C77284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38" y="2906893"/>
            <a:ext cx="308529" cy="429481"/>
          </a:xfrm>
          <a:prstGeom prst="rect">
            <a:avLst/>
          </a:prstGeom>
        </p:spPr>
      </p:pic>
      <p:pic>
        <p:nvPicPr>
          <p:cNvPr id="53" name="Picture 10">
            <a:extLst>
              <a:ext uri="{FF2B5EF4-FFF2-40B4-BE49-F238E27FC236}">
                <a16:creationId xmlns:a16="http://schemas.microsoft.com/office/drawing/2014/main" id="{22DDE85A-B051-4200-92AF-F9D3C5FEFF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92" y="3148270"/>
            <a:ext cx="308372" cy="419018"/>
          </a:xfrm>
          <a:prstGeom prst="rect">
            <a:avLst/>
          </a:prstGeom>
        </p:spPr>
      </p:pic>
      <p:pic>
        <p:nvPicPr>
          <p:cNvPr id="54" name="Picture 11">
            <a:extLst>
              <a:ext uri="{FF2B5EF4-FFF2-40B4-BE49-F238E27FC236}">
                <a16:creationId xmlns:a16="http://schemas.microsoft.com/office/drawing/2014/main" id="{D2C69167-7D02-4243-A143-63D03B969E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21" y="3210212"/>
            <a:ext cx="376972" cy="450947"/>
          </a:xfrm>
          <a:prstGeom prst="rect">
            <a:avLst/>
          </a:prstGeom>
        </p:spPr>
      </p:pic>
      <p:sp>
        <p:nvSpPr>
          <p:cNvPr id="55" name="Arrow: Right 12">
            <a:extLst>
              <a:ext uri="{FF2B5EF4-FFF2-40B4-BE49-F238E27FC236}">
                <a16:creationId xmlns:a16="http://schemas.microsoft.com/office/drawing/2014/main" id="{5380719B-DAAB-481C-A8C6-AD23B5A0A859}"/>
              </a:ext>
            </a:extLst>
          </p:cNvPr>
          <p:cNvSpPr/>
          <p:nvPr/>
        </p:nvSpPr>
        <p:spPr>
          <a:xfrm>
            <a:off x="1940050" y="4601805"/>
            <a:ext cx="980039" cy="285750"/>
          </a:xfrm>
          <a:prstGeom prst="rightArrow">
            <a:avLst/>
          </a:prstGeom>
          <a:solidFill>
            <a:srgbClr val="9CC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6" name="Arrow: Right 13">
            <a:extLst>
              <a:ext uri="{FF2B5EF4-FFF2-40B4-BE49-F238E27FC236}">
                <a16:creationId xmlns:a16="http://schemas.microsoft.com/office/drawing/2014/main" id="{C02ED6FA-ABFC-4E6B-B4CA-579BED64A0E5}"/>
              </a:ext>
            </a:extLst>
          </p:cNvPr>
          <p:cNvSpPr/>
          <p:nvPr/>
        </p:nvSpPr>
        <p:spPr>
          <a:xfrm>
            <a:off x="5723240" y="4645661"/>
            <a:ext cx="834243" cy="285750"/>
          </a:xfrm>
          <a:prstGeom prst="rightArrow">
            <a:avLst/>
          </a:prstGeom>
          <a:solidFill>
            <a:srgbClr val="9CC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57" name="Picture 14">
            <a:extLst>
              <a:ext uri="{FF2B5EF4-FFF2-40B4-BE49-F238E27FC236}">
                <a16:creationId xmlns:a16="http://schemas.microsoft.com/office/drawing/2014/main" id="{FDC26EA0-EC02-43FF-AB2D-F1D3D4704F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63" y="4143077"/>
            <a:ext cx="1513539" cy="1260000"/>
          </a:xfrm>
          <a:prstGeom prst="rect">
            <a:avLst/>
          </a:prstGeom>
        </p:spPr>
      </p:pic>
      <p:sp>
        <p:nvSpPr>
          <p:cNvPr id="58" name="TextBox 15">
            <a:extLst>
              <a:ext uri="{FF2B5EF4-FFF2-40B4-BE49-F238E27FC236}">
                <a16:creationId xmlns:a16="http://schemas.microsoft.com/office/drawing/2014/main" id="{8C27649B-8733-4FD2-A4A9-B9DED7C9F636}"/>
              </a:ext>
            </a:extLst>
          </p:cNvPr>
          <p:cNvSpPr txBox="1"/>
          <p:nvPr/>
        </p:nvSpPr>
        <p:spPr>
          <a:xfrm>
            <a:off x="3161315" y="5424479"/>
            <a:ext cx="2113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VigiFlow </a:t>
            </a:r>
          </a:p>
          <a:p>
            <a:pPr algn="ctr"/>
            <a:r>
              <a:rPr lang="sv-SE" dirty="0"/>
              <a:t>Banco de dados Nacional </a:t>
            </a:r>
            <a:endParaRPr lang="sv-SE" b="1" dirty="0"/>
          </a:p>
          <a:p>
            <a:pPr algn="ctr"/>
            <a:endParaRPr lang="en-SE" b="1" i="1" u="sng" dirty="0"/>
          </a:p>
        </p:txBody>
      </p:sp>
      <p:sp>
        <p:nvSpPr>
          <p:cNvPr id="59" name="TextBox 16">
            <a:extLst>
              <a:ext uri="{FF2B5EF4-FFF2-40B4-BE49-F238E27FC236}">
                <a16:creationId xmlns:a16="http://schemas.microsoft.com/office/drawing/2014/main" id="{3BB4B35B-3A5A-4E1E-8B6E-A5239F9B4B32}"/>
              </a:ext>
            </a:extLst>
          </p:cNvPr>
          <p:cNvSpPr txBox="1"/>
          <p:nvPr/>
        </p:nvSpPr>
        <p:spPr>
          <a:xfrm>
            <a:off x="7161595" y="5424479"/>
            <a:ext cx="1703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VigiBase</a:t>
            </a:r>
          </a:p>
          <a:p>
            <a:pPr algn="ctr"/>
            <a:r>
              <a:rPr lang="sv-SE" dirty="0"/>
              <a:t>Banco de dados global da OMS</a:t>
            </a:r>
            <a:endParaRPr lang="en-SE" dirty="0"/>
          </a:p>
        </p:txBody>
      </p:sp>
      <p:pic>
        <p:nvPicPr>
          <p:cNvPr id="60" name="Picture 17">
            <a:extLst>
              <a:ext uri="{FF2B5EF4-FFF2-40B4-BE49-F238E27FC236}">
                <a16:creationId xmlns:a16="http://schemas.microsoft.com/office/drawing/2014/main" id="{2329C4F2-735E-4267-8829-9B5B2C8B535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544" flipH="1">
            <a:off x="8433782" y="3650157"/>
            <a:ext cx="322016" cy="1080912"/>
          </a:xfrm>
          <a:prstGeom prst="rect">
            <a:avLst/>
          </a:prstGeom>
        </p:spPr>
      </p:pic>
      <p:pic>
        <p:nvPicPr>
          <p:cNvPr id="61" name="Picture 18">
            <a:extLst>
              <a:ext uri="{FF2B5EF4-FFF2-40B4-BE49-F238E27FC236}">
                <a16:creationId xmlns:a16="http://schemas.microsoft.com/office/drawing/2014/main" id="{D69FEFCD-1673-4322-BE4B-B1E116EE613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18089"/>
          <a:stretch/>
        </p:blipFill>
        <p:spPr>
          <a:xfrm>
            <a:off x="9620109" y="1954889"/>
            <a:ext cx="2244653" cy="1023938"/>
          </a:xfrm>
          <a:prstGeom prst="rect">
            <a:avLst/>
          </a:prstGeom>
        </p:spPr>
      </p:pic>
      <p:cxnSp>
        <p:nvCxnSpPr>
          <p:cNvPr id="62" name="Straight Connector 20">
            <a:extLst>
              <a:ext uri="{FF2B5EF4-FFF2-40B4-BE49-F238E27FC236}">
                <a16:creationId xmlns:a16="http://schemas.microsoft.com/office/drawing/2014/main" id="{C76DE1D9-D258-4642-8DC1-B1A91FAD0866}"/>
              </a:ext>
            </a:extLst>
          </p:cNvPr>
          <p:cNvCxnSpPr>
            <a:cxnSpLocks/>
          </p:cNvCxnSpPr>
          <p:nvPr/>
        </p:nvCxnSpPr>
        <p:spPr>
          <a:xfrm flipH="1">
            <a:off x="8530660" y="3253577"/>
            <a:ext cx="1269300" cy="725481"/>
          </a:xfrm>
          <a:prstGeom prst="line">
            <a:avLst/>
          </a:prstGeom>
          <a:ln>
            <a:solidFill>
              <a:srgbClr val="9CCB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22">
            <a:extLst>
              <a:ext uri="{FF2B5EF4-FFF2-40B4-BE49-F238E27FC236}">
                <a16:creationId xmlns:a16="http://schemas.microsoft.com/office/drawing/2014/main" id="{79FED6C4-3A3E-4971-A350-18201A0EA957}"/>
              </a:ext>
            </a:extLst>
          </p:cNvPr>
          <p:cNvGrpSpPr/>
          <p:nvPr/>
        </p:nvGrpSpPr>
        <p:grpSpPr>
          <a:xfrm rot="21243819">
            <a:off x="279545" y="3227037"/>
            <a:ext cx="342286" cy="314342"/>
            <a:chOff x="2230575" y="1260605"/>
            <a:chExt cx="692380" cy="727538"/>
          </a:xfrm>
        </p:grpSpPr>
        <p:pic>
          <p:nvPicPr>
            <p:cNvPr id="83" name="Picture 24">
              <a:extLst>
                <a:ext uri="{FF2B5EF4-FFF2-40B4-BE49-F238E27FC236}">
                  <a16:creationId xmlns:a16="http://schemas.microsoft.com/office/drawing/2014/main" id="{532B82E6-26D4-4FAF-BFE7-81854EA4B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40172">
              <a:off x="2230575" y="1260605"/>
              <a:ext cx="512626" cy="727538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Picture 25">
              <a:extLst>
                <a:ext uri="{FF2B5EF4-FFF2-40B4-BE49-F238E27FC236}">
                  <a16:creationId xmlns:a16="http://schemas.microsoft.com/office/drawing/2014/main" id="{46618320-FC34-4652-88A6-11C8851BA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40172">
              <a:off x="2320452" y="1260605"/>
              <a:ext cx="512626" cy="727538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5" name="Picture 26">
              <a:extLst>
                <a:ext uri="{FF2B5EF4-FFF2-40B4-BE49-F238E27FC236}">
                  <a16:creationId xmlns:a16="http://schemas.microsoft.com/office/drawing/2014/main" id="{3F80319D-4D7A-4390-8481-58160B32C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40172">
              <a:off x="2410329" y="1260605"/>
              <a:ext cx="512626" cy="727538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6" name="Picture 32">
            <a:extLst>
              <a:ext uri="{FF2B5EF4-FFF2-40B4-BE49-F238E27FC236}">
                <a16:creationId xmlns:a16="http://schemas.microsoft.com/office/drawing/2014/main" id="{BC1AA54B-704B-4ADB-992D-8D723EBCC0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2927" y="3867129"/>
            <a:ext cx="647553" cy="395408"/>
          </a:xfrm>
          <a:prstGeom prst="rect">
            <a:avLst/>
          </a:prstGeom>
        </p:spPr>
      </p:pic>
      <p:pic>
        <p:nvPicPr>
          <p:cNvPr id="68" name="Picture 3">
            <a:extLst>
              <a:ext uri="{FF2B5EF4-FFF2-40B4-BE49-F238E27FC236}">
                <a16:creationId xmlns:a16="http://schemas.microsoft.com/office/drawing/2014/main" id="{7550200C-94B1-4B2C-9BD2-393C4721954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11736" y="4303575"/>
            <a:ext cx="857250" cy="200025"/>
          </a:xfrm>
          <a:prstGeom prst="rect">
            <a:avLst/>
          </a:prstGeom>
        </p:spPr>
      </p:pic>
      <p:pic>
        <p:nvPicPr>
          <p:cNvPr id="71" name="Picture 34">
            <a:extLst>
              <a:ext uri="{FF2B5EF4-FFF2-40B4-BE49-F238E27FC236}">
                <a16:creationId xmlns:a16="http://schemas.microsoft.com/office/drawing/2014/main" id="{E4F75736-47BB-4776-9447-B30135CF3FD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774602">
            <a:off x="878720" y="4354385"/>
            <a:ext cx="411903" cy="428625"/>
          </a:xfrm>
          <a:prstGeom prst="rect">
            <a:avLst/>
          </a:prstGeom>
        </p:spPr>
      </p:pic>
      <p:pic>
        <p:nvPicPr>
          <p:cNvPr id="72" name="Picture 36">
            <a:extLst>
              <a:ext uri="{FF2B5EF4-FFF2-40B4-BE49-F238E27FC236}">
                <a16:creationId xmlns:a16="http://schemas.microsoft.com/office/drawing/2014/main" id="{B5D1BBC3-D246-478E-BA1F-573440592A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022677">
            <a:off x="400254" y="3732844"/>
            <a:ext cx="287035" cy="479959"/>
          </a:xfrm>
          <a:prstGeom prst="rect">
            <a:avLst/>
          </a:prstGeom>
        </p:spPr>
      </p:pic>
      <p:pic>
        <p:nvPicPr>
          <p:cNvPr id="73" name="Picture 37">
            <a:extLst>
              <a:ext uri="{FF2B5EF4-FFF2-40B4-BE49-F238E27FC236}">
                <a16:creationId xmlns:a16="http://schemas.microsoft.com/office/drawing/2014/main" id="{34E47A27-5535-4DC2-8A2F-824BEFF7E24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3566" y="4327391"/>
            <a:ext cx="651372" cy="636541"/>
          </a:xfrm>
          <a:prstGeom prst="rect">
            <a:avLst/>
          </a:prstGeom>
        </p:spPr>
      </p:pic>
      <p:sp>
        <p:nvSpPr>
          <p:cNvPr id="74" name="Rectangle 4">
            <a:extLst>
              <a:ext uri="{FF2B5EF4-FFF2-40B4-BE49-F238E27FC236}">
                <a16:creationId xmlns:a16="http://schemas.microsoft.com/office/drawing/2014/main" id="{2434C6A9-B68A-4435-A102-B83DA67134CE}"/>
              </a:ext>
            </a:extLst>
          </p:cNvPr>
          <p:cNvSpPr/>
          <p:nvPr/>
        </p:nvSpPr>
        <p:spPr>
          <a:xfrm>
            <a:off x="7339887" y="345946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E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SE"/>
          </a:p>
        </p:txBody>
      </p:sp>
      <p:cxnSp>
        <p:nvCxnSpPr>
          <p:cNvPr id="75" name="Straight Connector 40">
            <a:extLst>
              <a:ext uri="{FF2B5EF4-FFF2-40B4-BE49-F238E27FC236}">
                <a16:creationId xmlns:a16="http://schemas.microsoft.com/office/drawing/2014/main" id="{65CAE39E-FF42-4AAD-89B7-A502BA2E7F3B}"/>
              </a:ext>
            </a:extLst>
          </p:cNvPr>
          <p:cNvCxnSpPr>
            <a:cxnSpLocks/>
          </p:cNvCxnSpPr>
          <p:nvPr/>
        </p:nvCxnSpPr>
        <p:spPr>
          <a:xfrm flipH="1" flipV="1">
            <a:off x="8848351" y="4374364"/>
            <a:ext cx="1086634" cy="831742"/>
          </a:xfrm>
          <a:prstGeom prst="line">
            <a:avLst/>
          </a:prstGeom>
          <a:ln>
            <a:solidFill>
              <a:srgbClr val="9CCB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44">
            <a:extLst>
              <a:ext uri="{FF2B5EF4-FFF2-40B4-BE49-F238E27FC236}">
                <a16:creationId xmlns:a16="http://schemas.microsoft.com/office/drawing/2014/main" id="{E2D04A96-CB04-4F8F-9686-575E450E531B}"/>
              </a:ext>
            </a:extLst>
          </p:cNvPr>
          <p:cNvSpPr txBox="1"/>
          <p:nvPr/>
        </p:nvSpPr>
        <p:spPr>
          <a:xfrm>
            <a:off x="9675764" y="5823661"/>
            <a:ext cx="211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VigiAccess.org</a:t>
            </a:r>
          </a:p>
          <a:p>
            <a:pPr algn="ctr"/>
            <a:r>
              <a:rPr lang="sv-SE" dirty="0"/>
              <a:t>Pesquisa, estatíscas</a:t>
            </a:r>
            <a:endParaRPr lang="en-SE" dirty="0"/>
          </a:p>
        </p:txBody>
      </p:sp>
      <p:pic>
        <p:nvPicPr>
          <p:cNvPr id="79" name="Google Shape;127;p20">
            <a:extLst>
              <a:ext uri="{FF2B5EF4-FFF2-40B4-BE49-F238E27FC236}">
                <a16:creationId xmlns:a16="http://schemas.microsoft.com/office/drawing/2014/main" id="{E6EA29CB-914C-450B-8506-161F474D8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117" y="5926514"/>
            <a:ext cx="1338085" cy="5346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3B7B538-006C-4273-BAC7-B1A1F786AF11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11030" r="12414"/>
          <a:stretch/>
        </p:blipFill>
        <p:spPr>
          <a:xfrm>
            <a:off x="485862" y="4881907"/>
            <a:ext cx="962882" cy="117370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A45AD5D-0C36-484F-9A95-3ED658FF1D6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79362" y="2202858"/>
            <a:ext cx="2089527" cy="1297438"/>
          </a:xfrm>
          <a:prstGeom prst="rect">
            <a:avLst/>
          </a:prstGeom>
        </p:spPr>
      </p:pic>
      <p:sp>
        <p:nvSpPr>
          <p:cNvPr id="87" name="TextBox 19">
            <a:extLst>
              <a:ext uri="{FF2B5EF4-FFF2-40B4-BE49-F238E27FC236}">
                <a16:creationId xmlns:a16="http://schemas.microsoft.com/office/drawing/2014/main" id="{84DF487C-FC64-4495-9E8B-1DE1F40F0B35}"/>
              </a:ext>
            </a:extLst>
          </p:cNvPr>
          <p:cNvSpPr txBox="1"/>
          <p:nvPr/>
        </p:nvSpPr>
        <p:spPr>
          <a:xfrm>
            <a:off x="1923768" y="1821683"/>
            <a:ext cx="2627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Painel Farmacovigilância</a:t>
            </a:r>
            <a:endParaRPr lang="en-SE" dirty="0"/>
          </a:p>
        </p:txBody>
      </p:sp>
      <p:sp>
        <p:nvSpPr>
          <p:cNvPr id="88" name="TextBox 19">
            <a:extLst>
              <a:ext uri="{FF2B5EF4-FFF2-40B4-BE49-F238E27FC236}">
                <a16:creationId xmlns:a16="http://schemas.microsoft.com/office/drawing/2014/main" id="{97960E32-9E1F-4E1C-A2A8-0A1EAD0B3D43}"/>
              </a:ext>
            </a:extLst>
          </p:cNvPr>
          <p:cNvSpPr txBox="1"/>
          <p:nvPr/>
        </p:nvSpPr>
        <p:spPr>
          <a:xfrm>
            <a:off x="4669014" y="1821683"/>
            <a:ext cx="20854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Dados abertos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04F810F-CE82-48A8-80F7-89EFA9AA345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07918" y="2116226"/>
            <a:ext cx="2085443" cy="1441693"/>
          </a:xfrm>
          <a:prstGeom prst="rect">
            <a:avLst/>
          </a:prstGeom>
        </p:spPr>
      </p:pic>
      <p:sp>
        <p:nvSpPr>
          <p:cNvPr id="89" name="TextBox 19">
            <a:extLst>
              <a:ext uri="{FF2B5EF4-FFF2-40B4-BE49-F238E27FC236}">
                <a16:creationId xmlns:a16="http://schemas.microsoft.com/office/drawing/2014/main" id="{7795BF20-BC48-4418-906C-0339BEB2650C}"/>
              </a:ext>
            </a:extLst>
          </p:cNvPr>
          <p:cNvSpPr txBox="1"/>
          <p:nvPr/>
        </p:nvSpPr>
        <p:spPr>
          <a:xfrm>
            <a:off x="9705388" y="3182461"/>
            <a:ext cx="21336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VigiLyze</a:t>
            </a:r>
          </a:p>
          <a:p>
            <a:pPr algn="ctr"/>
            <a:r>
              <a:rPr lang="sv-SE" dirty="0"/>
              <a:t>Plataforma analítica </a:t>
            </a:r>
            <a:endParaRPr lang="en-SE" dirty="0"/>
          </a:p>
        </p:txBody>
      </p:sp>
      <p:pic>
        <p:nvPicPr>
          <p:cNvPr id="90" name="Imagem 89">
            <a:extLst>
              <a:ext uri="{FF2B5EF4-FFF2-40B4-BE49-F238E27FC236}">
                <a16:creationId xmlns:a16="http://schemas.microsoft.com/office/drawing/2014/main" id="{E3710296-83FA-4D0B-8680-4F3310D0D09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788353" y="4518736"/>
            <a:ext cx="2000250" cy="1304925"/>
          </a:xfrm>
          <a:prstGeom prst="rect">
            <a:avLst/>
          </a:prstGeom>
        </p:spPr>
      </p:pic>
      <p:cxnSp>
        <p:nvCxnSpPr>
          <p:cNvPr id="93" name="Conector reto 92">
            <a:extLst>
              <a:ext uri="{FF2B5EF4-FFF2-40B4-BE49-F238E27FC236}">
                <a16:creationId xmlns:a16="http://schemas.microsoft.com/office/drawing/2014/main" id="{644B2A06-B146-40FE-B2BE-D1643A91E8C1}"/>
              </a:ext>
            </a:extLst>
          </p:cNvPr>
          <p:cNvCxnSpPr>
            <a:cxnSpLocks/>
          </p:cNvCxnSpPr>
          <p:nvPr/>
        </p:nvCxnSpPr>
        <p:spPr>
          <a:xfrm flipV="1">
            <a:off x="4556129" y="3828792"/>
            <a:ext cx="438410" cy="314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15">
            <a:extLst>
              <a:ext uri="{FF2B5EF4-FFF2-40B4-BE49-F238E27FC236}">
                <a16:creationId xmlns:a16="http://schemas.microsoft.com/office/drawing/2014/main" id="{6982CC57-8710-4269-AF85-E7E060C70362}"/>
              </a:ext>
            </a:extLst>
          </p:cNvPr>
          <p:cNvSpPr txBox="1"/>
          <p:nvPr/>
        </p:nvSpPr>
        <p:spPr>
          <a:xfrm>
            <a:off x="313905" y="5403654"/>
            <a:ext cx="149821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Detentoras de registro</a:t>
            </a:r>
          </a:p>
          <a:p>
            <a:pPr algn="ctr"/>
            <a:endParaRPr lang="en-SE" b="1" i="1" u="sng" dirty="0"/>
          </a:p>
        </p:txBody>
      </p:sp>
      <p:cxnSp>
        <p:nvCxnSpPr>
          <p:cNvPr id="95" name="Conector reto 94">
            <a:extLst>
              <a:ext uri="{FF2B5EF4-FFF2-40B4-BE49-F238E27FC236}">
                <a16:creationId xmlns:a16="http://schemas.microsoft.com/office/drawing/2014/main" id="{91AD081A-B0F4-4EB0-8CA9-71B40CF7BEB2}"/>
              </a:ext>
            </a:extLst>
          </p:cNvPr>
          <p:cNvCxnSpPr>
            <a:cxnSpLocks/>
          </p:cNvCxnSpPr>
          <p:nvPr/>
        </p:nvCxnSpPr>
        <p:spPr>
          <a:xfrm flipH="1" flipV="1">
            <a:off x="3101568" y="3696203"/>
            <a:ext cx="506162" cy="368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44">
            <a:extLst>
              <a:ext uri="{FF2B5EF4-FFF2-40B4-BE49-F238E27FC236}">
                <a16:creationId xmlns:a16="http://schemas.microsoft.com/office/drawing/2014/main" id="{C841720F-0875-43AD-B9D0-9B4D7AF407AC}"/>
              </a:ext>
            </a:extLst>
          </p:cNvPr>
          <p:cNvSpPr txBox="1"/>
          <p:nvPr/>
        </p:nvSpPr>
        <p:spPr>
          <a:xfrm>
            <a:off x="9675764" y="5836820"/>
            <a:ext cx="21128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VigiAccess.org</a:t>
            </a:r>
          </a:p>
          <a:p>
            <a:pPr algn="ctr"/>
            <a:r>
              <a:rPr lang="sv-SE" dirty="0"/>
              <a:t>Pesquisa, estatíscas</a:t>
            </a:r>
            <a:endParaRPr lang="en-SE" dirty="0"/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494C2885-57BC-49B6-B158-2116790E8AAA}"/>
              </a:ext>
            </a:extLst>
          </p:cNvPr>
          <p:cNvSpPr txBox="1"/>
          <p:nvPr/>
        </p:nvSpPr>
        <p:spPr>
          <a:xfrm>
            <a:off x="2117154" y="4276329"/>
            <a:ext cx="568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rgbClr val="FF0000"/>
                </a:solidFill>
              </a:rPr>
              <a:t>E2B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5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3">
            <a:extLst>
              <a:ext uri="{FF2B5EF4-FFF2-40B4-BE49-F238E27FC236}">
                <a16:creationId xmlns:a16="http://schemas.microsoft.com/office/drawing/2014/main" id="{86F3D113-B41B-4505-BC94-AEAA9ACA7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4950"/>
            <a:ext cx="12192000" cy="469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95220" rIns="0" bIns="9522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ctr"/>
            <a:endParaRPr lang="pt-BR" altLang="pt-BR">
              <a:latin typeface="Arial" panose="020B0604020202020204" pitchFamily="34" charset="0"/>
            </a:endParaRPr>
          </a:p>
        </p:txBody>
      </p:sp>
      <p:pic>
        <p:nvPicPr>
          <p:cNvPr id="9" name="Google Shape;127;p20">
            <a:extLst>
              <a:ext uri="{FF2B5EF4-FFF2-40B4-BE49-F238E27FC236}">
                <a16:creationId xmlns:a16="http://schemas.microsoft.com/office/drawing/2014/main" id="{B920C1B9-A0A7-46DA-9FE6-D1A7907CC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4" y="614731"/>
            <a:ext cx="2065954" cy="8254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Google Shape;116;p19">
            <a:extLst>
              <a:ext uri="{FF2B5EF4-FFF2-40B4-BE49-F238E27FC236}">
                <a16:creationId xmlns:a16="http://schemas.microsoft.com/office/drawing/2014/main" id="{334C16B8-C434-463F-9CA7-E2B1563B6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1" y="721019"/>
            <a:ext cx="6561974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Aft>
                <a:spcPts val="2138"/>
              </a:spcAft>
            </a:pPr>
            <a:r>
              <a:rPr lang="pt-BR" altLang="pt-BR" sz="3000" dirty="0">
                <a:solidFill>
                  <a:srgbClr val="000000"/>
                </a:solidFill>
                <a:latin typeface="Lato"/>
              </a:rPr>
              <a:t>Antes da implementação do sistema </a:t>
            </a:r>
            <a:br>
              <a:rPr lang="pt-BR" altLang="pt-BR" sz="3000" dirty="0">
                <a:solidFill>
                  <a:srgbClr val="70AD47"/>
                </a:solidFill>
                <a:latin typeface="Lato"/>
              </a:rPr>
            </a:br>
            <a:endParaRPr lang="pt-BR" altLang="pt-BR" sz="3000" dirty="0">
              <a:solidFill>
                <a:srgbClr val="70AD47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8" name="Google Shape;68;p15">
            <a:extLst>
              <a:ext uri="{FF2B5EF4-FFF2-40B4-BE49-F238E27FC236}">
                <a16:creationId xmlns:a16="http://schemas.microsoft.com/office/drawing/2014/main" id="{846291CB-BD35-4EAA-BC13-74C8F4BD5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2959" y="1688567"/>
            <a:ext cx="13428545" cy="59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altLang="pt-BR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Número de notificações de medicamentos e vacinas por sistemas em 2019 enviados ao VigiBase em 2019</a:t>
            </a:r>
          </a:p>
          <a:p>
            <a:pPr algn="ctr" eaLnBrk="1" hangingPunct="1">
              <a:lnSpc>
                <a:spcPct val="150000"/>
              </a:lnSpc>
            </a:pPr>
            <a:endParaRPr lang="pt-BR" altLang="pt-BR" dirty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DFB0F741-1737-4445-8ED3-895F7BBE82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918366"/>
              </p:ext>
            </p:extLst>
          </p:nvPr>
        </p:nvGraphicFramePr>
        <p:xfrm>
          <a:off x="1650230" y="2286336"/>
          <a:ext cx="9080833" cy="412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8DF2BF90-7DA5-4D3C-875E-7B23A3721A8A}"/>
              </a:ext>
            </a:extLst>
          </p:cNvPr>
          <p:cNvSpPr/>
          <p:nvPr/>
        </p:nvSpPr>
        <p:spPr>
          <a:xfrm>
            <a:off x="10731063" y="6136981"/>
            <a:ext cx="903889" cy="27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3">
            <a:extLst>
              <a:ext uri="{FF2B5EF4-FFF2-40B4-BE49-F238E27FC236}">
                <a16:creationId xmlns:a16="http://schemas.microsoft.com/office/drawing/2014/main" id="{86F3D113-B41B-4505-BC94-AEAA9ACA7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4950"/>
            <a:ext cx="12192000" cy="469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95220" rIns="0" bIns="9522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ctr"/>
            <a:endParaRPr lang="pt-BR" altLang="pt-BR">
              <a:latin typeface="Arial" panose="020B0604020202020204" pitchFamily="34" charset="0"/>
            </a:endParaRPr>
          </a:p>
        </p:txBody>
      </p:sp>
      <p:pic>
        <p:nvPicPr>
          <p:cNvPr id="9" name="Google Shape;127;p20">
            <a:extLst>
              <a:ext uri="{FF2B5EF4-FFF2-40B4-BE49-F238E27FC236}">
                <a16:creationId xmlns:a16="http://schemas.microsoft.com/office/drawing/2014/main" id="{B920C1B9-A0A7-46DA-9FE6-D1A7907CC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4" y="614731"/>
            <a:ext cx="2065954" cy="8254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Google Shape;116;p19">
            <a:extLst>
              <a:ext uri="{FF2B5EF4-FFF2-40B4-BE49-F238E27FC236}">
                <a16:creationId xmlns:a16="http://schemas.microsoft.com/office/drawing/2014/main" id="{334C16B8-C434-463F-9CA7-E2B1563B6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711" y="721019"/>
            <a:ext cx="6088063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Aft>
                <a:spcPts val="2138"/>
              </a:spcAft>
            </a:pPr>
            <a:r>
              <a:rPr lang="pt-BR" altLang="pt-BR" sz="3000" dirty="0">
                <a:solidFill>
                  <a:srgbClr val="000000"/>
                </a:solidFill>
                <a:latin typeface="Lato"/>
              </a:rPr>
              <a:t>Implementação do sistema </a:t>
            </a:r>
            <a:br>
              <a:rPr lang="pt-BR" altLang="pt-BR" sz="3000" dirty="0">
                <a:solidFill>
                  <a:srgbClr val="70AD47"/>
                </a:solidFill>
                <a:latin typeface="Lato"/>
              </a:rPr>
            </a:br>
            <a:endParaRPr lang="pt-BR" altLang="pt-BR" sz="3000" dirty="0">
              <a:solidFill>
                <a:srgbClr val="70AD47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7FADFB2-7F6F-4EB3-A009-E7FBEBD6BA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198" b="62010"/>
          <a:stretch/>
        </p:blipFill>
        <p:spPr>
          <a:xfrm>
            <a:off x="1109663" y="3138488"/>
            <a:ext cx="5166010" cy="22073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5E61EFE-FB96-4390-93A7-8B6C2EB54F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619" b="7088"/>
          <a:stretch/>
        </p:blipFill>
        <p:spPr>
          <a:xfrm>
            <a:off x="4417996" y="1924708"/>
            <a:ext cx="7774004" cy="459530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73549EB-44C2-4759-8C0D-BF697248B3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706" b="24852"/>
          <a:stretch/>
        </p:blipFill>
        <p:spPr>
          <a:xfrm>
            <a:off x="5313632" y="3204283"/>
            <a:ext cx="2422810" cy="43663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BE95D4F-852F-44CB-A5D1-C02DCCA2EF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94" r="42890" b="24852"/>
          <a:stretch/>
        </p:blipFill>
        <p:spPr>
          <a:xfrm>
            <a:off x="5332881" y="2300392"/>
            <a:ext cx="3272588" cy="43663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6ADC671-5B56-4EF7-8417-2C0E3AB2B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593" r="24166"/>
          <a:stretch/>
        </p:blipFill>
        <p:spPr>
          <a:xfrm>
            <a:off x="5375862" y="2737675"/>
            <a:ext cx="1819175" cy="581024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368E913-C494-43C3-8899-177448427C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834" t="21689"/>
          <a:stretch/>
        </p:blipFill>
        <p:spPr>
          <a:xfrm>
            <a:off x="5332881" y="3835337"/>
            <a:ext cx="2409975" cy="455010"/>
          </a:xfrm>
          <a:prstGeom prst="rect">
            <a:avLst/>
          </a:prstGeom>
        </p:spPr>
      </p:pic>
      <p:sp>
        <p:nvSpPr>
          <p:cNvPr id="25" name="Google Shape;68;p15">
            <a:extLst>
              <a:ext uri="{FF2B5EF4-FFF2-40B4-BE49-F238E27FC236}">
                <a16:creationId xmlns:a16="http://schemas.microsoft.com/office/drawing/2014/main" id="{48D51CD6-4574-42ED-AE85-F29E34891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24" y="2175784"/>
            <a:ext cx="3048831" cy="377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BR" altLang="pt-BR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Total de notificações de eventos adversos com medicamentos suspeitos recebidas por ano e por tipo de notificador, extraída do Painel de Farmacovigilância, atualizado até 04/09/2022</a:t>
            </a:r>
            <a:endParaRPr lang="pt-BR" altLang="pt-BR" dirty="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66461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3">
            <a:extLst>
              <a:ext uri="{FF2B5EF4-FFF2-40B4-BE49-F238E27FC236}">
                <a16:creationId xmlns:a16="http://schemas.microsoft.com/office/drawing/2014/main" id="{86F3D113-B41B-4505-BC94-AEAA9ACA7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4950"/>
            <a:ext cx="12192000" cy="469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95220" rIns="0" bIns="9522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ctr"/>
            <a:endParaRPr lang="pt-BR" altLang="pt-BR">
              <a:latin typeface="Arial" panose="020B0604020202020204" pitchFamily="34" charset="0"/>
            </a:endParaRPr>
          </a:p>
        </p:txBody>
      </p:sp>
      <p:pic>
        <p:nvPicPr>
          <p:cNvPr id="9" name="Google Shape;127;p20">
            <a:extLst>
              <a:ext uri="{FF2B5EF4-FFF2-40B4-BE49-F238E27FC236}">
                <a16:creationId xmlns:a16="http://schemas.microsoft.com/office/drawing/2014/main" id="{B920C1B9-A0A7-46DA-9FE6-D1A7907CC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4" y="614731"/>
            <a:ext cx="2065954" cy="8254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963A7B6-2A82-4B06-B6BF-FA0AECE15B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97" b="9524"/>
          <a:stretch/>
        </p:blipFill>
        <p:spPr>
          <a:xfrm>
            <a:off x="48788" y="1820011"/>
            <a:ext cx="12143212" cy="4696292"/>
          </a:xfrm>
          <a:prstGeom prst="rect">
            <a:avLst/>
          </a:prstGeom>
        </p:spPr>
      </p:pic>
      <p:sp>
        <p:nvSpPr>
          <p:cNvPr id="13" name="Google Shape;116;p19">
            <a:extLst>
              <a:ext uri="{FF2B5EF4-FFF2-40B4-BE49-F238E27FC236}">
                <a16:creationId xmlns:a16="http://schemas.microsoft.com/office/drawing/2014/main" id="{334C16B8-C434-463F-9CA7-E2B1563B6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089" y="617839"/>
            <a:ext cx="6088063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Aft>
                <a:spcPts val="2138"/>
              </a:spcAft>
            </a:pPr>
            <a:r>
              <a:rPr lang="pt-BR" altLang="pt-BR" sz="3000" dirty="0">
                <a:solidFill>
                  <a:srgbClr val="000000"/>
                </a:solidFill>
                <a:latin typeface="Lato"/>
              </a:rPr>
              <a:t>Implementação do sistema </a:t>
            </a:r>
            <a:br>
              <a:rPr lang="pt-BR" altLang="pt-BR" sz="3000" dirty="0">
                <a:solidFill>
                  <a:srgbClr val="70AD47"/>
                </a:solidFill>
                <a:latin typeface="Lato"/>
              </a:rPr>
            </a:br>
            <a:endParaRPr lang="pt-BR" altLang="pt-BR" sz="3000" dirty="0">
              <a:solidFill>
                <a:srgbClr val="70AD47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7FADFB2-7F6F-4EB3-A009-E7FBEBD6BA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8198" b="62010"/>
          <a:stretch/>
        </p:blipFill>
        <p:spPr>
          <a:xfrm>
            <a:off x="1109663" y="3138488"/>
            <a:ext cx="5166010" cy="22073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2CA7ED1-1D15-4971-9229-DD2A3428DE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5706" b="24852"/>
          <a:stretch/>
        </p:blipFill>
        <p:spPr>
          <a:xfrm>
            <a:off x="984536" y="3432561"/>
            <a:ext cx="2422810" cy="43663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5C815D7-6D56-4764-A2DE-B08D0B7DA5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294" r="42890" b="24852"/>
          <a:stretch/>
        </p:blipFill>
        <p:spPr>
          <a:xfrm>
            <a:off x="1003785" y="2528670"/>
            <a:ext cx="3272588" cy="43663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F31014A-5382-45D9-AE6E-9512BE9083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0000" r="17313" b="-9836"/>
          <a:stretch/>
        </p:blipFill>
        <p:spPr>
          <a:xfrm>
            <a:off x="1109663" y="3719512"/>
            <a:ext cx="8246094" cy="5715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17CB478-9E6C-4781-80C4-41CF13EFBA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593" r="24166"/>
          <a:stretch/>
        </p:blipFill>
        <p:spPr>
          <a:xfrm>
            <a:off x="1046766" y="2965953"/>
            <a:ext cx="1819175" cy="58102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C386AEA-32F9-487A-ADB8-075A3CEAF4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834" t="21689"/>
          <a:stretch/>
        </p:blipFill>
        <p:spPr>
          <a:xfrm>
            <a:off x="1003785" y="4063615"/>
            <a:ext cx="2409975" cy="4550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oogle Shape;90;p17">
            <a:extLst>
              <a:ext uri="{FF2B5EF4-FFF2-40B4-BE49-F238E27FC236}">
                <a16:creationId xmlns:a16="http://schemas.microsoft.com/office/drawing/2014/main" id="{7BCACAAD-E1FF-41EA-BD4D-1F6EC307CCBF}"/>
              </a:ext>
            </a:extLst>
          </p:cNvPr>
          <p:cNvGrpSpPr>
            <a:grpSpLocks/>
          </p:cNvGrpSpPr>
          <p:nvPr/>
        </p:nvGrpSpPr>
        <p:grpSpPr bwMode="auto">
          <a:xfrm>
            <a:off x="7646686" y="1830388"/>
            <a:ext cx="4476260" cy="4402440"/>
            <a:chOff x="5418397" y="1189326"/>
            <a:chExt cx="3673342" cy="3567093"/>
          </a:xfrm>
        </p:grpSpPr>
        <p:sp>
          <p:nvSpPr>
            <p:cNvPr id="16398" name="Google Shape;91;p17">
              <a:extLst>
                <a:ext uri="{FF2B5EF4-FFF2-40B4-BE49-F238E27FC236}">
                  <a16:creationId xmlns:a16="http://schemas.microsoft.com/office/drawing/2014/main" id="{1877D14E-93DA-46E3-A7A5-D730CB2E5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397" y="1189326"/>
              <a:ext cx="3519619" cy="669000"/>
            </a:xfrm>
            <a:prstGeom prst="chevron">
              <a:avLst>
                <a:gd name="adj" fmla="val 50004"/>
              </a:avLst>
            </a:prstGeom>
            <a:solidFill>
              <a:srgbClr val="D83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2400">
                  <a:solidFill>
                    <a:srgbClr val="FFFFFF"/>
                  </a:solidFill>
                  <a:latin typeface="Lato"/>
                  <a:ea typeface="Roboto"/>
                  <a:cs typeface="Roboto"/>
                  <a:sym typeface="Roboto"/>
                </a:rPr>
                <a:t>	     Saída</a:t>
              </a:r>
            </a:p>
          </p:txBody>
        </p:sp>
        <p:sp>
          <p:nvSpPr>
            <p:cNvPr id="16399" name="Google Shape;92;p17">
              <a:extLst>
                <a:ext uri="{FF2B5EF4-FFF2-40B4-BE49-F238E27FC236}">
                  <a16:creationId xmlns:a16="http://schemas.microsoft.com/office/drawing/2014/main" id="{F40BC128-6583-416B-86D7-199A89AB5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5539" y="2140719"/>
              <a:ext cx="2236200" cy="261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buClr>
                  <a:srgbClr val="000000"/>
                </a:buClr>
                <a:buSzPts val="1100"/>
              </a:pPr>
              <a:r>
                <a:rPr lang="pt-BR" altLang="pt-BR" sz="1600" b="1" dirty="0">
                  <a:solidFill>
                    <a:srgbClr val="000000"/>
                  </a:solidFill>
                  <a:latin typeface="Lato"/>
                  <a:ea typeface="Roboto"/>
                  <a:cs typeface="Roboto"/>
                  <a:sym typeface="Roboto"/>
                </a:rPr>
                <a:t>Anvisa</a:t>
              </a:r>
              <a:endParaRPr lang="pt-BR" altLang="pt-BR" sz="1600" dirty="0">
                <a:solidFill>
                  <a:srgbClr val="000000"/>
                </a:solidFill>
                <a:latin typeface="Lato"/>
                <a:ea typeface="Roboto"/>
                <a:cs typeface="Roboto"/>
                <a:sym typeface="Roboto"/>
              </a:endParaRPr>
            </a:p>
            <a:p>
              <a:pPr>
                <a:lnSpc>
                  <a:spcPct val="115000"/>
                </a:lnSpc>
                <a:buClr>
                  <a:srgbClr val="000000"/>
                </a:buClr>
                <a:buSzPts val="1100"/>
              </a:pPr>
              <a:endParaRPr lang="pt-BR" altLang="pt-BR" sz="1600" dirty="0">
                <a:solidFill>
                  <a:srgbClr val="000000"/>
                </a:solidFill>
                <a:latin typeface="Lato"/>
                <a:ea typeface="Roboto"/>
                <a:cs typeface="Roboto"/>
                <a:sym typeface="Roboto"/>
              </a:endParaRPr>
            </a:p>
            <a:p>
              <a:pPr>
                <a:lnSpc>
                  <a:spcPct val="115000"/>
                </a:lnSpc>
                <a:buClr>
                  <a:srgbClr val="000000"/>
                </a:buClr>
                <a:buSzPts val="1100"/>
              </a:pPr>
              <a:endParaRPr lang="pt-BR" altLang="pt-BR" sz="1600" dirty="0">
                <a:solidFill>
                  <a:srgbClr val="000000"/>
                </a:solidFill>
                <a:latin typeface="Lato"/>
                <a:ea typeface="Roboto"/>
                <a:cs typeface="Roboto"/>
                <a:sym typeface="Roboto"/>
              </a:endParaRPr>
            </a:p>
            <a:p>
              <a:pPr>
                <a:lnSpc>
                  <a:spcPct val="115000"/>
                </a:lnSpc>
              </a:pPr>
              <a:endParaRPr lang="pt-BR" altLang="pt-BR" sz="1600" dirty="0">
                <a:latin typeface="La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387" name="Google Shape;93;p17">
            <a:extLst>
              <a:ext uri="{FF2B5EF4-FFF2-40B4-BE49-F238E27FC236}">
                <a16:creationId xmlns:a16="http://schemas.microsoft.com/office/drawing/2014/main" id="{D18BCD69-7246-4E81-B04B-2AC4EF675A62}"/>
              </a:ext>
            </a:extLst>
          </p:cNvPr>
          <p:cNvGrpSpPr>
            <a:grpSpLocks/>
          </p:cNvGrpSpPr>
          <p:nvPr/>
        </p:nvGrpSpPr>
        <p:grpSpPr bwMode="auto">
          <a:xfrm>
            <a:off x="490538" y="1830388"/>
            <a:ext cx="4322762" cy="4069299"/>
            <a:chOff x="0" y="1189989"/>
            <a:chExt cx="3546336" cy="3297149"/>
          </a:xfrm>
        </p:grpSpPr>
        <p:sp>
          <p:nvSpPr>
            <p:cNvPr id="94" name="Google Shape;94;p17">
              <a:extLst>
                <a:ext uri="{FF2B5EF4-FFF2-40B4-BE49-F238E27FC236}">
                  <a16:creationId xmlns:a16="http://schemas.microsoft.com/office/drawing/2014/main" id="{CA9E6DAF-7085-4580-8BA7-9D4676E9035B}"/>
                </a:ext>
              </a:extLst>
            </p:cNvPr>
            <p:cNvSpPr/>
            <p:nvPr/>
          </p:nvSpPr>
          <p:spPr>
            <a:xfrm>
              <a:off x="0" y="1189989"/>
              <a:ext cx="3546336" cy="668861"/>
            </a:xfrm>
            <a:prstGeom prst="homePlat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r>
                <a:rPr lang="en" sz="2400" dirty="0">
                  <a:solidFill>
                    <a:srgbClr val="FFFFFF"/>
                  </a:solidFill>
                  <a:latin typeface="Lato" panose="020B0604020202020204"/>
                  <a:ea typeface="Roboto"/>
                  <a:cs typeface="Roboto"/>
                  <a:sym typeface="Roboto"/>
                </a:rPr>
                <a:t>	Entrada</a:t>
              </a:r>
              <a:endParaRPr sz="2400" dirty="0">
                <a:solidFill>
                  <a:srgbClr val="FFFFFF"/>
                </a:solidFill>
                <a:latin typeface="Lato" panose="020B0604020202020204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97" name="Google Shape;95;p17">
              <a:extLst>
                <a:ext uri="{FF2B5EF4-FFF2-40B4-BE49-F238E27FC236}">
                  <a16:creationId xmlns:a16="http://schemas.microsoft.com/office/drawing/2014/main" id="{A0A456C0-1E98-456B-8B85-2348B4443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86" y="1871438"/>
              <a:ext cx="2915068" cy="261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buClr>
                  <a:srgbClr val="000000"/>
                </a:buClr>
                <a:buSzPts val="1100"/>
              </a:pPr>
              <a:endParaRPr lang="pt-BR" altLang="pt-BR" sz="1600" dirty="0">
                <a:latin typeface="Lato"/>
                <a:ea typeface="Roboto"/>
                <a:cs typeface="Roboto"/>
                <a:sym typeface="Roboto"/>
              </a:endParaRPr>
            </a:p>
            <a:p>
              <a:pPr>
                <a:lnSpc>
                  <a:spcPct val="115000"/>
                </a:lnSpc>
                <a:buClr>
                  <a:srgbClr val="000000"/>
                </a:buClr>
                <a:buSzPts val="1100"/>
              </a:pPr>
              <a:r>
                <a:rPr lang="pt-BR" altLang="pt-BR" sz="1600" b="1" dirty="0">
                  <a:latin typeface="Lato"/>
                  <a:ea typeface="Roboto"/>
                  <a:cs typeface="Roboto"/>
                  <a:sym typeface="Roboto"/>
                </a:rPr>
                <a:t>Cidadãos e profissionais </a:t>
              </a:r>
            </a:p>
            <a:p>
              <a:pPr>
                <a:lnSpc>
                  <a:spcPct val="115000"/>
                </a:lnSpc>
              </a:pPr>
              <a:r>
                <a:rPr lang="pt-BR" altLang="pt-BR" sz="1600" b="1" dirty="0">
                  <a:latin typeface="Lato"/>
                  <a:ea typeface="Roboto"/>
                  <a:cs typeface="Roboto"/>
                  <a:sym typeface="Roboto"/>
                </a:rPr>
                <a:t>Hospitais e Serviços de Saúde</a:t>
              </a:r>
            </a:p>
            <a:p>
              <a:pPr>
                <a:lnSpc>
                  <a:spcPct val="115000"/>
                </a:lnSpc>
              </a:pPr>
              <a:r>
                <a:rPr lang="pt-BR" altLang="pt-BR" sz="1600" b="1" dirty="0">
                  <a:solidFill>
                    <a:srgbClr val="0070C0"/>
                  </a:solidFill>
                  <a:latin typeface="Lato"/>
                  <a:ea typeface="Roboto"/>
                  <a:cs typeface="Roboto"/>
                  <a:sym typeface="Roboto"/>
                </a:rPr>
                <a:t>Empresas (DRM)</a:t>
              </a:r>
            </a:p>
            <a:p>
              <a:pPr>
                <a:lnSpc>
                  <a:spcPct val="115000"/>
                </a:lnSpc>
              </a:pPr>
              <a:endParaRPr lang="pt-BR" altLang="pt-BR" sz="1600" dirty="0">
                <a:latin typeface="Lato"/>
                <a:ea typeface="Roboto"/>
                <a:cs typeface="Roboto"/>
                <a:sym typeface="Roboto"/>
              </a:endParaRPr>
            </a:p>
            <a:p>
              <a:pPr>
                <a:lnSpc>
                  <a:spcPct val="115000"/>
                </a:lnSpc>
              </a:pPr>
              <a:endParaRPr lang="pt-BR" altLang="pt-BR" sz="1600" dirty="0">
                <a:latin typeface="La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388" name="Google Shape;96;p17">
            <a:extLst>
              <a:ext uri="{FF2B5EF4-FFF2-40B4-BE49-F238E27FC236}">
                <a16:creationId xmlns:a16="http://schemas.microsoft.com/office/drawing/2014/main" id="{5E8A5152-8D0D-4825-B0B6-D29FBD1EAE45}"/>
              </a:ext>
            </a:extLst>
          </p:cNvPr>
          <p:cNvGrpSpPr>
            <a:grpSpLocks/>
          </p:cNvGrpSpPr>
          <p:nvPr/>
        </p:nvGrpSpPr>
        <p:grpSpPr bwMode="auto">
          <a:xfrm>
            <a:off x="4292600" y="1838325"/>
            <a:ext cx="4292499" cy="4261084"/>
            <a:chOff x="2944204" y="1189775"/>
            <a:chExt cx="3522521" cy="3454678"/>
          </a:xfrm>
        </p:grpSpPr>
        <p:sp>
          <p:nvSpPr>
            <p:cNvPr id="16394" name="Google Shape;97;p17">
              <a:extLst>
                <a:ext uri="{FF2B5EF4-FFF2-40B4-BE49-F238E27FC236}">
                  <a16:creationId xmlns:a16="http://schemas.microsoft.com/office/drawing/2014/main" id="{77C373A2-AE7D-45AA-9F11-3EB336DE1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204" y="1189775"/>
              <a:ext cx="3305700" cy="669000"/>
            </a:xfrm>
            <a:prstGeom prst="chevron">
              <a:avLst>
                <a:gd name="adj" fmla="val 50007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pt-BR" altLang="pt-BR" sz="2400">
                  <a:solidFill>
                    <a:srgbClr val="FFFFFF"/>
                  </a:solidFill>
                  <a:latin typeface="Lato"/>
                  <a:ea typeface="Roboto"/>
                  <a:cs typeface="Roboto"/>
                  <a:sym typeface="Roboto"/>
                </a:rPr>
                <a:t>Processamento</a:t>
              </a:r>
            </a:p>
          </p:txBody>
        </p:sp>
        <p:sp>
          <p:nvSpPr>
            <p:cNvPr id="16395" name="Google Shape;98;p17">
              <a:extLst>
                <a:ext uri="{FF2B5EF4-FFF2-40B4-BE49-F238E27FC236}">
                  <a16:creationId xmlns:a16="http://schemas.microsoft.com/office/drawing/2014/main" id="{3BC433FF-B59B-4D65-B9AC-4C3497C98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1658" y="2028753"/>
              <a:ext cx="2915067" cy="261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buClr>
                  <a:srgbClr val="000000"/>
                </a:buClr>
                <a:buSzPts val="1100"/>
              </a:pPr>
              <a:r>
                <a:rPr lang="pt-BR" altLang="pt-BR" sz="1600" b="1" dirty="0">
                  <a:solidFill>
                    <a:srgbClr val="000000"/>
                  </a:solidFill>
                  <a:latin typeface="Lato"/>
                  <a:ea typeface="Roboto"/>
                  <a:cs typeface="Roboto"/>
                  <a:sym typeface="Roboto"/>
                </a:rPr>
                <a:t>Anvisa</a:t>
              </a:r>
              <a:endParaRPr lang="pt-BR" altLang="pt-BR" sz="1600" dirty="0">
                <a:solidFill>
                  <a:srgbClr val="000000"/>
                </a:solidFill>
                <a:latin typeface="Lato"/>
                <a:ea typeface="Roboto"/>
                <a:cs typeface="Roboto"/>
                <a:sym typeface="Roboto"/>
              </a:endParaRPr>
            </a:p>
            <a:p>
              <a:pPr>
                <a:lnSpc>
                  <a:spcPct val="115000"/>
                </a:lnSpc>
              </a:pPr>
              <a:r>
                <a:rPr lang="pt-BR" altLang="pt-BR" sz="1600" b="1" dirty="0">
                  <a:latin typeface="Lato"/>
                  <a:ea typeface="Roboto"/>
                  <a:cs typeface="Roboto"/>
                  <a:sym typeface="Roboto"/>
                </a:rPr>
                <a:t>Vigilâncias Sanitárias </a:t>
              </a:r>
              <a:r>
                <a:rPr lang="pt-BR" altLang="pt-BR" sz="1600" dirty="0">
                  <a:latin typeface="Lato"/>
                  <a:ea typeface="Roboto"/>
                  <a:cs typeface="Roboto"/>
                  <a:sym typeface="Roboto"/>
                </a:rPr>
                <a:t> </a:t>
              </a:r>
            </a:p>
            <a:p>
              <a:pPr>
                <a:lnSpc>
                  <a:spcPct val="115000"/>
                </a:lnSpc>
              </a:pPr>
              <a:r>
                <a:rPr lang="pt-BR" altLang="pt-BR" sz="1600" b="1" dirty="0">
                  <a:latin typeface="Lato"/>
                  <a:ea typeface="Roboto"/>
                  <a:cs typeface="Roboto"/>
                  <a:sym typeface="Roboto"/>
                </a:rPr>
                <a:t>Hospitais e Serviços de Saúde</a:t>
              </a:r>
              <a:endParaRPr lang="pt-BR" altLang="pt-BR" sz="1600" dirty="0">
                <a:solidFill>
                  <a:srgbClr val="000000"/>
                </a:solidFill>
                <a:latin typeface="Lato"/>
                <a:ea typeface="Roboto"/>
                <a:cs typeface="Roboto"/>
                <a:sym typeface="Roboto"/>
              </a:endParaRPr>
            </a:p>
            <a:p>
              <a:pPr>
                <a:lnSpc>
                  <a:spcPct val="115000"/>
                </a:lnSpc>
                <a:buClr>
                  <a:srgbClr val="000000"/>
                </a:buClr>
                <a:buSzPts val="1100"/>
              </a:pPr>
              <a:endParaRPr lang="pt-BR" altLang="pt-BR" sz="1600" dirty="0">
                <a:solidFill>
                  <a:srgbClr val="000000"/>
                </a:solidFill>
                <a:latin typeface="Lato"/>
                <a:ea typeface="Roboto"/>
                <a:cs typeface="Roboto"/>
                <a:sym typeface="Roboto"/>
              </a:endParaRPr>
            </a:p>
            <a:p>
              <a:pPr>
                <a:lnSpc>
                  <a:spcPct val="115000"/>
                </a:lnSpc>
                <a:buClr>
                  <a:srgbClr val="000000"/>
                </a:buClr>
                <a:buSzPts val="1100"/>
              </a:pPr>
              <a:endParaRPr lang="pt-BR" altLang="pt-BR" sz="1600" dirty="0">
                <a:solidFill>
                  <a:srgbClr val="000000"/>
                </a:solidFill>
                <a:latin typeface="Lato"/>
                <a:ea typeface="Roboto"/>
                <a:cs typeface="Roboto"/>
                <a:sym typeface="Roboto"/>
              </a:endParaRPr>
            </a:p>
            <a:p>
              <a:pPr>
                <a:lnSpc>
                  <a:spcPct val="115000"/>
                </a:lnSpc>
                <a:buClr>
                  <a:srgbClr val="000000"/>
                </a:buClr>
                <a:buSzPts val="1100"/>
              </a:pPr>
              <a:endParaRPr lang="pt-BR" altLang="pt-BR" sz="1600" dirty="0">
                <a:solidFill>
                  <a:srgbClr val="000000"/>
                </a:solidFill>
                <a:latin typeface="Lato"/>
                <a:ea typeface="Roboto"/>
                <a:cs typeface="Roboto"/>
                <a:sym typeface="Roboto"/>
              </a:endParaRPr>
            </a:p>
            <a:p>
              <a:pPr>
                <a:lnSpc>
                  <a:spcPct val="115000"/>
                </a:lnSpc>
              </a:pPr>
              <a:endParaRPr lang="pt-BR" altLang="pt-BR" sz="1600" dirty="0">
                <a:latin typeface="La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389" name="Google Shape;99;p17">
            <a:extLst>
              <a:ext uri="{FF2B5EF4-FFF2-40B4-BE49-F238E27FC236}">
                <a16:creationId xmlns:a16="http://schemas.microsoft.com/office/drawing/2014/main" id="{A2C6C5A7-324A-4389-86D7-497D6545E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325" y="4486275"/>
            <a:ext cx="2370904" cy="12922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000" dirty="0">
                <a:latin typeface="Lato"/>
              </a:rPr>
              <a:t>Notificação e</a:t>
            </a:r>
          </a:p>
          <a:p>
            <a:pPr algn="ctr"/>
            <a:r>
              <a:rPr lang="pt-BR" altLang="pt-BR" sz="2000" dirty="0">
                <a:latin typeface="Lato"/>
              </a:rPr>
              <a:t>Seguimento</a:t>
            </a:r>
          </a:p>
        </p:txBody>
      </p:sp>
      <p:sp>
        <p:nvSpPr>
          <p:cNvPr id="16390" name="Google Shape;100;p17">
            <a:extLst>
              <a:ext uri="{FF2B5EF4-FFF2-40B4-BE49-F238E27FC236}">
                <a16:creationId xmlns:a16="http://schemas.microsoft.com/office/drawing/2014/main" id="{06359122-B767-4698-95BB-B17EF9FBF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836" y="4484688"/>
            <a:ext cx="2310634" cy="129381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pt-BR" altLang="pt-BR" sz="2000" dirty="0">
              <a:latin typeface="Lato"/>
            </a:endParaRPr>
          </a:p>
          <a:p>
            <a:pPr algn="ctr"/>
            <a:r>
              <a:rPr lang="pt-BR" altLang="pt-BR" sz="2000" b="1" dirty="0">
                <a:solidFill>
                  <a:srgbClr val="0070C0"/>
                </a:solidFill>
                <a:latin typeface="Lato"/>
              </a:rPr>
              <a:t>Codificação</a:t>
            </a:r>
            <a:r>
              <a:rPr lang="pt-BR" altLang="pt-BR" sz="2000" dirty="0">
                <a:latin typeface="Lato"/>
              </a:rPr>
              <a:t> e</a:t>
            </a:r>
          </a:p>
          <a:p>
            <a:pPr algn="ctr"/>
            <a:r>
              <a:rPr lang="pt-BR" altLang="pt-BR" sz="2000" dirty="0">
                <a:latin typeface="Lato"/>
              </a:rPr>
              <a:t>Avaliação</a:t>
            </a:r>
          </a:p>
          <a:p>
            <a:pPr algn="ctr"/>
            <a:endParaRPr lang="pt-BR" altLang="pt-BR" sz="2000" dirty="0">
              <a:latin typeface="Lato"/>
            </a:endParaRPr>
          </a:p>
        </p:txBody>
      </p:sp>
      <p:sp>
        <p:nvSpPr>
          <p:cNvPr id="16391" name="Google Shape;101;p17">
            <a:extLst>
              <a:ext uri="{FF2B5EF4-FFF2-40B4-BE49-F238E27FC236}">
                <a16:creationId xmlns:a16="http://schemas.microsoft.com/office/drawing/2014/main" id="{DD67AFE1-3638-46B5-ADED-8723883EB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099" y="4486275"/>
            <a:ext cx="2660010" cy="12922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pt-BR" altLang="pt-BR" sz="2000" dirty="0">
              <a:latin typeface="Lato"/>
            </a:endParaRPr>
          </a:p>
          <a:p>
            <a:pPr algn="ctr"/>
            <a:r>
              <a:rPr lang="pt-BR" altLang="pt-BR" sz="2000" dirty="0">
                <a:latin typeface="Lato"/>
              </a:rPr>
              <a:t>VigiBase</a:t>
            </a:r>
          </a:p>
          <a:p>
            <a:pPr algn="ctr"/>
            <a:r>
              <a:rPr lang="pt-BR" altLang="pt-BR" sz="2000" dirty="0">
                <a:latin typeface="Lato"/>
              </a:rPr>
              <a:t>Painel de FV</a:t>
            </a:r>
          </a:p>
          <a:p>
            <a:pPr algn="ctr"/>
            <a:r>
              <a:rPr lang="pt-BR" altLang="pt-BR" sz="2000" dirty="0">
                <a:latin typeface="Lato"/>
              </a:rPr>
              <a:t>Dados abertos </a:t>
            </a:r>
          </a:p>
          <a:p>
            <a:pPr algn="ctr"/>
            <a:endParaRPr lang="pt-BR" altLang="pt-BR" sz="2000" dirty="0">
              <a:latin typeface="Lato"/>
            </a:endParaRPr>
          </a:p>
        </p:txBody>
      </p:sp>
      <p:sp>
        <p:nvSpPr>
          <p:cNvPr id="16392" name="Google Shape;88;p17">
            <a:extLst>
              <a:ext uri="{FF2B5EF4-FFF2-40B4-BE49-F238E27FC236}">
                <a16:creationId xmlns:a16="http://schemas.microsoft.com/office/drawing/2014/main" id="{2D424A6D-CE00-4D1D-B0A7-0D2164ACA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300" y="800100"/>
            <a:ext cx="692943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Aft>
                <a:spcPts val="2138"/>
              </a:spcAft>
            </a:pPr>
            <a:r>
              <a:rPr lang="pt-BR" altLang="pt-BR" sz="3000" dirty="0">
                <a:latin typeface="Lato"/>
              </a:rPr>
              <a:t>O que mudou?</a:t>
            </a:r>
          </a:p>
        </p:txBody>
      </p:sp>
      <p:pic>
        <p:nvPicPr>
          <p:cNvPr id="16393" name="Google Shape;127;p20">
            <a:extLst>
              <a:ext uri="{FF2B5EF4-FFF2-40B4-BE49-F238E27FC236}">
                <a16:creationId xmlns:a16="http://schemas.microsoft.com/office/drawing/2014/main" id="{68A55784-15C7-4124-A1DB-C3AFABACD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4" y="614731"/>
            <a:ext cx="2065954" cy="8254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C96D0667-9683-48B7-938D-351F7D09886B}"/>
              </a:ext>
            </a:extLst>
          </p:cNvPr>
          <p:cNvSpPr/>
          <p:nvPr/>
        </p:nvSpPr>
        <p:spPr>
          <a:xfrm>
            <a:off x="532702" y="1830328"/>
            <a:ext cx="4439990" cy="50324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585">
              <a:lnSpc>
                <a:spcPct val="115000"/>
              </a:lnSpc>
              <a:spcBef>
                <a:spcPts val="0"/>
              </a:spcBef>
              <a:defRPr/>
            </a:pPr>
            <a:endParaRPr lang="pt-BR" sz="1400" i="1" dirty="0">
              <a:latin typeface="Lato"/>
              <a:ea typeface="Lato"/>
              <a:cs typeface="Lato"/>
              <a:sym typeface="Lato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pt-BR" sz="1800" dirty="0">
                <a:solidFill>
                  <a:srgbClr val="70AD47"/>
                </a:solidFill>
                <a:latin typeface="Lato" panose="020B0604020202020204"/>
                <a:sym typeface="Lato"/>
              </a:rPr>
              <a:t>Lançamento em outubro de 2020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Lato"/>
                <a:ea typeface="Lato"/>
                <a:cs typeface="Lato"/>
                <a:sym typeface="Lato"/>
              </a:rPr>
              <a:t>Acesso autorizado pela Anvisa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Lato"/>
                <a:ea typeface="Lato"/>
                <a:cs typeface="Lato"/>
                <a:sym typeface="Lato"/>
              </a:rPr>
              <a:t>Destinado às Empresas Detentoras </a:t>
            </a:r>
          </a:p>
          <a:p>
            <a:pPr>
              <a:lnSpc>
                <a:spcPct val="150000"/>
              </a:lnSpc>
              <a:defRPr/>
            </a:pPr>
            <a:r>
              <a:rPr lang="pt-BR" dirty="0">
                <a:latin typeface="Lato"/>
                <a:ea typeface="Lato"/>
                <a:cs typeface="Lato"/>
                <a:sym typeface="Lato"/>
              </a:rPr>
              <a:t>de Registro de Medicamentos (DRM)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Lato"/>
                <a:ea typeface="Lato"/>
                <a:cs typeface="Lato"/>
                <a:sym typeface="Lato"/>
              </a:rPr>
              <a:t>Segue modelo E2B do ICH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pt-BR" dirty="0">
                <a:latin typeface="Lato"/>
                <a:ea typeface="Lato"/>
                <a:cs typeface="Lato"/>
                <a:sym typeface="Lato"/>
              </a:rPr>
              <a:t>Duas contas por empresa: uma para Farmacovigilância e outra para Estudos Clínicos</a:t>
            </a:r>
          </a:p>
          <a:p>
            <a:pPr marL="609585">
              <a:lnSpc>
                <a:spcPct val="150000"/>
              </a:lnSpc>
              <a:defRPr/>
            </a:pPr>
            <a:endParaRPr lang="pt-BR" dirty="0">
              <a:highlight>
                <a:srgbClr val="FFFFFF"/>
              </a:highlight>
              <a:latin typeface="+mj-lt"/>
              <a:ea typeface="+mj-ea"/>
              <a:cs typeface="+mj-cs"/>
              <a:sym typeface="Lato"/>
            </a:endParaRPr>
          </a:p>
          <a:p>
            <a:pPr marL="609585">
              <a:lnSpc>
                <a:spcPct val="150000"/>
              </a:lnSpc>
              <a:defRPr/>
            </a:pPr>
            <a:r>
              <a:rPr lang="pt-BR" dirty="0">
                <a:highlight>
                  <a:srgbClr val="FFFFFF"/>
                </a:highlight>
                <a:latin typeface="+mj-lt"/>
                <a:ea typeface="+mj-ea"/>
                <a:cs typeface="+mj-cs"/>
                <a:sym typeface="Lato"/>
              </a:rPr>
              <a:t>Importação de arquivos XML E2B</a:t>
            </a:r>
          </a:p>
          <a:p>
            <a:pPr marL="609585">
              <a:lnSpc>
                <a:spcPct val="150000"/>
              </a:lnSpc>
              <a:spcBef>
                <a:spcPts val="0"/>
              </a:spcBef>
              <a:defRPr/>
            </a:pPr>
            <a:r>
              <a:rPr lang="pt-BR" dirty="0">
                <a:highlight>
                  <a:srgbClr val="FFFFFF"/>
                </a:highlight>
                <a:latin typeface="+mj-lt"/>
                <a:ea typeface="+mj-ea"/>
                <a:cs typeface="+mj-cs"/>
                <a:sym typeface="Lato"/>
              </a:rPr>
              <a:t>Entrada manual de notificações no E2B</a:t>
            </a:r>
          </a:p>
          <a:p>
            <a:pPr marL="609585">
              <a:lnSpc>
                <a:spcPct val="115000"/>
              </a:lnSpc>
              <a:spcBef>
                <a:spcPts val="0"/>
              </a:spcBef>
              <a:defRPr/>
            </a:pPr>
            <a:endParaRPr lang="pt-BR" dirty="0"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  <a:spcBef>
                <a:spcPts val="0"/>
              </a:spcBef>
              <a:defRPr/>
            </a:pPr>
            <a:endParaRPr lang="pt-BR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79" name="Google Shape;143;p21">
            <a:extLst>
              <a:ext uri="{FF2B5EF4-FFF2-40B4-BE49-F238E27FC236}">
                <a16:creationId xmlns:a16="http://schemas.microsoft.com/office/drawing/2014/main" id="{76CF39BE-D159-4161-BC0B-433E6F587CDD}"/>
              </a:ext>
            </a:extLst>
          </p:cNvPr>
          <p:cNvSpPr>
            <a:spLocks/>
          </p:cNvSpPr>
          <p:nvPr/>
        </p:nvSpPr>
        <p:spPr bwMode="auto">
          <a:xfrm>
            <a:off x="724285" y="5343358"/>
            <a:ext cx="279015" cy="989013"/>
          </a:xfrm>
          <a:prstGeom prst="leftBrace">
            <a:avLst>
              <a:gd name="adj1" fmla="val 0"/>
              <a:gd name="adj2" fmla="val 50000"/>
            </a:avLst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pt-BR" altLang="pt-BR" sz="2400"/>
          </a:p>
        </p:txBody>
      </p:sp>
      <p:pic>
        <p:nvPicPr>
          <p:cNvPr id="9" name="Google Shape;127;p20">
            <a:extLst>
              <a:ext uri="{FF2B5EF4-FFF2-40B4-BE49-F238E27FC236}">
                <a16:creationId xmlns:a16="http://schemas.microsoft.com/office/drawing/2014/main" id="{2532E42C-A5B2-4707-B490-553A92D04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4" y="605106"/>
            <a:ext cx="2065954" cy="82549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Google Shape;116;p19">
            <a:extLst>
              <a:ext uri="{FF2B5EF4-FFF2-40B4-BE49-F238E27FC236}">
                <a16:creationId xmlns:a16="http://schemas.microsoft.com/office/drawing/2014/main" id="{97458201-4D59-472C-B799-4C8B80FC3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8979" y="587912"/>
            <a:ext cx="6582774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Aft>
                <a:spcPts val="2138"/>
              </a:spcAft>
            </a:pPr>
            <a:r>
              <a:rPr lang="pt-BR" altLang="pt-BR" sz="3000" dirty="0">
                <a:solidFill>
                  <a:srgbClr val="000000"/>
                </a:solidFill>
                <a:latin typeface="Lato"/>
              </a:rPr>
              <a:t>VigiMed Empresas</a:t>
            </a:r>
            <a:endParaRPr lang="pt-BR" altLang="pt-BR" sz="3000" dirty="0">
              <a:solidFill>
                <a:srgbClr val="70AD47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D3605B8-A445-4009-9E64-76903B4B2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306" y="1830328"/>
            <a:ext cx="5747992" cy="467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47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PowerPoint AZUL.potx" id="{90A9E3A8-7AE6-4DCB-AA57-9B9A4832518C}" vid="{28B2991F-16A9-4F39-AB31-5FE5C226143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AA5794C2D6B44B8A848A8784F29B18" ma:contentTypeVersion="14" ma:contentTypeDescription="Crie um novo documento." ma:contentTypeScope="" ma:versionID="3af29e2c857507dc830063331e756922">
  <xsd:schema xmlns:xsd="http://www.w3.org/2001/XMLSchema" xmlns:xs="http://www.w3.org/2001/XMLSchema" xmlns:p="http://schemas.microsoft.com/office/2006/metadata/properties" xmlns:ns3="774e0490-a8ec-4b97-9722-c7c8e2c3b005" xmlns:ns4="a9e9e92e-35ef-4a36-98ea-31f0d2a84491" targetNamespace="http://schemas.microsoft.com/office/2006/metadata/properties" ma:root="true" ma:fieldsID="3ce2e56b7d0e754988c8dc61e3eb0d83" ns3:_="" ns4:_="">
    <xsd:import namespace="774e0490-a8ec-4b97-9722-c7c8e2c3b005"/>
    <xsd:import namespace="a9e9e92e-35ef-4a36-98ea-31f0d2a844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4e0490-a8ec-4b97-9722-c7c8e2c3b0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9e92e-35ef-4a36-98ea-31f0d2a8449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1712C9-2724-4CB6-97C6-D55340BD2041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774e0490-a8ec-4b97-9722-c7c8e2c3b005"/>
    <ds:schemaRef ds:uri="http://schemas.openxmlformats.org/package/2006/metadata/core-properties"/>
    <ds:schemaRef ds:uri="a9e9e92e-35ef-4a36-98ea-31f0d2a8449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67297EF-E23D-4DCC-B249-F67F0E583F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4e0490-a8ec-4b97-9722-c7c8e2c3b005"/>
    <ds:schemaRef ds:uri="a9e9e92e-35ef-4a36-98ea-31f0d2a844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9BE627-928A-4118-8808-6CAC97D7D0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Modelo PowerPoint AZUL</Template>
  <TotalTime>12707</TotalTime>
  <Words>1576</Words>
  <Application>Microsoft Office PowerPoint</Application>
  <PresentationFormat>Widescreen</PresentationFormat>
  <Paragraphs>300</Paragraphs>
  <Slides>27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Lato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EMERGÊNCIAS EM SAÚDE PÚBLICA, O SUS E O SISTEMA NACIONAL DE VIGILÂNCIA SANITÁRIA</dc:title>
  <dc:creator>Lilian Regina Barbosa de Macedo</dc:creator>
  <cp:lastModifiedBy>Pablo Fabiano de Barcellos</cp:lastModifiedBy>
  <cp:revision>398</cp:revision>
  <cp:lastPrinted>2020-09-17T22:01:56Z</cp:lastPrinted>
  <dcterms:created xsi:type="dcterms:W3CDTF">2016-11-25T18:17:59Z</dcterms:created>
  <dcterms:modified xsi:type="dcterms:W3CDTF">2022-09-16T14:30:54Z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0x0101001DAA5794C2D6B44B8A848A8784F29B18</vt:lpwstr>
  </property>
</Properties>
</file>