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7"/>
  </p:notesMasterIdLst>
  <p:handoutMasterIdLst>
    <p:handoutMasterId r:id="rId18"/>
  </p:handoutMasterIdLst>
  <p:sldIdLst>
    <p:sldId id="571" r:id="rId6"/>
    <p:sldId id="743" r:id="rId7"/>
    <p:sldId id="740" r:id="rId8"/>
    <p:sldId id="738" r:id="rId9"/>
    <p:sldId id="744" r:id="rId10"/>
    <p:sldId id="747" r:id="rId11"/>
    <p:sldId id="748" r:id="rId12"/>
    <p:sldId id="749" r:id="rId13"/>
    <p:sldId id="751" r:id="rId14"/>
    <p:sldId id="752" r:id="rId15"/>
    <p:sldId id="745" r:id="rId16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Veloso" initials="T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8F8F8"/>
    <a:srgbClr val="FF5050"/>
    <a:srgbClr val="E35041"/>
    <a:srgbClr val="00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jpereirapedrosa_ifc_org/Documents/Projetos/Rodovias/0_Dutra/Estudos/Engenharia/N&#237;vel%20de%20Servi&#231;o/Cronograma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worldbankgroup-my.sharepoint.com/personal/jpereirapedrosa_ifc_org/Documents/Projetos/Rodovias/0_Dutra/Estudos/Engenharia/N&#237;vel%20de%20Servi&#231;o/Cronograma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jpereirapedrosa_ifc_org/Documents/Projetos/Rodovias/0_Dutra/Estudos/Engenharia/N&#237;vel%20de%20Servi&#231;o/Cronograma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jpereirapedrosa_ifc_org/Documents/Projetos/Rodovias/0_Dutra/Estudos/Engenharia/N&#237;vel%20de%20Servi&#231;o/Cronograma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jpereirapedrosa_ifc_org/Documents/Projetos/Rodovias/0_Dutra/Estudos/Engenharia/N&#237;vel%20de%20Servi&#231;o/Cronograma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jpereirapedrosa_ifc_org/Documents/Projetos/Rodovias/0_Dutra/Estudos/Modelo/200630_MEFDutra_cronCC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worldbankgroup-my.sharepoint.com/personal/jpereirapedrosa_ifc_org/Documents/Projetos/Rodovias/0_Dutra/Estudos/Modelo/200630_MEFDutra_cronCC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worldbankgroup-my.sharepoint.com/personal/jpereirapedrosa_ifc_org/Documents/Projetos/Rodovias/0_Dutra/Produtos/201105_TCU/Aprovado%20diretoria/200920_MEFDutra_fatores/200920_MEFDutra_fato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33476741059428E-3"/>
          <c:y val="2.8124004109285412E-2"/>
          <c:w val="0.9620810775904961"/>
          <c:h val="0.915679122225069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Cronogramproposta!$D$117</c:f>
              <c:strCache>
                <c:ptCount val="1"/>
                <c:pt idx="0">
                  <c:v>3a faixa </c:v>
                </c:pt>
              </c:strCache>
            </c:strRef>
          </c:tx>
          <c:spPr>
            <a:solidFill>
              <a:schemeClr val="accent4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Cronogramproposta!$E$116:$AH$116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Cronogramproposta!$E$117:$AH$117</c:f>
              <c:numCache>
                <c:formatCode>General</c:formatCode>
                <c:ptCount val="30"/>
                <c:pt idx="0" formatCode="_-* #,##0_-;\-* #,##0_-;_-* &quot;-&quot;??_-;_-@_-">
                  <c:v>113.79999999999998</c:v>
                </c:pt>
                <c:pt idx="2" formatCode="_-* #,##0_-;\-* #,##0_-;_-* &quot;-&quot;??_-;_-@_-">
                  <c:v>19.399999999999977</c:v>
                </c:pt>
                <c:pt idx="4" formatCode="_-* #,##0_-;\-* #,##0_-;_-* &quot;-&quot;??_-;_-@_-">
                  <c:v>38.800000000000026</c:v>
                </c:pt>
                <c:pt idx="5" formatCode="_-* #,##0_-;\-* #,##0_-;_-* &quot;-&quot;??_-;_-@_-">
                  <c:v>4.1000000000000014</c:v>
                </c:pt>
                <c:pt idx="6" formatCode="_-* #,##0_-;\-* #,##0_-;_-* &quot;-&quot;??_-;_-@_-">
                  <c:v>14.500000000000025</c:v>
                </c:pt>
                <c:pt idx="7" formatCode="_-* #,##0_-;\-* #,##0_-;_-* &quot;-&quot;??_-;_-@_-">
                  <c:v>13.300000000000011</c:v>
                </c:pt>
                <c:pt idx="8" formatCode="_-* #,##0_-;\-* #,##0_-;_-* &quot;-&quot;??_-;_-@_-">
                  <c:v>7.2999999999999829</c:v>
                </c:pt>
                <c:pt idx="16" formatCode="_-* #,##0_-;\-* #,##0_-;_-* &quot;-&quot;??_-;_-@_-">
                  <c:v>7.6999999999999886</c:v>
                </c:pt>
                <c:pt idx="17" formatCode="_-* #,##0_-;\-* #,##0_-;_-* &quot;-&quot;??_-;_-@_-">
                  <c:v>40.399999999999977</c:v>
                </c:pt>
                <c:pt idx="22" formatCode="_-* #,##0_-;\-* #,##0_-;_-* &quot;-&quot;??_-;_-@_-">
                  <c:v>2.7000000000000028</c:v>
                </c:pt>
                <c:pt idx="27" formatCode="_-* #,##0_-;\-* #,##0_-;_-* &quot;-&quot;??_-;_-@_-">
                  <c:v>12.100000000000001</c:v>
                </c:pt>
                <c:pt idx="28" formatCode="_-* #,##0_-;\-* #,##0_-;_-* &quot;-&quot;??_-;_-@_-">
                  <c:v>9.8000000000000114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BE-4D14-8F30-92B31B409645}"/>
            </c:ext>
          </c:extLst>
        </c:ser>
        <c:ser>
          <c:idx val="1"/>
          <c:order val="1"/>
          <c:tx>
            <c:strRef>
              <c:f>Cronogramproposta!$D$118</c:f>
              <c:strCache>
                <c:ptCount val="1"/>
                <c:pt idx="0">
                  <c:v>4a faixa 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Cronogramproposta!$E$116:$AH$116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Cronogramproposta!$E$118:$AH$118</c:f>
              <c:numCache>
                <c:formatCode>General</c:formatCode>
                <c:ptCount val="30"/>
                <c:pt idx="0" formatCode="_-* #,##0_-;\-* #,##0_-;_-* &quot;-&quot;??_-;_-@_-">
                  <c:v>6.5</c:v>
                </c:pt>
                <c:pt idx="2" formatCode="_-* #,##0_-;\-* #,##0_-;_-* &quot;-&quot;??_-;_-@_-">
                  <c:v>3.2999999999999829</c:v>
                </c:pt>
                <c:pt idx="4" formatCode="_-* #,##0_-;\-* #,##0_-;_-* &quot;-&quot;??_-;_-@_-">
                  <c:v>15.400000000000006</c:v>
                </c:pt>
                <c:pt idx="8" formatCode="_-* #,##0_-;\-* #,##0_-;_-* &quot;-&quot;??_-;_-@_-">
                  <c:v>14.09999999999998</c:v>
                </c:pt>
                <c:pt idx="10" formatCode="_-* #,##0_-;\-* #,##0_-;_-* &quot;-&quot;??_-;_-@_-">
                  <c:v>11.700000000000003</c:v>
                </c:pt>
                <c:pt idx="12" formatCode="_-* #,##0_-;\-* #,##0_-;_-* &quot;-&quot;??_-;_-@_-">
                  <c:v>9.7000000000000171</c:v>
                </c:pt>
                <c:pt idx="13" formatCode="_-* #,##0_-;\-* #,##0_-;_-* &quot;-&quot;??_-;_-@_-">
                  <c:v>9</c:v>
                </c:pt>
                <c:pt idx="14" formatCode="_-* #,##0_-;\-* #,##0_-;_-* &quot;-&quot;??_-;_-@_-">
                  <c:v>5.0999999999999943</c:v>
                </c:pt>
                <c:pt idx="15" formatCode="_-* #,##0_-;\-* #,##0_-;_-* &quot;-&quot;??_-;_-@_-">
                  <c:v>3.0999999999999943</c:v>
                </c:pt>
                <c:pt idx="17" formatCode="_-* #,##0_-;\-* #,##0_-;_-* &quot;-&quot;??_-;_-@_-">
                  <c:v>16.100000000000009</c:v>
                </c:pt>
                <c:pt idx="18" formatCode="_-* #,##0_-;\-* #,##0_-;_-* &quot;-&quot;??_-;_-@_-">
                  <c:v>26.200000000000031</c:v>
                </c:pt>
                <c:pt idx="19" formatCode="_-* #,##0_-;\-* #,##0_-;_-* &quot;-&quot;??_-;_-@_-">
                  <c:v>12.599999999999966</c:v>
                </c:pt>
                <c:pt idx="21" formatCode="_-* #,##0_-;\-* #,##0_-;_-* &quot;-&quot;??_-;_-@_-">
                  <c:v>7.8999999999999773</c:v>
                </c:pt>
                <c:pt idx="22" formatCode="_-* #,##0_-;\-* #,##0_-;_-* &quot;-&quot;??_-;_-@_-">
                  <c:v>14</c:v>
                </c:pt>
                <c:pt idx="24" formatCode="_-* #,##0_-;\-* #,##0_-;_-* &quot;-&quot;??_-;_-@_-">
                  <c:v>17.000000000000014</c:v>
                </c:pt>
                <c:pt idx="25" formatCode="_-* #,##0_-;\-* #,##0_-;_-* &quot;-&quot;??_-;_-@_-">
                  <c:v>1.4000000000000057</c:v>
                </c:pt>
                <c:pt idx="26" formatCode="_-* #,##0_-;\-* #,##0_-;_-* &quot;-&quot;??_-;_-@_-">
                  <c:v>7.1999999999999886</c:v>
                </c:pt>
                <c:pt idx="27" formatCode="_-* #,##0_-;\-* #,##0_-;_-* &quot;-&quot;??_-;_-@_-">
                  <c:v>2.6999999999999957</c:v>
                </c:pt>
                <c:pt idx="28" formatCode="_-* #,##0_-;\-* #,##0_-;_-* &quot;-&quot;??_-;_-@_-">
                  <c:v>8.7000000000000455</c:v>
                </c:pt>
                <c:pt idx="29" formatCode="_-* #,##0_-;\-* #,##0_-;_-* &quot;-&quot;??_-;_-@_-">
                  <c:v>19.199999999999985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BE-4D14-8F30-92B31B409645}"/>
            </c:ext>
          </c:extLst>
        </c:ser>
        <c:ser>
          <c:idx val="2"/>
          <c:order val="2"/>
          <c:tx>
            <c:strRef>
              <c:f>Cronogramproposta!$D$119</c:f>
              <c:strCache>
                <c:ptCount val="1"/>
                <c:pt idx="0">
                  <c:v>Duplicação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Cronogramproposta!$E$116:$AH$116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Cronogramproposta!$E$119:$AH$119</c:f>
              <c:numCache>
                <c:formatCode>General</c:formatCode>
                <c:ptCount val="30"/>
                <c:pt idx="0" formatCode="_-* #,##0_-;\-* #,##0_-;_-* &quot;-&quot;??_-;_-@_-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BE-4D14-8F30-92B31B409645}"/>
            </c:ext>
          </c:extLst>
        </c:ser>
        <c:ser>
          <c:idx val="3"/>
          <c:order val="3"/>
          <c:tx>
            <c:strRef>
              <c:f>Cronogramproposta!$D$120</c:f>
              <c:strCache>
                <c:ptCount val="1"/>
                <c:pt idx="0">
                  <c:v>Faixa adicional 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Cronogramproposta!$E$116:$AH$116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Cronogramproposta!$E$120:$AH$120</c:f>
              <c:numCache>
                <c:formatCode>General</c:formatCode>
                <c:ptCount val="30"/>
                <c:pt idx="0" formatCode="_-* #,##0_-;\-* #,##0_-;_-* &quot;-&quot;??_-;_-@_-">
                  <c:v>37.181600999999915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BE-4D14-8F30-92B31B409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203721728"/>
        <c:axId val="203723520"/>
      </c:barChart>
      <c:lineChart>
        <c:grouping val="standard"/>
        <c:varyColors val="0"/>
        <c:ser>
          <c:idx val="4"/>
          <c:order val="4"/>
          <c:tx>
            <c:strRef>
              <c:f>Cronogramproposta!$D$121</c:f>
              <c:strCache>
                <c:ptCount val="1"/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Cronogramproposta!$E$116:$AH$116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Cronogramproposta!$E$121:$AH$121</c:f>
              <c:numCache>
                <c:formatCode>General</c:formatCode>
                <c:ptCount val="30"/>
                <c:pt idx="0" formatCode="_-* #,##0_-;\-* #,##0_-;_-* &quot;-&quot;??_-;_-@_-">
                  <c:v>253.18160099999992</c:v>
                </c:pt>
                <c:pt idx="2" formatCode="_-* #,##0_-;\-* #,##0_-;_-* &quot;-&quot;??_-;_-@_-">
                  <c:v>22.69999999999996</c:v>
                </c:pt>
                <c:pt idx="4" formatCode="_-* #,##0_-;\-* #,##0_-;_-* &quot;-&quot;??_-;_-@_-">
                  <c:v>54.200000000000031</c:v>
                </c:pt>
                <c:pt idx="5" formatCode="_-* #,##0_-;\-* #,##0_-;_-* &quot;-&quot;??_-;_-@_-">
                  <c:v>4.1000000000000014</c:v>
                </c:pt>
                <c:pt idx="6" formatCode="_-* #,##0_-;\-* #,##0_-;_-* &quot;-&quot;??_-;_-@_-">
                  <c:v>14.500000000000025</c:v>
                </c:pt>
                <c:pt idx="7" formatCode="_-* #,##0_-;\-* #,##0_-;_-* &quot;-&quot;??_-;_-@_-">
                  <c:v>13.300000000000011</c:v>
                </c:pt>
                <c:pt idx="8" formatCode="_-* #,##0_-;\-* #,##0_-;_-* &quot;-&quot;??_-;_-@_-">
                  <c:v>21.399999999999963</c:v>
                </c:pt>
                <c:pt idx="10" formatCode="_-* #,##0_-;\-* #,##0_-;_-* &quot;-&quot;??_-;_-@_-">
                  <c:v>11.700000000000003</c:v>
                </c:pt>
                <c:pt idx="12" formatCode="_-* #,##0_-;\-* #,##0_-;_-* &quot;-&quot;??_-;_-@_-">
                  <c:v>9.7000000000000171</c:v>
                </c:pt>
                <c:pt idx="13" formatCode="_-* #,##0_-;\-* #,##0_-;_-* &quot;-&quot;??_-;_-@_-">
                  <c:v>9</c:v>
                </c:pt>
                <c:pt idx="14" formatCode="_-* #,##0_-;\-* #,##0_-;_-* &quot;-&quot;??_-;_-@_-">
                  <c:v>5.0999999999999943</c:v>
                </c:pt>
                <c:pt idx="15" formatCode="_-* #,##0_-;\-* #,##0_-;_-* &quot;-&quot;??_-;_-@_-">
                  <c:v>3.0999999999999943</c:v>
                </c:pt>
                <c:pt idx="16" formatCode="_-* #,##0_-;\-* #,##0_-;_-* &quot;-&quot;??_-;_-@_-">
                  <c:v>7.6999999999999886</c:v>
                </c:pt>
                <c:pt idx="17" formatCode="_-* #,##0_-;\-* #,##0_-;_-* &quot;-&quot;??_-;_-@_-">
                  <c:v>56.499999999999986</c:v>
                </c:pt>
                <c:pt idx="18" formatCode="_-* #,##0_-;\-* #,##0_-;_-* &quot;-&quot;??_-;_-@_-">
                  <c:v>26.200000000000031</c:v>
                </c:pt>
                <c:pt idx="19" formatCode="_-* #,##0_-;\-* #,##0_-;_-* &quot;-&quot;??_-;_-@_-">
                  <c:v>12.599999999999966</c:v>
                </c:pt>
                <c:pt idx="21" formatCode="_-* #,##0_-;\-* #,##0_-;_-* &quot;-&quot;??_-;_-@_-">
                  <c:v>7.8999999999999773</c:v>
                </c:pt>
                <c:pt idx="22" formatCode="_-* #,##0_-;\-* #,##0_-;_-* &quot;-&quot;??_-;_-@_-">
                  <c:v>16.700000000000003</c:v>
                </c:pt>
                <c:pt idx="24" formatCode="_-* #,##0_-;\-* #,##0_-;_-* &quot;-&quot;??_-;_-@_-">
                  <c:v>17.000000000000014</c:v>
                </c:pt>
                <c:pt idx="25" formatCode="_-* #,##0_-;\-* #,##0_-;_-* &quot;-&quot;??_-;_-@_-">
                  <c:v>1.4000000000000057</c:v>
                </c:pt>
                <c:pt idx="26" formatCode="_-* #,##0_-;\-* #,##0_-;_-* &quot;-&quot;??_-;_-@_-">
                  <c:v>7.1999999999999886</c:v>
                </c:pt>
                <c:pt idx="27" formatCode="_-* #,##0_-;\-* #,##0_-;_-* &quot;-&quot;??_-;_-@_-">
                  <c:v>14.799999999999997</c:v>
                </c:pt>
                <c:pt idx="28" formatCode="_-* #,##0_-;\-* #,##0_-;_-* &quot;-&quot;??_-;_-@_-">
                  <c:v>18.500000000000057</c:v>
                </c:pt>
                <c:pt idx="29" formatCode="_-* #,##0_-;\-* #,##0_-;_-* &quot;-&quot;??_-;_-@_-">
                  <c:v>19.199999999999985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BE-4D14-8F30-92B31B409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3735040"/>
        <c:axId val="203725056"/>
      </c:lineChart>
      <c:catAx>
        <c:axId val="203721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23520"/>
        <c:crosses val="autoZero"/>
        <c:auto val="1"/>
        <c:lblAlgn val="ctr"/>
        <c:lblOffset val="100"/>
        <c:noMultiLvlLbl val="0"/>
      </c:catAx>
      <c:valAx>
        <c:axId val="20372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21728"/>
        <c:crosses val="autoZero"/>
        <c:crossBetween val="between"/>
      </c:valAx>
      <c:valAx>
        <c:axId val="203725056"/>
        <c:scaling>
          <c:orientation val="minMax"/>
        </c:scaling>
        <c:delete val="0"/>
        <c:axPos val="r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35040"/>
        <c:crosses val="max"/>
        <c:crossBetween val="between"/>
      </c:valAx>
      <c:catAx>
        <c:axId val="20373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3725056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9614364094928E-2"/>
          <c:y val="2.7707943311186457E-2"/>
          <c:w val="0.93218792451880883"/>
          <c:h val="0.830734304874923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Cronogramproposta!$D$158</c:f>
              <c:strCache>
                <c:ptCount val="1"/>
                <c:pt idx="0">
                  <c:v>Nível de serviço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1.9826188058990612E-17"/>
                  <c:y val="-1.13155755422478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FAA-8B51-FD78C144DF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Cronogramproposta!$E$157:$AH$157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Cronogramproposta!$E$158:$AH$158</c:f>
              <c:numCache>
                <c:formatCode>General</c:formatCode>
                <c:ptCount val="30"/>
                <c:pt idx="0" formatCode="_-* #,##0_-;\-* #,##0_-;_-* &quot;-&quot;??_-;_-@_-">
                  <c:v>253.18160099999992</c:v>
                </c:pt>
                <c:pt idx="2" formatCode="_-* #,##0_-;\-* #,##0_-;_-* &quot;-&quot;??_-;_-@_-">
                  <c:v>22.69999999999996</c:v>
                </c:pt>
                <c:pt idx="4" formatCode="_-* #,##0_-;\-* #,##0_-;_-* &quot;-&quot;??_-;_-@_-">
                  <c:v>54.200000000000031</c:v>
                </c:pt>
                <c:pt idx="5" formatCode="_-* #,##0_-;\-* #,##0_-;_-* &quot;-&quot;??_-;_-@_-">
                  <c:v>4.1000000000000014</c:v>
                </c:pt>
                <c:pt idx="6" formatCode="_-* #,##0_-;\-* #,##0_-;_-* &quot;-&quot;??_-;_-@_-">
                  <c:v>14.500000000000025</c:v>
                </c:pt>
                <c:pt idx="7" formatCode="_-* #,##0_-;\-* #,##0_-;_-* &quot;-&quot;??_-;_-@_-">
                  <c:v>13.300000000000011</c:v>
                </c:pt>
                <c:pt idx="8" formatCode="_-* #,##0_-;\-* #,##0_-;_-* &quot;-&quot;??_-;_-@_-">
                  <c:v>21.399999999999963</c:v>
                </c:pt>
                <c:pt idx="10" formatCode="_-* #,##0_-;\-* #,##0_-;_-* &quot;-&quot;??_-;_-@_-">
                  <c:v>11.700000000000003</c:v>
                </c:pt>
                <c:pt idx="12" formatCode="_-* #,##0_-;\-* #,##0_-;_-* &quot;-&quot;??_-;_-@_-">
                  <c:v>9.7000000000000171</c:v>
                </c:pt>
                <c:pt idx="13" formatCode="_-* #,##0_-;\-* #,##0_-;_-* &quot;-&quot;??_-;_-@_-">
                  <c:v>9</c:v>
                </c:pt>
                <c:pt idx="14" formatCode="_-* #,##0_-;\-* #,##0_-;_-* &quot;-&quot;??_-;_-@_-">
                  <c:v>5.0999999999999943</c:v>
                </c:pt>
                <c:pt idx="15" formatCode="_-* #,##0_-;\-* #,##0_-;_-* &quot;-&quot;??_-;_-@_-">
                  <c:v>3.0999999999999943</c:v>
                </c:pt>
                <c:pt idx="16" formatCode="_-* #,##0_-;\-* #,##0_-;_-* &quot;-&quot;??_-;_-@_-">
                  <c:v>7.6999999999999886</c:v>
                </c:pt>
                <c:pt idx="17" formatCode="_-* #,##0_-;\-* #,##0_-;_-* &quot;-&quot;??_-;_-@_-">
                  <c:v>56.499999999999986</c:v>
                </c:pt>
                <c:pt idx="18" formatCode="_-* #,##0_-;\-* #,##0_-;_-* &quot;-&quot;??_-;_-@_-">
                  <c:v>26.200000000000031</c:v>
                </c:pt>
                <c:pt idx="19" formatCode="_-* #,##0_-;\-* #,##0_-;_-* &quot;-&quot;??_-;_-@_-">
                  <c:v>12.599999999999966</c:v>
                </c:pt>
                <c:pt idx="21" formatCode="_-* #,##0_-;\-* #,##0_-;_-* &quot;-&quot;??_-;_-@_-">
                  <c:v>7.8999999999999773</c:v>
                </c:pt>
                <c:pt idx="22" formatCode="_-* #,##0_-;\-* #,##0_-;_-* &quot;-&quot;??_-;_-@_-">
                  <c:v>16.700000000000003</c:v>
                </c:pt>
                <c:pt idx="24" formatCode="_-* #,##0_-;\-* #,##0_-;_-* &quot;-&quot;??_-;_-@_-">
                  <c:v>17.000000000000014</c:v>
                </c:pt>
                <c:pt idx="25" formatCode="_-* #,##0_-;\-* #,##0_-;_-* &quot;-&quot;??_-;_-@_-">
                  <c:v>1.4000000000000057</c:v>
                </c:pt>
                <c:pt idx="26" formatCode="_-* #,##0_-;\-* #,##0_-;_-* &quot;-&quot;??_-;_-@_-">
                  <c:v>7.1999999999999886</c:v>
                </c:pt>
                <c:pt idx="27" formatCode="_-* #,##0_-;\-* #,##0_-;_-* &quot;-&quot;??_-;_-@_-">
                  <c:v>14.799999999999997</c:v>
                </c:pt>
                <c:pt idx="28" formatCode="_-* #,##0_-;\-* #,##0_-;_-* &quot;-&quot;??_-;_-@_-">
                  <c:v>18.500000000000057</c:v>
                </c:pt>
                <c:pt idx="29" formatCode="_-* #,##0_-;\-* #,##0_-;_-* &quot;-&quot;??_-;_-@_-">
                  <c:v>19.199999999999985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57-4304-A708-E97F7407D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801920"/>
        <c:axId val="206856960"/>
      </c:barChart>
      <c:catAx>
        <c:axId val="20680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pt-BR"/>
          </a:p>
        </c:txPr>
        <c:crossAx val="206856960"/>
        <c:crosses val="autoZero"/>
        <c:auto val="1"/>
        <c:lblAlgn val="ctr"/>
        <c:lblOffset val="100"/>
        <c:noMultiLvlLbl val="0"/>
      </c:catAx>
      <c:valAx>
        <c:axId val="206856960"/>
        <c:scaling>
          <c:orientation val="minMax"/>
          <c:max val="300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6801920"/>
        <c:crosses val="autoZero"/>
        <c:crossBetween val="between"/>
      </c:valAx>
    </c:plotArea>
    <c:legend>
      <c:legendPos val="tr"/>
      <c:overlay val="1"/>
      <c:txPr>
        <a:bodyPr rot="0" vert="horz"/>
        <a:lstStyle/>
        <a:p>
          <a:pPr>
            <a:defRPr>
              <a:solidFill>
                <a:schemeClr val="tx1"/>
              </a:solidFill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 b="1">
          <a:solidFill>
            <a:schemeClr val="bg1"/>
          </a:solidFill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97581374357651E-2"/>
          <c:y val="0"/>
          <c:w val="0.95144347901042714"/>
          <c:h val="0.7169441272671855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CronoAP!$E$15:$O$15</c:f>
              <c:numCache>
                <c:formatCode>0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CronoAP!$E$23:$O$23</c:f>
              <c:numCache>
                <c:formatCode>General</c:formatCode>
                <c:ptCount val="11"/>
                <c:pt idx="2" formatCode="0">
                  <c:v>57.90000000000002</c:v>
                </c:pt>
                <c:pt idx="3" formatCode="0">
                  <c:v>56.3</c:v>
                </c:pt>
                <c:pt idx="4" formatCode="0">
                  <c:v>105.52000000000007</c:v>
                </c:pt>
                <c:pt idx="5" formatCode="0">
                  <c:v>112.07999999999987</c:v>
                </c:pt>
                <c:pt idx="6" formatCode="0">
                  <c:v>104.41000000000003</c:v>
                </c:pt>
                <c:pt idx="7" formatCode="0">
                  <c:v>103.90999999999997</c:v>
                </c:pt>
                <c:pt idx="8" formatCode="0">
                  <c:v>93.480000000000018</c:v>
                </c:pt>
                <c:pt idx="9" formatCode="0">
                  <c:v>54.000000000000021</c:v>
                </c:pt>
                <c:pt idx="10" formatCode="0">
                  <c:v>53.299999999999955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0-4A54-BCAE-33CA51FEE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7985408"/>
        <c:axId val="27986944"/>
      </c:barChart>
      <c:catAx>
        <c:axId val="279854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>
                <a:solidFill>
                  <a:schemeClr val="bg1">
                    <a:lumMod val="85000"/>
                  </a:schemeClr>
                </a:solidFill>
              </a:defRPr>
            </a:pPr>
            <a:endParaRPr lang="pt-BR"/>
          </a:p>
        </c:txPr>
        <c:crossAx val="27986944"/>
        <c:crosses val="autoZero"/>
        <c:auto val="1"/>
        <c:lblAlgn val="ctr"/>
        <c:lblOffset val="100"/>
        <c:noMultiLvlLbl val="0"/>
      </c:catAx>
      <c:valAx>
        <c:axId val="279869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985408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20713087026302E-2"/>
          <c:y val="5.0925925925925923E-2"/>
          <c:w val="0.96662818334378486"/>
          <c:h val="0.88905860444754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[Cronograma4.xlsx]Cronogramproposta!$D$48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9F-4158-8BF1-579370F295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[Cronograma4.xlsx]Cronogramproposta!$E$43:$N$43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  <c:extLst/>
            </c:numRef>
          </c:cat>
          <c:val>
            <c:numRef>
              <c:f>[Cronograma4.xlsx]Cronogramproposta!$E$48:$N$48</c:f>
              <c:numCache>
                <c:formatCode>General</c:formatCode>
                <c:ptCount val="9"/>
                <c:pt idx="2" formatCode="0">
                  <c:v>26.799999999999933</c:v>
                </c:pt>
                <c:pt idx="3" formatCode="0">
                  <c:v>76.600000000000122</c:v>
                </c:pt>
                <c:pt idx="4" formatCode="0">
                  <c:v>103.00999999999992</c:v>
                </c:pt>
                <c:pt idx="5" formatCode="0">
                  <c:v>113.87000000000006</c:v>
                </c:pt>
                <c:pt idx="6" formatCode="0">
                  <c:v>178.2112479999999</c:v>
                </c:pt>
                <c:pt idx="7" formatCode="0">
                  <c:v>54.890353000000005</c:v>
                </c:pt>
                <c:pt idx="8" formatCode="0">
                  <c:v>71.699999999999946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79F-4158-8BF1-579370F29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6244480"/>
        <c:axId val="206471936"/>
      </c:barChart>
      <c:catAx>
        <c:axId val="2062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471936"/>
        <c:crosses val="autoZero"/>
        <c:auto val="1"/>
        <c:lblAlgn val="ctr"/>
        <c:lblOffset val="100"/>
        <c:noMultiLvlLbl val="0"/>
      </c:catAx>
      <c:valAx>
        <c:axId val="206471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2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20713087026302E-2"/>
          <c:y val="5.0925925925925923E-2"/>
          <c:w val="0.96662818334378486"/>
          <c:h val="0.88905860444754714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05681792"/>
        <c:axId val="205683328"/>
      </c:barChart>
      <c:catAx>
        <c:axId val="2056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5683328"/>
        <c:crosses val="autoZero"/>
        <c:auto val="1"/>
        <c:lblAlgn val="ctr"/>
        <c:lblOffset val="100"/>
        <c:noMultiLvlLbl val="0"/>
      </c:catAx>
      <c:valAx>
        <c:axId val="205683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568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86394444340135E-2"/>
          <c:y val="7.6283231940886778E-2"/>
          <c:w val="0.97582494351870974"/>
          <c:h val="0.76284051016390797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CP!$B$41</c:f>
              <c:strCache>
                <c:ptCount val="1"/>
                <c:pt idx="0">
                  <c:v>Ampliação de capacidade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40818476384859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80-4CE2-8DA5-DBF1A894C839}"/>
                </c:ext>
              </c:extLst>
            </c:dLbl>
            <c:dLbl>
              <c:idx val="1"/>
              <c:layout>
                <c:manualLayout>
                  <c:x val="0"/>
                  <c:y val="-7.0736788641782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80-4CE2-8DA5-DBF1A894C8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CP!$I$41:$S$41</c:f>
              <c:numCache>
                <c:formatCode>#,##0;\(#,##0\);"-";@</c:formatCode>
                <c:ptCount val="11"/>
                <c:pt idx="0">
                  <c:v>27.09163543210985</c:v>
                </c:pt>
                <c:pt idx="1">
                  <c:v>68.908296091254584</c:v>
                </c:pt>
                <c:pt idx="2">
                  <c:v>896.29911456625086</c:v>
                </c:pt>
                <c:pt idx="3">
                  <c:v>1114.07493456424</c:v>
                </c:pt>
                <c:pt idx="4">
                  <c:v>1330.5929535484299</c:v>
                </c:pt>
                <c:pt idx="5">
                  <c:v>1716.615352818859</c:v>
                </c:pt>
                <c:pt idx="6">
                  <c:v>2002.2489740665314</c:v>
                </c:pt>
                <c:pt idx="7">
                  <c:v>463.25522774859508</c:v>
                </c:pt>
                <c:pt idx="8">
                  <c:v>532.0980119936313</c:v>
                </c:pt>
                <c:pt idx="9">
                  <c:v>6.5913940201583454</c:v>
                </c:pt>
                <c:pt idx="10">
                  <c:v>5.9907708561410065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80-4CE2-8DA5-DBF1A894C8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9188736"/>
        <c:axId val="184326784"/>
      </c:barChart>
      <c:catAx>
        <c:axId val="1691887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326784"/>
        <c:crosses val="autoZero"/>
        <c:auto val="1"/>
        <c:lblAlgn val="ctr"/>
        <c:lblOffset val="100"/>
        <c:noMultiLvlLbl val="0"/>
      </c:catAx>
      <c:valAx>
        <c:axId val="184326784"/>
        <c:scaling>
          <c:orientation val="minMax"/>
        </c:scaling>
        <c:delete val="1"/>
        <c:axPos val="l"/>
        <c:numFmt formatCode="#,##0;\(#,##0\);&quot;-&quot;;@" sourceLinked="1"/>
        <c:majorTickMark val="none"/>
        <c:minorTickMark val="none"/>
        <c:tickLblPos val="nextTo"/>
        <c:crossAx val="16918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17350928889141E-2"/>
          <c:y val="8.5570375401279583E-2"/>
          <c:w val="0.90046524759388213"/>
          <c:h val="0.717303778538478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Charts!$B$459</c:f>
              <c:strCache>
                <c:ptCount val="1"/>
                <c:pt idx="0">
                  <c:v>Receita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val>
            <c:numRef>
              <c:f>Charts!$I$459:$AL$459</c:f>
              <c:numCache>
                <c:formatCode>#,##0;\(#,##0\);"";@</c:formatCode>
                <c:ptCount val="30"/>
                <c:pt idx="0">
                  <c:v>1110.7319434888582</c:v>
                </c:pt>
                <c:pt idx="1">
                  <c:v>1143.7094553246718</c:v>
                </c:pt>
                <c:pt idx="2">
                  <c:v>1247.7561801314555</c:v>
                </c:pt>
                <c:pt idx="3">
                  <c:v>1278.9876248046628</c:v>
                </c:pt>
                <c:pt idx="4">
                  <c:v>1309.9746251029649</c:v>
                </c:pt>
                <c:pt idx="5">
                  <c:v>1342.9132476909426</c:v>
                </c:pt>
                <c:pt idx="6">
                  <c:v>1378.060140440675</c:v>
                </c:pt>
                <c:pt idx="7">
                  <c:v>1446.2133553689641</c:v>
                </c:pt>
                <c:pt idx="8">
                  <c:v>1475.2648290394268</c:v>
                </c:pt>
                <c:pt idx="9">
                  <c:v>1503.1818245563627</c:v>
                </c:pt>
                <c:pt idx="10">
                  <c:v>1540.0091367059299</c:v>
                </c:pt>
                <c:pt idx="11">
                  <c:v>1576.3484416322462</c:v>
                </c:pt>
                <c:pt idx="12">
                  <c:v>1612.6847264040077</c:v>
                </c:pt>
                <c:pt idx="13">
                  <c:v>1649.3459130798742</c:v>
                </c:pt>
                <c:pt idx="14">
                  <c:v>1686.5442350139431</c:v>
                </c:pt>
                <c:pt idx="15">
                  <c:v>1724.2613646054274</c:v>
                </c:pt>
                <c:pt idx="16">
                  <c:v>1762.4982505770495</c:v>
                </c:pt>
                <c:pt idx="17">
                  <c:v>1801.2587599449062</c:v>
                </c:pt>
                <c:pt idx="18">
                  <c:v>1840.5365975485477</c:v>
                </c:pt>
                <c:pt idx="19">
                  <c:v>1880.3197202501221</c:v>
                </c:pt>
                <c:pt idx="20">
                  <c:v>1920.5924191196816</c:v>
                </c:pt>
                <c:pt idx="21">
                  <c:v>1961.3362772412727</c:v>
                </c:pt>
                <c:pt idx="22">
                  <c:v>2002.5305462303902</c:v>
                </c:pt>
                <c:pt idx="23">
                  <c:v>2044.152208189937</c:v>
                </c:pt>
                <c:pt idx="24">
                  <c:v>2086.1759526438896</c:v>
                </c:pt>
                <c:pt idx="25">
                  <c:v>2128.5741074137886</c:v>
                </c:pt>
                <c:pt idx="26">
                  <c:v>2171.3165658243643</c:v>
                </c:pt>
                <c:pt idx="27">
                  <c:v>2214.3706472272524</c:v>
                </c:pt>
                <c:pt idx="28">
                  <c:v>2257.7009009722801</c:v>
                </c:pt>
                <c:pt idx="29">
                  <c:v>2301.2728620699913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1-4A8C-980D-7805C10DE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6198656"/>
        <c:axId val="206200192"/>
      </c:barChart>
      <c:barChart>
        <c:barDir val="col"/>
        <c:grouping val="stacked"/>
        <c:varyColors val="0"/>
        <c:ser>
          <c:idx val="2"/>
          <c:order val="1"/>
          <c:tx>
            <c:strRef>
              <c:f>Charts!$B$461</c:f>
              <c:strCache>
                <c:ptCount val="1"/>
                <c:pt idx="0">
                  <c:v>Capex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Charts!$I$461:$AL$461</c:f>
              <c:numCache>
                <c:formatCode>#,##0;\(#,##0\);"";@</c:formatCode>
                <c:ptCount val="30"/>
                <c:pt idx="0">
                  <c:v>383.28928328903135</c:v>
                </c:pt>
                <c:pt idx="1">
                  <c:v>363.20289434958886</c:v>
                </c:pt>
                <c:pt idx="2">
                  <c:v>1314.6683333393858</c:v>
                </c:pt>
                <c:pt idx="3">
                  <c:v>1411.8452524700047</c:v>
                </c:pt>
                <c:pt idx="4">
                  <c:v>1745.8767816160928</c:v>
                </c:pt>
                <c:pt idx="5">
                  <c:v>1997.0928406946844</c:v>
                </c:pt>
                <c:pt idx="6">
                  <c:v>2490.770051626801</c:v>
                </c:pt>
                <c:pt idx="7">
                  <c:v>644.98163114171166</c:v>
                </c:pt>
                <c:pt idx="8">
                  <c:v>681.86280610399365</c:v>
                </c:pt>
                <c:pt idx="9">
                  <c:v>155.92234832639943</c:v>
                </c:pt>
                <c:pt idx="10">
                  <c:v>122.39110398964033</c:v>
                </c:pt>
                <c:pt idx="11">
                  <c:v>107.24061884235817</c:v>
                </c:pt>
                <c:pt idx="12">
                  <c:v>202.89363832818771</c:v>
                </c:pt>
                <c:pt idx="13">
                  <c:v>132.59549004683768</c:v>
                </c:pt>
                <c:pt idx="14">
                  <c:v>148.27210155738697</c:v>
                </c:pt>
                <c:pt idx="15">
                  <c:v>151.50588712831754</c:v>
                </c:pt>
                <c:pt idx="16">
                  <c:v>202.19226331206909</c:v>
                </c:pt>
                <c:pt idx="17">
                  <c:v>199.59193860841611</c:v>
                </c:pt>
                <c:pt idx="18">
                  <c:v>174.34893035634494</c:v>
                </c:pt>
                <c:pt idx="19">
                  <c:v>142.74586204977098</c:v>
                </c:pt>
                <c:pt idx="20">
                  <c:v>222.31045814106966</c:v>
                </c:pt>
                <c:pt idx="21">
                  <c:v>153.16686658366069</c:v>
                </c:pt>
                <c:pt idx="22">
                  <c:v>249.10051044242562</c:v>
                </c:pt>
                <c:pt idx="23">
                  <c:v>208.81924338436926</c:v>
                </c:pt>
                <c:pt idx="24">
                  <c:v>151.65276332012422</c:v>
                </c:pt>
                <c:pt idx="25">
                  <c:v>154.92689705613623</c:v>
                </c:pt>
                <c:pt idx="26">
                  <c:v>180.86427321819244</c:v>
                </c:pt>
                <c:pt idx="27">
                  <c:v>199.5787136661362</c:v>
                </c:pt>
                <c:pt idx="28">
                  <c:v>161.39037467961313</c:v>
                </c:pt>
                <c:pt idx="29">
                  <c:v>90.805442048353441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1-4A8C-980D-7805C10DE58B}"/>
            </c:ext>
          </c:extLst>
        </c:ser>
        <c:ser>
          <c:idx val="3"/>
          <c:order val="2"/>
          <c:tx>
            <c:strRef>
              <c:f>Charts!$B$462</c:f>
              <c:strCache>
                <c:ptCount val="1"/>
                <c:pt idx="0">
                  <c:v>Opex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Charts!$I$462:$AL$462</c:f>
              <c:numCache>
                <c:formatCode>#,##0;\(#,##0\);"";@</c:formatCode>
                <c:ptCount val="30"/>
                <c:pt idx="0">
                  <c:v>245.76830045835993</c:v>
                </c:pt>
                <c:pt idx="1">
                  <c:v>271.71139124575285</c:v>
                </c:pt>
                <c:pt idx="2">
                  <c:v>287.1246633823331</c:v>
                </c:pt>
                <c:pt idx="3">
                  <c:v>298.10285008981856</c:v>
                </c:pt>
                <c:pt idx="4">
                  <c:v>309.13641178089745</c:v>
                </c:pt>
                <c:pt idx="5">
                  <c:v>326.0229080328217</c:v>
                </c:pt>
                <c:pt idx="6">
                  <c:v>348.96099718093018</c:v>
                </c:pt>
                <c:pt idx="7">
                  <c:v>356.03769579987824</c:v>
                </c:pt>
                <c:pt idx="8">
                  <c:v>363.29347144920888</c:v>
                </c:pt>
                <c:pt idx="9">
                  <c:v>352.97470492673682</c:v>
                </c:pt>
                <c:pt idx="10">
                  <c:v>359.87477160279383</c:v>
                </c:pt>
                <c:pt idx="11">
                  <c:v>356.3145448946338</c:v>
                </c:pt>
                <c:pt idx="12">
                  <c:v>358.41263661927616</c:v>
                </c:pt>
                <c:pt idx="13">
                  <c:v>359.74233164752962</c:v>
                </c:pt>
                <c:pt idx="14">
                  <c:v>361.49727781620186</c:v>
                </c:pt>
                <c:pt idx="15">
                  <c:v>368.49444723192204</c:v>
                </c:pt>
                <c:pt idx="16">
                  <c:v>365.41385639465886</c:v>
                </c:pt>
                <c:pt idx="17">
                  <c:v>366.91212255986272</c:v>
                </c:pt>
                <c:pt idx="18">
                  <c:v>368.72335295494156</c:v>
                </c:pt>
                <c:pt idx="19">
                  <c:v>372.45684019483883</c:v>
                </c:pt>
                <c:pt idx="20">
                  <c:v>380.67940717951103</c:v>
                </c:pt>
                <c:pt idx="21">
                  <c:v>376.97405554234894</c:v>
                </c:pt>
                <c:pt idx="22">
                  <c:v>378.98517135805537</c:v>
                </c:pt>
                <c:pt idx="23">
                  <c:v>380.87792903464532</c:v>
                </c:pt>
                <c:pt idx="24">
                  <c:v>383.08740201841607</c:v>
                </c:pt>
                <c:pt idx="25">
                  <c:v>391.02837331900844</c:v>
                </c:pt>
                <c:pt idx="26">
                  <c:v>387.79768310698256</c:v>
                </c:pt>
                <c:pt idx="27">
                  <c:v>389.78229469912617</c:v>
                </c:pt>
                <c:pt idx="28">
                  <c:v>392.0175720819858</c:v>
                </c:pt>
                <c:pt idx="29">
                  <c:v>394.27301838307693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D1-4A8C-980D-7805C10DE58B}"/>
            </c:ext>
          </c:extLst>
        </c:ser>
        <c:ser>
          <c:idx val="4"/>
          <c:order val="3"/>
          <c:tx>
            <c:strRef>
              <c:f>Charts!$B$463</c:f>
              <c:strCache>
                <c:ptCount val="1"/>
                <c:pt idx="0">
                  <c:v>Impostos e Capital de Giro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Charts!$I$463:$AL$463</c:f>
              <c:numCache>
                <c:formatCode>#,##0;\(#,##0\);"";@</c:formatCode>
                <c:ptCount val="30"/>
                <c:pt idx="0">
                  <c:v>406.06937008443867</c:v>
                </c:pt>
                <c:pt idx="1">
                  <c:v>363.41350792721164</c:v>
                </c:pt>
                <c:pt idx="2">
                  <c:v>402.19477545268853</c:v>
                </c:pt>
                <c:pt idx="3">
                  <c:v>400.4813682221108</c:v>
                </c:pt>
                <c:pt idx="4">
                  <c:v>401.030725754434</c:v>
                </c:pt>
                <c:pt idx="5">
                  <c:v>397.33945084813593</c:v>
                </c:pt>
                <c:pt idx="6">
                  <c:v>389.67992603638351</c:v>
                </c:pt>
                <c:pt idx="7">
                  <c:v>397.14015255603471</c:v>
                </c:pt>
                <c:pt idx="8">
                  <c:v>397.9489943336049</c:v>
                </c:pt>
                <c:pt idx="9">
                  <c:v>406.50532462771105</c:v>
                </c:pt>
                <c:pt idx="10">
                  <c:v>415.1544852118202</c:v>
                </c:pt>
                <c:pt idx="11">
                  <c:v>428.34790821390641</c:v>
                </c:pt>
                <c:pt idx="12">
                  <c:v>438.80256998242942</c:v>
                </c:pt>
                <c:pt idx="13">
                  <c:v>448.71771451859706</c:v>
                </c:pt>
                <c:pt idx="14">
                  <c:v>459.24692891731866</c:v>
                </c:pt>
                <c:pt idx="15">
                  <c:v>467.46609952259632</c:v>
                </c:pt>
                <c:pt idx="16">
                  <c:v>479.79369812460965</c:v>
                </c:pt>
                <c:pt idx="17">
                  <c:v>488.73957262080592</c:v>
                </c:pt>
                <c:pt idx="18">
                  <c:v>497.5305177604688</c:v>
                </c:pt>
                <c:pt idx="19">
                  <c:v>505.7305030867625</c:v>
                </c:pt>
                <c:pt idx="20">
                  <c:v>512.61704170712289</c:v>
                </c:pt>
                <c:pt idx="21">
                  <c:v>521.69992754409964</c:v>
                </c:pt>
                <c:pt idx="22">
                  <c:v>529.20386483697087</c:v>
                </c:pt>
                <c:pt idx="23">
                  <c:v>532.38227270088998</c:v>
                </c:pt>
                <c:pt idx="24">
                  <c:v>535.28602510539349</c:v>
                </c:pt>
                <c:pt idx="25">
                  <c:v>536.88215628581474</c:v>
                </c:pt>
                <c:pt idx="26">
                  <c:v>540.32490182691038</c:v>
                </c:pt>
                <c:pt idx="27">
                  <c:v>533.94883420351312</c:v>
                </c:pt>
                <c:pt idx="28">
                  <c:v>514.3188721533661</c:v>
                </c:pt>
                <c:pt idx="29">
                  <c:v>337.67194801057411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D1-4A8C-980D-7805C10DE58B}"/>
            </c:ext>
          </c:extLst>
        </c:ser>
        <c:ser>
          <c:idx val="1"/>
          <c:order val="4"/>
          <c:tx>
            <c:strRef>
              <c:f>Charts!$B$465</c:f>
              <c:strCache>
                <c:ptCount val="1"/>
                <c:pt idx="0">
                  <c:v>Outorga Fixa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Charts!$I$465:$AL$465</c:f>
              <c:numCache>
                <c:formatCode>#,##0;\(#,##0\);"";@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D1-4A8C-980D-7805C10DE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799616"/>
        <c:axId val="206791424"/>
      </c:barChart>
      <c:catAx>
        <c:axId val="2061986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200192"/>
        <c:crosses val="autoZero"/>
        <c:auto val="1"/>
        <c:lblAlgn val="ctr"/>
        <c:lblOffset val="100"/>
        <c:noMultiLvlLbl val="0"/>
      </c:catAx>
      <c:valAx>
        <c:axId val="206200192"/>
        <c:scaling>
          <c:orientation val="minMax"/>
          <c:max val="3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\(#,##0\);&quot;&quot;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198656"/>
        <c:crosses val="autoZero"/>
        <c:crossBetween val="between"/>
      </c:valAx>
      <c:valAx>
        <c:axId val="206791424"/>
        <c:scaling>
          <c:orientation val="minMax"/>
          <c:max val="3500"/>
          <c:min val="0"/>
        </c:scaling>
        <c:delete val="1"/>
        <c:axPos val="r"/>
        <c:numFmt formatCode="#,##0;\(#,##0\);&quot;&quot;;@" sourceLinked="0"/>
        <c:majorTickMark val="out"/>
        <c:minorTickMark val="none"/>
        <c:tickLblPos val="nextTo"/>
        <c:crossAx val="206799616"/>
        <c:crosses val="max"/>
        <c:crossBetween val="between"/>
        <c:majorUnit val="500"/>
      </c:valAx>
      <c:catAx>
        <c:axId val="206799616"/>
        <c:scaling>
          <c:orientation val="minMax"/>
        </c:scaling>
        <c:delete val="1"/>
        <c:axPos val="b"/>
        <c:majorTickMark val="out"/>
        <c:minorTickMark val="none"/>
        <c:tickLblPos val="nextTo"/>
        <c:crossAx val="20679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08078869586775E-2"/>
          <c:y val="3.9676664310204508E-2"/>
          <c:w val="0.95135633815249143"/>
          <c:h val="0.806241936376111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Planilha1!$C$3</c:f>
              <c:strCache>
                <c:ptCount val="1"/>
                <c:pt idx="0">
                  <c:v>Capex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Planilha1!$D$2:$L$2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Planilha1!$D$3:$L$3</c:f>
              <c:numCache>
                <c:formatCode>General</c:formatCode>
                <c:ptCount val="9"/>
                <c:pt idx="0">
                  <c:v>26.89926154587485</c:v>
                </c:pt>
                <c:pt idx="1">
                  <c:v>334.18386385988669</c:v>
                </c:pt>
                <c:pt idx="2">
                  <c:v>884.98954392482028</c:v>
                </c:pt>
                <c:pt idx="3">
                  <c:v>685.98150375830517</c:v>
                </c:pt>
                <c:pt idx="4">
                  <c:v>1033.7477414213063</c:v>
                </c:pt>
                <c:pt idx="5">
                  <c:v>1273.6674998685148</c:v>
                </c:pt>
                <c:pt idx="6">
                  <c:v>1347.9875319145203</c:v>
                </c:pt>
                <c:pt idx="7">
                  <c:v>1190.9940612323153</c:v>
                </c:pt>
                <c:pt idx="8">
                  <c:v>1122.0609661510005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B2-4876-B916-EA52D7A7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1527424"/>
        <c:axId val="581528960"/>
      </c:barChart>
      <c:catAx>
        <c:axId val="5815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528960"/>
        <c:crosses val="autoZero"/>
        <c:auto val="1"/>
        <c:lblAlgn val="ctr"/>
        <c:lblOffset val="100"/>
        <c:noMultiLvlLbl val="0"/>
      </c:catAx>
      <c:valAx>
        <c:axId val="58152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15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Charts!$B$460</c:f>
              <c:strCache>
                <c:ptCount val="1"/>
                <c:pt idx="0">
                  <c:v>Receita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Charts!$I$460:$AL$460</c:f>
              <c:numCache>
                <c:formatCode>#,##0;\(#,##0\);"";@</c:formatCode>
                <c:ptCount val="30"/>
                <c:pt idx="0">
                  <c:v>1109.5217814982482</c:v>
                </c:pt>
                <c:pt idx="1">
                  <c:v>1141.3134580946532</c:v>
                </c:pt>
                <c:pt idx="2">
                  <c:v>1233.7398742646747</c:v>
                </c:pt>
                <c:pt idx="3">
                  <c:v>1264.5657557388563</c:v>
                </c:pt>
                <c:pt idx="4">
                  <c:v>1295.0601045306587</c:v>
                </c:pt>
                <c:pt idx="5">
                  <c:v>1327.1415916700207</c:v>
                </c:pt>
                <c:pt idx="6">
                  <c:v>1360.461720212463</c:v>
                </c:pt>
                <c:pt idx="7">
                  <c:v>1424.1256301560804</c:v>
                </c:pt>
                <c:pt idx="8">
                  <c:v>1454.8266628477886</c:v>
                </c:pt>
                <c:pt idx="9">
                  <c:v>1484.3843146688498</c:v>
                </c:pt>
                <c:pt idx="10">
                  <c:v>1521.1430727697391</c:v>
                </c:pt>
                <c:pt idx="11">
                  <c:v>1557.391189882205</c:v>
                </c:pt>
                <c:pt idx="12">
                  <c:v>1593.3715373054495</c:v>
                </c:pt>
                <c:pt idx="13">
                  <c:v>1629.6602614146768</c:v>
                </c:pt>
                <c:pt idx="14">
                  <c:v>1666.4154133806398</c:v>
                </c:pt>
                <c:pt idx="15">
                  <c:v>1703.7058371568937</c:v>
                </c:pt>
                <c:pt idx="16">
                  <c:v>1741.510407524298</c:v>
                </c:pt>
                <c:pt idx="17">
                  <c:v>1779.833078999899</c:v>
                </c:pt>
                <c:pt idx="18">
                  <c:v>1818.6676927270971</c:v>
                </c:pt>
                <c:pt idx="19">
                  <c:v>1858.0023748854076</c:v>
                </c:pt>
                <c:pt idx="20">
                  <c:v>1897.8216118193652</c:v>
                </c:pt>
                <c:pt idx="21">
                  <c:v>1938.1072048232088</c:v>
                </c:pt>
                <c:pt idx="22">
                  <c:v>1978.8386460144895</c:v>
                </c:pt>
                <c:pt idx="23">
                  <c:v>2019.9931811948986</c:v>
                </c:pt>
                <c:pt idx="24">
                  <c:v>2061.5457877032204</c:v>
                </c:pt>
                <c:pt idx="25">
                  <c:v>2103.4691062902484</c:v>
                </c:pt>
                <c:pt idx="26">
                  <c:v>2145.7333691642416</c:v>
                </c:pt>
                <c:pt idx="27">
                  <c:v>2188.3062620121541</c:v>
                </c:pt>
                <c:pt idx="28">
                  <c:v>2231.1527300601128</c:v>
                </c:pt>
                <c:pt idx="29">
                  <c:v>2274.2386917936515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89-4521-AF11-22A11BECC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85295744"/>
        <c:axId val="585492736"/>
      </c:barChart>
      <c:barChart>
        <c:barDir val="col"/>
        <c:grouping val="stacked"/>
        <c:varyColors val="0"/>
        <c:ser>
          <c:idx val="2"/>
          <c:order val="1"/>
          <c:tx>
            <c:strRef>
              <c:f>Charts!$B$462</c:f>
              <c:strCache>
                <c:ptCount val="1"/>
                <c:pt idx="0">
                  <c:v>Capex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Charts!$I$462:$AL$462</c:f>
              <c:numCache>
                <c:formatCode>#,##0;\(#,##0\);"";@</c:formatCode>
                <c:ptCount val="30"/>
                <c:pt idx="0">
                  <c:v>358.61694588945215</c:v>
                </c:pt>
                <c:pt idx="1">
                  <c:v>693.44317321956873</c:v>
                </c:pt>
                <c:pt idx="2">
                  <c:v>1387.1890230605179</c:v>
                </c:pt>
                <c:pt idx="3">
                  <c:v>1024.6919565410453</c:v>
                </c:pt>
                <c:pt idx="4">
                  <c:v>1530.6560678912053</c:v>
                </c:pt>
                <c:pt idx="5">
                  <c:v>1542.169340908217</c:v>
                </c:pt>
                <c:pt idx="6">
                  <c:v>1594.5432867803345</c:v>
                </c:pt>
                <c:pt idx="7">
                  <c:v>1376.4086168638394</c:v>
                </c:pt>
                <c:pt idx="8">
                  <c:v>1278.5237953675953</c:v>
                </c:pt>
                <c:pt idx="9">
                  <c:v>132.23114932211581</c:v>
                </c:pt>
                <c:pt idx="10">
                  <c:v>177.28768025133519</c:v>
                </c:pt>
                <c:pt idx="11">
                  <c:v>93.140974436577878</c:v>
                </c:pt>
                <c:pt idx="12">
                  <c:v>175.56461834818347</c:v>
                </c:pt>
                <c:pt idx="13">
                  <c:v>156.14282360911724</c:v>
                </c:pt>
                <c:pt idx="14">
                  <c:v>166.70692176497519</c:v>
                </c:pt>
                <c:pt idx="15">
                  <c:v>175.7040278221636</c:v>
                </c:pt>
                <c:pt idx="16">
                  <c:v>231.76677716877563</c:v>
                </c:pt>
                <c:pt idx="17">
                  <c:v>206.1028663985646</c:v>
                </c:pt>
                <c:pt idx="18">
                  <c:v>252.91166759494374</c:v>
                </c:pt>
                <c:pt idx="19">
                  <c:v>183.38851554885682</c:v>
                </c:pt>
                <c:pt idx="20">
                  <c:v>159.28379483317244</c:v>
                </c:pt>
                <c:pt idx="21">
                  <c:v>127.63636728589789</c:v>
                </c:pt>
                <c:pt idx="22">
                  <c:v>212.48439193186306</c:v>
                </c:pt>
                <c:pt idx="23">
                  <c:v>215.62304984130668</c:v>
                </c:pt>
                <c:pt idx="24">
                  <c:v>182.12532959381195</c:v>
                </c:pt>
                <c:pt idx="25">
                  <c:v>131.2573248698879</c:v>
                </c:pt>
                <c:pt idx="26">
                  <c:v>172.73382157919008</c:v>
                </c:pt>
                <c:pt idx="27">
                  <c:v>250.97882754968796</c:v>
                </c:pt>
                <c:pt idx="28">
                  <c:v>143.64930532555297</c:v>
                </c:pt>
                <c:pt idx="29">
                  <c:v>133.24226801157931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89-4521-AF11-22A11BECCBD8}"/>
            </c:ext>
          </c:extLst>
        </c:ser>
        <c:ser>
          <c:idx val="3"/>
          <c:order val="2"/>
          <c:tx>
            <c:strRef>
              <c:f>Charts!$B$463</c:f>
              <c:strCache>
                <c:ptCount val="1"/>
                <c:pt idx="0">
                  <c:v>Opex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Charts!$I$463:$AL$463</c:f>
              <c:numCache>
                <c:formatCode>#,##0;\(#,##0\);"";@</c:formatCode>
                <c:ptCount val="30"/>
                <c:pt idx="0">
                  <c:v>251.35326934179912</c:v>
                </c:pt>
                <c:pt idx="1">
                  <c:v>280.81675525847902</c:v>
                </c:pt>
                <c:pt idx="2">
                  <c:v>297.25169359496078</c:v>
                </c:pt>
                <c:pt idx="3">
                  <c:v>307.8219945603098</c:v>
                </c:pt>
                <c:pt idx="4">
                  <c:v>321.02057614538779</c:v>
                </c:pt>
                <c:pt idx="5">
                  <c:v>337.42375988446895</c:v>
                </c:pt>
                <c:pt idx="6">
                  <c:v>347.80257768250834</c:v>
                </c:pt>
                <c:pt idx="7">
                  <c:v>362.68806440003095</c:v>
                </c:pt>
                <c:pt idx="8">
                  <c:v>376.36289826407631</c:v>
                </c:pt>
                <c:pt idx="9">
                  <c:v>364.75582647369743</c:v>
                </c:pt>
                <c:pt idx="10">
                  <c:v>372.09778822599202</c:v>
                </c:pt>
                <c:pt idx="11">
                  <c:v>368.64095378459388</c:v>
                </c:pt>
                <c:pt idx="12">
                  <c:v>371.12555821287503</c:v>
                </c:pt>
                <c:pt idx="13">
                  <c:v>372.75643515986383</c:v>
                </c:pt>
                <c:pt idx="14">
                  <c:v>374.79995870914865</c:v>
                </c:pt>
                <c:pt idx="15">
                  <c:v>382.09919871973602</c:v>
                </c:pt>
                <c:pt idx="16">
                  <c:v>379.39303610263795</c:v>
                </c:pt>
                <c:pt idx="17">
                  <c:v>381.12165245627551</c:v>
                </c:pt>
                <c:pt idx="18">
                  <c:v>383.36567194303842</c:v>
                </c:pt>
                <c:pt idx="19">
                  <c:v>387.25426240980471</c:v>
                </c:pt>
                <c:pt idx="20">
                  <c:v>395.64460468521952</c:v>
                </c:pt>
                <c:pt idx="21">
                  <c:v>392.24144299500085</c:v>
                </c:pt>
                <c:pt idx="22">
                  <c:v>394.68159413161396</c:v>
                </c:pt>
                <c:pt idx="23">
                  <c:v>396.93680408785764</c:v>
                </c:pt>
                <c:pt idx="24">
                  <c:v>399.43332551399584</c:v>
                </c:pt>
                <c:pt idx="25">
                  <c:v>407.55723065505816</c:v>
                </c:pt>
                <c:pt idx="26">
                  <c:v>404.7283189844249</c:v>
                </c:pt>
                <c:pt idx="27">
                  <c:v>407.1972115716847</c:v>
                </c:pt>
                <c:pt idx="28">
                  <c:v>409.53947225285884</c:v>
                </c:pt>
                <c:pt idx="29">
                  <c:v>412.13016981561776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89-4521-AF11-22A11BECCBD8}"/>
            </c:ext>
          </c:extLst>
        </c:ser>
        <c:ser>
          <c:idx val="4"/>
          <c:order val="3"/>
          <c:tx>
            <c:strRef>
              <c:f>Charts!$B$464</c:f>
              <c:strCache>
                <c:ptCount val="1"/>
                <c:pt idx="0">
                  <c:v>Impostos e Capital de Giro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Charts!$I$464:$AL$464</c:f>
              <c:numCache>
                <c:formatCode>#,##0;\(#,##0\);"";@</c:formatCode>
                <c:ptCount val="30"/>
                <c:pt idx="0">
                  <c:v>403.31629875565659</c:v>
                </c:pt>
                <c:pt idx="1">
                  <c:v>359.1809427520314</c:v>
                </c:pt>
                <c:pt idx="2">
                  <c:v>390.99092950647162</c:v>
                </c:pt>
                <c:pt idx="3">
                  <c:v>389.50997812260641</c:v>
                </c:pt>
                <c:pt idx="4">
                  <c:v>391.07527970911133</c:v>
                </c:pt>
                <c:pt idx="5">
                  <c:v>388.62243022145174</c:v>
                </c:pt>
                <c:pt idx="6">
                  <c:v>388.13104164399658</c:v>
                </c:pt>
                <c:pt idx="7">
                  <c:v>396.69309069727251</c:v>
                </c:pt>
                <c:pt idx="8">
                  <c:v>390.87828859192024</c:v>
                </c:pt>
                <c:pt idx="9">
                  <c:v>395.97880232849502</c:v>
                </c:pt>
                <c:pt idx="10">
                  <c:v>404.48492246509056</c:v>
                </c:pt>
                <c:pt idx="11">
                  <c:v>417.08617789950955</c:v>
                </c:pt>
                <c:pt idx="12">
                  <c:v>427.39862238963565</c:v>
                </c:pt>
                <c:pt idx="13">
                  <c:v>437.40263250419491</c:v>
                </c:pt>
                <c:pt idx="14">
                  <c:v>447.36948974817096</c:v>
                </c:pt>
                <c:pt idx="15">
                  <c:v>455.06577290776323</c:v>
                </c:pt>
                <c:pt idx="16">
                  <c:v>466.71346911903748</c:v>
                </c:pt>
                <c:pt idx="17">
                  <c:v>474.89128489650807</c:v>
                </c:pt>
                <c:pt idx="18">
                  <c:v>483.20755960175711</c:v>
                </c:pt>
                <c:pt idx="19">
                  <c:v>489.42638513982939</c:v>
                </c:pt>
                <c:pt idx="20">
                  <c:v>494.99524935556542</c:v>
                </c:pt>
                <c:pt idx="21">
                  <c:v>505.5371989327931</c:v>
                </c:pt>
                <c:pt idx="22">
                  <c:v>513.52457503904384</c:v>
                </c:pt>
                <c:pt idx="23">
                  <c:v>517.82592008411916</c:v>
                </c:pt>
                <c:pt idx="24">
                  <c:v>520.1350354990343</c:v>
                </c:pt>
                <c:pt idx="25">
                  <c:v>519.69975334539083</c:v>
                </c:pt>
                <c:pt idx="26">
                  <c:v>524.55834888401853</c:v>
                </c:pt>
                <c:pt idx="27">
                  <c:v>518.66562006400511</c:v>
                </c:pt>
                <c:pt idx="28">
                  <c:v>490.63478256273231</c:v>
                </c:pt>
                <c:pt idx="29">
                  <c:v>307.38404791162554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89-4521-AF11-22A11BECCBD8}"/>
            </c:ext>
          </c:extLst>
        </c:ser>
        <c:ser>
          <c:idx val="1"/>
          <c:order val="4"/>
          <c:tx>
            <c:strRef>
              <c:f>Charts!$B$466</c:f>
              <c:strCache>
                <c:ptCount val="1"/>
                <c:pt idx="0">
                  <c:v>Outorga Fixa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Charts!$I$466:$AL$466</c:f>
              <c:numCache>
                <c:formatCode>#,##0;\(#,##0\);"";@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89-4521-AF11-22A11BECC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7668096"/>
        <c:axId val="587665408"/>
      </c:barChart>
      <c:catAx>
        <c:axId val="5852957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5492736"/>
        <c:crosses val="autoZero"/>
        <c:auto val="1"/>
        <c:lblAlgn val="ctr"/>
        <c:lblOffset val="100"/>
        <c:noMultiLvlLbl val="0"/>
      </c:catAx>
      <c:valAx>
        <c:axId val="585492736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;\(#,##0\);&quot;&quot;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5295744"/>
        <c:crosses val="autoZero"/>
        <c:crossBetween val="between"/>
      </c:valAx>
      <c:valAx>
        <c:axId val="587665408"/>
        <c:scaling>
          <c:orientation val="minMax"/>
          <c:max val="3500"/>
          <c:min val="0"/>
        </c:scaling>
        <c:delete val="0"/>
        <c:axPos val="r"/>
        <c:numFmt formatCode="#,##0;\(#,##0\);&quot;&quot;;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7668096"/>
        <c:crosses val="max"/>
        <c:crossBetween val="between"/>
        <c:majorUnit val="500"/>
      </c:valAx>
      <c:catAx>
        <c:axId val="587668096"/>
        <c:scaling>
          <c:orientation val="minMax"/>
        </c:scaling>
        <c:delete val="1"/>
        <c:axPos val="b"/>
        <c:majorTickMark val="none"/>
        <c:minorTickMark val="none"/>
        <c:tickLblPos val="nextTo"/>
        <c:crossAx val="587665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#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C5B97D77-F586-4314-A4AF-961A79305A43}" type="presOf" srcId="{57E41925-19A2-47E2-8783-E9D6D83EE46D}" destId="{911078A9-3754-42CF-8630-CE38E2177F9A}" srcOrd="0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#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C5B97D77-F586-4314-A4AF-961A79305A43}" type="presOf" srcId="{57E41925-19A2-47E2-8783-E9D6D83EE46D}" destId="{911078A9-3754-42CF-8630-CE38E2177F9A}" srcOrd="0" destOrd="0" presId="urn:microsoft.com/office/officeart/2011/layout/CircleProcess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E41925-19A2-47E2-8783-E9D6D83EE46D}" type="doc">
      <dgm:prSet loTypeId="urn:microsoft.com/office/officeart/2011/layout/CircleProcess#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911078A9-3754-42CF-8630-CE38E2177F9A}" type="pres">
      <dgm:prSet presAssocID="{57E41925-19A2-47E2-8783-E9D6D83EE46D}" presName="Name0" presStyleCnt="0">
        <dgm:presLayoutVars>
          <dgm:chMax val="11"/>
          <dgm:chPref val="11"/>
          <dgm:dir/>
          <dgm:resizeHandles/>
        </dgm:presLayoutVars>
      </dgm:prSet>
      <dgm:spPr/>
    </dgm:pt>
  </dgm:ptLst>
  <dgm:cxnLst>
    <dgm:cxn modelId="{C5B97D77-F586-4314-A4AF-961A79305A43}" type="presOf" srcId="{57E41925-19A2-47E2-8783-E9D6D83EE46D}" destId="{911078A9-3754-42CF-8630-CE38E2177F9A}" srcOrd="0" destOrd="0" presId="urn:microsoft.com/office/officeart/2011/layout/CircleProcess#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#2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#3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0.28724</cdr:x>
      <cdr:y>0.10358</cdr:y>
    </cdr:from>
    <cdr:to>
      <cdr:x>0.87687</cdr:x>
      <cdr:y>0.41532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21032D8D-54F4-4C31-9C00-68BE35A6B9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91657" y="514527"/>
          <a:ext cx="6962248" cy="1548502"/>
        </a:xfrm>
        <a:prstGeom xmlns:a="http://schemas.openxmlformats.org/drawingml/2006/main" prst="rect">
          <a:avLst/>
        </a:prstGeom>
        <a:ln xmlns:a="http://schemas.openxmlformats.org/drawingml/2006/main" w="228600" cap="sq" cmpd="thickThin">
          <a:solidFill>
            <a:srgbClr val="000000"/>
          </a:solidFill>
          <a:prstDash val="solid"/>
          <a:miter lim="800000"/>
        </a:ln>
        <a:effectLst xmlns:a="http://schemas.openxmlformats.org/drawingml/2006/main">
          <a:innerShdw blurRad="76200">
            <a:srgbClr val="000000"/>
          </a:innerShdw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0.52759</cdr:x>
      <cdr:y>0.68744</cdr:y>
    </cdr:from>
    <cdr:to>
      <cdr:x>0.96407</cdr:x>
      <cdr:y>0.96359</cdr:y>
    </cdr:to>
    <cdr:sp macro="" textlink="">
      <cdr:nvSpPr>
        <cdr:cNvPr id="2" name="Retângulo: Cantos Arredondados 3">
          <a:extLst xmlns:a="http://schemas.openxmlformats.org/drawingml/2006/main">
            <a:ext uri="{FF2B5EF4-FFF2-40B4-BE49-F238E27FC236}">
              <a16:creationId xmlns:a16="http://schemas.microsoft.com/office/drawing/2014/main" id="{08D2DBD0-D2BC-4599-95BB-DD2AACE99F00}"/>
            </a:ext>
          </a:extLst>
        </cdr:cNvPr>
        <cdr:cNvSpPr/>
      </cdr:nvSpPr>
      <cdr:spPr>
        <a:xfrm xmlns:a="http://schemas.openxmlformats.org/drawingml/2006/main">
          <a:off x="6195832" y="3857730"/>
          <a:ext cx="5125863" cy="154966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solidFill>
            <a:srgbClr val="00B050"/>
          </a:solidFill>
          <a:prstDash val="lg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pt-BR" sz="1800" b="0" i="0" u="none" strike="noStrike" kern="120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7F74-98FA-43EA-A49C-C1EDA90B10B5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5BDC-679A-4BE6-8096-8991D8641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85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85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01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493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80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F8375-D3A8-48D0-A82D-0790321D6EA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2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21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68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747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31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4698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Deloitte Consulting, S.L.U.</a:t>
            </a:r>
          </a:p>
        </p:txBody>
      </p:sp>
    </p:spTree>
    <p:extLst>
      <p:ext uri="{BB962C8B-B14F-4D97-AF65-F5344CB8AC3E}">
        <p14:creationId xmlns:p14="http://schemas.microsoft.com/office/powerpoint/2010/main" val="31690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42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chart" Target="../charts/chart1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119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4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GEPEN</a:t>
            </a:r>
            <a:endParaRPr lang="en-US" sz="4400" b="1" cap="all" spc="1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2200" b="1" cap="all" spc="1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Gerência de Projetos de Engenharia e  Ambiental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tângulo: Cantos Arredondados 1">
            <a:extLst>
              <a:ext uri="{FF2B5EF4-FFF2-40B4-BE49-F238E27FC236}">
                <a16:creationId xmlns:a16="http://schemas.microsoft.com/office/drawing/2014/main" id="{79EB0D05-126D-459C-B91B-DFA5C13DE503}"/>
              </a:ext>
            </a:extLst>
          </p:cNvPr>
          <p:cNvSpPr/>
          <p:nvPr/>
        </p:nvSpPr>
        <p:spPr>
          <a:xfrm>
            <a:off x="0" y="0"/>
            <a:ext cx="12192000" cy="1141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 – DUTRA</a:t>
            </a:r>
          </a:p>
        </p:txBody>
      </p:sp>
    </p:spTree>
    <p:extLst>
      <p:ext uri="{BB962C8B-B14F-4D97-AF65-F5344CB8AC3E}">
        <p14:creationId xmlns:p14="http://schemas.microsoft.com/office/powerpoint/2010/main" val="277912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0"/>
            <a:ext cx="12313920" cy="692658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74135" y="6138333"/>
            <a:ext cx="9138413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4135" y="6138333"/>
            <a:ext cx="9138413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-49237" y="-23446"/>
            <a:ext cx="1231392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Retângulo 10">
            <a:extLst>
              <a:ext uri="{FF2B5EF4-FFF2-40B4-BE49-F238E27FC236}">
                <a16:creationId xmlns:a16="http://schemas.microsoft.com/office/drawing/2014/main" id="{D9CB6DD1-A388-42D8-8384-F3DF2B811FBA}"/>
              </a:ext>
            </a:extLst>
          </p:cNvPr>
          <p:cNvSpPr/>
          <p:nvPr/>
        </p:nvSpPr>
        <p:spPr>
          <a:xfrm>
            <a:off x="6153717" y="799510"/>
            <a:ext cx="1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199506" y="5720605"/>
            <a:ext cx="8113222" cy="127854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199506" y="5150528"/>
            <a:ext cx="8113222" cy="287447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EA65100C-ED0E-4C01-A2EC-922EE8E90221}"/>
              </a:ext>
            </a:extLst>
          </p:cNvPr>
          <p:cNvSpPr txBox="1"/>
          <p:nvPr/>
        </p:nvSpPr>
        <p:spPr>
          <a:xfrm>
            <a:off x="370514" y="1354124"/>
            <a:ext cx="5437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Cenário II – Pós AP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37A194DD-0BC2-44F3-8FDF-1796D82B1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31656"/>
              </p:ext>
            </p:extLst>
          </p:nvPr>
        </p:nvGraphicFramePr>
        <p:xfrm>
          <a:off x="2484582" y="1746410"/>
          <a:ext cx="5962218" cy="2280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32">
            <a:extLst>
              <a:ext uri="{FF2B5EF4-FFF2-40B4-BE49-F238E27FC236}">
                <a16:creationId xmlns:a16="http://schemas.microsoft.com/office/drawing/2014/main" id="{00000000-0008-0000-0900-00001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455906"/>
              </p:ext>
            </p:extLst>
          </p:nvPr>
        </p:nvGraphicFramePr>
        <p:xfrm>
          <a:off x="2572962" y="4220222"/>
          <a:ext cx="5873838" cy="250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80240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33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GEPEN</a:t>
            </a:r>
          </a:p>
          <a:p>
            <a:pPr algn="ctr">
              <a:lnSpc>
                <a:spcPct val="85000"/>
              </a:lnSpc>
            </a:pPr>
            <a:endParaRPr lang="en-US" sz="2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2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Gerência</a:t>
            </a:r>
            <a:r>
              <a:rPr lang="en-US" sz="2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projetos</a:t>
            </a:r>
            <a:r>
              <a:rPr lang="en-US" sz="2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de </a:t>
            </a:r>
            <a:r>
              <a:rPr lang="en-US" sz="2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engenharia</a:t>
            </a:r>
            <a:r>
              <a:rPr lang="en-US" sz="2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e </a:t>
            </a:r>
            <a:r>
              <a:rPr lang="en-US" sz="2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ambiental</a:t>
            </a:r>
            <a:r>
              <a:rPr lang="en-US" sz="2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endParaRPr kumimoji="0" lang="en-US" sz="2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Nov/2020</a:t>
            </a:r>
          </a:p>
        </p:txBody>
      </p:sp>
    </p:spTree>
    <p:extLst>
      <p:ext uri="{BB962C8B-B14F-4D97-AF65-F5344CB8AC3E}">
        <p14:creationId xmlns:p14="http://schemas.microsoft.com/office/powerpoint/2010/main" val="66666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0" y="366656"/>
            <a:ext cx="12191999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DADOS MACRO DA CONCESSÃO</a:t>
            </a:r>
          </a:p>
        </p:txBody>
      </p:sp>
      <p:pic>
        <p:nvPicPr>
          <p:cNvPr id="26" name="Picture 2" descr="C:\Users\Alan\Pictures\Saved Pictures\Anexo 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1" y="1700994"/>
            <a:ext cx="5000625" cy="463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o 43"/>
          <p:cNvGrpSpPr/>
          <p:nvPr/>
        </p:nvGrpSpPr>
        <p:grpSpPr>
          <a:xfrm>
            <a:off x="5621142" y="3954780"/>
            <a:ext cx="5678190" cy="582930"/>
            <a:chOff x="1018819" y="330251"/>
            <a:chExt cx="5678190" cy="582930"/>
          </a:xfrm>
        </p:grpSpPr>
        <p:sp>
          <p:nvSpPr>
            <p:cNvPr id="47" name="Retângulo de cantos arredondados 46"/>
            <p:cNvSpPr/>
            <p:nvPr/>
          </p:nvSpPr>
          <p:spPr>
            <a:xfrm>
              <a:off x="1018819" y="330251"/>
              <a:ext cx="3888618" cy="58293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tângulo 49"/>
            <p:cNvSpPr/>
            <p:nvPr/>
          </p:nvSpPr>
          <p:spPr>
            <a:xfrm>
              <a:off x="1068085" y="330251"/>
              <a:ext cx="5628924" cy="582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kern="1200" dirty="0"/>
                <a:t>Rodovias Extensão:</a:t>
              </a:r>
              <a:r>
                <a:rPr lang="pt-BR" sz="4200" kern="1200" dirty="0"/>
                <a:t> </a:t>
              </a: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602092" y="1514430"/>
            <a:ext cx="5678190" cy="910680"/>
            <a:chOff x="1018819" y="172091"/>
            <a:chExt cx="5678190" cy="910680"/>
          </a:xfrm>
        </p:grpSpPr>
        <p:sp>
          <p:nvSpPr>
            <p:cNvPr id="53" name="Retângulo de cantos arredondados 52"/>
            <p:cNvSpPr/>
            <p:nvPr/>
          </p:nvSpPr>
          <p:spPr>
            <a:xfrm>
              <a:off x="1018819" y="326441"/>
              <a:ext cx="3667638" cy="605790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etângulo 53"/>
            <p:cNvSpPr/>
            <p:nvPr/>
          </p:nvSpPr>
          <p:spPr>
            <a:xfrm>
              <a:off x="1068085" y="172091"/>
              <a:ext cx="5628924" cy="910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0020" tIns="160020" rIns="160020" bIns="16002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500" dirty="0"/>
                <a:t>Audiência Pública:</a:t>
              </a:r>
              <a:r>
                <a:rPr lang="pt-BR" sz="4200" kern="1200" dirty="0"/>
                <a:t> </a:t>
              </a:r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5715000" y="4640580"/>
            <a:ext cx="491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BR-116/RJ: 124,90 km;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BR-116/SP: 230,60 km;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BR-101/RJ: 218,20 km;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BR-101/SP: 52,10 km,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Total: 625,8 km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5684520" y="2335530"/>
            <a:ext cx="491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AP nº 18/2019, aprovada pela Deliberação ANTT nº 1.066/2019, realizada entre os dias 19/12/2019 a 3/02/2020.</a:t>
            </a:r>
          </a:p>
        </p:txBody>
      </p:sp>
    </p:spTree>
    <p:extLst>
      <p:ext uri="{BB962C8B-B14F-4D97-AF65-F5344CB8AC3E}">
        <p14:creationId xmlns:p14="http://schemas.microsoft.com/office/powerpoint/2010/main" val="19877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A2DFAC98-3DE5-48C4-A890-CDFFE345D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9EB0D05-126D-459C-B91B-DFA5C13DE503}"/>
              </a:ext>
            </a:extLst>
          </p:cNvPr>
          <p:cNvSpPr/>
          <p:nvPr/>
        </p:nvSpPr>
        <p:spPr>
          <a:xfrm>
            <a:off x="0" y="0"/>
            <a:ext cx="12192000" cy="11415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b="1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NÍVEL DE SERVIÇO E EXPANSÃO DE CAPACIDADE</a:t>
            </a:r>
            <a:r>
              <a:rPr lang="pt-B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lt"/>
                <a:cs typeface="+mn-lt"/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B9378-1E40-49F0-B33F-9C7753CE9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986272"/>
              </p:ext>
            </p:extLst>
          </p:nvPr>
        </p:nvGraphicFramePr>
        <p:xfrm>
          <a:off x="80079" y="32669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0C477C7-A45B-4B39-9C97-7D82158E6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962773"/>
              </p:ext>
            </p:extLst>
          </p:nvPr>
        </p:nvGraphicFramePr>
        <p:xfrm>
          <a:off x="60434" y="168627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1D30A9-1C9E-4B36-A4F9-8AAE5E687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631055"/>
              </p:ext>
            </p:extLst>
          </p:nvPr>
        </p:nvGraphicFramePr>
        <p:xfrm>
          <a:off x="152760" y="3620312"/>
          <a:ext cx="4909434" cy="225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" name="Gráfico 6">
            <a:extLst>
              <a:ext uri="{FF2B5EF4-FFF2-40B4-BE49-F238E27FC236}">
                <a16:creationId xmlns:a16="http://schemas.microsoft.com/office/drawing/2014/main" id="{52850D1E-C25E-41B5-99A6-6C6694414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389101"/>
              </p:ext>
            </p:extLst>
          </p:nvPr>
        </p:nvGraphicFramePr>
        <p:xfrm>
          <a:off x="262890" y="1376219"/>
          <a:ext cx="11666222" cy="522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18239983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NÍVEL DE SERVIÇO E PLANO DE INVESTIMENTOS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72308" y="1496767"/>
            <a:ext cx="43140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partir do 17º ano, serão necessárias 133 km de 4ª faixas. Como mencionado, a premissa do projeto foi realizar 3ª  e 4ª faixas de forma concomitante para mimimizar impactos negativos nos usuários e capturar ganhos de escala. Por isso, a premissa adotada foi de antecipação desses investimentos.</a:t>
            </a:r>
            <a:endParaRPr lang="pt-BR" sz="15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8">
            <a:extLst>
              <a:ext uri="{FF2B5EF4-FFF2-40B4-BE49-F238E27FC236}">
                <a16:creationId xmlns:a16="http://schemas.microsoft.com/office/drawing/2014/main" id="{2749E0A5-D852-43FF-80C7-2D875EADE3BC}"/>
              </a:ext>
            </a:extLst>
          </p:cNvPr>
          <p:cNvSpPr/>
          <p:nvPr/>
        </p:nvSpPr>
        <p:spPr>
          <a:xfrm>
            <a:off x="5878803" y="2182216"/>
            <a:ext cx="648072" cy="218148"/>
          </a:xfrm>
          <a:prstGeom prst="rightArrow">
            <a:avLst/>
          </a:prstGeom>
          <a:solidFill>
            <a:srgbClr val="4BB16B"/>
          </a:solidFill>
          <a:ln>
            <a:solidFill>
              <a:srgbClr val="4BB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tângulo 11">
            <a:extLst>
              <a:ext uri="{FF2B5EF4-FFF2-40B4-BE49-F238E27FC236}">
                <a16:creationId xmlns:a16="http://schemas.microsoft.com/office/drawing/2014/main" id="{A47B5034-5F62-451B-9062-17075251090E}"/>
              </a:ext>
            </a:extLst>
          </p:cNvPr>
          <p:cNvSpPr/>
          <p:nvPr/>
        </p:nvSpPr>
        <p:spPr>
          <a:xfrm>
            <a:off x="6526875" y="1561613"/>
            <a:ext cx="39066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Deste modo, restariam para um possível segundo ciclo apenas 73 km de 3ª faixas, o que não justificaria um segundo ciclo. Além disso, a grande maioria desses investimentos se localiza no BR-116 Rio de Janeiro, o que significaria dizer que, no cenário de 2 ciclos, nos primeiros 15 anos do projeto o estado teria apenas a Serra das Araras. Portanto, dadas as características do ativo e nível de serviço, desenhou-se apenas um ciclo de investimento.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6E99A7C-3B18-4CAF-870F-DDE1309B5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35426"/>
              </p:ext>
            </p:extLst>
          </p:nvPr>
        </p:nvGraphicFramePr>
        <p:xfrm>
          <a:off x="331043" y="730944"/>
          <a:ext cx="11743591" cy="5611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16494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B93139A0-C77D-409F-95A7-9B74CD5D8578}"/>
              </a:ext>
            </a:extLst>
          </p:cNvPr>
          <p:cNvSpPr/>
          <p:nvPr/>
        </p:nvSpPr>
        <p:spPr>
          <a:xfrm>
            <a:off x="456777" y="1464003"/>
            <a:ext cx="4885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Cenário da Audiência Pública</a:t>
            </a:r>
            <a:endParaRPr kumimoji="0" lang="pt-BR" sz="2800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41CE8BCB-7792-4877-85BA-B7A3E6738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615056"/>
              </p:ext>
            </p:extLst>
          </p:nvPr>
        </p:nvGraphicFramePr>
        <p:xfrm>
          <a:off x="0" y="2004327"/>
          <a:ext cx="6319374" cy="527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1">
            <a:extLst>
              <a:ext uri="{FF2B5EF4-FFF2-40B4-BE49-F238E27FC236}">
                <a16:creationId xmlns:a16="http://schemas.microsoft.com/office/drawing/2014/main" id="{4C731902-A494-4D62-A98A-C9A829342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17785"/>
              </p:ext>
            </p:extLst>
          </p:nvPr>
        </p:nvGraphicFramePr>
        <p:xfrm>
          <a:off x="623393" y="6138334"/>
          <a:ext cx="5472607" cy="204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64882926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88059271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32149384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816782405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169120021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41755208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82042173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505215081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2526228924"/>
                    </a:ext>
                  </a:extLst>
                </a:gridCol>
                <a:gridCol w="496055">
                  <a:extLst>
                    <a:ext uri="{9D8B030D-6E8A-4147-A177-3AD203B41FA5}">
                      <a16:colId xmlns:a16="http://schemas.microsoft.com/office/drawing/2014/main" val="3108472980"/>
                    </a:ext>
                  </a:extLst>
                </a:gridCol>
              </a:tblGrid>
              <a:tr h="204344">
                <a:tc>
                  <a:txBody>
                    <a:bodyPr/>
                    <a:lstStyle/>
                    <a:p>
                      <a:pPr marL="177800" indent="92075" algn="l" fontAlgn="ctr"/>
                      <a:r>
                        <a:rPr lang="pt-BR" sz="1000" b="1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Roboto" panose="02000000000000000000"/>
                          <a:cs typeface="Latha" panose="020B0502040204020203" pitchFamily="34" charset="0"/>
                        </a:rPr>
                        <a:t>Acumulado</a:t>
                      </a:r>
                      <a:endParaRPr lang="pt-BR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Roboto" panose="02000000000000000000"/>
                        <a:cs typeface="Latha" panose="020B0502040204020203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634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688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741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54999"/>
                  </a:ext>
                </a:extLst>
              </a:tr>
            </a:tbl>
          </a:graphicData>
        </a:graphic>
      </p:graphicFrame>
      <p:sp>
        <p:nvSpPr>
          <p:cNvPr id="20" name="Retângulo 10">
            <a:extLst>
              <a:ext uri="{FF2B5EF4-FFF2-40B4-BE49-F238E27FC236}">
                <a16:creationId xmlns:a16="http://schemas.microsoft.com/office/drawing/2014/main" id="{D9CB6DD1-A388-42D8-8384-F3DF2B811FBA}"/>
              </a:ext>
            </a:extLst>
          </p:cNvPr>
          <p:cNvSpPr/>
          <p:nvPr/>
        </p:nvSpPr>
        <p:spPr>
          <a:xfrm>
            <a:off x="6154641" y="79951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B93139A0-C77D-409F-95A7-9B74CD5D8578}"/>
              </a:ext>
            </a:extLst>
          </p:cNvPr>
          <p:cNvSpPr/>
          <p:nvPr/>
        </p:nvSpPr>
        <p:spPr>
          <a:xfrm>
            <a:off x="5855466" y="1408262"/>
            <a:ext cx="3140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Cenário I - Pós AP</a:t>
            </a:r>
            <a:endParaRPr lang="pt-PT" sz="2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Gráfico 13">
            <a:extLst>
              <a:ext uri="{FF2B5EF4-FFF2-40B4-BE49-F238E27FC236}">
                <a16:creationId xmlns:a16="http://schemas.microsoft.com/office/drawing/2014/main" id="{781D619B-AB3D-4EA1-9724-7A5F4FE10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660639"/>
              </p:ext>
            </p:extLst>
          </p:nvPr>
        </p:nvGraphicFramePr>
        <p:xfrm>
          <a:off x="6570464" y="1056141"/>
          <a:ext cx="532784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Tabela 18">
            <a:extLst>
              <a:ext uri="{FF2B5EF4-FFF2-40B4-BE49-F238E27FC236}">
                <a16:creationId xmlns:a16="http://schemas.microsoft.com/office/drawing/2014/main" id="{7F092E13-3176-4D89-BB74-57A1000CA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0346"/>
              </p:ext>
            </p:extLst>
          </p:nvPr>
        </p:nvGraphicFramePr>
        <p:xfrm>
          <a:off x="6926801" y="5881024"/>
          <a:ext cx="4929840" cy="312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153">
                  <a:extLst>
                    <a:ext uri="{9D8B030D-6E8A-4147-A177-3AD203B41FA5}">
                      <a16:colId xmlns:a16="http://schemas.microsoft.com/office/drawing/2014/main" val="2648829263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3880592713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232149384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3816782405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2169120021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3417552083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282042173"/>
                    </a:ext>
                  </a:extLst>
                </a:gridCol>
                <a:gridCol w="566241">
                  <a:extLst>
                    <a:ext uri="{9D8B030D-6E8A-4147-A177-3AD203B41FA5}">
                      <a16:colId xmlns:a16="http://schemas.microsoft.com/office/drawing/2014/main" val="2505215081"/>
                    </a:ext>
                  </a:extLst>
                </a:gridCol>
              </a:tblGrid>
              <a:tr h="255248">
                <a:tc>
                  <a:txBody>
                    <a:bodyPr/>
                    <a:lstStyle/>
                    <a:p>
                      <a:pPr marL="177800" indent="92075" algn="l" fontAlgn="ctr"/>
                      <a:r>
                        <a:rPr lang="pt-BR" sz="1000" b="1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Roboto" panose="02000000000000000000"/>
                          <a:cs typeface="Latha" panose="020B0502040204020203" pitchFamily="34" charset="0"/>
                        </a:rPr>
                        <a:t>Acumulado</a:t>
                      </a:r>
                      <a:endParaRPr lang="pt-BR" sz="1000" b="1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Roboto" panose="02000000000000000000"/>
                        <a:cs typeface="Latha" panose="020B0502040204020203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498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553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54999"/>
                  </a:ext>
                </a:extLst>
              </a:tr>
            </a:tbl>
          </a:graphicData>
        </a:graphic>
      </p:graphicFrame>
      <p:sp>
        <p:nvSpPr>
          <p:cNvPr id="26" name="Retângulo 11">
            <a:extLst>
              <a:ext uri="{FF2B5EF4-FFF2-40B4-BE49-F238E27FC236}">
                <a16:creationId xmlns:a16="http://schemas.microsoft.com/office/drawing/2014/main" id="{888E5188-6517-4EB7-B217-638C6DEC8E14}"/>
              </a:ext>
            </a:extLst>
          </p:cNvPr>
          <p:cNvSpPr/>
          <p:nvPr/>
        </p:nvSpPr>
        <p:spPr>
          <a:xfrm>
            <a:off x="6178061" y="1953732"/>
            <a:ext cx="3049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Frente de obras simultâneas como o fim da Serra das araras, BR-101 e Dutra Rural. Dada a complexidade das obras, é </a:t>
            </a:r>
            <a:r>
              <a:rPr lang="pt-PT" sz="1200" i="1" u="sng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 de Atenção</a:t>
            </a:r>
          </a:p>
        </p:txBody>
      </p:sp>
      <p:sp>
        <p:nvSpPr>
          <p:cNvPr id="27" name="Retângulo: Cantos Arredondados 3">
            <a:extLst>
              <a:ext uri="{FF2B5EF4-FFF2-40B4-BE49-F238E27FC236}">
                <a16:creationId xmlns:a16="http://schemas.microsoft.com/office/drawing/2014/main" id="{6A1ACDDF-D3BD-4C3A-AC6E-7DF96AD6B3DA}"/>
              </a:ext>
            </a:extLst>
          </p:cNvPr>
          <p:cNvSpPr/>
          <p:nvPr/>
        </p:nvSpPr>
        <p:spPr>
          <a:xfrm>
            <a:off x="10131237" y="1635760"/>
            <a:ext cx="638362" cy="4457536"/>
          </a:xfrm>
          <a:prstGeom prst="roundRect">
            <a:avLst/>
          </a:prstGeom>
          <a:noFill/>
          <a:ln w="1905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Connector 2">
            <a:extLst>
              <a:ext uri="{FF2B5EF4-FFF2-40B4-BE49-F238E27FC236}">
                <a16:creationId xmlns:a16="http://schemas.microsoft.com/office/drawing/2014/main" id="{B6F5DCB1-2A3C-4B63-B78A-85689B9F80EC}"/>
              </a:ext>
            </a:extLst>
          </p:cNvPr>
          <p:cNvCxnSpPr>
            <a:cxnSpLocks/>
          </p:cNvCxnSpPr>
          <p:nvPr/>
        </p:nvCxnSpPr>
        <p:spPr>
          <a:xfrm flipH="1" flipV="1">
            <a:off x="9268938" y="2305399"/>
            <a:ext cx="862299" cy="127661"/>
          </a:xfrm>
          <a:prstGeom prst="line">
            <a:avLst/>
          </a:prstGeom>
          <a:ln w="0" cmpd="sng">
            <a:solidFill>
              <a:schemeClr val="bg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890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 – CENÁRIO I - PÓS AP</a:t>
            </a:r>
          </a:p>
        </p:txBody>
      </p:sp>
      <p:sp>
        <p:nvSpPr>
          <p:cNvPr id="15" name="Retângulo 7">
            <a:extLst>
              <a:ext uri="{FF2B5EF4-FFF2-40B4-BE49-F238E27FC236}">
                <a16:creationId xmlns:a16="http://schemas.microsoft.com/office/drawing/2014/main" id="{B93139A0-C77D-409F-95A7-9B74CD5D8578}"/>
              </a:ext>
            </a:extLst>
          </p:cNvPr>
          <p:cNvSpPr/>
          <p:nvPr/>
        </p:nvSpPr>
        <p:spPr>
          <a:xfrm>
            <a:off x="179477" y="1481107"/>
            <a:ext cx="331853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1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Ampliação de Capacidade</a:t>
            </a:r>
          </a:p>
        </p:txBody>
      </p:sp>
      <p:graphicFrame>
        <p:nvGraphicFramePr>
          <p:cNvPr id="18" name="Gráfico 13">
            <a:extLst>
              <a:ext uri="{FF2B5EF4-FFF2-40B4-BE49-F238E27FC236}">
                <a16:creationId xmlns:a16="http://schemas.microsoft.com/office/drawing/2014/main" id="{A56DA952-C9C5-498E-B9A9-80CF1D0C07F7}"/>
              </a:ext>
            </a:extLst>
          </p:cNvPr>
          <p:cNvGraphicFramePr>
            <a:graphicFrameLocks/>
          </p:cNvGraphicFramePr>
          <p:nvPr/>
        </p:nvGraphicFramePr>
        <p:xfrm>
          <a:off x="616933" y="1040281"/>
          <a:ext cx="5327849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7DAD436E-CA73-4843-BB86-819040E58B46}"/>
              </a:ext>
            </a:extLst>
          </p:cNvPr>
          <p:cNvGraphicFramePr>
            <a:graphicFrameLocks/>
          </p:cNvGraphicFramePr>
          <p:nvPr/>
        </p:nvGraphicFramePr>
        <p:xfrm>
          <a:off x="179477" y="1976441"/>
          <a:ext cx="11557367" cy="183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tângulo 11">
            <a:extLst>
              <a:ext uri="{FF2B5EF4-FFF2-40B4-BE49-F238E27FC236}">
                <a16:creationId xmlns:a16="http://schemas.microsoft.com/office/drawing/2014/main" id="{F52F905C-4B3B-4840-84B1-B6D139F2D555}"/>
              </a:ext>
            </a:extLst>
          </p:cNvPr>
          <p:cNvSpPr/>
          <p:nvPr/>
        </p:nvSpPr>
        <p:spPr>
          <a:xfrm>
            <a:off x="8545614" y="1481107"/>
            <a:ext cx="32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Mercado aponta </a:t>
            </a:r>
            <a:r>
              <a:rPr lang="pt-PT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técnico  de R$ </a:t>
            </a:r>
            <a:r>
              <a:rPr kumimoji="0" lang="pt-PT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1,5 bi por ano.</a:t>
            </a:r>
          </a:p>
        </p:txBody>
      </p:sp>
      <p:sp>
        <p:nvSpPr>
          <p:cNvPr id="25" name="Retângulo: Cantos Arredondados 3">
            <a:extLst>
              <a:ext uri="{FF2B5EF4-FFF2-40B4-BE49-F238E27FC236}">
                <a16:creationId xmlns:a16="http://schemas.microsoft.com/office/drawing/2014/main" id="{3B2E7E0C-6A28-4732-964E-237D6B359E5D}"/>
              </a:ext>
            </a:extLst>
          </p:cNvPr>
          <p:cNvSpPr/>
          <p:nvPr/>
        </p:nvSpPr>
        <p:spPr>
          <a:xfrm>
            <a:off x="5466862" y="1688856"/>
            <a:ext cx="2011680" cy="1914750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880F46A0-E759-402A-9F20-E59D13152F9D}"/>
              </a:ext>
            </a:extLst>
          </p:cNvPr>
          <p:cNvCxnSpPr>
            <a:cxnSpLocks/>
          </p:cNvCxnSpPr>
          <p:nvPr/>
        </p:nvCxnSpPr>
        <p:spPr>
          <a:xfrm flipH="1">
            <a:off x="7539774" y="1759366"/>
            <a:ext cx="1005840" cy="1424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9">
            <a:extLst>
              <a:ext uri="{FF2B5EF4-FFF2-40B4-BE49-F238E27FC236}">
                <a16:creationId xmlns:a16="http://schemas.microsoft.com/office/drawing/2014/main" id="{5B819B2B-D69D-4CBE-8209-96CD3E5F9478}"/>
              </a:ext>
            </a:extLst>
          </p:cNvPr>
          <p:cNvSpPr txBox="1"/>
          <p:nvPr/>
        </p:nvSpPr>
        <p:spPr>
          <a:xfrm>
            <a:off x="38800" y="3738532"/>
            <a:ext cx="4051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Fluxo de caixa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0000000-0008-0000-0900-000019000000}"/>
              </a:ext>
            </a:extLst>
          </p:cNvPr>
          <p:cNvGraphicFramePr>
            <a:graphicFrameLocks/>
          </p:cNvGraphicFramePr>
          <p:nvPr/>
        </p:nvGraphicFramePr>
        <p:xfrm>
          <a:off x="84028" y="4138642"/>
          <a:ext cx="11557366" cy="2408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224512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 - INTRODUÇÃO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Retângulo 10">
            <a:extLst>
              <a:ext uri="{FF2B5EF4-FFF2-40B4-BE49-F238E27FC236}">
                <a16:creationId xmlns:a16="http://schemas.microsoft.com/office/drawing/2014/main" id="{D9CB6DD1-A388-42D8-8384-F3DF2B811FBA}"/>
              </a:ext>
            </a:extLst>
          </p:cNvPr>
          <p:cNvSpPr/>
          <p:nvPr/>
        </p:nvSpPr>
        <p:spPr>
          <a:xfrm>
            <a:off x="6154641" y="79951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Agrupar 4">
            <a:extLst>
              <a:ext uri="{FF2B5EF4-FFF2-40B4-BE49-F238E27FC236}">
                <a16:creationId xmlns:a16="http://schemas.microsoft.com/office/drawing/2014/main" id="{06107732-4154-498A-946C-E7E1DAF3FDE6}"/>
              </a:ext>
            </a:extLst>
          </p:cNvPr>
          <p:cNvGrpSpPr/>
          <p:nvPr/>
        </p:nvGrpSpPr>
        <p:grpSpPr>
          <a:xfrm>
            <a:off x="6628390" y="1322759"/>
            <a:ext cx="2760228" cy="958850"/>
            <a:chOff x="7563645" y="2861310"/>
            <a:chExt cx="2760228" cy="958850"/>
          </a:xfrm>
        </p:grpSpPr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705968E2-4B07-4933-A0F1-954B4D970F6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7563645" y="2861310"/>
              <a:ext cx="2760228" cy="958850"/>
            </a:xfrm>
            <a:prstGeom prst="homePlate">
              <a:avLst>
                <a:gd name="adj" fmla="val 19463"/>
              </a:avLst>
            </a:prstGeom>
            <a:solidFill>
              <a:srgbClr val="00B0F0"/>
            </a:solidFill>
            <a:ln w="12700">
              <a:noFill/>
              <a:miter lim="800000"/>
              <a:headEnd/>
              <a:tailEnd/>
            </a:ln>
          </p:spPr>
          <p:txBody>
            <a:bodyPr lIns="49981" tIns="0" rIns="49981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pt-BR" altLang="pt-BR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Rectangle 8">
              <a:extLst>
                <a:ext uri="{FF2B5EF4-FFF2-40B4-BE49-F238E27FC236}">
                  <a16:creationId xmlns:a16="http://schemas.microsoft.com/office/drawing/2014/main" id="{B06A65D0-0CAD-45B1-906C-11B3CC85F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5095" y="3233013"/>
              <a:ext cx="23115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 b="1" dirty="0">
                  <a:solidFill>
                    <a:schemeClr val="bg1">
                      <a:lumMod val="85000"/>
                    </a:schemeClr>
                  </a:solidFill>
                </a:rPr>
                <a:t>Priorização por frente</a:t>
              </a:r>
            </a:p>
          </p:txBody>
        </p:sp>
      </p:grpSp>
      <p:grpSp>
        <p:nvGrpSpPr>
          <p:cNvPr id="27" name="Agrupar 3">
            <a:extLst>
              <a:ext uri="{FF2B5EF4-FFF2-40B4-BE49-F238E27FC236}">
                <a16:creationId xmlns:a16="http://schemas.microsoft.com/office/drawing/2014/main" id="{36E6EFB0-6484-4BCA-B4F7-9AD0F45DFDA1}"/>
              </a:ext>
            </a:extLst>
          </p:cNvPr>
          <p:cNvGrpSpPr/>
          <p:nvPr/>
        </p:nvGrpSpPr>
        <p:grpSpPr>
          <a:xfrm>
            <a:off x="4056442" y="1322759"/>
            <a:ext cx="2760228" cy="958850"/>
            <a:chOff x="4947853" y="2861310"/>
            <a:chExt cx="2760228" cy="958850"/>
          </a:xfrm>
        </p:grpSpPr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48E52685-92F6-4D96-BD86-EDF3BBC3AA9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4947853" y="2861310"/>
              <a:ext cx="2760228" cy="958850"/>
            </a:xfrm>
            <a:prstGeom prst="homePlate">
              <a:avLst>
                <a:gd name="adj" fmla="val 19463"/>
              </a:avLst>
            </a:prstGeom>
            <a:solidFill>
              <a:srgbClr val="0070C0"/>
            </a:solidFill>
            <a:ln w="12700">
              <a:noFill/>
              <a:miter lim="800000"/>
              <a:headEnd/>
              <a:tailEnd/>
            </a:ln>
          </p:spPr>
          <p:txBody>
            <a:bodyPr lIns="49981" tIns="0" rIns="49981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pt-BR" altLang="pt-BR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Rectangle 11">
              <a:extLst>
                <a:ext uri="{FF2B5EF4-FFF2-40B4-BE49-F238E27FC236}">
                  <a16:creationId xmlns:a16="http://schemas.microsoft.com/office/drawing/2014/main" id="{EB96DCF5-9C7D-4D57-83A7-809A24579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0891" y="3233013"/>
              <a:ext cx="231156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 b="1" dirty="0">
                  <a:solidFill>
                    <a:schemeClr val="bg1">
                      <a:lumMod val="85000"/>
                    </a:schemeClr>
                  </a:solidFill>
                </a:rPr>
                <a:t>Frentes de obras</a:t>
              </a:r>
            </a:p>
          </p:txBody>
        </p:sp>
      </p:grpSp>
      <p:grpSp>
        <p:nvGrpSpPr>
          <p:cNvPr id="34" name="Agrupar 2">
            <a:extLst>
              <a:ext uri="{FF2B5EF4-FFF2-40B4-BE49-F238E27FC236}">
                <a16:creationId xmlns:a16="http://schemas.microsoft.com/office/drawing/2014/main" id="{2670FB50-55D2-41C1-9AF6-275D6E6C18BB}"/>
              </a:ext>
            </a:extLst>
          </p:cNvPr>
          <p:cNvGrpSpPr/>
          <p:nvPr/>
        </p:nvGrpSpPr>
        <p:grpSpPr>
          <a:xfrm>
            <a:off x="1482427" y="1322759"/>
            <a:ext cx="2762295" cy="958850"/>
            <a:chOff x="2378354" y="2861310"/>
            <a:chExt cx="2762295" cy="958850"/>
          </a:xfrm>
        </p:grpSpPr>
        <p:sp>
          <p:nvSpPr>
            <p:cNvPr id="35" name="AutoShape 13">
              <a:extLst>
                <a:ext uri="{FF2B5EF4-FFF2-40B4-BE49-F238E27FC236}">
                  <a16:creationId xmlns:a16="http://schemas.microsoft.com/office/drawing/2014/main" id="{BFAD3C7C-FBD3-43DC-8A45-FA03E4B54A3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378354" y="2861310"/>
              <a:ext cx="2762295" cy="958850"/>
            </a:xfrm>
            <a:prstGeom prst="homePlate">
              <a:avLst>
                <a:gd name="adj" fmla="val 19477"/>
              </a:avLst>
            </a:prstGeom>
            <a:solidFill>
              <a:srgbClr val="06346A"/>
            </a:solidFill>
            <a:ln w="12700">
              <a:noFill/>
              <a:miter lim="800000"/>
              <a:headEnd/>
              <a:tailEnd/>
            </a:ln>
          </p:spPr>
          <p:txBody>
            <a:bodyPr lIns="49981" tIns="0" rIns="49981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pt-BR" altLang="pt-BR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1CC3B88A-705F-496D-BB7F-24E6481E6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805" y="3125292"/>
              <a:ext cx="231569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 defTabSz="8604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pt-BR" sz="1400" b="1" dirty="0">
                  <a:solidFill>
                    <a:schemeClr val="bg1">
                      <a:lumMod val="85000"/>
                    </a:schemeClr>
                  </a:solidFill>
                </a:rPr>
                <a:t>C</a:t>
              </a:r>
              <a:r>
                <a:rPr lang="pt-BR" altLang="pt-BR" sz="1400" b="1" dirty="0" err="1">
                  <a:solidFill>
                    <a:schemeClr val="bg1">
                      <a:lumMod val="85000"/>
                    </a:schemeClr>
                  </a:solidFill>
                </a:rPr>
                <a:t>iclo</a:t>
              </a:r>
              <a:r>
                <a:rPr lang="pt-BR" altLang="pt-BR" sz="1400" b="1" dirty="0">
                  <a:solidFill>
                    <a:schemeClr val="bg1">
                      <a:lumMod val="85000"/>
                    </a:schemeClr>
                  </a:solidFill>
                </a:rPr>
                <a:t> de investimento único</a:t>
              </a:r>
            </a:p>
          </p:txBody>
        </p:sp>
      </p:grpSp>
      <p:sp>
        <p:nvSpPr>
          <p:cNvPr id="37" name="Rectangle 15">
            <a:extLst>
              <a:ext uri="{FF2B5EF4-FFF2-40B4-BE49-F238E27FC236}">
                <a16:creationId xmlns:a16="http://schemas.microsoft.com/office/drawing/2014/main" id="{31CDC104-A4C0-4AC5-BA36-C3529C9281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718" y="2303888"/>
            <a:ext cx="2574015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74625" indent="-173038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27025" indent="-150813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47675" indent="-114300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350" b="1" dirty="0">
                <a:solidFill>
                  <a:schemeClr val="bg1">
                    <a:lumMod val="85000"/>
                  </a:schemeClr>
                </a:solidFill>
              </a:rPr>
              <a:t>Foco no usuário - conforto e fluidez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350" b="1" dirty="0">
                <a:solidFill>
                  <a:schemeClr val="bg1">
                    <a:lumMod val="85000"/>
                  </a:schemeClr>
                </a:solidFill>
              </a:rPr>
              <a:t>Redução de incerteza na execução dos Investimentos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350" b="1" dirty="0">
                <a:solidFill>
                  <a:schemeClr val="bg1">
                    <a:lumMod val="85000"/>
                  </a:schemeClr>
                </a:solidFill>
              </a:rPr>
              <a:t>Melhor financiabilidade do projeto 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350" b="1" dirty="0">
                <a:solidFill>
                  <a:schemeClr val="bg1">
                    <a:lumMod val="85000"/>
                  </a:schemeClr>
                </a:solidFill>
              </a:rPr>
              <a:t>Ganhos de eficiência operacional e de investimento (3ª e 4ª faixas simultâneas)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8D276EA2-7A2A-4781-AD3E-40E2D7665A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94788" y="2309917"/>
            <a:ext cx="24462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74625" indent="-173038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27025" indent="-150813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47675" indent="-114300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Equilíbrio entre os trechos da BR 116 e 101.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Equilíbrio entre Estados do RJ e SP.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Exequibilidade dos investimentos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Obras prioritárias no lote:</a:t>
            </a:r>
          </a:p>
          <a:p>
            <a:pPr marL="350838" lvl="1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Serra das Araras</a:t>
            </a:r>
          </a:p>
          <a:p>
            <a:pPr marL="350838" lvl="1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RMSP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D53E287-F795-4107-9355-BE9907C87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3921" y="2281609"/>
            <a:ext cx="276022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74625" indent="-173038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327025" indent="-150813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447675" indent="-114300"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pt-BR" altLang="pt-BR" sz="1400" b="1" dirty="0">
                <a:solidFill>
                  <a:schemeClr val="bg1">
                    <a:lumMod val="85000"/>
                  </a:schemeClr>
                </a:solidFill>
              </a:rPr>
              <a:t>Criação de metodologia para priorizar trechos mais críticos por frente de obra</a:t>
            </a:r>
          </a:p>
          <a:p>
            <a:pPr marL="176213" indent="-176213" eaLnBrk="1" hangingPunct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pt-BR" altLang="pt-BR" sz="1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83674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" y="0"/>
            <a:ext cx="12192000" cy="6858000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319374" y="6138333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0" y="0"/>
            <a:ext cx="1219200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 - PARÂMETROS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Retângulo 10">
            <a:extLst>
              <a:ext uri="{FF2B5EF4-FFF2-40B4-BE49-F238E27FC236}">
                <a16:creationId xmlns:a16="http://schemas.microsoft.com/office/drawing/2014/main" id="{D9CB6DD1-A388-42D8-8384-F3DF2B811FBA}"/>
              </a:ext>
            </a:extLst>
          </p:cNvPr>
          <p:cNvSpPr/>
          <p:nvPr/>
        </p:nvSpPr>
        <p:spPr>
          <a:xfrm>
            <a:off x="6154641" y="79951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ângulo de cantos arredondados 9">
            <a:extLst>
              <a:ext uri="{FF2B5EF4-FFF2-40B4-BE49-F238E27FC236}">
                <a16:creationId xmlns:a16="http://schemas.microsoft.com/office/drawing/2014/main" id="{15CDFE59-EA4B-45E8-AEAA-BD7F59C14E73}"/>
              </a:ext>
            </a:extLst>
          </p:cNvPr>
          <p:cNvSpPr/>
          <p:nvPr/>
        </p:nvSpPr>
        <p:spPr>
          <a:xfrm>
            <a:off x="4237082" y="2048471"/>
            <a:ext cx="2520315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</a:t>
            </a:r>
          </a:p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Prioridades</a:t>
            </a:r>
          </a:p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Frente da Concessão</a:t>
            </a:r>
          </a:p>
        </p:txBody>
      </p:sp>
      <p:sp>
        <p:nvSpPr>
          <p:cNvPr id="57" name="Retângulo de cantos arredondados 56">
            <a:extLst>
              <a:ext uri="{FF2B5EF4-FFF2-40B4-BE49-F238E27FC236}">
                <a16:creationId xmlns:a16="http://schemas.microsoft.com/office/drawing/2014/main" id="{324C901C-DC4F-4E11-8534-E350CFAEAF17}"/>
              </a:ext>
            </a:extLst>
          </p:cNvPr>
          <p:cNvSpPr/>
          <p:nvPr/>
        </p:nvSpPr>
        <p:spPr>
          <a:xfrm>
            <a:off x="4237082" y="2838505"/>
            <a:ext cx="2520314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Continuidade</a:t>
            </a:r>
          </a:p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espacial</a:t>
            </a:r>
          </a:p>
        </p:txBody>
      </p:sp>
      <p:sp>
        <p:nvSpPr>
          <p:cNvPr id="58" name="Retângulo de cantos arredondados 21">
            <a:extLst>
              <a:ext uri="{FF2B5EF4-FFF2-40B4-BE49-F238E27FC236}">
                <a16:creationId xmlns:a16="http://schemas.microsoft.com/office/drawing/2014/main" id="{AF1DF333-6376-4F2C-A89A-D5702FD6745B}"/>
              </a:ext>
            </a:extLst>
          </p:cNvPr>
          <p:cNvSpPr/>
          <p:nvPr/>
        </p:nvSpPr>
        <p:spPr>
          <a:xfrm>
            <a:off x="4237081" y="1258437"/>
            <a:ext cx="2520315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Frentes da Concessão</a:t>
            </a:r>
          </a:p>
        </p:txBody>
      </p:sp>
      <p:sp>
        <p:nvSpPr>
          <p:cNvPr id="59" name="Retângulo de cantos arredondados 22">
            <a:extLst>
              <a:ext uri="{FF2B5EF4-FFF2-40B4-BE49-F238E27FC236}">
                <a16:creationId xmlns:a16="http://schemas.microsoft.com/office/drawing/2014/main" id="{C2160946-04D2-434B-956E-B4D04C990F93}"/>
              </a:ext>
            </a:extLst>
          </p:cNvPr>
          <p:cNvSpPr/>
          <p:nvPr/>
        </p:nvSpPr>
        <p:spPr>
          <a:xfrm>
            <a:off x="4237081" y="3628539"/>
            <a:ext cx="2520314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Construtiva </a:t>
            </a: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A7FB77D-0F53-48DB-B625-8E44C5666130}"/>
              </a:ext>
            </a:extLst>
          </p:cNvPr>
          <p:cNvCxnSpPr>
            <a:cxnSpLocks/>
          </p:cNvCxnSpPr>
          <p:nvPr/>
        </p:nvCxnSpPr>
        <p:spPr>
          <a:xfrm>
            <a:off x="3875151" y="1962458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E8415D6C-68A2-4443-BCC9-F12953756DE2}"/>
              </a:ext>
            </a:extLst>
          </p:cNvPr>
          <p:cNvCxnSpPr>
            <a:cxnSpLocks/>
          </p:cNvCxnSpPr>
          <p:nvPr/>
        </p:nvCxnSpPr>
        <p:spPr>
          <a:xfrm>
            <a:off x="3875151" y="3536100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6CBAB5BB-851E-45D0-8CAC-E46A34E720A5}"/>
              </a:ext>
            </a:extLst>
          </p:cNvPr>
          <p:cNvCxnSpPr>
            <a:cxnSpLocks/>
          </p:cNvCxnSpPr>
          <p:nvPr/>
        </p:nvCxnSpPr>
        <p:spPr>
          <a:xfrm>
            <a:off x="3875151" y="2749279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7B621031-D86C-40F1-9079-F6A1F21E70FB}"/>
              </a:ext>
            </a:extLst>
          </p:cNvPr>
          <p:cNvCxnSpPr>
            <a:cxnSpLocks/>
          </p:cNvCxnSpPr>
          <p:nvPr/>
        </p:nvCxnSpPr>
        <p:spPr>
          <a:xfrm flipV="1">
            <a:off x="3875151" y="1171141"/>
            <a:ext cx="7765987" cy="44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ABCF10F-92BB-42BD-A7F0-C94E314C1014}"/>
              </a:ext>
            </a:extLst>
          </p:cNvPr>
          <p:cNvSpPr txBox="1"/>
          <p:nvPr/>
        </p:nvSpPr>
        <p:spPr>
          <a:xfrm>
            <a:off x="8275737" y="1336944"/>
            <a:ext cx="44403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RMSP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01676B9-7900-4353-A881-CB6D4F96B896}"/>
              </a:ext>
            </a:extLst>
          </p:cNvPr>
          <p:cNvSpPr txBox="1"/>
          <p:nvPr/>
        </p:nvSpPr>
        <p:spPr>
          <a:xfrm>
            <a:off x="9431768" y="1490589"/>
            <a:ext cx="5193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101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0C5BDBF8-C871-4411-A0D5-F9889404866D}"/>
              </a:ext>
            </a:extLst>
          </p:cNvPr>
          <p:cNvSpPr txBox="1"/>
          <p:nvPr/>
        </p:nvSpPr>
        <p:spPr>
          <a:xfrm>
            <a:off x="7420106" y="1490416"/>
            <a:ext cx="5109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116</a:t>
            </a:r>
          </a:p>
        </p:txBody>
      </p:sp>
      <p:sp>
        <p:nvSpPr>
          <p:cNvPr id="67" name="Chave esquerda 31">
            <a:extLst>
              <a:ext uri="{FF2B5EF4-FFF2-40B4-BE49-F238E27FC236}">
                <a16:creationId xmlns:a16="http://schemas.microsoft.com/office/drawing/2014/main" id="{CEAB7D63-7F09-4A79-BD61-282B200E2230}"/>
              </a:ext>
            </a:extLst>
          </p:cNvPr>
          <p:cNvSpPr/>
          <p:nvPr/>
        </p:nvSpPr>
        <p:spPr>
          <a:xfrm>
            <a:off x="8164514" y="1248299"/>
            <a:ext cx="111223" cy="646331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9593CA85-E5E9-4FA8-920E-CC2B96F9327F}"/>
              </a:ext>
            </a:extLst>
          </p:cNvPr>
          <p:cNvSpPr txBox="1"/>
          <p:nvPr/>
        </p:nvSpPr>
        <p:spPr>
          <a:xfrm>
            <a:off x="7420106" y="2217904"/>
            <a:ext cx="187461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 D + VDMA + acidentes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F56E9959-7856-472E-8E8E-16ED31C4BC0E}"/>
              </a:ext>
            </a:extLst>
          </p:cNvPr>
          <p:cNvSpPr txBox="1"/>
          <p:nvPr/>
        </p:nvSpPr>
        <p:spPr>
          <a:xfrm>
            <a:off x="7420106" y="2945392"/>
            <a:ext cx="23147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Priorizar segmentos adjacentes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41410756-F5A0-4430-86BF-321CE0063431}"/>
              </a:ext>
            </a:extLst>
          </p:cNvPr>
          <p:cNvSpPr txBox="1"/>
          <p:nvPr/>
        </p:nvSpPr>
        <p:spPr>
          <a:xfrm>
            <a:off x="7420106" y="3672880"/>
            <a:ext cx="27202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da capacidade de implantação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km/ano p/ </a:t>
            </a:r>
            <a:r>
              <a:rPr lang="pt-BR" sz="12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</a:t>
            </a:r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adicional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km/ano p/ duplicação</a:t>
            </a:r>
          </a:p>
        </p:txBody>
      </p:sp>
      <p:sp>
        <p:nvSpPr>
          <p:cNvPr id="71" name="Retângulo de cantos arredondados 49">
            <a:extLst>
              <a:ext uri="{FF2B5EF4-FFF2-40B4-BE49-F238E27FC236}">
                <a16:creationId xmlns:a16="http://schemas.microsoft.com/office/drawing/2014/main" id="{34191FE7-A6C9-48FE-B381-46FE1EC6F03B}"/>
              </a:ext>
            </a:extLst>
          </p:cNvPr>
          <p:cNvSpPr/>
          <p:nvPr/>
        </p:nvSpPr>
        <p:spPr>
          <a:xfrm>
            <a:off x="1069011" y="2818256"/>
            <a:ext cx="1800225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Técnica </a:t>
            </a:r>
          </a:p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Engenharia</a:t>
            </a:r>
          </a:p>
        </p:txBody>
      </p:sp>
      <p:sp>
        <p:nvSpPr>
          <p:cNvPr id="72" name="Chave esquerda 50">
            <a:extLst>
              <a:ext uri="{FF2B5EF4-FFF2-40B4-BE49-F238E27FC236}">
                <a16:creationId xmlns:a16="http://schemas.microsoft.com/office/drawing/2014/main" id="{BD2DFC95-784D-4A23-B749-B304E09CC0FC}"/>
              </a:ext>
            </a:extLst>
          </p:cNvPr>
          <p:cNvSpPr/>
          <p:nvPr/>
        </p:nvSpPr>
        <p:spPr>
          <a:xfrm>
            <a:off x="3200591" y="1177288"/>
            <a:ext cx="360045" cy="392795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tângulo de cantos arredondados 51">
            <a:extLst>
              <a:ext uri="{FF2B5EF4-FFF2-40B4-BE49-F238E27FC236}">
                <a16:creationId xmlns:a16="http://schemas.microsoft.com/office/drawing/2014/main" id="{3FD69573-68B4-493D-8E68-632695E47069}"/>
              </a:ext>
            </a:extLst>
          </p:cNvPr>
          <p:cNvSpPr/>
          <p:nvPr/>
        </p:nvSpPr>
        <p:spPr>
          <a:xfrm>
            <a:off x="4280727" y="5208607"/>
            <a:ext cx="2520314" cy="646022"/>
          </a:xfrm>
          <a:prstGeom prst="roundRect">
            <a:avLst/>
          </a:prstGeom>
          <a:solidFill>
            <a:srgbClr val="3BB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do </a:t>
            </a:r>
          </a:p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de Investimentos</a:t>
            </a:r>
          </a:p>
        </p:txBody>
      </p:sp>
      <p:sp>
        <p:nvSpPr>
          <p:cNvPr id="74" name="Retângulo de cantos arredondados 52">
            <a:extLst>
              <a:ext uri="{FF2B5EF4-FFF2-40B4-BE49-F238E27FC236}">
                <a16:creationId xmlns:a16="http://schemas.microsoft.com/office/drawing/2014/main" id="{C5FB4125-C5A0-4F37-9CC0-1E8A67726831}"/>
              </a:ext>
            </a:extLst>
          </p:cNvPr>
          <p:cNvSpPr/>
          <p:nvPr/>
        </p:nvSpPr>
        <p:spPr>
          <a:xfrm>
            <a:off x="4280726" y="5998641"/>
            <a:ext cx="2520314" cy="646022"/>
          </a:xfrm>
          <a:prstGeom prst="roundRect">
            <a:avLst/>
          </a:prstGeom>
          <a:solidFill>
            <a:srgbClr val="3BB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Financeira anual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D35E96D3-85B1-4BC2-9F5E-E4298C796E9A}"/>
              </a:ext>
            </a:extLst>
          </p:cNvPr>
          <p:cNvCxnSpPr>
            <a:cxnSpLocks/>
          </p:cNvCxnSpPr>
          <p:nvPr/>
        </p:nvCxnSpPr>
        <p:spPr>
          <a:xfrm>
            <a:off x="3875151" y="5896563"/>
            <a:ext cx="7765987" cy="2213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E71C108E-5524-484C-8818-FAC6524FBB6C}"/>
              </a:ext>
            </a:extLst>
          </p:cNvPr>
          <p:cNvSpPr txBox="1"/>
          <p:nvPr/>
        </p:nvSpPr>
        <p:spPr>
          <a:xfrm>
            <a:off x="7420106" y="5435633"/>
            <a:ext cx="387125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Iniciar no ano 2 e término no ano 9 – menor duração 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fluxo de caixa negativo do projeto</a:t>
            </a: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0F304227-1400-4253-84ED-03164DDB48F5}"/>
              </a:ext>
            </a:extLst>
          </p:cNvPr>
          <p:cNvSpPr txBox="1"/>
          <p:nvPr/>
        </p:nvSpPr>
        <p:spPr>
          <a:xfrm>
            <a:off x="7420106" y="6163121"/>
            <a:ext cx="26609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limites de investimento</a:t>
            </a:r>
          </a:p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ano do ciclo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11B04825-E187-4728-8ED1-530686B34872}"/>
              </a:ext>
            </a:extLst>
          </p:cNvPr>
          <p:cNvCxnSpPr>
            <a:cxnSpLocks/>
          </p:cNvCxnSpPr>
          <p:nvPr/>
        </p:nvCxnSpPr>
        <p:spPr>
          <a:xfrm>
            <a:off x="3875151" y="6705526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de cantos arredondados 58">
            <a:extLst>
              <a:ext uri="{FF2B5EF4-FFF2-40B4-BE49-F238E27FC236}">
                <a16:creationId xmlns:a16="http://schemas.microsoft.com/office/drawing/2014/main" id="{E000FBF2-15CE-4148-BE3C-24B46AC1FA82}"/>
              </a:ext>
            </a:extLst>
          </p:cNvPr>
          <p:cNvSpPr/>
          <p:nvPr/>
        </p:nvSpPr>
        <p:spPr>
          <a:xfrm>
            <a:off x="1069010" y="5631968"/>
            <a:ext cx="1800225" cy="573468"/>
          </a:xfrm>
          <a:prstGeom prst="roundRect">
            <a:avLst/>
          </a:prstGeom>
          <a:solidFill>
            <a:srgbClr val="3BB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Viabilidade Financeira</a:t>
            </a:r>
          </a:p>
        </p:txBody>
      </p:sp>
      <p:sp>
        <p:nvSpPr>
          <p:cNvPr id="80" name="Chave esquerda 59">
            <a:extLst>
              <a:ext uri="{FF2B5EF4-FFF2-40B4-BE49-F238E27FC236}">
                <a16:creationId xmlns:a16="http://schemas.microsoft.com/office/drawing/2014/main" id="{5F5C5693-DA99-4E5A-97FE-54236056553D}"/>
              </a:ext>
            </a:extLst>
          </p:cNvPr>
          <p:cNvSpPr/>
          <p:nvPr/>
        </p:nvSpPr>
        <p:spPr>
          <a:xfrm>
            <a:off x="3200591" y="5105246"/>
            <a:ext cx="360045" cy="1600277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0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de cantos arredondados 62">
            <a:extLst>
              <a:ext uri="{FF2B5EF4-FFF2-40B4-BE49-F238E27FC236}">
                <a16:creationId xmlns:a16="http://schemas.microsoft.com/office/drawing/2014/main" id="{01A49637-66B5-4CDB-962F-1FCE668F7C62}"/>
              </a:ext>
            </a:extLst>
          </p:cNvPr>
          <p:cNvSpPr/>
          <p:nvPr/>
        </p:nvSpPr>
        <p:spPr>
          <a:xfrm>
            <a:off x="4245345" y="4418573"/>
            <a:ext cx="2520314" cy="64602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Inputs Audiências Públicas</a:t>
            </a:r>
          </a:p>
        </p:txBody>
      </p: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11C83EC-7584-4C57-9EB3-A72FB324FCD7}"/>
              </a:ext>
            </a:extLst>
          </p:cNvPr>
          <p:cNvCxnSpPr>
            <a:cxnSpLocks/>
          </p:cNvCxnSpPr>
          <p:nvPr/>
        </p:nvCxnSpPr>
        <p:spPr>
          <a:xfrm>
            <a:off x="3875151" y="4322921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5D457CD4-AC9D-4E0C-B6D0-24F3D2EF681E}"/>
              </a:ext>
            </a:extLst>
          </p:cNvPr>
          <p:cNvSpPr txBox="1"/>
          <p:nvPr/>
        </p:nvSpPr>
        <p:spPr>
          <a:xfrm>
            <a:off x="7420106" y="4708145"/>
            <a:ext cx="17937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t-BR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Demandas da sociedade</a:t>
            </a:r>
          </a:p>
        </p:txBody>
      </p: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12478414-46ED-4453-BB07-78E1F809A4B5}"/>
              </a:ext>
            </a:extLst>
          </p:cNvPr>
          <p:cNvCxnSpPr>
            <a:cxnSpLocks/>
          </p:cNvCxnSpPr>
          <p:nvPr/>
        </p:nvCxnSpPr>
        <p:spPr>
          <a:xfrm>
            <a:off x="3875151" y="5109742"/>
            <a:ext cx="776598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3159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ECEC98A-743C-483D-B04D-F823D617D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0"/>
            <a:ext cx="12313920" cy="692658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274135" y="6138333"/>
            <a:ext cx="9138413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4135" y="6138333"/>
            <a:ext cx="9138413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t-PT" sz="3200" b="1" cap="all" spc="100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tângulo: Cantos Arredondados 1">
            <a:extLst>
              <a:ext uri="{FF2B5EF4-FFF2-40B4-BE49-F238E27FC236}">
                <a16:creationId xmlns:a16="http://schemas.microsoft.com/office/drawing/2014/main" id="{615722AE-4413-42FB-9A0F-4742402F91C5}"/>
              </a:ext>
            </a:extLst>
          </p:cNvPr>
          <p:cNvSpPr/>
          <p:nvPr/>
        </p:nvSpPr>
        <p:spPr>
          <a:xfrm>
            <a:off x="-49237" y="-23446"/>
            <a:ext cx="12313920" cy="130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800" dirty="0">
                <a:solidFill>
                  <a:srgbClr val="0634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PLANO DE INVESTIMENTOS</a:t>
            </a:r>
            <a:endParaRPr lang="pt-PT" sz="28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Retângulo 10">
            <a:extLst>
              <a:ext uri="{FF2B5EF4-FFF2-40B4-BE49-F238E27FC236}">
                <a16:creationId xmlns:a16="http://schemas.microsoft.com/office/drawing/2014/main" id="{D9CB6DD1-A388-42D8-8384-F3DF2B811FBA}"/>
              </a:ext>
            </a:extLst>
          </p:cNvPr>
          <p:cNvSpPr/>
          <p:nvPr/>
        </p:nvSpPr>
        <p:spPr>
          <a:xfrm>
            <a:off x="6153717" y="799510"/>
            <a:ext cx="1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PT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C43F3BA1-F43A-4A23-821D-654DE3443506}"/>
              </a:ext>
            </a:extLst>
          </p:cNvPr>
          <p:cNvSpPr/>
          <p:nvPr/>
        </p:nvSpPr>
        <p:spPr>
          <a:xfrm>
            <a:off x="84028" y="1428358"/>
            <a:ext cx="11412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BR-116 SP</a:t>
            </a:r>
            <a:endParaRPr lang="en-US" sz="1600" b="1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33557"/>
              </p:ext>
            </p:extLst>
          </p:nvPr>
        </p:nvGraphicFramePr>
        <p:xfrm>
          <a:off x="332508" y="1830512"/>
          <a:ext cx="7730834" cy="4881968"/>
        </p:xfrm>
        <a:graphic>
          <a:graphicData uri="http://schemas.openxmlformats.org/drawingml/2006/table">
            <a:tbl>
              <a:tblPr/>
              <a:tblGrid>
                <a:gridCol w="535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54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641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BR-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UF-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Lote-BR-UF-id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km inicial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km</a:t>
                      </a:r>
                      <a:b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ext.</a:t>
                      </a:r>
                      <a:b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(km)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  <a:t>VDMA</a:t>
                      </a:r>
                      <a:br>
                        <a:rPr lang="pt-BR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1" i="0" u="none" strike="noStrike" dirty="0" err="1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  <a:t>bidir</a:t>
                      </a:r>
                      <a:r>
                        <a:rPr lang="pt-BR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  <a:t>.</a:t>
                      </a:r>
                      <a:br>
                        <a:rPr lang="pt-BR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1" i="0" u="none" strike="noStrike" dirty="0">
                          <a:solidFill>
                            <a:srgbClr val="ED7D31"/>
                          </a:solidFill>
                          <a:effectLst/>
                          <a:latin typeface="Calibri"/>
                        </a:rPr>
                        <a:t>ano 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Indicadores para priorização</a:t>
                      </a:r>
                      <a:b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 investimentos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Ano de Ampliação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9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Acidentes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VDMA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Gatilhos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Ponderado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Fila por frente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37.506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41.995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42.747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92.986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90.071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90.148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72.936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62.724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109.675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6º ao 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137.766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4º ao 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116.225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128,0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140.115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3º ao 4º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143,4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164.736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2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149,9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151,3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213.095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2º ao 3º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105.398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4º ao 5º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166,8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110.315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2-116-SP-25b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103.906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178,8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70.720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186,1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86.384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150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ourier New"/>
                        </a:rPr>
                        <a:t>2-116-SP-28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204,7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118.264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7º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32" name="CaixaDeTexto 31"/>
          <p:cNvSpPr txBox="1"/>
          <p:nvPr/>
        </p:nvSpPr>
        <p:spPr>
          <a:xfrm>
            <a:off x="9400307" y="5462277"/>
            <a:ext cx="1953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Segmento Prioritário: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Região de SJC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Elevado volume de tráfego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Alto índice de acidentes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9400307" y="4533626"/>
            <a:ext cx="2147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Trecho Prioritário: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Volume elevado de tráfego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Alto índice de acidentes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b="1" dirty="0">
                <a:solidFill>
                  <a:schemeClr val="bg1"/>
                </a:solidFill>
              </a:rPr>
              <a:t>Linearidade construtiva</a:t>
            </a:r>
          </a:p>
        </p:txBody>
      </p:sp>
      <p:cxnSp>
        <p:nvCxnSpPr>
          <p:cNvPr id="51" name="Conector de seta reta 50"/>
          <p:cNvCxnSpPr/>
          <p:nvPr/>
        </p:nvCxnSpPr>
        <p:spPr>
          <a:xfrm>
            <a:off x="8312728" y="5796255"/>
            <a:ext cx="1021772" cy="35503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V="1">
            <a:off x="8312728" y="4985428"/>
            <a:ext cx="1021772" cy="3088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ixaDeTexto 52"/>
          <p:cNvSpPr txBox="1"/>
          <p:nvPr/>
        </p:nvSpPr>
        <p:spPr>
          <a:xfrm>
            <a:off x="8312728" y="2319698"/>
            <a:ext cx="30410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pt-BR" sz="1100" b="1" dirty="0">
                <a:solidFill>
                  <a:schemeClr val="bg1"/>
                </a:solidFill>
              </a:rPr>
              <a:t>Avaliação dos trechos prioritários na fila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b="1" dirty="0">
                <a:solidFill>
                  <a:schemeClr val="bg1"/>
                </a:solidFill>
              </a:rPr>
              <a:t>Alocação dos segmentos prioritários nos anos iniciais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b="1" dirty="0">
                <a:solidFill>
                  <a:schemeClr val="bg1"/>
                </a:solidFill>
              </a:rPr>
              <a:t>Distribuição dos demais segmentos de acordo com sua posição na fila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b="1" dirty="0">
                <a:solidFill>
                  <a:schemeClr val="bg1"/>
                </a:solidFill>
              </a:rPr>
              <a:t>Adequação de segmentos para garantir uma linearidade  temporal entre segmentos consecutivos</a:t>
            </a:r>
          </a:p>
          <a:p>
            <a:pPr marL="228600" indent="-228600">
              <a:buFont typeface="+mj-lt"/>
              <a:buAutoNum type="arabicPeriod"/>
            </a:pPr>
            <a:r>
              <a:rPr lang="pt-BR" sz="1100" b="1" dirty="0">
                <a:solidFill>
                  <a:schemeClr val="bg1"/>
                </a:solidFill>
              </a:rPr>
              <a:t>Ajustes dos segmento para aderência ao cenário de investimentos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199506" y="5720605"/>
            <a:ext cx="8113222" cy="127854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199506" y="5150528"/>
            <a:ext cx="8113222" cy="287447"/>
          </a:xfrm>
          <a:prstGeom prst="rect">
            <a:avLst/>
          </a:prstGeom>
          <a:noFill/>
          <a:ln w="254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4695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D68B2CCFCF2348B7CD1314D5621238" ma:contentTypeVersion="11" ma:contentTypeDescription="Crie um novo documento." ma:contentTypeScope="" ma:versionID="8c2bb37c8881e46c8de89c28c3356630">
  <xsd:schema xmlns:xsd="http://www.w3.org/2001/XMLSchema" xmlns:xs="http://www.w3.org/2001/XMLSchema" xmlns:p="http://schemas.microsoft.com/office/2006/metadata/properties" xmlns:ns2="e141afcc-80ec-4b5e-9222-7263a7dc15be" xmlns:ns3="71454c51-4a3b-4d47-983c-4338cc0f8b19" targetNamespace="http://schemas.microsoft.com/office/2006/metadata/properties" ma:root="true" ma:fieldsID="753bb2d184433e4001744a87f8fd0ae2" ns2:_="" ns3:_="">
    <xsd:import namespace="e141afcc-80ec-4b5e-9222-7263a7dc15be"/>
    <xsd:import namespace="71454c51-4a3b-4d47-983c-4338cc0f8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afcc-80ec-4b5e-9222-7263a7dc1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4c51-4a3b-4d47-983c-4338cc0f8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B1B7FF-56DA-4212-92E3-2C23490A30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9CC88E-8CB1-4773-9573-1E43233E01C4}">
  <ds:schemaRefs>
    <ds:schemaRef ds:uri="http://www.w3.org/XML/1998/namespace"/>
    <ds:schemaRef ds:uri="http://schemas.microsoft.com/office/2006/documentManagement/types"/>
    <ds:schemaRef ds:uri="http://purl.org/dc/elements/1.1/"/>
    <ds:schemaRef ds:uri="71454c51-4a3b-4d47-983c-4338cc0f8b19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e141afcc-80ec-4b5e-9222-7263a7dc15b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2A4D00-1F13-4067-A349-B5370828ECC5}">
  <ds:schemaRefs>
    <ds:schemaRef ds:uri="71454c51-4a3b-4d47-983c-4338cc0f8b19"/>
    <ds:schemaRef ds:uri="e141afcc-80ec-4b5e-9222-7263a7dc1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1096</Words>
  <Application>Microsoft Office PowerPoint</Application>
  <PresentationFormat>Widescreen</PresentationFormat>
  <Paragraphs>573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Agency FB</vt:lpstr>
      <vt:lpstr>Arial</vt:lpstr>
      <vt:lpstr>Arial Black</vt:lpstr>
      <vt:lpstr>Calibri</vt:lpstr>
      <vt:lpstr>Calibri Light</vt:lpstr>
      <vt:lpstr>Courier New</vt:lpstr>
      <vt:lpstr>Lato Bold</vt:lpstr>
      <vt:lpstr>Roboto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Rodrigues Loiola</dc:creator>
  <cp:lastModifiedBy>Larissa Wendling Braga Côrtes</cp:lastModifiedBy>
  <cp:revision>167</cp:revision>
  <cp:lastPrinted>2020-04-27T22:30:54Z</cp:lastPrinted>
  <dcterms:created xsi:type="dcterms:W3CDTF">2018-10-22T14:36:24Z</dcterms:created>
  <dcterms:modified xsi:type="dcterms:W3CDTF">2020-11-12T13:34:33Z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0x01010037D68B2CCFCF2348B7CD1314D5621238</vt:lpwstr>
  </property>
</Properties>
</file>