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55" r:id="rId5"/>
    <p:sldId id="269" r:id="rId6"/>
    <p:sldId id="358" r:id="rId7"/>
    <p:sldId id="369" r:id="rId8"/>
    <p:sldId id="402" r:id="rId9"/>
    <p:sldId id="401" r:id="rId10"/>
    <p:sldId id="272" r:id="rId11"/>
    <p:sldId id="338" r:id="rId12"/>
    <p:sldId id="399" r:id="rId13"/>
    <p:sldId id="374" r:id="rId14"/>
    <p:sldId id="375" r:id="rId15"/>
    <p:sldId id="376" r:id="rId16"/>
    <p:sldId id="377" r:id="rId17"/>
    <p:sldId id="378" r:id="rId18"/>
    <p:sldId id="380" r:id="rId19"/>
    <p:sldId id="382" r:id="rId20"/>
    <p:sldId id="383" r:id="rId21"/>
    <p:sldId id="384" r:id="rId22"/>
    <p:sldId id="385" r:id="rId23"/>
    <p:sldId id="356" r:id="rId24"/>
    <p:sldId id="368"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Bezerra De Menezes Rodrigues" userId="ad43c0dd-63e4-4c39-8cea-a2bbd9cf5fd7" providerId="ADAL" clId="{604FF85D-E8D1-48E3-8DF3-D453DDD66B77}"/>
    <pc:docChg chg="custSel delSld modSld">
      <pc:chgData name="Sergio Bezerra De Menezes Rodrigues" userId="ad43c0dd-63e4-4c39-8cea-a2bbd9cf5fd7" providerId="ADAL" clId="{604FF85D-E8D1-48E3-8DF3-D453DDD66B77}" dt="2024-03-28T14:34:22.887" v="48" actId="403"/>
      <pc:docMkLst>
        <pc:docMk/>
      </pc:docMkLst>
      <pc:sldChg chg="modSp mod">
        <pc:chgData name="Sergio Bezerra De Menezes Rodrigues" userId="ad43c0dd-63e4-4c39-8cea-a2bbd9cf5fd7" providerId="ADAL" clId="{604FF85D-E8D1-48E3-8DF3-D453DDD66B77}" dt="2024-03-28T14:34:22.887" v="48" actId="403"/>
        <pc:sldMkLst>
          <pc:docMk/>
          <pc:sldMk cId="1486148329" sldId="356"/>
        </pc:sldMkLst>
        <pc:spChg chg="mod">
          <ac:chgData name="Sergio Bezerra De Menezes Rodrigues" userId="ad43c0dd-63e4-4c39-8cea-a2bbd9cf5fd7" providerId="ADAL" clId="{604FF85D-E8D1-48E3-8DF3-D453DDD66B77}" dt="2024-03-28T14:34:22.887" v="48" actId="403"/>
          <ac:spMkLst>
            <pc:docMk/>
            <pc:sldMk cId="1486148329" sldId="356"/>
            <ac:spMk id="2" creationId="{089A52D6-34D7-2656-9D0F-4BC1D184EC74}"/>
          </ac:spMkLst>
        </pc:spChg>
        <pc:picChg chg="mod">
          <ac:chgData name="Sergio Bezerra De Menezes Rodrigues" userId="ad43c0dd-63e4-4c39-8cea-a2bbd9cf5fd7" providerId="ADAL" clId="{604FF85D-E8D1-48E3-8DF3-D453DDD66B77}" dt="2024-03-28T14:34:10.279" v="43" actId="1076"/>
          <ac:picMkLst>
            <pc:docMk/>
            <pc:sldMk cId="1486148329" sldId="356"/>
            <ac:picMk id="7" creationId="{396E14A7-BB5A-CCA7-74C6-E4BE743CA545}"/>
          </ac:picMkLst>
        </pc:picChg>
      </pc:sldChg>
      <pc:sldChg chg="del">
        <pc:chgData name="Sergio Bezerra De Menezes Rodrigues" userId="ad43c0dd-63e4-4c39-8cea-a2bbd9cf5fd7" providerId="ADAL" clId="{604FF85D-E8D1-48E3-8DF3-D453DDD66B77}" dt="2024-03-28T14:33:36.525" v="6" actId="47"/>
        <pc:sldMkLst>
          <pc:docMk/>
          <pc:sldMk cId="1088318819" sldId="386"/>
        </pc:sldMkLst>
      </pc:sldChg>
      <pc:sldChg chg="del">
        <pc:chgData name="Sergio Bezerra De Menezes Rodrigues" userId="ad43c0dd-63e4-4c39-8cea-a2bbd9cf5fd7" providerId="ADAL" clId="{604FF85D-E8D1-48E3-8DF3-D453DDD66B77}" dt="2024-03-28T14:33:37.808" v="7" actId="47"/>
        <pc:sldMkLst>
          <pc:docMk/>
          <pc:sldMk cId="4244636183" sldId="387"/>
        </pc:sldMkLst>
      </pc:sldChg>
      <pc:sldChg chg="del">
        <pc:chgData name="Sergio Bezerra De Menezes Rodrigues" userId="ad43c0dd-63e4-4c39-8cea-a2bbd9cf5fd7" providerId="ADAL" clId="{604FF85D-E8D1-48E3-8DF3-D453DDD66B77}" dt="2024-03-28T14:33:40.647" v="8" actId="47"/>
        <pc:sldMkLst>
          <pc:docMk/>
          <pc:sldMk cId="3467974656" sldId="388"/>
        </pc:sldMkLst>
      </pc:sldChg>
      <pc:sldChg chg="del">
        <pc:chgData name="Sergio Bezerra De Menezes Rodrigues" userId="ad43c0dd-63e4-4c39-8cea-a2bbd9cf5fd7" providerId="ADAL" clId="{604FF85D-E8D1-48E3-8DF3-D453DDD66B77}" dt="2024-03-28T14:33:41.669" v="9" actId="47"/>
        <pc:sldMkLst>
          <pc:docMk/>
          <pc:sldMk cId="629051358" sldId="389"/>
        </pc:sldMkLst>
      </pc:sldChg>
      <pc:sldChg chg="del">
        <pc:chgData name="Sergio Bezerra De Menezes Rodrigues" userId="ad43c0dd-63e4-4c39-8cea-a2bbd9cf5fd7" providerId="ADAL" clId="{604FF85D-E8D1-48E3-8DF3-D453DDD66B77}" dt="2024-03-28T14:33:33.004" v="5" actId="47"/>
        <pc:sldMkLst>
          <pc:docMk/>
          <pc:sldMk cId="1268401834" sldId="390"/>
        </pc:sldMkLst>
      </pc:sldChg>
      <pc:sldChg chg="del">
        <pc:chgData name="Sergio Bezerra De Menezes Rodrigues" userId="ad43c0dd-63e4-4c39-8cea-a2bbd9cf5fd7" providerId="ADAL" clId="{604FF85D-E8D1-48E3-8DF3-D453DDD66B77}" dt="2024-03-28T14:33:42.518" v="10" actId="47"/>
        <pc:sldMkLst>
          <pc:docMk/>
          <pc:sldMk cId="1378584918" sldId="391"/>
        </pc:sldMkLst>
      </pc:sldChg>
      <pc:sldChg chg="del">
        <pc:chgData name="Sergio Bezerra De Menezes Rodrigues" userId="ad43c0dd-63e4-4c39-8cea-a2bbd9cf5fd7" providerId="ADAL" clId="{604FF85D-E8D1-48E3-8DF3-D453DDD66B77}" dt="2024-03-28T14:33:43.417" v="11" actId="47"/>
        <pc:sldMkLst>
          <pc:docMk/>
          <pc:sldMk cId="254456010" sldId="392"/>
        </pc:sldMkLst>
      </pc:sldChg>
      <pc:sldChg chg="del">
        <pc:chgData name="Sergio Bezerra De Menezes Rodrigues" userId="ad43c0dd-63e4-4c39-8cea-a2bbd9cf5fd7" providerId="ADAL" clId="{604FF85D-E8D1-48E3-8DF3-D453DDD66B77}" dt="2024-03-28T14:33:28.220" v="2" actId="47"/>
        <pc:sldMkLst>
          <pc:docMk/>
          <pc:sldMk cId="3575811217" sldId="393"/>
        </pc:sldMkLst>
      </pc:sldChg>
      <pc:sldChg chg="del">
        <pc:chgData name="Sergio Bezerra De Menezes Rodrigues" userId="ad43c0dd-63e4-4c39-8cea-a2bbd9cf5fd7" providerId="ADAL" clId="{604FF85D-E8D1-48E3-8DF3-D453DDD66B77}" dt="2024-03-28T14:33:30.737" v="4" actId="47"/>
        <pc:sldMkLst>
          <pc:docMk/>
          <pc:sldMk cId="440666472" sldId="394"/>
        </pc:sldMkLst>
      </pc:sldChg>
      <pc:sldChg chg="del">
        <pc:chgData name="Sergio Bezerra De Menezes Rodrigues" userId="ad43c0dd-63e4-4c39-8cea-a2bbd9cf5fd7" providerId="ADAL" clId="{604FF85D-E8D1-48E3-8DF3-D453DDD66B77}" dt="2024-03-28T14:33:29.211" v="3" actId="47"/>
        <pc:sldMkLst>
          <pc:docMk/>
          <pc:sldMk cId="3707307458" sldId="395"/>
        </pc:sldMkLst>
      </pc:sldChg>
      <pc:sldChg chg="del">
        <pc:chgData name="Sergio Bezerra De Menezes Rodrigues" userId="ad43c0dd-63e4-4c39-8cea-a2bbd9cf5fd7" providerId="ADAL" clId="{604FF85D-E8D1-48E3-8DF3-D453DDD66B77}" dt="2024-03-28T14:33:24.662" v="1" actId="47"/>
        <pc:sldMkLst>
          <pc:docMk/>
          <pc:sldMk cId="803872602" sldId="396"/>
        </pc:sldMkLst>
      </pc:sldChg>
      <pc:sldChg chg="del">
        <pc:chgData name="Sergio Bezerra De Menezes Rodrigues" userId="ad43c0dd-63e4-4c39-8cea-a2bbd9cf5fd7" providerId="ADAL" clId="{604FF85D-E8D1-48E3-8DF3-D453DDD66B77}" dt="2024-03-28T14:33:23.719" v="0" actId="47"/>
        <pc:sldMkLst>
          <pc:docMk/>
          <pc:sldMk cId="828675716" sldId="3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53822-71C8-43BD-8280-C7D6D6EF0E5D}" type="doc">
      <dgm:prSet loTypeId="urn:microsoft.com/office/officeart/2005/8/layout/chevron1" loCatId="process" qsTypeId="urn:microsoft.com/office/officeart/2005/8/quickstyle/3d2" qsCatId="3D" csTypeId="urn:microsoft.com/office/officeart/2005/8/colors/colorful4" csCatId="colorful" phldr="1"/>
      <dgm:spPr/>
    </dgm:pt>
    <dgm:pt modelId="{1C808B5B-E53D-44AC-951D-822B084E559E}">
      <dgm:prSet phldrT="[Texto]"/>
      <dgm:spPr/>
      <dgm:t>
        <a:bodyPr/>
        <a:lstStyle/>
        <a:p>
          <a:r>
            <a:rPr lang="pt-BR" dirty="0"/>
            <a:t>Modelo Fiscalizatório atual</a:t>
          </a:r>
        </a:p>
      </dgm:t>
    </dgm:pt>
    <dgm:pt modelId="{0D4AF8E9-AC0A-4EF0-A104-868400E1B049}" type="parTrans" cxnId="{F50A591B-5CFC-427A-BBAD-1891B5F1888F}">
      <dgm:prSet/>
      <dgm:spPr/>
      <dgm:t>
        <a:bodyPr/>
        <a:lstStyle/>
        <a:p>
          <a:endParaRPr lang="pt-BR"/>
        </a:p>
      </dgm:t>
    </dgm:pt>
    <dgm:pt modelId="{76382B93-080E-46C9-BC97-00402C837D9A}" type="sibTrans" cxnId="{F50A591B-5CFC-427A-BBAD-1891B5F1888F}">
      <dgm:prSet/>
      <dgm:spPr/>
      <dgm:t>
        <a:bodyPr/>
        <a:lstStyle/>
        <a:p>
          <a:endParaRPr lang="pt-BR"/>
        </a:p>
      </dgm:t>
    </dgm:pt>
    <dgm:pt modelId="{26CAC463-2F99-4190-B163-3CE563DE27FA}">
      <dgm:prSet phldrT="[Texto]" custT="1"/>
      <dgm:spPr/>
      <dgm:t>
        <a:bodyPr/>
        <a:lstStyle/>
        <a:p>
          <a:r>
            <a:rPr lang="pt-BR" sz="6000" dirty="0">
              <a:latin typeface="Algerian" panose="04020705040A02060702" pitchFamily="82" charset="0"/>
              <a:ea typeface="ADLaM Display" panose="02010000000000000000" pitchFamily="2" charset="0"/>
              <a:cs typeface="ADLaM Display" panose="02010000000000000000" pitchFamily="2" charset="0"/>
            </a:rPr>
            <a:t>?</a:t>
          </a:r>
        </a:p>
      </dgm:t>
    </dgm:pt>
    <dgm:pt modelId="{357C8507-CB55-4E4B-B96B-0B5BA7FF4C80}" type="parTrans" cxnId="{D946A14A-543F-4C97-A8ED-2385F70C349D}">
      <dgm:prSet/>
      <dgm:spPr/>
      <dgm:t>
        <a:bodyPr/>
        <a:lstStyle/>
        <a:p>
          <a:endParaRPr lang="pt-BR"/>
        </a:p>
      </dgm:t>
    </dgm:pt>
    <dgm:pt modelId="{6FF6507B-BB33-4D2A-BFFB-86DCE248F311}" type="sibTrans" cxnId="{D946A14A-543F-4C97-A8ED-2385F70C349D}">
      <dgm:prSet/>
      <dgm:spPr/>
      <dgm:t>
        <a:bodyPr/>
        <a:lstStyle/>
        <a:p>
          <a:endParaRPr lang="pt-BR"/>
        </a:p>
      </dgm:t>
    </dgm:pt>
    <dgm:pt modelId="{5B8AA170-0828-404A-855E-B64BD69DA13C}">
      <dgm:prSet phldrT="[Texto]"/>
      <dgm:spPr/>
      <dgm:t>
        <a:bodyPr/>
        <a:lstStyle/>
        <a:p>
          <a:r>
            <a:rPr lang="pt-BR" dirty="0"/>
            <a:t>Modelo Fiscalizatório RCR 4</a:t>
          </a:r>
        </a:p>
      </dgm:t>
    </dgm:pt>
    <dgm:pt modelId="{D53FB5A1-6830-44C9-9C92-7D8D613886AE}" type="parTrans" cxnId="{0F0955CD-E1A0-4970-9105-36A5B4A1A19A}">
      <dgm:prSet/>
      <dgm:spPr/>
      <dgm:t>
        <a:bodyPr/>
        <a:lstStyle/>
        <a:p>
          <a:endParaRPr lang="pt-BR"/>
        </a:p>
      </dgm:t>
    </dgm:pt>
    <dgm:pt modelId="{2ACF81B0-E2D4-47A4-B26A-7BD1D0E119B5}" type="sibTrans" cxnId="{0F0955CD-E1A0-4970-9105-36A5B4A1A19A}">
      <dgm:prSet/>
      <dgm:spPr/>
      <dgm:t>
        <a:bodyPr/>
        <a:lstStyle/>
        <a:p>
          <a:endParaRPr lang="pt-BR"/>
        </a:p>
      </dgm:t>
    </dgm:pt>
    <dgm:pt modelId="{970D23C1-B762-4535-92E5-E5743CC5B449}" type="pres">
      <dgm:prSet presAssocID="{BB853822-71C8-43BD-8280-C7D6D6EF0E5D}" presName="Name0" presStyleCnt="0">
        <dgm:presLayoutVars>
          <dgm:dir/>
          <dgm:animLvl val="lvl"/>
          <dgm:resizeHandles val="exact"/>
        </dgm:presLayoutVars>
      </dgm:prSet>
      <dgm:spPr/>
    </dgm:pt>
    <dgm:pt modelId="{F9E36757-576A-451C-885E-C60472DEB2C1}" type="pres">
      <dgm:prSet presAssocID="{1C808B5B-E53D-44AC-951D-822B084E559E}" presName="parTxOnly" presStyleLbl="node1" presStyleIdx="0" presStyleCnt="3">
        <dgm:presLayoutVars>
          <dgm:chMax val="0"/>
          <dgm:chPref val="0"/>
          <dgm:bulletEnabled val="1"/>
        </dgm:presLayoutVars>
      </dgm:prSet>
      <dgm:spPr/>
    </dgm:pt>
    <dgm:pt modelId="{CCDC993A-181C-453E-BAFF-9640B3897C83}" type="pres">
      <dgm:prSet presAssocID="{76382B93-080E-46C9-BC97-00402C837D9A}" presName="parTxOnlySpace" presStyleCnt="0"/>
      <dgm:spPr/>
    </dgm:pt>
    <dgm:pt modelId="{17F8340C-EF8C-4742-9A29-693E40A71A3E}" type="pres">
      <dgm:prSet presAssocID="{26CAC463-2F99-4190-B163-3CE563DE27FA}" presName="parTxOnly" presStyleLbl="node1" presStyleIdx="1" presStyleCnt="3">
        <dgm:presLayoutVars>
          <dgm:chMax val="0"/>
          <dgm:chPref val="0"/>
          <dgm:bulletEnabled val="1"/>
        </dgm:presLayoutVars>
      </dgm:prSet>
      <dgm:spPr/>
    </dgm:pt>
    <dgm:pt modelId="{E22BF701-016D-4603-8E96-FEBC5C531F8B}" type="pres">
      <dgm:prSet presAssocID="{6FF6507B-BB33-4D2A-BFFB-86DCE248F311}" presName="parTxOnlySpace" presStyleCnt="0"/>
      <dgm:spPr/>
    </dgm:pt>
    <dgm:pt modelId="{9A459952-A954-417F-AE21-B50F331BE71A}" type="pres">
      <dgm:prSet presAssocID="{5B8AA170-0828-404A-855E-B64BD69DA13C}" presName="parTxOnly" presStyleLbl="node1" presStyleIdx="2" presStyleCnt="3">
        <dgm:presLayoutVars>
          <dgm:chMax val="0"/>
          <dgm:chPref val="0"/>
          <dgm:bulletEnabled val="1"/>
        </dgm:presLayoutVars>
      </dgm:prSet>
      <dgm:spPr/>
    </dgm:pt>
  </dgm:ptLst>
  <dgm:cxnLst>
    <dgm:cxn modelId="{F50A591B-5CFC-427A-BBAD-1891B5F1888F}" srcId="{BB853822-71C8-43BD-8280-C7D6D6EF0E5D}" destId="{1C808B5B-E53D-44AC-951D-822B084E559E}" srcOrd="0" destOrd="0" parTransId="{0D4AF8E9-AC0A-4EF0-A104-868400E1B049}" sibTransId="{76382B93-080E-46C9-BC97-00402C837D9A}"/>
    <dgm:cxn modelId="{BCAB1223-972D-4C87-8B04-D3D90018E336}" type="presOf" srcId="{1C808B5B-E53D-44AC-951D-822B084E559E}" destId="{F9E36757-576A-451C-885E-C60472DEB2C1}" srcOrd="0" destOrd="0" presId="urn:microsoft.com/office/officeart/2005/8/layout/chevron1"/>
    <dgm:cxn modelId="{D946A14A-543F-4C97-A8ED-2385F70C349D}" srcId="{BB853822-71C8-43BD-8280-C7D6D6EF0E5D}" destId="{26CAC463-2F99-4190-B163-3CE563DE27FA}" srcOrd="1" destOrd="0" parTransId="{357C8507-CB55-4E4B-B96B-0B5BA7FF4C80}" sibTransId="{6FF6507B-BB33-4D2A-BFFB-86DCE248F311}"/>
    <dgm:cxn modelId="{C22D9B80-3053-4429-961E-67798FB3A7D6}" type="presOf" srcId="{5B8AA170-0828-404A-855E-B64BD69DA13C}" destId="{9A459952-A954-417F-AE21-B50F331BE71A}" srcOrd="0" destOrd="0" presId="urn:microsoft.com/office/officeart/2005/8/layout/chevron1"/>
    <dgm:cxn modelId="{6326428F-1994-4BA3-AF61-5D292C052D26}" type="presOf" srcId="{26CAC463-2F99-4190-B163-3CE563DE27FA}" destId="{17F8340C-EF8C-4742-9A29-693E40A71A3E}" srcOrd="0" destOrd="0" presId="urn:microsoft.com/office/officeart/2005/8/layout/chevron1"/>
    <dgm:cxn modelId="{0F0955CD-E1A0-4970-9105-36A5B4A1A19A}" srcId="{BB853822-71C8-43BD-8280-C7D6D6EF0E5D}" destId="{5B8AA170-0828-404A-855E-B64BD69DA13C}" srcOrd="2" destOrd="0" parTransId="{D53FB5A1-6830-44C9-9C92-7D8D613886AE}" sibTransId="{2ACF81B0-E2D4-47A4-B26A-7BD1D0E119B5}"/>
    <dgm:cxn modelId="{EC1F9ACD-319B-4E7A-B6A6-A689048805AF}" type="presOf" srcId="{BB853822-71C8-43BD-8280-C7D6D6EF0E5D}" destId="{970D23C1-B762-4535-92E5-E5743CC5B449}" srcOrd="0" destOrd="0" presId="urn:microsoft.com/office/officeart/2005/8/layout/chevron1"/>
    <dgm:cxn modelId="{AC694EC6-C04A-4CF0-B7EB-5BA36953FBD9}" type="presParOf" srcId="{970D23C1-B762-4535-92E5-E5743CC5B449}" destId="{F9E36757-576A-451C-885E-C60472DEB2C1}" srcOrd="0" destOrd="0" presId="urn:microsoft.com/office/officeart/2005/8/layout/chevron1"/>
    <dgm:cxn modelId="{917BB80D-4CC8-4110-9A1E-AB60E8DC95E5}" type="presParOf" srcId="{970D23C1-B762-4535-92E5-E5743CC5B449}" destId="{CCDC993A-181C-453E-BAFF-9640B3897C83}" srcOrd="1" destOrd="0" presId="urn:microsoft.com/office/officeart/2005/8/layout/chevron1"/>
    <dgm:cxn modelId="{F8405F8A-EAC1-40D8-8A6A-5D316B006127}" type="presParOf" srcId="{970D23C1-B762-4535-92E5-E5743CC5B449}" destId="{17F8340C-EF8C-4742-9A29-693E40A71A3E}" srcOrd="2" destOrd="0" presId="urn:microsoft.com/office/officeart/2005/8/layout/chevron1"/>
    <dgm:cxn modelId="{8DAE9CD3-57DF-41C1-8848-1358A6CB4D6C}" type="presParOf" srcId="{970D23C1-B762-4535-92E5-E5743CC5B449}" destId="{E22BF701-016D-4603-8E96-FEBC5C531F8B}" srcOrd="3" destOrd="0" presId="urn:microsoft.com/office/officeart/2005/8/layout/chevron1"/>
    <dgm:cxn modelId="{69E22522-89D7-4A50-97E9-9DBC45C80FDD}" type="presParOf" srcId="{970D23C1-B762-4535-92E5-E5743CC5B449}" destId="{9A459952-A954-417F-AE21-B50F331BE71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36757-576A-451C-885E-C60472DEB2C1}">
      <dsp:nvSpPr>
        <dsp:cNvPr id="0" name=""/>
        <dsp:cNvSpPr/>
      </dsp:nvSpPr>
      <dsp:spPr>
        <a:xfrm>
          <a:off x="2381" y="279304"/>
          <a:ext cx="2901156" cy="116046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Modelo Fiscalizatório atual</a:t>
          </a:r>
        </a:p>
      </dsp:txBody>
      <dsp:txXfrm>
        <a:off x="582612" y="279304"/>
        <a:ext cx="1740694" cy="1160462"/>
      </dsp:txXfrm>
    </dsp:sp>
    <dsp:sp modelId="{17F8340C-EF8C-4742-9A29-693E40A71A3E}">
      <dsp:nvSpPr>
        <dsp:cNvPr id="0" name=""/>
        <dsp:cNvSpPr/>
      </dsp:nvSpPr>
      <dsp:spPr>
        <a:xfrm>
          <a:off x="2613421" y="279304"/>
          <a:ext cx="2901156" cy="1160462"/>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030" tIns="80010" rIns="80010" bIns="80010" numCol="1" spcCol="1270" anchor="ctr" anchorCtr="0">
          <a:noAutofit/>
        </a:bodyPr>
        <a:lstStyle/>
        <a:p>
          <a:pPr marL="0" lvl="0" indent="0" algn="ctr" defTabSz="2667000">
            <a:lnSpc>
              <a:spcPct val="90000"/>
            </a:lnSpc>
            <a:spcBef>
              <a:spcPct val="0"/>
            </a:spcBef>
            <a:spcAft>
              <a:spcPct val="35000"/>
            </a:spcAft>
            <a:buNone/>
          </a:pPr>
          <a:r>
            <a:rPr lang="pt-BR" sz="6000" kern="1200" dirty="0">
              <a:latin typeface="Algerian" panose="04020705040A02060702" pitchFamily="82" charset="0"/>
              <a:ea typeface="ADLaM Display" panose="02010000000000000000" pitchFamily="2" charset="0"/>
              <a:cs typeface="ADLaM Display" panose="02010000000000000000" pitchFamily="2" charset="0"/>
            </a:rPr>
            <a:t>?</a:t>
          </a:r>
        </a:p>
      </dsp:txBody>
      <dsp:txXfrm>
        <a:off x="3193652" y="279304"/>
        <a:ext cx="1740694" cy="1160462"/>
      </dsp:txXfrm>
    </dsp:sp>
    <dsp:sp modelId="{9A459952-A954-417F-AE21-B50F331BE71A}">
      <dsp:nvSpPr>
        <dsp:cNvPr id="0" name=""/>
        <dsp:cNvSpPr/>
      </dsp:nvSpPr>
      <dsp:spPr>
        <a:xfrm>
          <a:off x="5224462" y="279304"/>
          <a:ext cx="2901156" cy="1160462"/>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Modelo Fiscalizatório RCR 4</a:t>
          </a:r>
        </a:p>
      </dsp:txBody>
      <dsp:txXfrm>
        <a:off x="5804693" y="279304"/>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43CDEDE-1858-4297-BA8A-5A402C63E268}" type="datetimeFigureOut">
              <a:rPr lang="pt-BR" smtClean="0"/>
              <a:t>28/03/2024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136808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43CDEDE-1858-4297-BA8A-5A402C63E268}" type="datetimeFigureOut">
              <a:rPr lang="pt-BR" smtClean="0"/>
              <a:t>28/03/2024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345059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43CDEDE-1858-4297-BA8A-5A402C63E268}" type="datetimeFigureOut">
              <a:rPr lang="pt-BR" smtClean="0"/>
              <a:t>28/03/2024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313249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66699" y="755650"/>
            <a:ext cx="11649075" cy="635539"/>
          </a:xfrm>
        </p:spPr>
        <p:txBody>
          <a:bodyPr>
            <a:normAutofit/>
          </a:bodyPr>
          <a:lstStyle>
            <a:lvl1pPr algn="r">
              <a:defRPr sz="3200" b="1"/>
            </a:lvl1pPr>
          </a:lstStyle>
          <a:p>
            <a:r>
              <a:rPr lang="pt-BR" dirty="0"/>
              <a:t>Clique para editar o título mestre</a:t>
            </a:r>
          </a:p>
        </p:txBody>
      </p:sp>
      <p:sp>
        <p:nvSpPr>
          <p:cNvPr id="3" name="Espaço Reservado para Conteúdo 2"/>
          <p:cNvSpPr>
            <a:spLocks noGrp="1"/>
          </p:cNvSpPr>
          <p:nvPr>
            <p:ph idx="1"/>
          </p:nvPr>
        </p:nvSpPr>
        <p:spPr>
          <a:xfrm>
            <a:off x="266699" y="1495425"/>
            <a:ext cx="11649075" cy="4681538"/>
          </a:xfrm>
        </p:spPr>
        <p:txBody>
          <a:bodyPr/>
          <a:lstStyle>
            <a:lvl1pPr marL="228600" indent="-228600">
              <a:buFont typeface="Wingdings" panose="05000000000000000000" pitchFamily="2" charset="2"/>
              <a:buChar char="ü"/>
              <a:defRPr/>
            </a:lvl1pPr>
            <a:lvl2pPr marL="685800" indent="-228600">
              <a:buFont typeface="Wingdings" panose="05000000000000000000" pitchFamily="2" charset="2"/>
              <a:buChar char="ü"/>
              <a:defRPr/>
            </a:lvl2pPr>
            <a:lvl3pPr marL="1143000" indent="-228600">
              <a:buFont typeface="Wingdings" panose="05000000000000000000" pitchFamily="2" charset="2"/>
              <a:buChar char="ü"/>
              <a:defRPr/>
            </a:lvl3pPr>
            <a:lvl4pPr marL="1600200" indent="-228600">
              <a:buFont typeface="Wingdings" panose="05000000000000000000" pitchFamily="2" charset="2"/>
              <a:buChar char="ü"/>
              <a:defRPr/>
            </a:lvl4pPr>
            <a:lvl5pPr marL="2057400" indent="-228600">
              <a:buFont typeface="Wingdings" panose="05000000000000000000" pitchFamily="2" charset="2"/>
              <a:buChar char="ü"/>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9461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43CDEDE-1858-4297-BA8A-5A402C63E268}" type="datetimeFigureOut">
              <a:rPr lang="pt-BR" smtClean="0"/>
              <a:t>28/03/2024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273211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730250"/>
            <a:ext cx="10515600" cy="720725"/>
          </a:xfrm>
        </p:spPr>
        <p:txBody>
          <a:bodyPr/>
          <a:lstStyle>
            <a:lvl1pPr algn="r">
              <a:defRPr b="1"/>
            </a:lvl1pPr>
          </a:lstStyle>
          <a:p>
            <a:r>
              <a:rPr lang="pt-BR" dirty="0"/>
              <a:t>Clique para editar o título mestre</a:t>
            </a:r>
          </a:p>
        </p:txBody>
      </p:sp>
      <p:sp>
        <p:nvSpPr>
          <p:cNvPr id="3" name="Espaço Reservado para Conteúdo 2"/>
          <p:cNvSpPr>
            <a:spLocks noGrp="1"/>
          </p:cNvSpPr>
          <p:nvPr>
            <p:ph sz="half" idx="1"/>
          </p:nvPr>
        </p:nvSpPr>
        <p:spPr>
          <a:xfrm>
            <a:off x="838200" y="1630362"/>
            <a:ext cx="5181600" cy="454660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630362"/>
            <a:ext cx="5181600" cy="454660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137422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43CDEDE-1858-4297-BA8A-5A402C63E268}" type="datetimeFigureOut">
              <a:rPr lang="pt-BR" smtClean="0"/>
              <a:t>28/03/2024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32413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43CDEDE-1858-4297-BA8A-5A402C63E268}" type="datetimeFigureOut">
              <a:rPr lang="pt-BR" smtClean="0"/>
              <a:t>28/03/2024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77003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43CDEDE-1858-4297-BA8A-5A402C63E268}" type="datetimeFigureOut">
              <a:rPr lang="pt-BR" smtClean="0"/>
              <a:t>28/03/2024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327014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43CDEDE-1858-4297-BA8A-5A402C63E268}" type="datetimeFigureOut">
              <a:rPr lang="pt-BR" smtClean="0"/>
              <a:t>28/03/2024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286635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43CDEDE-1858-4297-BA8A-5A402C63E268}" type="datetimeFigureOut">
              <a:rPr lang="pt-BR" smtClean="0"/>
              <a:t>28/03/2024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4815F-8FD0-434F-A874-CD7956DED378}" type="slidenum">
              <a:rPr lang="pt-BR" smtClean="0"/>
              <a:t>‹nº›</a:t>
            </a:fld>
            <a:endParaRPr lang="pt-BR"/>
          </a:p>
        </p:txBody>
      </p:sp>
    </p:spTree>
    <p:extLst>
      <p:ext uri="{BB962C8B-B14F-4D97-AF65-F5344CB8AC3E}">
        <p14:creationId xmlns:p14="http://schemas.microsoft.com/office/powerpoint/2010/main" val="238386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00025" y="771526"/>
            <a:ext cx="11772900" cy="647700"/>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200025" y="1562100"/>
            <a:ext cx="11772899" cy="4614863"/>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CDEDE-1858-4297-BA8A-5A402C63E268}" type="datetimeFigureOut">
              <a:rPr lang="pt-BR" smtClean="0"/>
              <a:t>28/03/2024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815F-8FD0-434F-A874-CD7956DED378}" type="slidenum">
              <a:rPr lang="pt-BR" smtClean="0"/>
              <a:t>‹nº›</a:t>
            </a:fld>
            <a:endParaRPr lang="pt-BR"/>
          </a:p>
        </p:txBody>
      </p:sp>
    </p:spTree>
    <p:extLst>
      <p:ext uri="{BB962C8B-B14F-4D97-AF65-F5344CB8AC3E}">
        <p14:creationId xmlns:p14="http://schemas.microsoft.com/office/powerpoint/2010/main" val="88782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ü"/>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Padrão do plano de fundo&#10;&#10;Descrição gerada automaticamente">
            <a:extLst>
              <a:ext uri="{FF2B5EF4-FFF2-40B4-BE49-F238E27FC236}">
                <a16:creationId xmlns:a16="http://schemas.microsoft.com/office/drawing/2014/main" id="{B3DE3B3A-5C68-E760-0226-36AE123112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9A52D6-34D7-2656-9D0F-4BC1D184EC74}"/>
              </a:ext>
            </a:extLst>
          </p:cNvPr>
          <p:cNvSpPr>
            <a:spLocks noGrp="1"/>
          </p:cNvSpPr>
          <p:nvPr>
            <p:ph type="ctrTitle"/>
          </p:nvPr>
        </p:nvSpPr>
        <p:spPr>
          <a:xfrm>
            <a:off x="2059450" y="1471987"/>
            <a:ext cx="9144000" cy="2387600"/>
          </a:xfrm>
          <a:noFill/>
        </p:spPr>
        <p:txBody>
          <a:bodyPr>
            <a:normAutofit/>
          </a:bodyPr>
          <a:lstStyle/>
          <a:p>
            <a:r>
              <a:rPr lang="pt-BR" sz="9600" dirty="0">
                <a:solidFill>
                  <a:schemeClr val="bg1"/>
                </a:solidFill>
                <a:latin typeface="Montserrat SemiBold" panose="00000700000000000000" pitchFamily="50" charset="0"/>
              </a:rPr>
              <a:t>Ponto Fiscal</a:t>
            </a:r>
          </a:p>
        </p:txBody>
      </p:sp>
      <p:sp>
        <p:nvSpPr>
          <p:cNvPr id="3" name="Subtítulo 2">
            <a:extLst>
              <a:ext uri="{FF2B5EF4-FFF2-40B4-BE49-F238E27FC236}">
                <a16:creationId xmlns:a16="http://schemas.microsoft.com/office/drawing/2014/main" id="{40D2C84E-1264-46C0-42F4-FE3730C4F2BF}"/>
              </a:ext>
            </a:extLst>
          </p:cNvPr>
          <p:cNvSpPr>
            <a:spLocks noGrp="1"/>
          </p:cNvSpPr>
          <p:nvPr>
            <p:ph type="subTitle" idx="1"/>
          </p:nvPr>
        </p:nvSpPr>
        <p:spPr>
          <a:xfrm>
            <a:off x="1524000" y="3783106"/>
            <a:ext cx="9144000" cy="455519"/>
          </a:xfrm>
        </p:spPr>
        <p:txBody>
          <a:bodyPr>
            <a:normAutofit/>
          </a:bodyPr>
          <a:lstStyle/>
          <a:p>
            <a:r>
              <a:rPr lang="pt-BR" dirty="0">
                <a:solidFill>
                  <a:schemeClr val="bg1"/>
                </a:solidFill>
                <a:latin typeface="Bahnschrift SemiCondensed" panose="020B0502040204020203" pitchFamily="34" charset="0"/>
              </a:rPr>
              <a:t>4º Encontro Regional da SUROD</a:t>
            </a:r>
          </a:p>
          <a:p>
            <a:endParaRPr lang="pt-BR" dirty="0">
              <a:solidFill>
                <a:schemeClr val="bg1"/>
              </a:solidFill>
              <a:latin typeface="Bahnschrift SemiCondensed" panose="020B0502040204020203" pitchFamily="34" charset="0"/>
            </a:endParaRPr>
          </a:p>
        </p:txBody>
      </p:sp>
      <p:pic>
        <p:nvPicPr>
          <p:cNvPr id="7" name="Gráfico 6">
            <a:extLst>
              <a:ext uri="{FF2B5EF4-FFF2-40B4-BE49-F238E27FC236}">
                <a16:creationId xmlns:a16="http://schemas.microsoft.com/office/drawing/2014/main" id="{396E14A7-BB5A-CCA7-74C6-E4BE743CA5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4515" y="2501153"/>
            <a:ext cx="652168" cy="1182347"/>
          </a:xfrm>
          <a:prstGeom prst="rect">
            <a:avLst/>
          </a:prstGeom>
        </p:spPr>
      </p:pic>
      <p:sp>
        <p:nvSpPr>
          <p:cNvPr id="4" name="Subtítulo 2">
            <a:extLst>
              <a:ext uri="{FF2B5EF4-FFF2-40B4-BE49-F238E27FC236}">
                <a16:creationId xmlns:a16="http://schemas.microsoft.com/office/drawing/2014/main" id="{2CE35260-4543-A82F-7BB4-ADDF5DA60FAA}"/>
              </a:ext>
            </a:extLst>
          </p:cNvPr>
          <p:cNvSpPr txBox="1">
            <a:spLocks/>
          </p:cNvSpPr>
          <p:nvPr/>
        </p:nvSpPr>
        <p:spPr>
          <a:xfrm>
            <a:off x="1524000" y="4316507"/>
            <a:ext cx="9144000" cy="1284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3200" dirty="0">
                <a:solidFill>
                  <a:schemeClr val="accent2"/>
                </a:solidFill>
                <a:latin typeface="Bahnschrift SemiCondensed" panose="020B0502040204020203" pitchFamily="34" charset="0"/>
              </a:rPr>
              <a:t>Transição RCR4 – Fiscalização Atual</a:t>
            </a:r>
          </a:p>
          <a:p>
            <a:pPr algn="l"/>
            <a:r>
              <a:rPr lang="pt-BR" sz="3200" dirty="0">
                <a:solidFill>
                  <a:schemeClr val="accent2"/>
                </a:solidFill>
                <a:latin typeface="Bahnschrift SemiCondensed" panose="020B0502040204020203" pitchFamily="34" charset="0"/>
              </a:rPr>
              <a:t>Zeca e Sergio</a:t>
            </a:r>
          </a:p>
        </p:txBody>
      </p:sp>
    </p:spTree>
    <p:extLst>
      <p:ext uri="{BB962C8B-B14F-4D97-AF65-F5344CB8AC3E}">
        <p14:creationId xmlns:p14="http://schemas.microsoft.com/office/powerpoint/2010/main" val="412690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AB45E-44BE-0FDF-DE8F-60D85A98BE52}"/>
              </a:ext>
            </a:extLst>
          </p:cNvPr>
          <p:cNvSpPr>
            <a:spLocks noGrp="1"/>
          </p:cNvSpPr>
          <p:nvPr>
            <p:ph type="title"/>
          </p:nvPr>
        </p:nvSpPr>
        <p:spPr/>
        <p:txBody>
          <a:bodyPr>
            <a:normAutofit/>
          </a:bodyPr>
          <a:lstStyle/>
          <a:p>
            <a:r>
              <a:rPr lang="pt-BR" dirty="0">
                <a:solidFill>
                  <a:schemeClr val="accent2"/>
                </a:solidFill>
              </a:rPr>
              <a:t>Fiscalização de obras obrigatórias</a:t>
            </a:r>
          </a:p>
        </p:txBody>
      </p:sp>
      <p:sp>
        <p:nvSpPr>
          <p:cNvPr id="3" name="Espaço Reservado para Conteúdo 2">
            <a:extLst>
              <a:ext uri="{FF2B5EF4-FFF2-40B4-BE49-F238E27FC236}">
                <a16:creationId xmlns:a16="http://schemas.microsoft.com/office/drawing/2014/main" id="{8BC7A450-E997-999A-1B34-EA28E223B6F2}"/>
              </a:ext>
            </a:extLst>
          </p:cNvPr>
          <p:cNvSpPr>
            <a:spLocks noGrp="1"/>
          </p:cNvSpPr>
          <p:nvPr>
            <p:ph idx="1"/>
          </p:nvPr>
        </p:nvSpPr>
        <p:spPr/>
        <p:txBody>
          <a:bodyPr>
            <a:noAutofit/>
          </a:bodyPr>
          <a:lstStyle/>
          <a:p>
            <a:pPr marL="0" indent="0">
              <a:buNone/>
            </a:pPr>
            <a:r>
              <a:rPr lang="pt-BR" sz="1600" dirty="0"/>
              <a:t>A fiscalização de obras obrigatórias será realizada pela Unidade Regional e terá por finalidade </a:t>
            </a:r>
            <a:r>
              <a:rPr lang="pt-BR" sz="1600" b="1" dirty="0"/>
              <a:t>o acompanhamento do avanço físico das obras obrigatórias </a:t>
            </a:r>
            <a:r>
              <a:rPr lang="pt-BR" sz="1600" dirty="0"/>
              <a:t>previstas.</a:t>
            </a:r>
          </a:p>
          <a:p>
            <a:pPr marL="0" indent="0">
              <a:buNone/>
            </a:pPr>
            <a:r>
              <a:rPr lang="pt-BR" sz="1600" dirty="0"/>
              <a:t>(...) será implementada pela comparação da execução anual verificada e o escopo e cronograma das obrigações.</a:t>
            </a:r>
          </a:p>
          <a:p>
            <a:pPr marL="0" indent="0">
              <a:buNone/>
            </a:pPr>
            <a:r>
              <a:rPr lang="pt-BR" sz="1600" dirty="0"/>
              <a:t>(...) deverá incluir as inexecuções de obrigações vencidas, quanto ao atendimento ao prazo, ao escopo, </a:t>
            </a:r>
            <a:r>
              <a:rPr lang="pt-BR" sz="1600" b="1" dirty="0">
                <a:solidFill>
                  <a:srgbClr val="C00000"/>
                </a:solidFill>
              </a:rPr>
              <a:t>aos parâmetros técnicos e à observância dos projetos de engenharia aceitos pela ANTT.</a:t>
            </a:r>
          </a:p>
          <a:p>
            <a:pPr marL="0" indent="0">
              <a:buNone/>
            </a:pPr>
            <a:r>
              <a:rPr lang="pt-BR" sz="1600" dirty="0"/>
              <a:t>Sem prejuízo das penalidades e demais mecanismos regulatórios cabíveis, a existência de infração relativa à obra obrigatória </a:t>
            </a:r>
            <a:r>
              <a:rPr lang="pt-BR" sz="1600" b="1" dirty="0">
                <a:solidFill>
                  <a:srgbClr val="C00000"/>
                </a:solidFill>
              </a:rPr>
              <a:t>não obsta a sua liberação ao tráfego e fruição pelos usuários, quando atestada pelo agente de fiscalização ausência de risco significante à segurança viária</a:t>
            </a:r>
            <a:r>
              <a:rPr lang="pt-BR" sz="1600" dirty="0"/>
              <a:t>.</a:t>
            </a:r>
          </a:p>
          <a:p>
            <a:pPr marL="0" indent="0">
              <a:buNone/>
            </a:pPr>
            <a:endParaRPr lang="pt-BR" sz="1600" dirty="0"/>
          </a:p>
          <a:p>
            <a:pPr marL="0" indent="0">
              <a:buNone/>
            </a:pPr>
            <a:r>
              <a:rPr lang="pt-BR" sz="1600" dirty="0"/>
              <a:t>Manifestação técnica </a:t>
            </a:r>
            <a:r>
              <a:rPr lang="pt-BR" sz="1600" b="1" dirty="0">
                <a:solidFill>
                  <a:srgbClr val="C00000"/>
                </a:solidFill>
              </a:rPr>
              <a:t>será emitida em até 60 (sessenta) dias após a expedição do último informe mensal do verificador sobre obras obrigatórias relativo ao ano-concessão</a:t>
            </a:r>
            <a:r>
              <a:rPr lang="pt-BR" sz="1600" dirty="0"/>
              <a:t>.</a:t>
            </a:r>
          </a:p>
          <a:p>
            <a:pPr marL="0" indent="0">
              <a:buNone/>
            </a:pPr>
            <a:r>
              <a:rPr lang="pt-BR" sz="1600" dirty="0"/>
              <a:t>§2º A manifestação técnica conterá: % de execução das obras obrigatórias e referência aos termos de encerramento lavrados </a:t>
            </a:r>
          </a:p>
          <a:p>
            <a:pPr marL="0" indent="0">
              <a:buNone/>
            </a:pPr>
            <a:r>
              <a:rPr lang="pt-BR" sz="1600" dirty="0"/>
              <a:t>§ 3º Para fins do disposto no § 3º do art. 38 da Lei nº 8.987, de 1995, </a:t>
            </a:r>
            <a:r>
              <a:rPr lang="pt-BR" sz="1600" b="1" dirty="0">
                <a:solidFill>
                  <a:srgbClr val="C00000"/>
                </a:solidFill>
              </a:rPr>
              <a:t>a lavratura da manifestação técnica de que trata o caput implica concessão de prazo até o término do ano-concessão subsequente para que a concessionária execute as obras obrigatórias </a:t>
            </a:r>
            <a:r>
              <a:rPr lang="pt-BR" sz="1600" b="1" dirty="0" err="1">
                <a:solidFill>
                  <a:srgbClr val="C00000"/>
                </a:solidFill>
              </a:rPr>
              <a:t>inexecutadas</a:t>
            </a:r>
            <a:r>
              <a:rPr lang="pt-BR" sz="1600" b="1" dirty="0">
                <a:solidFill>
                  <a:srgbClr val="C00000"/>
                </a:solidFill>
              </a:rPr>
              <a:t>, sem prejuízo da aplicação de penalidades e outros instrumentos regulatórios</a:t>
            </a:r>
            <a:r>
              <a:rPr lang="pt-BR" sz="1600" dirty="0"/>
              <a:t>.</a:t>
            </a:r>
          </a:p>
          <a:p>
            <a:pPr marL="0" indent="0">
              <a:buNone/>
            </a:pPr>
            <a:endParaRPr lang="pt-BR" sz="1600" dirty="0"/>
          </a:p>
        </p:txBody>
      </p:sp>
    </p:spTree>
    <p:extLst>
      <p:ext uri="{BB962C8B-B14F-4D97-AF65-F5344CB8AC3E}">
        <p14:creationId xmlns:p14="http://schemas.microsoft.com/office/powerpoint/2010/main" val="265074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AB45E-44BE-0FDF-DE8F-60D85A98BE52}"/>
              </a:ext>
            </a:extLst>
          </p:cNvPr>
          <p:cNvSpPr>
            <a:spLocks noGrp="1"/>
          </p:cNvSpPr>
          <p:nvPr>
            <p:ph type="title"/>
          </p:nvPr>
        </p:nvSpPr>
        <p:spPr/>
        <p:txBody>
          <a:bodyPr>
            <a:normAutofit/>
          </a:bodyPr>
          <a:lstStyle/>
          <a:p>
            <a:r>
              <a:rPr lang="pt-BR" dirty="0">
                <a:solidFill>
                  <a:schemeClr val="accent2"/>
                </a:solidFill>
              </a:rPr>
              <a:t>Fiscalização</a:t>
            </a:r>
            <a:r>
              <a:rPr lang="pt-BR" dirty="0"/>
              <a:t> </a:t>
            </a:r>
            <a:r>
              <a:rPr lang="pt-BR" dirty="0">
                <a:solidFill>
                  <a:schemeClr val="accent2"/>
                </a:solidFill>
              </a:rPr>
              <a:t>de obras obrigatórias</a:t>
            </a:r>
          </a:p>
        </p:txBody>
      </p:sp>
      <p:sp>
        <p:nvSpPr>
          <p:cNvPr id="3" name="Espaço Reservado para Conteúdo 2">
            <a:extLst>
              <a:ext uri="{FF2B5EF4-FFF2-40B4-BE49-F238E27FC236}">
                <a16:creationId xmlns:a16="http://schemas.microsoft.com/office/drawing/2014/main" id="{8BC7A450-E997-999A-1B34-EA28E223B6F2}"/>
              </a:ext>
            </a:extLst>
          </p:cNvPr>
          <p:cNvSpPr>
            <a:spLocks noGrp="1"/>
          </p:cNvSpPr>
          <p:nvPr>
            <p:ph idx="1"/>
          </p:nvPr>
        </p:nvSpPr>
        <p:spPr/>
        <p:txBody>
          <a:bodyPr>
            <a:noAutofit/>
          </a:bodyPr>
          <a:lstStyle/>
          <a:p>
            <a:pPr marL="0" indent="0">
              <a:buNone/>
            </a:pPr>
            <a:r>
              <a:rPr lang="pt-BR" sz="1600" dirty="0"/>
              <a:t>Durante o ciclo de fiscalização, o agente realizará, </a:t>
            </a:r>
            <a:r>
              <a:rPr lang="pt-BR" sz="1600" dirty="0">
                <a:solidFill>
                  <a:schemeClr val="accent6"/>
                </a:solidFill>
              </a:rPr>
              <a:t>pelo menos, 1 (uma) ação de fiscalização em 1º nível.</a:t>
            </a:r>
          </a:p>
          <a:p>
            <a:pPr marL="0" indent="0">
              <a:buNone/>
            </a:pPr>
            <a:r>
              <a:rPr lang="pt-BR" sz="1600" dirty="0"/>
              <a:t>Em até 30 (trinta) dias após o término do ciclo de fiscalização, o agente de fiscalização realizará a ação de fiscalização em 3º nível.</a:t>
            </a:r>
          </a:p>
          <a:p>
            <a:pPr marL="0" indent="0">
              <a:buNone/>
            </a:pPr>
            <a:r>
              <a:rPr lang="pt-BR" sz="1600" dirty="0"/>
              <a:t>O plano de fiscalização </a:t>
            </a:r>
            <a:r>
              <a:rPr lang="pt-BR" sz="1600" b="1" dirty="0">
                <a:solidFill>
                  <a:schemeClr val="accent2"/>
                </a:solidFill>
              </a:rPr>
              <a:t>poderá prever a realização de mais de uma ação de fiscalização de 3º nível em cada ciclo de fiscalização para obras obrigatórias caracterizadas pela complexidade da solução de engenharia </a:t>
            </a:r>
            <a:r>
              <a:rPr lang="pt-BR" sz="1600" dirty="0"/>
              <a:t>ou de relevante repercussão social.</a:t>
            </a:r>
          </a:p>
          <a:p>
            <a:pPr marL="0" indent="0">
              <a:buNone/>
            </a:pPr>
            <a:r>
              <a:rPr lang="pt-BR" sz="1600" dirty="0"/>
              <a:t>À concessionária será dada ciência a respeito da manifestação técnica, sendo facultada sua manifestação. </a:t>
            </a:r>
          </a:p>
          <a:p>
            <a:pPr marL="0" indent="0">
              <a:buNone/>
            </a:pPr>
            <a:r>
              <a:rPr lang="pt-BR" sz="1600" dirty="0"/>
              <a:t>A Unidade Regional apreciará a manifestação apresentada pela concessionária na forma do § 1º e elaborará manifestação técnica complementar, sugerindo à Superintendência competente </a:t>
            </a:r>
            <a:r>
              <a:rPr lang="pt-BR" sz="1600" b="1" dirty="0">
                <a:solidFill>
                  <a:schemeClr val="accent2"/>
                </a:solidFill>
              </a:rPr>
              <a:t>medidas preventivas</a:t>
            </a:r>
            <a:r>
              <a:rPr lang="pt-BR" sz="1600" dirty="0"/>
              <a:t>, no prazo de 15 (quinze) dias.</a:t>
            </a:r>
          </a:p>
          <a:p>
            <a:pPr marL="0" indent="0">
              <a:buNone/>
            </a:pPr>
            <a:r>
              <a:rPr lang="pt-BR" sz="1600" dirty="0"/>
              <a:t>Considerando o apurado que não puder ser corrigido com medidas preventivas, será feita fiscalização em 3º nível.</a:t>
            </a:r>
          </a:p>
          <a:p>
            <a:pPr marL="0" indent="0">
              <a:buNone/>
            </a:pPr>
            <a:r>
              <a:rPr lang="pt-BR" sz="1600" dirty="0"/>
              <a:t>Na fiscalização de obras obrigatórias, poderá ser lavrado auto de infração para aplicação de multa moratória por obra obrigatória, na forma do Capítulo VII.</a:t>
            </a:r>
          </a:p>
          <a:p>
            <a:pPr marL="0" indent="0">
              <a:buNone/>
            </a:pPr>
            <a:r>
              <a:rPr lang="pt-BR" sz="1600" dirty="0"/>
              <a:t>Na fiscalização de obras obrigatórias, não serão lavrados:</a:t>
            </a:r>
          </a:p>
          <a:p>
            <a:pPr marL="0" indent="0">
              <a:buNone/>
            </a:pPr>
            <a:r>
              <a:rPr lang="pt-BR" sz="1600" dirty="0"/>
              <a:t>I – termo de registro de ocorrência e II – auto de infração para aplicação de multa específica, exceto se constatada também a ocorrência de infração de outra natureza passível de aplicação de multa específica, na forma do Anexo III.</a:t>
            </a:r>
          </a:p>
          <a:p>
            <a:pPr marL="0" indent="0">
              <a:buNone/>
            </a:pPr>
            <a:r>
              <a:rPr lang="pt-BR" sz="1600" dirty="0"/>
              <a:t>As informações de que tratam o art. 25 serão consideradas em revisão. A inexecução indicada deverá ser contemplada no planejamento anual da concessionária do ano-concessão subsequente.</a:t>
            </a:r>
          </a:p>
          <a:p>
            <a:pPr marL="0" indent="0">
              <a:buNone/>
            </a:pPr>
            <a:r>
              <a:rPr lang="pt-BR" sz="1600" dirty="0"/>
              <a:t>Após ação de fiscalização em 3º nível para recebimento de obras obrigatórias será lavrado termo de encerramento de obra, pela Unidade Regional, nos termos da resolução específica. </a:t>
            </a:r>
          </a:p>
          <a:p>
            <a:pPr marL="0" indent="0">
              <a:buNone/>
            </a:pPr>
            <a:endParaRPr lang="pt-BR" sz="1600" dirty="0"/>
          </a:p>
        </p:txBody>
      </p:sp>
      <p:sp>
        <p:nvSpPr>
          <p:cNvPr id="5" name="Retângulo 4">
            <a:extLst>
              <a:ext uri="{FF2B5EF4-FFF2-40B4-BE49-F238E27FC236}">
                <a16:creationId xmlns:a16="http://schemas.microsoft.com/office/drawing/2014/main" id="{74513687-9AED-391D-C8F0-86032785A4F2}"/>
              </a:ext>
            </a:extLst>
          </p:cNvPr>
          <p:cNvSpPr/>
          <p:nvPr/>
        </p:nvSpPr>
        <p:spPr>
          <a:xfrm>
            <a:off x="266699" y="1391189"/>
            <a:ext cx="11843005" cy="4681538"/>
          </a:xfrm>
          <a:prstGeom prst="rect">
            <a:avLst/>
          </a:prstGeom>
          <a:solidFill>
            <a:srgbClr val="C00000">
              <a:alpha val="10000"/>
            </a:srgb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164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D46CE-6C3D-0372-1E87-39E10D155B4B}"/>
              </a:ext>
            </a:extLst>
          </p:cNvPr>
          <p:cNvSpPr>
            <a:spLocks noGrp="1"/>
          </p:cNvSpPr>
          <p:nvPr>
            <p:ph type="title"/>
          </p:nvPr>
        </p:nvSpPr>
        <p:spPr/>
        <p:txBody>
          <a:bodyPr>
            <a:normAutofit/>
          </a:bodyPr>
          <a:lstStyle/>
          <a:p>
            <a:r>
              <a:rPr lang="pt-BR" dirty="0">
                <a:solidFill>
                  <a:schemeClr val="accent2"/>
                </a:solidFill>
              </a:rPr>
              <a:t>Fiscalização de parâmetros de desempenho</a:t>
            </a:r>
          </a:p>
        </p:txBody>
      </p:sp>
      <p:sp>
        <p:nvSpPr>
          <p:cNvPr id="3" name="Espaço Reservado para Conteúdo 2">
            <a:extLst>
              <a:ext uri="{FF2B5EF4-FFF2-40B4-BE49-F238E27FC236}">
                <a16:creationId xmlns:a16="http://schemas.microsoft.com/office/drawing/2014/main" id="{B40BC2C0-A121-8653-734A-BFFF7494A6F9}"/>
              </a:ext>
            </a:extLst>
          </p:cNvPr>
          <p:cNvSpPr>
            <a:spLocks noGrp="1"/>
          </p:cNvSpPr>
          <p:nvPr>
            <p:ph idx="1"/>
          </p:nvPr>
        </p:nvSpPr>
        <p:spPr/>
        <p:txBody>
          <a:bodyPr>
            <a:noAutofit/>
          </a:bodyPr>
          <a:lstStyle/>
          <a:p>
            <a:pPr marL="0" indent="0">
              <a:buNone/>
            </a:pPr>
            <a:r>
              <a:rPr lang="pt-BR" sz="1600" dirty="0"/>
              <a:t>A fiscalização de parâmetros de desempenho será realizada pela Unidade Regional e terá por finalidade o acompanhamento do atendimento aos parâmetros de desempenho definidos em contrato:</a:t>
            </a:r>
          </a:p>
          <a:p>
            <a:pPr marL="0" indent="0">
              <a:buNone/>
            </a:pPr>
            <a:r>
              <a:rPr lang="pt-BR" sz="1600" dirty="0"/>
              <a:t>I - de manutenção e conservação da infraestrutura;</a:t>
            </a:r>
          </a:p>
          <a:p>
            <a:pPr marL="0" indent="0">
              <a:buNone/>
            </a:pPr>
            <a:r>
              <a:rPr lang="pt-BR" sz="1600" dirty="0"/>
              <a:t>III - dos serviços operacionais.</a:t>
            </a:r>
          </a:p>
          <a:p>
            <a:pPr marL="0" indent="0">
              <a:buNone/>
            </a:pPr>
            <a:r>
              <a:rPr lang="pt-BR" sz="1600" dirty="0"/>
              <a:t>No 1º nível de fiscalização serão considerados: informes anuais de manutenção da infraestrutura, emitidos em até 60 (sessenta) dias após o término do ano-concessão, para elaboração da manifestação técnica anual e os informes rotineiros de conservação da infraestrutura e dos serviços operacionais para elaboração das demais manifestações técnicas.</a:t>
            </a:r>
          </a:p>
          <a:p>
            <a:pPr marL="0" indent="0">
              <a:buNone/>
            </a:pPr>
            <a:r>
              <a:rPr lang="pt-BR" sz="1600" dirty="0"/>
              <a:t>§1º A manifestação técnica sobre parâmetros de desempenho de manutenção da infraestrutura será emitida pelo agente de fiscalização em até 60 (sessenta) dias após a expedição do relatório anual do verificador sobre os parâmetros de desempenho.</a:t>
            </a:r>
          </a:p>
          <a:p>
            <a:pPr marL="0" indent="0">
              <a:buNone/>
            </a:pPr>
            <a:r>
              <a:rPr lang="pt-BR" sz="1600" dirty="0"/>
              <a:t>§2º A manifestação técnica de que trata o §1º conterá o percentual de execução e de inexecução dos parâmetros de desempenho exigíveis no respectivo ano-concessão.</a:t>
            </a:r>
          </a:p>
          <a:p>
            <a:pPr marL="0" indent="0">
              <a:buNone/>
            </a:pPr>
            <a:r>
              <a:rPr lang="pt-BR" sz="1600" dirty="0"/>
              <a:t>§3º A manifestação técnica sobre parâmetros de desempenho de conservação da infraestrutura e dos serviços operacionais será emitida pelo agente de fiscalização em até 30 (trinta) dias após apresentação dos dados e informações pelos responsáveis.</a:t>
            </a:r>
          </a:p>
          <a:p>
            <a:pPr marL="0" indent="0">
              <a:buNone/>
            </a:pPr>
            <a:r>
              <a:rPr lang="pt-BR" sz="1600" dirty="0"/>
              <a:t>Art. 33. Durante o ciclo de fiscalização de parâmetros de desempenho, o agente de fiscalização realizará, ao menos:</a:t>
            </a:r>
          </a:p>
          <a:p>
            <a:pPr marL="0" indent="0">
              <a:buNone/>
            </a:pPr>
            <a:r>
              <a:rPr lang="pt-BR" sz="1600" dirty="0"/>
              <a:t>I – </a:t>
            </a:r>
            <a:r>
              <a:rPr lang="pt-BR" sz="1600" dirty="0">
                <a:solidFill>
                  <a:schemeClr val="accent2"/>
                </a:solidFill>
              </a:rPr>
              <a:t>semestralmente, 1 (uma) ação de fiscalização de 1º nível, </a:t>
            </a:r>
            <a:r>
              <a:rPr lang="pt-BR" sz="1600" dirty="0"/>
              <a:t>de conservação da infraestrutura e dos serviços operacionais; e</a:t>
            </a:r>
          </a:p>
          <a:p>
            <a:pPr marL="0" indent="0">
              <a:buNone/>
            </a:pPr>
            <a:r>
              <a:rPr lang="pt-BR" sz="1600" dirty="0"/>
              <a:t>II – anualmente, pelo menos, 1 (uma) ação de fiscalização de 1º nível, de manutenção de infraestrutura.</a:t>
            </a:r>
          </a:p>
        </p:txBody>
      </p:sp>
      <p:sp>
        <p:nvSpPr>
          <p:cNvPr id="4" name="Retângulo 3">
            <a:extLst>
              <a:ext uri="{FF2B5EF4-FFF2-40B4-BE49-F238E27FC236}">
                <a16:creationId xmlns:a16="http://schemas.microsoft.com/office/drawing/2014/main" id="{BF5F0B5D-3CAC-7537-3651-1B14E972A921}"/>
              </a:ext>
            </a:extLst>
          </p:cNvPr>
          <p:cNvSpPr/>
          <p:nvPr/>
        </p:nvSpPr>
        <p:spPr>
          <a:xfrm>
            <a:off x="174497" y="2789382"/>
            <a:ext cx="11843005" cy="2401454"/>
          </a:xfrm>
          <a:prstGeom prst="rect">
            <a:avLst/>
          </a:prstGeom>
          <a:solidFill>
            <a:schemeClr val="accent4">
              <a:alpha val="10000"/>
            </a:schemeClr>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935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D46CE-6C3D-0372-1E87-39E10D155B4B}"/>
              </a:ext>
            </a:extLst>
          </p:cNvPr>
          <p:cNvSpPr>
            <a:spLocks noGrp="1"/>
          </p:cNvSpPr>
          <p:nvPr>
            <p:ph type="title"/>
          </p:nvPr>
        </p:nvSpPr>
        <p:spPr/>
        <p:txBody>
          <a:bodyPr>
            <a:normAutofit/>
          </a:bodyPr>
          <a:lstStyle/>
          <a:p>
            <a:r>
              <a:rPr lang="pt-BR" dirty="0"/>
              <a:t>Fiscalização de parâmetros de desempenho</a:t>
            </a:r>
          </a:p>
        </p:txBody>
      </p:sp>
      <p:sp>
        <p:nvSpPr>
          <p:cNvPr id="3" name="Espaço Reservado para Conteúdo 2">
            <a:extLst>
              <a:ext uri="{FF2B5EF4-FFF2-40B4-BE49-F238E27FC236}">
                <a16:creationId xmlns:a16="http://schemas.microsoft.com/office/drawing/2014/main" id="{B40BC2C0-A121-8653-734A-BFFF7494A6F9}"/>
              </a:ext>
            </a:extLst>
          </p:cNvPr>
          <p:cNvSpPr>
            <a:spLocks noGrp="1"/>
          </p:cNvSpPr>
          <p:nvPr>
            <p:ph idx="1"/>
          </p:nvPr>
        </p:nvSpPr>
        <p:spPr/>
        <p:txBody>
          <a:bodyPr>
            <a:normAutofit/>
          </a:bodyPr>
          <a:lstStyle/>
          <a:p>
            <a:pPr marL="0" indent="0">
              <a:buNone/>
            </a:pPr>
            <a:r>
              <a:rPr lang="pt-BR" sz="1600" dirty="0"/>
              <a:t>Art. 34. </a:t>
            </a:r>
            <a:r>
              <a:rPr lang="pt-BR" sz="1600" dirty="0">
                <a:solidFill>
                  <a:schemeClr val="accent2"/>
                </a:solidFill>
              </a:rPr>
              <a:t>À concessionária será dada ciência a respeito das manifestações técnicas de que trata o art. 32 </a:t>
            </a:r>
            <a:r>
              <a:rPr lang="pt-BR" sz="1600" dirty="0"/>
              <a:t>e dos documentos que subsidiaram a sua elaboração, caso se identifique a necessidade de ação de fiscalização em 2º nível.</a:t>
            </a:r>
          </a:p>
          <a:p>
            <a:pPr marL="0" indent="0">
              <a:buNone/>
            </a:pPr>
            <a:r>
              <a:rPr lang="pt-BR" sz="1600" dirty="0"/>
              <a:t>§1º A manifestação da concessionária deverá ocorrer no prazo improrrogável de 15 (quinze) dias. </a:t>
            </a:r>
          </a:p>
          <a:p>
            <a:pPr marL="0" indent="0">
              <a:buNone/>
            </a:pPr>
            <a:r>
              <a:rPr lang="pt-BR" sz="1600" dirty="0"/>
              <a:t>§2º A Unidade Regional apreciará a manifestação apresentada pela concessionária na forma do §1º e aplicará as medidas tratadas no art. 19, se necessário. §3º Considerando o apurado que não puder ser corrigido com medidas preventivas, será feita fiscalização em 3º nível.</a:t>
            </a:r>
          </a:p>
          <a:p>
            <a:pPr marL="0" indent="0">
              <a:buNone/>
            </a:pPr>
            <a:r>
              <a:rPr lang="pt-BR" sz="1600" dirty="0"/>
              <a:t>Art. 35. Na fiscalização de parâmetros de desempenho, poderão ser aplicadas as seguintes medidas, conforme a classe da concessionária:</a:t>
            </a:r>
          </a:p>
          <a:p>
            <a:pPr marL="0" indent="0">
              <a:buNone/>
            </a:pPr>
            <a:r>
              <a:rPr lang="pt-BR" sz="1600" dirty="0"/>
              <a:t>I – ação educativa;</a:t>
            </a:r>
          </a:p>
          <a:p>
            <a:pPr marL="0" indent="0">
              <a:buNone/>
            </a:pPr>
            <a:r>
              <a:rPr lang="pt-BR" sz="1600" dirty="0"/>
              <a:t>II – termo de registro de ocorrência, para os parâmetros de desempenho de conservação da infraestrutura;</a:t>
            </a:r>
          </a:p>
          <a:p>
            <a:pPr marL="0" indent="0">
              <a:buNone/>
            </a:pPr>
            <a:r>
              <a:rPr lang="pt-BR" sz="1600" b="1" dirty="0">
                <a:solidFill>
                  <a:schemeClr val="accent2"/>
                </a:solidFill>
              </a:rPr>
              <a:t>III – aviso de não conformidade, para os parâmetros de desempenho manutenção e de serviços operacionais; e</a:t>
            </a:r>
          </a:p>
          <a:p>
            <a:pPr marL="0" indent="0">
              <a:buNone/>
            </a:pPr>
            <a:r>
              <a:rPr lang="pt-BR" sz="1600" dirty="0"/>
              <a:t>IV – auto de infração para aplicação de multa específica.</a:t>
            </a:r>
          </a:p>
          <a:p>
            <a:pPr marL="0" indent="0">
              <a:buNone/>
            </a:pPr>
            <a:r>
              <a:rPr lang="pt-BR" sz="1600" dirty="0"/>
              <a:t>§1º As informações de que tratam os incisos  I e II do art. 32 serão consideradas em revisão</a:t>
            </a:r>
          </a:p>
        </p:txBody>
      </p:sp>
      <p:sp>
        <p:nvSpPr>
          <p:cNvPr id="4" name="Retângulo 3">
            <a:extLst>
              <a:ext uri="{FF2B5EF4-FFF2-40B4-BE49-F238E27FC236}">
                <a16:creationId xmlns:a16="http://schemas.microsoft.com/office/drawing/2014/main" id="{6727E136-862E-738E-89F5-E56E199DA786}"/>
              </a:ext>
            </a:extLst>
          </p:cNvPr>
          <p:cNvSpPr/>
          <p:nvPr/>
        </p:nvSpPr>
        <p:spPr>
          <a:xfrm>
            <a:off x="174497" y="3962400"/>
            <a:ext cx="11843005" cy="406400"/>
          </a:xfrm>
          <a:prstGeom prst="rect">
            <a:avLst/>
          </a:prstGeom>
          <a:solidFill>
            <a:schemeClr val="accent4">
              <a:alpha val="10000"/>
            </a:schemeClr>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803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27AB48-9474-C094-5D4E-316E7EB97D55}"/>
              </a:ext>
            </a:extLst>
          </p:cNvPr>
          <p:cNvSpPr>
            <a:spLocks noGrp="1"/>
          </p:cNvSpPr>
          <p:nvPr>
            <p:ph type="title"/>
          </p:nvPr>
        </p:nvSpPr>
        <p:spPr/>
        <p:txBody>
          <a:bodyPr>
            <a:normAutofit/>
          </a:bodyPr>
          <a:lstStyle/>
          <a:p>
            <a:r>
              <a:rPr lang="pt-BR" dirty="0"/>
              <a:t>Medidas Preventivas</a:t>
            </a:r>
          </a:p>
        </p:txBody>
      </p:sp>
      <p:sp>
        <p:nvSpPr>
          <p:cNvPr id="3" name="Espaço Reservado para Conteúdo 2">
            <a:extLst>
              <a:ext uri="{FF2B5EF4-FFF2-40B4-BE49-F238E27FC236}">
                <a16:creationId xmlns:a16="http://schemas.microsoft.com/office/drawing/2014/main" id="{11E31CE6-ADB3-12C6-C187-08F46A1F322B}"/>
              </a:ext>
            </a:extLst>
          </p:cNvPr>
          <p:cNvSpPr>
            <a:spLocks noGrp="1"/>
          </p:cNvSpPr>
          <p:nvPr>
            <p:ph idx="1"/>
          </p:nvPr>
        </p:nvSpPr>
        <p:spPr/>
        <p:txBody>
          <a:bodyPr>
            <a:normAutofit/>
          </a:bodyPr>
          <a:lstStyle/>
          <a:p>
            <a:pPr marL="0" indent="0">
              <a:buNone/>
            </a:pPr>
            <a:r>
              <a:rPr lang="pt-BR" sz="1600" dirty="0"/>
              <a:t>O agente de fiscalização poderá aplicar as seguintes medidas preventivas à concessionária, com vistas a evitar a ocorrência ou recorrência de infrações:</a:t>
            </a:r>
          </a:p>
          <a:p>
            <a:pPr marL="0" indent="0">
              <a:buNone/>
            </a:pPr>
            <a:r>
              <a:rPr lang="pt-BR" sz="1600" dirty="0"/>
              <a:t>I - alerta de potencial inconformidade;</a:t>
            </a:r>
          </a:p>
          <a:p>
            <a:pPr marL="0" indent="0">
              <a:buNone/>
            </a:pPr>
            <a:r>
              <a:rPr lang="pt-BR" sz="1600" dirty="0"/>
              <a:t>II - termo de registro de ocorrência;</a:t>
            </a:r>
          </a:p>
          <a:p>
            <a:pPr marL="0" indent="0">
              <a:buNone/>
            </a:pPr>
            <a:r>
              <a:rPr lang="pt-BR" sz="1600" dirty="0"/>
              <a:t>III - ação educativa; e</a:t>
            </a:r>
          </a:p>
          <a:p>
            <a:pPr marL="0" indent="0">
              <a:buNone/>
            </a:pPr>
            <a:r>
              <a:rPr lang="pt-BR" sz="1600" dirty="0"/>
              <a:t>IV - aviso de não conformidade.</a:t>
            </a:r>
          </a:p>
          <a:p>
            <a:pPr marL="0" indent="0">
              <a:buNone/>
            </a:pPr>
            <a:endParaRPr lang="pt-BR" sz="1600" dirty="0"/>
          </a:p>
          <a:p>
            <a:pPr marL="0" indent="0">
              <a:buNone/>
            </a:pPr>
            <a:r>
              <a:rPr lang="pt-BR" sz="1600" b="1" dirty="0"/>
              <a:t>Alerta de potencial inconformidade: q</a:t>
            </a:r>
            <a:r>
              <a:rPr lang="pt-BR" sz="1600" dirty="0"/>
              <a:t>uando estimar que uma obrigação contratual ou regulatória poderá não ser cumprida de acordo com o prazo, o escopo, parâmetro técnico ou de desempenho, o agente de fiscalização poderá lavrar alerta de potencial inconformidade à concessionária. </a:t>
            </a:r>
          </a:p>
          <a:p>
            <a:pPr marL="0" indent="0">
              <a:buNone/>
            </a:pPr>
            <a:r>
              <a:rPr lang="pt-BR" sz="1600" dirty="0"/>
              <a:t>O alerta de potencial inconformidade poderá ser lavrado para obrigações de qualquer natureza, para qualquer classe de concessionária.</a:t>
            </a:r>
          </a:p>
          <a:p>
            <a:pPr marL="0" indent="0">
              <a:buNone/>
            </a:pPr>
            <a:r>
              <a:rPr lang="pt-BR" sz="1600" dirty="0"/>
              <a:t>A lavratura de alerta de potencial inconformidade  </a:t>
            </a:r>
            <a:r>
              <a:rPr lang="pt-BR" sz="1600" b="1" dirty="0"/>
              <a:t>não constitui condição prévia </a:t>
            </a:r>
            <a:r>
              <a:rPr lang="pt-BR" sz="1600" dirty="0"/>
              <a:t>necessária para lavratura de termo de registro de ocorrência ou de aviso de não conformidade, bem como, para aplicação de penalidade.</a:t>
            </a:r>
          </a:p>
          <a:p>
            <a:pPr marL="0" indent="0">
              <a:buNone/>
            </a:pPr>
            <a:endParaRPr lang="pt-BR" sz="1600" dirty="0"/>
          </a:p>
          <a:p>
            <a:pPr marL="0" indent="0">
              <a:buNone/>
            </a:pPr>
            <a:endParaRPr lang="pt-BR" sz="1600" dirty="0"/>
          </a:p>
        </p:txBody>
      </p:sp>
    </p:spTree>
    <p:extLst>
      <p:ext uri="{BB962C8B-B14F-4D97-AF65-F5344CB8AC3E}">
        <p14:creationId xmlns:p14="http://schemas.microsoft.com/office/powerpoint/2010/main" val="365861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5CC99-9F8F-6B68-C3E1-8DCC5A74517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9BB3F20-7695-0F11-9938-9CA3A053F505}"/>
              </a:ext>
            </a:extLst>
          </p:cNvPr>
          <p:cNvSpPr>
            <a:spLocks noGrp="1"/>
          </p:cNvSpPr>
          <p:nvPr>
            <p:ph idx="1"/>
          </p:nvPr>
        </p:nvSpPr>
        <p:spPr>
          <a:xfrm>
            <a:off x="266699" y="1495425"/>
            <a:ext cx="11649075" cy="4776066"/>
          </a:xfrm>
        </p:spPr>
        <p:txBody>
          <a:bodyPr>
            <a:noAutofit/>
          </a:bodyPr>
          <a:lstStyle/>
          <a:p>
            <a:pPr marL="0" indent="0">
              <a:buNone/>
            </a:pPr>
            <a:r>
              <a:rPr lang="pt-BR" sz="1600" b="1" dirty="0"/>
              <a:t>Termo de registro de ocorrência: </a:t>
            </a:r>
            <a:r>
              <a:rPr lang="pt-BR" sz="1600" dirty="0"/>
              <a:t>O termo de registro de ocorrência  será lavrado quando identificada inconformidade relativas a:</a:t>
            </a:r>
          </a:p>
          <a:p>
            <a:pPr marL="0" indent="0">
              <a:buNone/>
            </a:pPr>
            <a:r>
              <a:rPr lang="pt-BR" sz="1600" dirty="0"/>
              <a:t>I - parâmetros de desempenho de conservação de infraestrutura; e</a:t>
            </a:r>
          </a:p>
          <a:p>
            <a:pPr marL="0" indent="0">
              <a:buNone/>
            </a:pPr>
            <a:r>
              <a:rPr lang="pt-BR" sz="1600" dirty="0"/>
              <a:t>II - regularidade dos instrumentos econômico-financeiros do contrato de concessão.</a:t>
            </a:r>
          </a:p>
          <a:p>
            <a:pPr marL="0" indent="0">
              <a:buNone/>
            </a:pPr>
            <a:r>
              <a:rPr lang="pt-BR" sz="1600" dirty="0"/>
              <a:t>O agente de fiscalização </a:t>
            </a:r>
            <a:r>
              <a:rPr lang="pt-BR" sz="1600" b="1" dirty="0">
                <a:solidFill>
                  <a:schemeClr val="accent2"/>
                </a:solidFill>
              </a:rPr>
              <a:t>deverá indicará prazos diferenciados</a:t>
            </a:r>
            <a:r>
              <a:rPr lang="pt-BR" sz="1600" dirty="0"/>
              <a:t> no termo de registro de ocorrência para saneamento: </a:t>
            </a:r>
          </a:p>
          <a:p>
            <a:pPr marL="0" indent="0">
              <a:buNone/>
            </a:pPr>
            <a:r>
              <a:rPr lang="pt-BR" sz="1600" dirty="0"/>
              <a:t>I – das inconformidades que ofereçam risco grave aos usuários e que exijam intervenção urgente, observado o limite máximo de 5 dias; e</a:t>
            </a:r>
          </a:p>
          <a:p>
            <a:pPr marL="0" indent="0">
              <a:buNone/>
            </a:pPr>
            <a:r>
              <a:rPr lang="pt-BR" sz="1600" dirty="0"/>
              <a:t>II - das inconformidades que não ofereçam risco grave, observado </a:t>
            </a:r>
            <a:r>
              <a:rPr lang="pt-BR" sz="1600" b="1" dirty="0">
                <a:solidFill>
                  <a:srgbClr val="C00000"/>
                </a:solidFill>
              </a:rPr>
              <a:t>o limite mínimo de 30 (trinta) e o máximo de 90 (noventa) dias</a:t>
            </a:r>
            <a:r>
              <a:rPr lang="pt-BR" sz="1600" dirty="0"/>
              <a:t>.</a:t>
            </a:r>
          </a:p>
          <a:p>
            <a:pPr marL="0" indent="0">
              <a:buNone/>
            </a:pPr>
            <a:endParaRPr lang="pt-BR" sz="1600" dirty="0"/>
          </a:p>
          <a:p>
            <a:pPr marL="0" indent="0">
              <a:buNone/>
            </a:pPr>
            <a:r>
              <a:rPr lang="pt-BR" sz="1600" dirty="0"/>
              <a:t>Superados os prazos indicados e persistindo a inconformidade, o agente de fiscalização aplicará a medida cabível.</a:t>
            </a:r>
          </a:p>
          <a:p>
            <a:pPr marL="0" indent="0">
              <a:buNone/>
            </a:pPr>
            <a:r>
              <a:rPr lang="pt-BR" sz="1600" dirty="0"/>
              <a:t>O termo de registro de ocorrência poderá ser lavrado para a concessionária:</a:t>
            </a:r>
          </a:p>
          <a:p>
            <a:pPr marL="0" indent="0">
              <a:buNone/>
            </a:pPr>
            <a:r>
              <a:rPr lang="pt-BR" sz="1600" dirty="0"/>
              <a:t>I - de classes A e B, em qualquer momento do ano-concessão;</a:t>
            </a:r>
          </a:p>
          <a:p>
            <a:pPr marL="0" indent="0">
              <a:buNone/>
            </a:pPr>
            <a:r>
              <a:rPr lang="pt-BR" sz="1600" dirty="0"/>
              <a:t>II - de classes C, nos seis primeiros meses do ano-concessão; e</a:t>
            </a:r>
          </a:p>
          <a:p>
            <a:pPr marL="0" indent="0">
              <a:buNone/>
            </a:pPr>
            <a:r>
              <a:rPr lang="pt-BR" sz="1600" dirty="0"/>
              <a:t>III - de classes D, uma vez no ano-concessão.</a:t>
            </a:r>
          </a:p>
          <a:p>
            <a:pPr marL="0" indent="0">
              <a:buNone/>
            </a:pPr>
            <a:r>
              <a:rPr lang="pt-BR" sz="1600" dirty="0">
                <a:highlight>
                  <a:srgbClr val="FFFF00"/>
                </a:highlight>
              </a:rPr>
              <a:t>Cada TRO deverá contemplar todas as inconformidades verificadas sobre o mesmo elemento da infraestrutura na respectiva ação de fiscalização.</a:t>
            </a:r>
          </a:p>
          <a:p>
            <a:pPr marL="0" indent="0">
              <a:buNone/>
            </a:pPr>
            <a:endParaRPr lang="pt-BR" sz="1600" dirty="0"/>
          </a:p>
        </p:txBody>
      </p:sp>
      <p:sp>
        <p:nvSpPr>
          <p:cNvPr id="4" name="Retângulo 3">
            <a:extLst>
              <a:ext uri="{FF2B5EF4-FFF2-40B4-BE49-F238E27FC236}">
                <a16:creationId xmlns:a16="http://schemas.microsoft.com/office/drawing/2014/main" id="{A308CBC7-3AA3-B205-F0F0-4C4199AD98D8}"/>
              </a:ext>
            </a:extLst>
          </p:cNvPr>
          <p:cNvSpPr/>
          <p:nvPr/>
        </p:nvSpPr>
        <p:spPr>
          <a:xfrm>
            <a:off x="266699" y="4239491"/>
            <a:ext cx="11843005" cy="1357745"/>
          </a:xfrm>
          <a:prstGeom prst="rect">
            <a:avLst/>
          </a:prstGeom>
          <a:solidFill>
            <a:srgbClr val="C00000">
              <a:alpha val="10000"/>
            </a:srgb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842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E09A0-1382-7380-A455-DFF54FBBF68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7417F7E-8221-812C-7C68-C064E20CD78B}"/>
              </a:ext>
            </a:extLst>
          </p:cNvPr>
          <p:cNvSpPr>
            <a:spLocks noGrp="1"/>
          </p:cNvSpPr>
          <p:nvPr>
            <p:ph idx="1"/>
          </p:nvPr>
        </p:nvSpPr>
        <p:spPr/>
        <p:txBody>
          <a:bodyPr>
            <a:normAutofit/>
          </a:bodyPr>
          <a:lstStyle/>
          <a:p>
            <a:pPr marL="0" indent="0">
              <a:buNone/>
            </a:pPr>
            <a:r>
              <a:rPr lang="pt-BR" sz="1600" b="1" dirty="0"/>
              <a:t>Aviso de não conformidade: </a:t>
            </a:r>
            <a:r>
              <a:rPr lang="pt-BR" sz="1600" dirty="0"/>
              <a:t>O aviso de não conformidade será lavrado quando identificada inconformidade relativa a:</a:t>
            </a:r>
          </a:p>
          <a:p>
            <a:pPr marL="0" indent="0">
              <a:buNone/>
            </a:pPr>
            <a:r>
              <a:rPr lang="pt-BR" sz="1600" dirty="0"/>
              <a:t>I - parâmetro de desempenho de manutenção de infraestrutura;</a:t>
            </a:r>
          </a:p>
          <a:p>
            <a:pPr marL="0" indent="0">
              <a:buNone/>
            </a:pPr>
            <a:r>
              <a:rPr lang="pt-BR" sz="1600" dirty="0"/>
              <a:t>II – parâmetro de desempenho de serviços operacionais e obras obrigatórias.</a:t>
            </a:r>
          </a:p>
          <a:p>
            <a:pPr marL="0" indent="0">
              <a:buNone/>
            </a:pPr>
            <a:endParaRPr lang="pt-BR" sz="1600" dirty="0"/>
          </a:p>
          <a:p>
            <a:pPr marL="0" indent="0">
              <a:buNone/>
            </a:pPr>
            <a:r>
              <a:rPr lang="pt-BR" sz="1600" dirty="0"/>
              <a:t>O aviso de não conformidade poderá ser lavrado para a concessionária:</a:t>
            </a:r>
          </a:p>
          <a:p>
            <a:pPr marL="0" indent="0">
              <a:buNone/>
            </a:pPr>
            <a:r>
              <a:rPr lang="pt-BR" sz="1600" dirty="0"/>
              <a:t>I - de classes A e B, em qualquer momento do ano-concessão; </a:t>
            </a:r>
          </a:p>
          <a:p>
            <a:pPr marL="0" indent="0">
              <a:buNone/>
            </a:pPr>
            <a:r>
              <a:rPr lang="pt-BR" sz="1600" dirty="0"/>
              <a:t>II - de classe C, nos seis primeiros meses do ano-concessão; </a:t>
            </a:r>
          </a:p>
          <a:p>
            <a:pPr marL="0" indent="0">
              <a:buNone/>
            </a:pPr>
            <a:r>
              <a:rPr lang="pt-BR" sz="1600" dirty="0"/>
              <a:t>III -de classe D, </a:t>
            </a:r>
            <a:r>
              <a:rPr lang="pt-BR" sz="1600" b="1" dirty="0">
                <a:solidFill>
                  <a:srgbClr val="C00000"/>
                </a:solidFill>
              </a:rPr>
              <a:t>uma vez a cada ano-concessão. </a:t>
            </a:r>
          </a:p>
          <a:p>
            <a:pPr marL="0" indent="0">
              <a:buNone/>
            </a:pPr>
            <a:endParaRPr lang="pt-BR" sz="1600" dirty="0"/>
          </a:p>
          <a:p>
            <a:pPr marL="0" indent="0">
              <a:buNone/>
            </a:pPr>
            <a:r>
              <a:rPr lang="pt-BR" sz="1600" dirty="0"/>
              <a:t>Superados os prazos de que trata o § 3º e persistindo a inconformidade, o agente de fiscalização aplicará a medida cabível.</a:t>
            </a:r>
          </a:p>
          <a:p>
            <a:pPr marL="0" indent="0">
              <a:buNone/>
            </a:pPr>
            <a:endParaRPr lang="pt-BR" sz="1600" dirty="0"/>
          </a:p>
        </p:txBody>
      </p:sp>
    </p:spTree>
    <p:extLst>
      <p:ext uri="{BB962C8B-B14F-4D97-AF65-F5344CB8AC3E}">
        <p14:creationId xmlns:p14="http://schemas.microsoft.com/office/powerpoint/2010/main" val="374654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E3713-CB19-A6DD-1B6F-D9A3EEF9C6F4}"/>
              </a:ext>
            </a:extLst>
          </p:cNvPr>
          <p:cNvSpPr>
            <a:spLocks noGrp="1"/>
          </p:cNvSpPr>
          <p:nvPr>
            <p:ph type="title"/>
          </p:nvPr>
        </p:nvSpPr>
        <p:spPr/>
        <p:txBody>
          <a:bodyPr>
            <a:normAutofit/>
          </a:bodyPr>
          <a:lstStyle/>
          <a:p>
            <a:r>
              <a:rPr lang="pt-BR" dirty="0">
                <a:solidFill>
                  <a:schemeClr val="accent2"/>
                </a:solidFill>
              </a:rPr>
              <a:t>MEDIDAS SANCIONATÓRIAS</a:t>
            </a:r>
          </a:p>
        </p:txBody>
      </p:sp>
      <p:sp>
        <p:nvSpPr>
          <p:cNvPr id="3" name="Espaço Reservado para Conteúdo 2">
            <a:extLst>
              <a:ext uri="{FF2B5EF4-FFF2-40B4-BE49-F238E27FC236}">
                <a16:creationId xmlns:a16="http://schemas.microsoft.com/office/drawing/2014/main" id="{558DEE43-A255-EF0E-8B42-89666D7CDC68}"/>
              </a:ext>
            </a:extLst>
          </p:cNvPr>
          <p:cNvSpPr>
            <a:spLocks noGrp="1"/>
          </p:cNvSpPr>
          <p:nvPr>
            <p:ph idx="1"/>
          </p:nvPr>
        </p:nvSpPr>
        <p:spPr/>
        <p:txBody>
          <a:bodyPr>
            <a:normAutofit/>
          </a:bodyPr>
          <a:lstStyle/>
          <a:p>
            <a:pPr marL="0" indent="0">
              <a:buNone/>
            </a:pPr>
            <a:r>
              <a:rPr lang="pt-BR" dirty="0"/>
              <a:t>Art. 54. Poderão ser aplicadas às concessionárias as seguintes penalidades: </a:t>
            </a:r>
          </a:p>
          <a:p>
            <a:pPr marL="0" indent="0">
              <a:buNone/>
            </a:pPr>
            <a:r>
              <a:rPr lang="pt-BR" dirty="0"/>
              <a:t>I - advertência; </a:t>
            </a:r>
          </a:p>
          <a:p>
            <a:pPr marL="0" indent="0">
              <a:buNone/>
            </a:pPr>
            <a:r>
              <a:rPr lang="pt-BR" dirty="0"/>
              <a:t>II - multa específica;  </a:t>
            </a:r>
          </a:p>
          <a:p>
            <a:pPr marL="0" indent="0">
              <a:buNone/>
            </a:pPr>
            <a:r>
              <a:rPr lang="pt-BR" dirty="0"/>
              <a:t>III - multa moratória; e </a:t>
            </a:r>
          </a:p>
          <a:p>
            <a:pPr marL="0" indent="0">
              <a:buNone/>
            </a:pPr>
            <a:r>
              <a:rPr lang="pt-BR" dirty="0"/>
              <a:t>IV - declaração de inidoneidade. </a:t>
            </a:r>
          </a:p>
          <a:p>
            <a:pPr marL="0" indent="0">
              <a:buNone/>
            </a:pPr>
            <a:r>
              <a:rPr lang="pt-BR" dirty="0"/>
              <a:t>Parágrafo único. A pena de que trata o inciso IV poderá ser aplicada cumulativamente com as penas previstas nos incisos I a III. </a:t>
            </a:r>
          </a:p>
          <a:p>
            <a:pPr marL="0" indent="0">
              <a:buNone/>
            </a:pPr>
            <a:endParaRPr lang="pt-BR" dirty="0"/>
          </a:p>
        </p:txBody>
      </p:sp>
    </p:spTree>
    <p:extLst>
      <p:ext uri="{BB962C8B-B14F-4D97-AF65-F5344CB8AC3E}">
        <p14:creationId xmlns:p14="http://schemas.microsoft.com/office/powerpoint/2010/main" val="418285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D5EDE-F349-0F54-2C5C-72A137A52599}"/>
              </a:ext>
            </a:extLst>
          </p:cNvPr>
          <p:cNvSpPr>
            <a:spLocks noGrp="1"/>
          </p:cNvSpPr>
          <p:nvPr>
            <p:ph type="title"/>
          </p:nvPr>
        </p:nvSpPr>
        <p:spPr/>
        <p:txBody>
          <a:bodyPr>
            <a:normAutofit/>
          </a:bodyPr>
          <a:lstStyle/>
          <a:p>
            <a:r>
              <a:rPr lang="pt-BR" dirty="0">
                <a:solidFill>
                  <a:schemeClr val="accent2"/>
                </a:solidFill>
              </a:rPr>
              <a:t>DENÚNCIA ESPONTÂNEA</a:t>
            </a:r>
          </a:p>
        </p:txBody>
      </p:sp>
      <p:sp>
        <p:nvSpPr>
          <p:cNvPr id="3" name="Espaço Reservado para Conteúdo 2">
            <a:extLst>
              <a:ext uri="{FF2B5EF4-FFF2-40B4-BE49-F238E27FC236}">
                <a16:creationId xmlns:a16="http://schemas.microsoft.com/office/drawing/2014/main" id="{B66320AA-45D9-9E35-9EB0-4B5BAF4BA4A6}"/>
              </a:ext>
            </a:extLst>
          </p:cNvPr>
          <p:cNvSpPr>
            <a:spLocks noGrp="1"/>
          </p:cNvSpPr>
          <p:nvPr>
            <p:ph idx="1"/>
          </p:nvPr>
        </p:nvSpPr>
        <p:spPr/>
        <p:txBody>
          <a:bodyPr>
            <a:noAutofit/>
          </a:bodyPr>
          <a:lstStyle/>
          <a:p>
            <a:pPr marL="0" indent="0">
              <a:buNone/>
            </a:pPr>
            <a:r>
              <a:rPr lang="pt-BR" sz="1600" dirty="0"/>
              <a:t>Art. 77. A concessionária poderá apresentar denúncia espontânea, indicando a ocorrência de inconformidade e a adoção de medidas efetivas e imediatas voltadas ao seu saneamento.</a:t>
            </a:r>
          </a:p>
          <a:p>
            <a:pPr marL="0" indent="0">
              <a:buNone/>
            </a:pPr>
            <a:r>
              <a:rPr lang="pt-BR" sz="1600" dirty="0"/>
              <a:t>Art. 78. Apresentada a denúncia espontânea, a concessionária deverá demonstrar saneamento da irregularidade em até:</a:t>
            </a:r>
          </a:p>
          <a:p>
            <a:pPr marL="0" indent="0">
              <a:buNone/>
            </a:pPr>
            <a:r>
              <a:rPr lang="pt-BR" sz="1600" dirty="0"/>
              <a:t>I - 3 (três) meses, para infrações relativas a obras obrigatórias;</a:t>
            </a:r>
          </a:p>
          <a:p>
            <a:pPr marL="0" indent="0">
              <a:buNone/>
            </a:pPr>
            <a:r>
              <a:rPr lang="pt-BR" sz="1600" dirty="0"/>
              <a:t>II - 2 (dois) meses, para infrações relativas a parâmetros de desempenho de manutenção da infraestrutura;</a:t>
            </a:r>
          </a:p>
          <a:p>
            <a:pPr marL="0" indent="0">
              <a:buNone/>
            </a:pPr>
            <a:r>
              <a:rPr lang="pt-BR" sz="1600" dirty="0"/>
              <a:t>III - 5 (cinco) dias, para infrações relativas a parâmetros de desempenho de conservação da infraestrutura;</a:t>
            </a:r>
          </a:p>
          <a:p>
            <a:pPr marL="0" indent="0">
              <a:buNone/>
            </a:pPr>
            <a:r>
              <a:rPr lang="pt-BR" sz="1600" dirty="0"/>
              <a:t>IV - 1 (um) mês, para infrações relativas a parâmetros de desempenho dos serviços operacionais;</a:t>
            </a:r>
          </a:p>
          <a:p>
            <a:pPr marL="0" indent="0">
              <a:buNone/>
            </a:pPr>
            <a:r>
              <a:rPr lang="pt-BR" sz="1600" dirty="0"/>
              <a:t>V - 1 (um) mês, para infrações relativas a obrigações econômico-financeiras; e</a:t>
            </a:r>
          </a:p>
          <a:p>
            <a:pPr marL="0" indent="0">
              <a:buNone/>
            </a:pPr>
            <a:r>
              <a:rPr lang="pt-BR" sz="1600" dirty="0"/>
              <a:t>VI - o prazo assinado pela Superintendência competente, para infrações relativas a outras obrigações.</a:t>
            </a:r>
          </a:p>
          <a:p>
            <a:pPr marL="0" indent="0">
              <a:buNone/>
            </a:pPr>
            <a:endParaRPr lang="pt-BR" sz="1600" dirty="0"/>
          </a:p>
          <a:p>
            <a:pPr marL="0" indent="0">
              <a:buNone/>
            </a:pPr>
            <a:r>
              <a:rPr lang="pt-BR" sz="1600" dirty="0"/>
              <a:t>Art. 79. O acompanhamento do saneamento das inconformidades indicadas em denúncia espontânea competirá:</a:t>
            </a:r>
          </a:p>
          <a:p>
            <a:pPr marL="0" indent="0">
              <a:buNone/>
            </a:pPr>
            <a:r>
              <a:rPr lang="pt-BR" sz="1600" dirty="0"/>
              <a:t>I - à Unidade Regional, para infrações relativas a obras obrigatórias e a parâmetros de desempenho; e</a:t>
            </a:r>
          </a:p>
        </p:txBody>
      </p:sp>
    </p:spTree>
    <p:extLst>
      <p:ext uri="{BB962C8B-B14F-4D97-AF65-F5344CB8AC3E}">
        <p14:creationId xmlns:p14="http://schemas.microsoft.com/office/powerpoint/2010/main" val="360851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14681-5688-C234-8256-6FAFF2A23407}"/>
              </a:ext>
            </a:extLst>
          </p:cNvPr>
          <p:cNvSpPr>
            <a:spLocks noGrp="1"/>
          </p:cNvSpPr>
          <p:nvPr>
            <p:ph type="title"/>
          </p:nvPr>
        </p:nvSpPr>
        <p:spPr/>
        <p:txBody>
          <a:bodyPr/>
          <a:lstStyle/>
          <a:p>
            <a:r>
              <a:rPr lang="pt-BR" dirty="0"/>
              <a:t>Disposições Finais</a:t>
            </a:r>
          </a:p>
        </p:txBody>
      </p:sp>
      <p:sp>
        <p:nvSpPr>
          <p:cNvPr id="3" name="Espaço Reservado para Conteúdo 2">
            <a:extLst>
              <a:ext uri="{FF2B5EF4-FFF2-40B4-BE49-F238E27FC236}">
                <a16:creationId xmlns:a16="http://schemas.microsoft.com/office/drawing/2014/main" id="{1BB966D8-155B-D3F0-9668-D1052E5DA628}"/>
              </a:ext>
            </a:extLst>
          </p:cNvPr>
          <p:cNvSpPr>
            <a:spLocks noGrp="1"/>
          </p:cNvSpPr>
          <p:nvPr>
            <p:ph idx="1"/>
          </p:nvPr>
        </p:nvSpPr>
        <p:spPr/>
        <p:txBody>
          <a:bodyPr>
            <a:noAutofit/>
          </a:bodyPr>
          <a:lstStyle/>
          <a:p>
            <a:pPr marL="0" indent="0">
              <a:buNone/>
            </a:pPr>
            <a:r>
              <a:rPr lang="pt-BR" sz="1600" dirty="0"/>
              <a:t>Art. 125. A entrada em vigor desta Resolução não prejudica a validade das ações de fiscalização e das penalidades aplicadas durante a vigência da Resolução nº 4.071, ressalvadas as hipóteses em que a sanção tenha se tornando mais benéfica às concessionárias ou tenha sido extinta pelo RCR 4.</a:t>
            </a:r>
          </a:p>
          <a:p>
            <a:pPr marL="0" indent="0">
              <a:buNone/>
            </a:pPr>
            <a:r>
              <a:rPr lang="pt-BR" sz="1600" dirty="0"/>
              <a:t>Art. 127. Para os contratos de concessão celebrados antes da vigência do Regulamento das Concessões Rodoviárias, a Superintendência competente estabelecerá o valor de referência das obras obrigatórias, para fins de cálculo de multa moratória, com base:</a:t>
            </a:r>
          </a:p>
          <a:p>
            <a:pPr marL="0" indent="0">
              <a:buNone/>
            </a:pPr>
            <a:r>
              <a:rPr lang="pt-BR" sz="1600" dirty="0"/>
              <a:t>I - no cronograma financeiro, para os contratos de concessão que contemplem plano de negócios; ou</a:t>
            </a:r>
          </a:p>
          <a:p>
            <a:pPr marL="0" indent="0">
              <a:buNone/>
            </a:pPr>
            <a:r>
              <a:rPr lang="pt-BR" sz="1600" dirty="0"/>
              <a:t>II - no estudo de viabilidade que subsidiou a respectiva licitação, para os contratos de concessão que não contemplem plano de negócios.</a:t>
            </a:r>
          </a:p>
          <a:p>
            <a:pPr marL="0" indent="0">
              <a:buNone/>
            </a:pPr>
            <a:r>
              <a:rPr lang="pt-BR" sz="1600" dirty="0"/>
              <a:t>Art. 128. A comissão tripartite de rodovia concedida poderá realizar acompanhamento das concessões, nos termos da regulamentação vigente.</a:t>
            </a:r>
          </a:p>
          <a:p>
            <a:pPr marL="0" indent="0">
              <a:buNone/>
            </a:pPr>
            <a:r>
              <a:rPr lang="pt-BR" sz="1600" dirty="0"/>
              <a:t>Art. 129. Ficam revogadas:</a:t>
            </a:r>
          </a:p>
          <a:p>
            <a:pPr marL="0" indent="0">
              <a:buNone/>
            </a:pPr>
            <a:r>
              <a:rPr lang="pt-BR" sz="1600" dirty="0"/>
              <a:t>I - a Resolução nº 4.071, de 2013;</a:t>
            </a:r>
          </a:p>
          <a:p>
            <a:pPr marL="0" indent="0">
              <a:buNone/>
            </a:pPr>
            <a:r>
              <a:rPr lang="pt-BR" sz="1600" dirty="0"/>
              <a:t>II - a Portaria SUINF nº 191, de 17 de junho de 2019;</a:t>
            </a:r>
          </a:p>
          <a:p>
            <a:pPr marL="0" indent="0">
              <a:buNone/>
            </a:pPr>
            <a:r>
              <a:rPr lang="pt-BR" sz="1600" dirty="0"/>
              <a:t>III - a Portaria SUINF nº 216, de 1º de julho de 2019;</a:t>
            </a:r>
          </a:p>
          <a:p>
            <a:pPr marL="0" indent="0">
              <a:buNone/>
            </a:pPr>
            <a:r>
              <a:rPr lang="pt-BR" sz="1600" dirty="0"/>
              <a:t>IV - a Portaria SUROD nº 24, de 29 de janeiro de 2021.</a:t>
            </a:r>
          </a:p>
          <a:p>
            <a:pPr marL="0" indent="0">
              <a:buNone/>
            </a:pPr>
            <a:r>
              <a:rPr lang="pt-BR" sz="1600" dirty="0"/>
              <a:t>Art. 130. Esta Resolução </a:t>
            </a:r>
            <a:r>
              <a:rPr lang="pt-BR" sz="1600" dirty="0">
                <a:highlight>
                  <a:srgbClr val="FFFF00"/>
                </a:highlight>
              </a:rPr>
              <a:t>entra em vigor em 2 de janeiro de 2025.</a:t>
            </a:r>
          </a:p>
          <a:p>
            <a:pPr marL="0" indent="0">
              <a:buNone/>
            </a:pPr>
            <a:endParaRPr lang="pt-BR" sz="1600" dirty="0"/>
          </a:p>
        </p:txBody>
      </p:sp>
    </p:spTree>
    <p:extLst>
      <p:ext uri="{BB962C8B-B14F-4D97-AF65-F5344CB8AC3E}">
        <p14:creationId xmlns:p14="http://schemas.microsoft.com/office/powerpoint/2010/main" val="402083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accent2"/>
                </a:solidFill>
              </a:rPr>
              <a:t>Transição RCR4 – Fiscalização Atual</a:t>
            </a:r>
          </a:p>
        </p:txBody>
      </p:sp>
      <p:sp>
        <p:nvSpPr>
          <p:cNvPr id="4" name="Espaço Reservado para Conteúdo 3">
            <a:extLst>
              <a:ext uri="{FF2B5EF4-FFF2-40B4-BE49-F238E27FC236}">
                <a16:creationId xmlns:a16="http://schemas.microsoft.com/office/drawing/2014/main" id="{45607AE9-7B5D-D6AC-0EE5-5198147287AA}"/>
              </a:ext>
            </a:extLst>
          </p:cNvPr>
          <p:cNvSpPr>
            <a:spLocks noGrp="1"/>
          </p:cNvSpPr>
          <p:nvPr>
            <p:ph idx="1"/>
          </p:nvPr>
        </p:nvSpPr>
        <p:spPr/>
        <p:txBody>
          <a:bodyPr>
            <a:normAutofit/>
          </a:bodyPr>
          <a:lstStyle/>
          <a:p>
            <a:pPr marL="0" indent="0" algn="just">
              <a:buNone/>
            </a:pPr>
            <a:r>
              <a:rPr lang="pt-BR" dirty="0"/>
              <a:t>A transição das atividades da fiscalização não ocorrerá de forma abrupta. Ela é parte de um processo que já se encontra em ação desde meados de 2022, sendo o processo do RCR 4 iniciado ainda em 2018. </a:t>
            </a:r>
          </a:p>
          <a:p>
            <a:pPr marL="0" indent="0" algn="just">
              <a:buNone/>
            </a:pPr>
            <a:r>
              <a:rPr lang="pt-BR" dirty="0"/>
              <a:t>Já convivemos em um período de transição em que já se encontram vigentes (mas por vezes não “aceitos pelas concessionárias”) os Regulamentos das Concessão Rodovias 1, 2 e 3. E o 4 e 5 encontram-se adiantados. </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Assim, antes de comentarmos sobre o RCR 4 apresentaremos o que já está sendo tratado, previamente e que poderá ser utilizado ainda nessa reta final, após as contribuições recebidas das entidades.</a:t>
            </a:r>
          </a:p>
          <a:p>
            <a:pPr marL="0" indent="0" algn="just">
              <a:buNone/>
            </a:pPr>
            <a:endParaRPr lang="pt-BR" dirty="0"/>
          </a:p>
          <a:p>
            <a:pPr marL="0" indent="0" algn="just">
              <a:buNone/>
            </a:pPr>
            <a:endParaRPr lang="pt-BR" dirty="0"/>
          </a:p>
        </p:txBody>
      </p:sp>
      <p:graphicFrame>
        <p:nvGraphicFramePr>
          <p:cNvPr id="5" name="Diagrama 4">
            <a:extLst>
              <a:ext uri="{FF2B5EF4-FFF2-40B4-BE49-F238E27FC236}">
                <a16:creationId xmlns:a16="http://schemas.microsoft.com/office/drawing/2014/main" id="{81FAB823-11F7-2BB1-E887-47CD0E04E438}"/>
              </a:ext>
            </a:extLst>
          </p:cNvPr>
          <p:cNvGraphicFramePr/>
          <p:nvPr>
            <p:extLst>
              <p:ext uri="{D42A27DB-BD31-4B8C-83A1-F6EECF244321}">
                <p14:modId xmlns:p14="http://schemas.microsoft.com/office/powerpoint/2010/main" val="2562018225"/>
              </p:ext>
            </p:extLst>
          </p:nvPr>
        </p:nvGraphicFramePr>
        <p:xfrm>
          <a:off x="2027236" y="2976658"/>
          <a:ext cx="8128000" cy="171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16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Padrão do plano de fundo&#10;&#10;Descrição gerada automaticamente">
            <a:extLst>
              <a:ext uri="{FF2B5EF4-FFF2-40B4-BE49-F238E27FC236}">
                <a16:creationId xmlns:a16="http://schemas.microsoft.com/office/drawing/2014/main" id="{B3DE3B3A-5C68-E760-0226-36AE123112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9A52D6-34D7-2656-9D0F-4BC1D184EC74}"/>
              </a:ext>
            </a:extLst>
          </p:cNvPr>
          <p:cNvSpPr>
            <a:spLocks noGrp="1"/>
          </p:cNvSpPr>
          <p:nvPr>
            <p:ph type="ctrTitle"/>
          </p:nvPr>
        </p:nvSpPr>
        <p:spPr>
          <a:xfrm>
            <a:off x="646545" y="2018834"/>
            <a:ext cx="11369964" cy="2387600"/>
          </a:xfrm>
          <a:noFill/>
        </p:spPr>
        <p:txBody>
          <a:bodyPr>
            <a:normAutofit fontScale="90000"/>
          </a:bodyPr>
          <a:lstStyle/>
          <a:p>
            <a:r>
              <a:rPr lang="pt-BR" sz="9600" dirty="0">
                <a:solidFill>
                  <a:schemeClr val="bg1"/>
                </a:solidFill>
                <a:latin typeface="Montserrat SemiBold" panose="00000700000000000000" pitchFamily="50" charset="0"/>
              </a:rPr>
              <a:t>Dúvidas? </a:t>
            </a:r>
            <a:br>
              <a:rPr lang="pt-BR" sz="9600" dirty="0">
                <a:solidFill>
                  <a:schemeClr val="bg1"/>
                </a:solidFill>
                <a:latin typeface="Montserrat SemiBold" panose="00000700000000000000" pitchFamily="50" charset="0"/>
              </a:rPr>
            </a:br>
            <a:r>
              <a:rPr lang="pt-BR" sz="8000" dirty="0">
                <a:solidFill>
                  <a:schemeClr val="bg1"/>
                </a:solidFill>
                <a:latin typeface="Montserrat SemiBold" panose="00000700000000000000" pitchFamily="50" charset="0"/>
              </a:rPr>
              <a:t>Sim, ou com certeza?</a:t>
            </a:r>
            <a:endParaRPr lang="pt-BR" sz="9600" dirty="0">
              <a:solidFill>
                <a:schemeClr val="bg1"/>
              </a:solidFill>
              <a:latin typeface="Montserrat SemiBold" panose="00000700000000000000" pitchFamily="50" charset="0"/>
            </a:endParaRPr>
          </a:p>
        </p:txBody>
      </p:sp>
      <p:pic>
        <p:nvPicPr>
          <p:cNvPr id="7" name="Gráfico 6">
            <a:extLst>
              <a:ext uri="{FF2B5EF4-FFF2-40B4-BE49-F238E27FC236}">
                <a16:creationId xmlns:a16="http://schemas.microsoft.com/office/drawing/2014/main" id="{396E14A7-BB5A-CCA7-74C6-E4BE743CA5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841" y="563419"/>
            <a:ext cx="652168" cy="1182347"/>
          </a:xfrm>
          <a:prstGeom prst="rect">
            <a:avLst/>
          </a:prstGeom>
        </p:spPr>
      </p:pic>
    </p:spTree>
    <p:extLst>
      <p:ext uri="{BB962C8B-B14F-4D97-AF65-F5344CB8AC3E}">
        <p14:creationId xmlns:p14="http://schemas.microsoft.com/office/powerpoint/2010/main" val="148614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Padrão do plano de fundo&#10;&#10;Descrição gerada automaticamente">
            <a:extLst>
              <a:ext uri="{FF2B5EF4-FFF2-40B4-BE49-F238E27FC236}">
                <a16:creationId xmlns:a16="http://schemas.microsoft.com/office/drawing/2014/main" id="{B3DE3B3A-5C68-E760-0226-36AE123112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9A52D6-34D7-2656-9D0F-4BC1D184EC74}"/>
              </a:ext>
            </a:extLst>
          </p:cNvPr>
          <p:cNvSpPr>
            <a:spLocks noGrp="1"/>
          </p:cNvSpPr>
          <p:nvPr>
            <p:ph type="ctrTitle"/>
          </p:nvPr>
        </p:nvSpPr>
        <p:spPr>
          <a:xfrm>
            <a:off x="896471" y="2018834"/>
            <a:ext cx="10600204" cy="2387600"/>
          </a:xfrm>
          <a:noFill/>
        </p:spPr>
        <p:txBody>
          <a:bodyPr>
            <a:normAutofit/>
          </a:bodyPr>
          <a:lstStyle/>
          <a:p>
            <a:r>
              <a:rPr lang="pt-BR" sz="9600" dirty="0">
                <a:solidFill>
                  <a:schemeClr val="bg1"/>
                </a:solidFill>
                <a:latin typeface="Montserrat SemiBold" panose="00000700000000000000" pitchFamily="50" charset="0"/>
              </a:rPr>
              <a:t>Obrigado!</a:t>
            </a:r>
          </a:p>
        </p:txBody>
      </p:sp>
      <p:pic>
        <p:nvPicPr>
          <p:cNvPr id="7" name="Gráfico 6">
            <a:extLst>
              <a:ext uri="{FF2B5EF4-FFF2-40B4-BE49-F238E27FC236}">
                <a16:creationId xmlns:a16="http://schemas.microsoft.com/office/drawing/2014/main" id="{396E14A7-BB5A-CCA7-74C6-E4BE743CA5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2067" y="3048000"/>
            <a:ext cx="652168" cy="1182347"/>
          </a:xfrm>
          <a:prstGeom prst="rect">
            <a:avLst/>
          </a:prstGeom>
        </p:spPr>
      </p:pic>
    </p:spTree>
    <p:extLst>
      <p:ext uri="{BB962C8B-B14F-4D97-AF65-F5344CB8AC3E}">
        <p14:creationId xmlns:p14="http://schemas.microsoft.com/office/powerpoint/2010/main" val="274674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solidFill>
                  <a:schemeClr val="accent2"/>
                </a:solidFill>
              </a:rPr>
              <a:t>Contribuições ao Texto pela Audiência Pública</a:t>
            </a:r>
          </a:p>
        </p:txBody>
      </p:sp>
      <p:sp>
        <p:nvSpPr>
          <p:cNvPr id="4" name="Espaço Reservado para Conteúdo 3">
            <a:extLst>
              <a:ext uri="{FF2B5EF4-FFF2-40B4-BE49-F238E27FC236}">
                <a16:creationId xmlns:a16="http://schemas.microsoft.com/office/drawing/2014/main" id="{45607AE9-7B5D-D6AC-0EE5-5198147287AA}"/>
              </a:ext>
            </a:extLst>
          </p:cNvPr>
          <p:cNvSpPr>
            <a:spLocks noGrp="1"/>
          </p:cNvSpPr>
          <p:nvPr>
            <p:ph idx="1"/>
          </p:nvPr>
        </p:nvSpPr>
        <p:spPr/>
        <p:txBody>
          <a:bodyPr>
            <a:normAutofit/>
          </a:bodyPr>
          <a:lstStyle/>
          <a:p>
            <a:pPr marL="0" indent="0">
              <a:buNone/>
            </a:pPr>
            <a:endParaRPr lang="pt-BR" dirty="0"/>
          </a:p>
          <a:p>
            <a:endParaRPr lang="pt-BR" dirty="0"/>
          </a:p>
        </p:txBody>
      </p:sp>
      <p:pic>
        <p:nvPicPr>
          <p:cNvPr id="5" name="Imagem 4">
            <a:extLst>
              <a:ext uri="{FF2B5EF4-FFF2-40B4-BE49-F238E27FC236}">
                <a16:creationId xmlns:a16="http://schemas.microsoft.com/office/drawing/2014/main" id="{E6E393D4-EAE2-9D76-CFD5-603201636783}"/>
              </a:ext>
            </a:extLst>
          </p:cNvPr>
          <p:cNvPicPr>
            <a:picLocks noChangeAspect="1"/>
          </p:cNvPicPr>
          <p:nvPr/>
        </p:nvPicPr>
        <p:blipFill>
          <a:blip r:embed="rId2"/>
          <a:stretch>
            <a:fillRect/>
          </a:stretch>
        </p:blipFill>
        <p:spPr>
          <a:xfrm>
            <a:off x="1000817" y="1608373"/>
            <a:ext cx="5315692" cy="3400900"/>
          </a:xfrm>
          <a:prstGeom prst="rect">
            <a:avLst/>
          </a:prstGeom>
        </p:spPr>
      </p:pic>
      <p:pic>
        <p:nvPicPr>
          <p:cNvPr id="7" name="Imagem 6">
            <a:extLst>
              <a:ext uri="{FF2B5EF4-FFF2-40B4-BE49-F238E27FC236}">
                <a16:creationId xmlns:a16="http://schemas.microsoft.com/office/drawing/2014/main" id="{F2ED1D3E-3150-00F2-66BF-C5D7A2487DE8}"/>
              </a:ext>
            </a:extLst>
          </p:cNvPr>
          <p:cNvPicPr>
            <a:picLocks noChangeAspect="1"/>
          </p:cNvPicPr>
          <p:nvPr/>
        </p:nvPicPr>
        <p:blipFill>
          <a:blip r:embed="rId3"/>
          <a:stretch>
            <a:fillRect/>
          </a:stretch>
        </p:blipFill>
        <p:spPr>
          <a:xfrm>
            <a:off x="6683567" y="1608373"/>
            <a:ext cx="4865148" cy="4568590"/>
          </a:xfrm>
          <a:prstGeom prst="rect">
            <a:avLst/>
          </a:prstGeom>
        </p:spPr>
      </p:pic>
      <p:sp>
        <p:nvSpPr>
          <p:cNvPr id="3" name="Retângulo: Cantos Diagonais Arredondados 2">
            <a:extLst>
              <a:ext uri="{FF2B5EF4-FFF2-40B4-BE49-F238E27FC236}">
                <a16:creationId xmlns:a16="http://schemas.microsoft.com/office/drawing/2014/main" id="{684BD589-0690-6E51-8918-B553DCDF67A4}"/>
              </a:ext>
            </a:extLst>
          </p:cNvPr>
          <p:cNvSpPr/>
          <p:nvPr/>
        </p:nvSpPr>
        <p:spPr>
          <a:xfrm>
            <a:off x="7032832" y="3048202"/>
            <a:ext cx="4260074" cy="365759"/>
          </a:xfrm>
          <a:prstGeom prst="round2Diag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
        <p:nvSpPr>
          <p:cNvPr id="6" name="Retângulo: Cantos Diagonais Arredondados 5">
            <a:extLst>
              <a:ext uri="{FF2B5EF4-FFF2-40B4-BE49-F238E27FC236}">
                <a16:creationId xmlns:a16="http://schemas.microsoft.com/office/drawing/2014/main" id="{90A36281-A072-B9B3-8EBC-C13FC60DFAB4}"/>
              </a:ext>
            </a:extLst>
          </p:cNvPr>
          <p:cNvSpPr/>
          <p:nvPr/>
        </p:nvSpPr>
        <p:spPr>
          <a:xfrm>
            <a:off x="7032832" y="3413961"/>
            <a:ext cx="4260074" cy="365759"/>
          </a:xfrm>
          <a:prstGeom prst="round2Diag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
        <p:nvSpPr>
          <p:cNvPr id="8" name="Retângulo: Cantos Diagonais Arredondados 7">
            <a:extLst>
              <a:ext uri="{FF2B5EF4-FFF2-40B4-BE49-F238E27FC236}">
                <a16:creationId xmlns:a16="http://schemas.microsoft.com/office/drawing/2014/main" id="{D6028394-4EC1-1D4E-8C29-8B5DAF460072}"/>
              </a:ext>
            </a:extLst>
          </p:cNvPr>
          <p:cNvSpPr/>
          <p:nvPr/>
        </p:nvSpPr>
        <p:spPr>
          <a:xfrm>
            <a:off x="7050627" y="3962599"/>
            <a:ext cx="4260074" cy="365759"/>
          </a:xfrm>
          <a:prstGeom prst="round2Diag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
        <p:nvSpPr>
          <p:cNvPr id="9" name="Retângulo: Cantos Diagonais Arredondados 8">
            <a:extLst>
              <a:ext uri="{FF2B5EF4-FFF2-40B4-BE49-F238E27FC236}">
                <a16:creationId xmlns:a16="http://schemas.microsoft.com/office/drawing/2014/main" id="{0D62E79C-2225-5F23-0A50-A63E9981ED18}"/>
              </a:ext>
            </a:extLst>
          </p:cNvPr>
          <p:cNvSpPr/>
          <p:nvPr/>
        </p:nvSpPr>
        <p:spPr>
          <a:xfrm>
            <a:off x="7059168" y="5249627"/>
            <a:ext cx="4233738" cy="365759"/>
          </a:xfrm>
          <a:prstGeom prst="round2DiagRect">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t-BR"/>
          </a:p>
        </p:txBody>
      </p:sp>
    </p:spTree>
    <p:extLst>
      <p:ext uri="{BB962C8B-B14F-4D97-AF65-F5344CB8AC3E}">
        <p14:creationId xmlns:p14="http://schemas.microsoft.com/office/powerpoint/2010/main" val="1207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accent2"/>
                </a:solidFill>
              </a:rPr>
              <a:t>Planejamento Atual da fiscalização pela ANTT</a:t>
            </a:r>
          </a:p>
        </p:txBody>
      </p:sp>
      <p:sp>
        <p:nvSpPr>
          <p:cNvPr id="11" name="Espaço Reservado para Conteúdo 10">
            <a:extLst>
              <a:ext uri="{FF2B5EF4-FFF2-40B4-BE49-F238E27FC236}">
                <a16:creationId xmlns:a16="http://schemas.microsoft.com/office/drawing/2014/main" id="{990FE8BF-E88B-0490-8445-20AC042FAFC9}"/>
              </a:ext>
            </a:extLst>
          </p:cNvPr>
          <p:cNvSpPr>
            <a:spLocks noGrp="1"/>
          </p:cNvSpPr>
          <p:nvPr>
            <p:ph idx="1"/>
          </p:nvPr>
        </p:nvSpPr>
        <p:spPr>
          <a:xfrm>
            <a:off x="266699" y="1495425"/>
            <a:ext cx="11649075" cy="4137279"/>
          </a:xfrm>
        </p:spPr>
        <p:txBody>
          <a:bodyPr>
            <a:normAutofit/>
          </a:bodyPr>
          <a:lstStyle/>
          <a:p>
            <a:pPr marL="0" indent="0">
              <a:buNone/>
            </a:pPr>
            <a:r>
              <a:rPr lang="pt-BR" sz="1800" dirty="0"/>
              <a:t>O planejamento da fiscalização pela ANTT é realizado pelas Equipes de fiscalização, pelas </a:t>
            </a:r>
            <a:r>
              <a:rPr lang="pt-BR" sz="1800" dirty="0" err="1"/>
              <a:t>CORODs</a:t>
            </a:r>
            <a:r>
              <a:rPr lang="pt-BR" sz="1800" dirty="0"/>
              <a:t> e pela GEFOP, seguindo o que hoje é determinado nos nossos contratos, PER, normativos vigentes, manual de fiscalização e, para as monitorações, nos relatórios de monitoração padrão. </a:t>
            </a:r>
          </a:p>
          <a:p>
            <a:pPr marL="0" indent="0">
              <a:buNone/>
            </a:pPr>
            <a:endParaRPr lang="pt-BR" sz="1800" dirty="0"/>
          </a:p>
          <a:p>
            <a:pPr marL="0" indent="0">
              <a:buNone/>
            </a:pPr>
            <a:r>
              <a:rPr lang="pt-BR" sz="1800" dirty="0"/>
              <a:t>Nós já efetuamos, caso a caso, um tratamento responsivo, de acordo com o comportamento das concessionárias no atendimento de suas obrigações, focado nos resultados apresentados e verificados. </a:t>
            </a:r>
          </a:p>
          <a:p>
            <a:pPr marL="0" indent="0">
              <a:buNone/>
            </a:pPr>
            <a:endParaRPr lang="pt-BR" sz="1800" dirty="0"/>
          </a:p>
          <a:p>
            <a:pPr marL="0" indent="0">
              <a:buNone/>
            </a:pPr>
            <a:r>
              <a:rPr lang="pt-BR" sz="1800" dirty="0"/>
              <a:t>Contudo, </a:t>
            </a:r>
            <a:r>
              <a:rPr lang="pt-BR" sz="1800" b="1" dirty="0">
                <a:solidFill>
                  <a:schemeClr val="accent2"/>
                </a:solidFill>
              </a:rPr>
              <a:t>boa parte do que fazemos, fica reservado </a:t>
            </a:r>
            <a:r>
              <a:rPr lang="pt-BR" sz="1800" dirty="0"/>
              <a:t>aos </a:t>
            </a:r>
            <a:r>
              <a:rPr lang="pt-BR" sz="1800" dirty="0" err="1"/>
              <a:t>ESRODs</a:t>
            </a:r>
            <a:r>
              <a:rPr lang="pt-BR" sz="1800" dirty="0"/>
              <a:t>, aos agora, </a:t>
            </a:r>
            <a:r>
              <a:rPr lang="pt-BR" sz="1800" dirty="0" err="1"/>
              <a:t>ESREGRODs</a:t>
            </a:r>
            <a:r>
              <a:rPr lang="pt-BR" sz="1800" dirty="0"/>
              <a:t>, às </a:t>
            </a:r>
            <a:r>
              <a:rPr lang="pt-BR" sz="1800" dirty="0" err="1"/>
              <a:t>CORODs</a:t>
            </a:r>
            <a:r>
              <a:rPr lang="pt-BR" sz="1800" dirty="0"/>
              <a:t> e, porque não, ao próprio responsável pelo Escritório, sendo que até pouco tempo atrás não havia uma Gerência dedicada à fiscalização, com a GEFOP.   </a:t>
            </a:r>
          </a:p>
          <a:p>
            <a:pPr marL="0" indent="0">
              <a:buNone/>
            </a:pPr>
            <a:endParaRPr lang="pt-BR" sz="1800" dirty="0"/>
          </a:p>
          <a:p>
            <a:pPr marL="0" indent="0">
              <a:buNone/>
            </a:pPr>
            <a:r>
              <a:rPr lang="pt-BR" sz="1800" dirty="0"/>
              <a:t>E em que pese o excelente trabalho feito pelas Coordenações ao longo dos anos, não conseguimos, por vezes, ao  receber uma demanda interna ou externa, ou quando questionados como proceder em qual situação, responder em uníssono. </a:t>
            </a:r>
          </a:p>
        </p:txBody>
      </p:sp>
      <p:sp>
        <p:nvSpPr>
          <p:cNvPr id="3" name="Espaço Reservado para Conteúdo 10">
            <a:extLst>
              <a:ext uri="{FF2B5EF4-FFF2-40B4-BE49-F238E27FC236}">
                <a16:creationId xmlns:a16="http://schemas.microsoft.com/office/drawing/2014/main" id="{C3E6799C-8500-2F25-D251-CF8C4F370409}"/>
              </a:ext>
            </a:extLst>
          </p:cNvPr>
          <p:cNvSpPr txBox="1">
            <a:spLocks/>
          </p:cNvSpPr>
          <p:nvPr/>
        </p:nvSpPr>
        <p:spPr>
          <a:xfrm>
            <a:off x="2826065" y="5823458"/>
            <a:ext cx="6530341" cy="557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ü"/>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pt-BR" sz="1800" b="1" dirty="0"/>
              <a:t>E a pergunta que nós devemos nos fazer é: Será que </a:t>
            </a:r>
            <a:r>
              <a:rPr lang="pt-BR" sz="1800" b="1" dirty="0">
                <a:solidFill>
                  <a:schemeClr val="accent2"/>
                </a:solidFill>
              </a:rPr>
              <a:t>deveríamos?</a:t>
            </a:r>
          </a:p>
        </p:txBody>
      </p:sp>
    </p:spTree>
    <p:extLst>
      <p:ext uri="{BB962C8B-B14F-4D97-AF65-F5344CB8AC3E}">
        <p14:creationId xmlns:p14="http://schemas.microsoft.com/office/powerpoint/2010/main" val="20071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accent2"/>
                </a:solidFill>
              </a:rPr>
              <a:t>Planejamento Atual da fiscalização pela ANTT</a:t>
            </a:r>
          </a:p>
        </p:txBody>
      </p:sp>
      <p:sp>
        <p:nvSpPr>
          <p:cNvPr id="11" name="Espaço Reservado para Conteúdo 10">
            <a:extLst>
              <a:ext uri="{FF2B5EF4-FFF2-40B4-BE49-F238E27FC236}">
                <a16:creationId xmlns:a16="http://schemas.microsoft.com/office/drawing/2014/main" id="{990FE8BF-E88B-0490-8445-20AC042FAFC9}"/>
              </a:ext>
            </a:extLst>
          </p:cNvPr>
          <p:cNvSpPr>
            <a:spLocks noGrp="1"/>
          </p:cNvSpPr>
          <p:nvPr>
            <p:ph idx="1"/>
          </p:nvPr>
        </p:nvSpPr>
        <p:spPr>
          <a:xfrm>
            <a:off x="266698" y="2263522"/>
            <a:ext cx="11649075" cy="3309366"/>
          </a:xfrm>
        </p:spPr>
        <p:txBody>
          <a:bodyPr>
            <a:normAutofit/>
          </a:bodyPr>
          <a:lstStyle/>
          <a:p>
            <a:pPr marL="0" indent="0">
              <a:buNone/>
            </a:pPr>
            <a:r>
              <a:rPr lang="pt-BR" sz="1800" dirty="0"/>
              <a:t>Nossa fiscalização deve ocorrer independente de quem seja o fiscal, chefia imediata, coordenador ou gerente que atue.  </a:t>
            </a:r>
          </a:p>
          <a:p>
            <a:pPr marL="0" indent="0">
              <a:buNone/>
            </a:pPr>
            <a:endParaRPr lang="pt-BR" sz="1800" dirty="0"/>
          </a:p>
          <a:p>
            <a:pPr marL="0" indent="0">
              <a:buNone/>
            </a:pPr>
            <a:r>
              <a:rPr lang="pt-BR" sz="1800" dirty="0"/>
              <a:t>Devemos identificar qual o melhor método de atuar. A chegada do RCR 4 trará +1 oportunidade, pois nos cobrará: </a:t>
            </a:r>
          </a:p>
          <a:p>
            <a:pPr>
              <a:buFontTx/>
              <a:buChar char="-"/>
            </a:pPr>
            <a:r>
              <a:rPr lang="pt-BR" sz="1800" dirty="0"/>
              <a:t>Atenção aos procedimentos de fiscalização: </a:t>
            </a:r>
            <a:r>
              <a:rPr lang="pt-BR" sz="1200" dirty="0"/>
              <a:t>deve ser criado um novo manual de fiscalização, partindo dos preceitos do RCR 4 e com uso dos conceitos apresentados a avaliados pelo GT que minutou uma nova versão em 2019, não aplicada. </a:t>
            </a:r>
          </a:p>
          <a:p>
            <a:pPr>
              <a:buFontTx/>
              <a:buChar char="-"/>
            </a:pPr>
            <a:r>
              <a:rPr lang="pt-BR" sz="1800" dirty="0"/>
              <a:t>Definições de como atuamos: </a:t>
            </a:r>
            <a:r>
              <a:rPr lang="pt-BR" sz="1200" dirty="0"/>
              <a:t>por meio de Ação de Fiscalização ou Ciclo de Fiscalização? O e-rodovias é melhor método de controle? As Coordenações têm acompanhado a regularidade das vistorias? As inspeções geram relatórios diários? (deveriam gerar?) </a:t>
            </a:r>
          </a:p>
          <a:p>
            <a:pPr>
              <a:buFontTx/>
              <a:buChar char="-"/>
            </a:pPr>
            <a:r>
              <a:rPr lang="pt-BR" sz="1800" dirty="0"/>
              <a:t>Controle de dados e de informações provenientes de nossas análises: </a:t>
            </a:r>
            <a:r>
              <a:rPr lang="pt-BR" sz="1200" dirty="0"/>
              <a:t>preenchimento de planilhas de controle, definição de documentos padrão, verificação se o ciclo de obras tem sido executado na integra, controle dos resultados dos parâmetros de pavimento por segmentos e por dispositivos</a:t>
            </a:r>
          </a:p>
          <a:p>
            <a:pPr>
              <a:buFontTx/>
              <a:buChar char="-"/>
            </a:pPr>
            <a:r>
              <a:rPr lang="pt-BR" sz="1800" dirty="0"/>
              <a:t>Atuação de forma padronizada: </a:t>
            </a:r>
            <a:r>
              <a:rPr lang="pt-BR" sz="1200" dirty="0"/>
              <a:t>devemos conversar mais, e atuar em conjunto.</a:t>
            </a:r>
          </a:p>
          <a:p>
            <a:pPr>
              <a:buFontTx/>
              <a:buChar char="-"/>
            </a:pPr>
            <a:endParaRPr lang="pt-BR" sz="1200" dirty="0"/>
          </a:p>
        </p:txBody>
      </p:sp>
      <p:sp>
        <p:nvSpPr>
          <p:cNvPr id="3" name="Espaço Reservado para Conteúdo 10">
            <a:extLst>
              <a:ext uri="{FF2B5EF4-FFF2-40B4-BE49-F238E27FC236}">
                <a16:creationId xmlns:a16="http://schemas.microsoft.com/office/drawing/2014/main" id="{C3E6799C-8500-2F25-D251-CF8C4F370409}"/>
              </a:ext>
            </a:extLst>
          </p:cNvPr>
          <p:cNvSpPr txBox="1">
            <a:spLocks/>
          </p:cNvSpPr>
          <p:nvPr/>
        </p:nvSpPr>
        <p:spPr>
          <a:xfrm>
            <a:off x="4934804" y="1495425"/>
            <a:ext cx="3322228" cy="557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ü"/>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pt-BR" sz="2800" b="1" dirty="0"/>
              <a:t>E a resposta é: </a:t>
            </a:r>
            <a:r>
              <a:rPr lang="pt-BR" sz="2800" b="1" dirty="0">
                <a:solidFill>
                  <a:schemeClr val="accent2"/>
                </a:solidFill>
              </a:rPr>
              <a:t>SIM</a:t>
            </a:r>
            <a:r>
              <a:rPr lang="pt-BR" sz="2800" b="1" dirty="0"/>
              <a:t>!</a:t>
            </a:r>
            <a:endParaRPr lang="pt-BR" sz="2800" b="1" dirty="0">
              <a:solidFill>
                <a:schemeClr val="accent2"/>
              </a:solidFill>
            </a:endParaRPr>
          </a:p>
        </p:txBody>
      </p:sp>
    </p:spTree>
    <p:extLst>
      <p:ext uri="{BB962C8B-B14F-4D97-AF65-F5344CB8AC3E}">
        <p14:creationId xmlns:p14="http://schemas.microsoft.com/office/powerpoint/2010/main" val="21994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chemeClr val="accent2"/>
                </a:solidFill>
              </a:rPr>
              <a:t>RCR 4- Planejamento da fiscalização pela ANTT</a:t>
            </a:r>
          </a:p>
        </p:txBody>
      </p:sp>
      <p:sp>
        <p:nvSpPr>
          <p:cNvPr id="11" name="Espaço Reservado para Conteúdo 10">
            <a:extLst>
              <a:ext uri="{FF2B5EF4-FFF2-40B4-BE49-F238E27FC236}">
                <a16:creationId xmlns:a16="http://schemas.microsoft.com/office/drawing/2014/main" id="{990FE8BF-E88B-0490-8445-20AC042FAFC9}"/>
              </a:ext>
            </a:extLst>
          </p:cNvPr>
          <p:cNvSpPr>
            <a:spLocks noGrp="1"/>
          </p:cNvSpPr>
          <p:nvPr>
            <p:ph idx="1"/>
          </p:nvPr>
        </p:nvSpPr>
        <p:spPr>
          <a:xfrm>
            <a:off x="266699" y="1495425"/>
            <a:ext cx="11649075" cy="4795647"/>
          </a:xfrm>
        </p:spPr>
        <p:txBody>
          <a:bodyPr>
            <a:normAutofit/>
          </a:bodyPr>
          <a:lstStyle/>
          <a:p>
            <a:pPr marL="0" indent="0">
              <a:buNone/>
            </a:pPr>
            <a:r>
              <a:rPr lang="pt-BR" sz="1600" dirty="0"/>
              <a:t>O planejamento da fiscalização pela ANTT será orientado por:</a:t>
            </a:r>
          </a:p>
          <a:p>
            <a:pPr marL="0" indent="0">
              <a:buNone/>
            </a:pPr>
            <a:r>
              <a:rPr lang="pt-BR" sz="1600" dirty="0"/>
              <a:t>I - tratamento responsivo, de acordo com o comportamento das concessionárias no atendimento às obrigações </a:t>
            </a:r>
          </a:p>
          <a:p>
            <a:pPr marL="0" indent="0">
              <a:buNone/>
            </a:pPr>
            <a:r>
              <a:rPr lang="pt-BR" sz="1600" dirty="0"/>
              <a:t>III - evidências obtidas a partir da coleta, tratamento e análise de dados; e</a:t>
            </a:r>
          </a:p>
          <a:p>
            <a:pPr marL="0" indent="0">
              <a:buNone/>
            </a:pPr>
            <a:r>
              <a:rPr lang="pt-BR" sz="1600" dirty="0"/>
              <a:t>Nota: O tratamento da concessionária será determinado pela sua classificação no momento da aprovação do respectivo plano de fiscalização (início do ano) e vigorará a cada ano-concessão.</a:t>
            </a:r>
          </a:p>
          <a:p>
            <a:pPr marL="0" indent="0">
              <a:buNone/>
            </a:pPr>
            <a:endParaRPr lang="pt-BR" sz="1600" dirty="0"/>
          </a:p>
          <a:p>
            <a:pPr marL="0" indent="0">
              <a:buNone/>
            </a:pPr>
            <a:r>
              <a:rPr lang="pt-BR" sz="1600" dirty="0"/>
              <a:t>O planejamento deverá prever ações de fiscalização:</a:t>
            </a:r>
          </a:p>
          <a:p>
            <a:pPr marL="0" indent="0">
              <a:buNone/>
            </a:pPr>
            <a:r>
              <a:rPr lang="pt-BR" sz="1600" dirty="0"/>
              <a:t>I - em caráter abrangente, para acompanhamento de todas ou das principais obrigações contratuais e regulatórias; e</a:t>
            </a:r>
          </a:p>
          <a:p>
            <a:pPr marL="0" indent="0">
              <a:buNone/>
            </a:pPr>
            <a:r>
              <a:rPr lang="pt-BR" sz="1600" dirty="0"/>
              <a:t>II - de forma restrita a determinadas obrigações contratuais e regulatórias, mediante inspeções sobre fração do sistema rodoviário, sobre determinada categoria de obra obrigatória, elemento da infraestrutura, tipo de serviço ou obrigação econômico-financeira.</a:t>
            </a:r>
          </a:p>
          <a:p>
            <a:pPr marL="0" indent="0">
              <a:buNone/>
            </a:pPr>
            <a:endParaRPr lang="pt-BR" sz="1600" dirty="0"/>
          </a:p>
          <a:p>
            <a:pPr marL="0" indent="0">
              <a:buNone/>
            </a:pPr>
            <a:r>
              <a:rPr lang="pt-BR" sz="1600" dirty="0"/>
              <a:t>O planejamento da fiscalização será composto pelos seguintes planos:</a:t>
            </a:r>
          </a:p>
          <a:p>
            <a:pPr marL="0" indent="0">
              <a:buNone/>
            </a:pPr>
            <a:r>
              <a:rPr lang="pt-BR" sz="1600" dirty="0"/>
              <a:t>I - plano de fiscalização de infraestrutura e serviço, abrangendo o acompanhamento de obras obrigatórias e de parâmetros de desempenho; e</a:t>
            </a:r>
          </a:p>
          <a:p>
            <a:pPr marL="0" indent="0">
              <a:buNone/>
            </a:pPr>
            <a:r>
              <a:rPr lang="pt-BR" sz="1600" dirty="0"/>
              <a:t>II - plano de fiscalização econômico-financeira.</a:t>
            </a:r>
          </a:p>
          <a:p>
            <a:pPr marL="0" indent="0">
              <a:buNone/>
            </a:pPr>
            <a:endParaRPr lang="pt-BR" sz="1600" dirty="0"/>
          </a:p>
        </p:txBody>
      </p:sp>
      <p:sp>
        <p:nvSpPr>
          <p:cNvPr id="5" name="Retângulo 4">
            <a:extLst>
              <a:ext uri="{FF2B5EF4-FFF2-40B4-BE49-F238E27FC236}">
                <a16:creationId xmlns:a16="http://schemas.microsoft.com/office/drawing/2014/main" id="{7BCCD18E-4B88-62D9-74C9-E43A5CAEF007}"/>
              </a:ext>
            </a:extLst>
          </p:cNvPr>
          <p:cNvSpPr/>
          <p:nvPr/>
        </p:nvSpPr>
        <p:spPr>
          <a:xfrm>
            <a:off x="82296" y="1495425"/>
            <a:ext cx="11843005" cy="4384167"/>
          </a:xfrm>
          <a:prstGeom prst="rect">
            <a:avLst/>
          </a:prstGeom>
          <a:solidFill>
            <a:schemeClr val="accent6">
              <a:lumMod val="75000"/>
              <a:alpha val="1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640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Planejamento da fiscalização pela ANTT</a:t>
            </a:r>
          </a:p>
        </p:txBody>
      </p:sp>
      <p:sp>
        <p:nvSpPr>
          <p:cNvPr id="11" name="Espaço Reservado para Conteúdo 10">
            <a:extLst>
              <a:ext uri="{FF2B5EF4-FFF2-40B4-BE49-F238E27FC236}">
                <a16:creationId xmlns:a16="http://schemas.microsoft.com/office/drawing/2014/main" id="{990FE8BF-E88B-0490-8445-20AC042FAFC9}"/>
              </a:ext>
            </a:extLst>
          </p:cNvPr>
          <p:cNvSpPr>
            <a:spLocks noGrp="1"/>
          </p:cNvSpPr>
          <p:nvPr>
            <p:ph idx="1"/>
          </p:nvPr>
        </p:nvSpPr>
        <p:spPr/>
        <p:txBody>
          <a:bodyPr>
            <a:normAutofit/>
          </a:bodyPr>
          <a:lstStyle/>
          <a:p>
            <a:pPr marL="0" indent="0">
              <a:buNone/>
            </a:pPr>
            <a:r>
              <a:rPr lang="pt-BR" sz="1600" dirty="0"/>
              <a:t>Os planos de fiscalização deverão conter: </a:t>
            </a:r>
          </a:p>
          <a:p>
            <a:pPr marL="0" indent="0">
              <a:buNone/>
            </a:pPr>
            <a:r>
              <a:rPr lang="pt-BR" sz="1600" dirty="0"/>
              <a:t>- a periodicidade de realização das ações de fiscalização;</a:t>
            </a:r>
          </a:p>
          <a:p>
            <a:pPr marL="0" indent="0">
              <a:buNone/>
            </a:pPr>
            <a:r>
              <a:rPr lang="pt-BR" sz="1600" dirty="0"/>
              <a:t> - a duração do ciclo de fiscalização para cada classe de concessionária;</a:t>
            </a:r>
          </a:p>
          <a:p>
            <a:pPr marL="0" indent="0">
              <a:buNone/>
            </a:pPr>
            <a:r>
              <a:rPr lang="pt-BR" sz="1600" dirty="0"/>
              <a:t>- os itens do escopo da fiscalização, para cada classe de concessionária; e</a:t>
            </a:r>
          </a:p>
          <a:p>
            <a:pPr marL="0" indent="0">
              <a:buNone/>
            </a:pPr>
            <a:r>
              <a:rPr lang="pt-BR" sz="1600" dirty="0"/>
              <a:t>- o cronograma das ações de fiscalização.</a:t>
            </a:r>
          </a:p>
          <a:p>
            <a:pPr marL="0" indent="0">
              <a:buNone/>
            </a:pPr>
            <a:endParaRPr lang="pt-BR" sz="1600" dirty="0"/>
          </a:p>
        </p:txBody>
      </p:sp>
      <p:sp>
        <p:nvSpPr>
          <p:cNvPr id="3" name="Retângulo 2">
            <a:extLst>
              <a:ext uri="{FF2B5EF4-FFF2-40B4-BE49-F238E27FC236}">
                <a16:creationId xmlns:a16="http://schemas.microsoft.com/office/drawing/2014/main" id="{894173CC-2739-3E3E-B2A7-3D823C7FDC3F}"/>
              </a:ext>
            </a:extLst>
          </p:cNvPr>
          <p:cNvSpPr/>
          <p:nvPr/>
        </p:nvSpPr>
        <p:spPr>
          <a:xfrm>
            <a:off x="82296" y="1495426"/>
            <a:ext cx="11843005" cy="2097520"/>
          </a:xfrm>
          <a:prstGeom prst="rect">
            <a:avLst/>
          </a:prstGeom>
          <a:solidFill>
            <a:schemeClr val="accent6">
              <a:lumMod val="75000"/>
              <a:alpha val="1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65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BA8A2-9CDC-2D91-C6DF-C6CC8B6ECF79}"/>
              </a:ext>
            </a:extLst>
          </p:cNvPr>
          <p:cNvSpPr>
            <a:spLocks noGrp="1"/>
          </p:cNvSpPr>
          <p:nvPr>
            <p:ph type="title"/>
          </p:nvPr>
        </p:nvSpPr>
        <p:spPr/>
        <p:txBody>
          <a:bodyPr>
            <a:normAutofit/>
          </a:bodyPr>
          <a:lstStyle/>
          <a:p>
            <a:r>
              <a:rPr lang="pt-BR" sz="3200" b="0" i="0" u="none" strike="noStrike" kern="1200" dirty="0">
                <a:solidFill>
                  <a:schemeClr val="accent2"/>
                </a:solidFill>
                <a:effectLst/>
                <a:latin typeface="Calibri" panose="020F0502020204030204" pitchFamily="34" charset="0"/>
              </a:rPr>
              <a:t>Execução da fiscalização – Níveis </a:t>
            </a:r>
            <a:endParaRPr lang="pt-BR" dirty="0">
              <a:solidFill>
                <a:schemeClr val="accent2"/>
              </a:solidFill>
            </a:endParaRPr>
          </a:p>
        </p:txBody>
      </p:sp>
      <p:sp>
        <p:nvSpPr>
          <p:cNvPr id="13" name="Espaço Reservado para Conteúdo 12">
            <a:extLst>
              <a:ext uri="{FF2B5EF4-FFF2-40B4-BE49-F238E27FC236}">
                <a16:creationId xmlns:a16="http://schemas.microsoft.com/office/drawing/2014/main" id="{4A9FF34F-776B-C8A0-C02C-915C5920AC54}"/>
              </a:ext>
            </a:extLst>
          </p:cNvPr>
          <p:cNvSpPr>
            <a:spLocks noGrp="1"/>
          </p:cNvSpPr>
          <p:nvPr>
            <p:ph idx="1"/>
          </p:nvPr>
        </p:nvSpPr>
        <p:spPr/>
        <p:txBody>
          <a:bodyPr>
            <a:noAutofit/>
          </a:bodyPr>
          <a:lstStyle/>
          <a:p>
            <a:pPr marL="0" indent="0" fontAlgn="ctr">
              <a:spcAft>
                <a:spcPts val="0"/>
              </a:spcAft>
              <a:buNone/>
            </a:pPr>
            <a:r>
              <a:rPr lang="pt-BR" sz="1600" dirty="0"/>
              <a:t>O acompanhamento da execução do contrato de concessão será realizado pela ANTT mediante ações de fiscalização:</a:t>
            </a:r>
          </a:p>
          <a:p>
            <a:pPr marL="0" indent="0" fontAlgn="ctr">
              <a:spcAft>
                <a:spcPts val="0"/>
              </a:spcAft>
              <a:buNone/>
            </a:pPr>
            <a:r>
              <a:rPr lang="pt-BR" sz="1600" dirty="0"/>
              <a:t>I -  de infraestrutura e serviços (obras obrigatórias e parâmetros de desempenho) e</a:t>
            </a:r>
          </a:p>
          <a:p>
            <a:pPr marL="0" indent="0" fontAlgn="ctr">
              <a:spcAft>
                <a:spcPts val="0"/>
              </a:spcAft>
              <a:buNone/>
            </a:pPr>
            <a:r>
              <a:rPr lang="pt-BR" sz="1600" dirty="0"/>
              <a:t>II - econômico-financeira.</a:t>
            </a:r>
          </a:p>
          <a:p>
            <a:pPr marL="0" indent="0" fontAlgn="ctr">
              <a:spcAft>
                <a:spcPts val="0"/>
              </a:spcAft>
              <a:buNone/>
            </a:pPr>
            <a:endParaRPr lang="pt-BR" sz="1600" dirty="0"/>
          </a:p>
          <a:p>
            <a:pPr marL="0" indent="0" fontAlgn="ctr">
              <a:spcAft>
                <a:spcPts val="0"/>
              </a:spcAft>
              <a:buNone/>
            </a:pPr>
            <a:r>
              <a:rPr lang="pt-BR" sz="1600" dirty="0"/>
              <a:t>A fiscalização do contrato de concessão será realizada em três níveis:</a:t>
            </a:r>
          </a:p>
          <a:p>
            <a:pPr marL="0" indent="0" fontAlgn="ctr">
              <a:spcAft>
                <a:spcPts val="0"/>
              </a:spcAft>
              <a:buNone/>
            </a:pPr>
            <a:r>
              <a:rPr lang="pt-BR" sz="1600" dirty="0"/>
              <a:t>I - fiscalização em 1º nível: coleta, tratamento e análise de dados e informações sobre a concessão;</a:t>
            </a:r>
          </a:p>
          <a:p>
            <a:pPr marL="0" indent="0" fontAlgn="ctr">
              <a:spcAft>
                <a:spcPts val="0"/>
              </a:spcAft>
              <a:buNone/>
            </a:pPr>
            <a:r>
              <a:rPr lang="pt-BR" sz="1600" dirty="0"/>
              <a:t>II - fiscalização em 2º nível: solicitação e análise de esclarecimentos ou informações complementares em caso de identificação de inconformidade observada no 1º nível e adoção de medidas; </a:t>
            </a:r>
          </a:p>
          <a:p>
            <a:pPr marL="0" indent="0" fontAlgn="ctr">
              <a:spcAft>
                <a:spcPts val="0"/>
              </a:spcAft>
              <a:buNone/>
            </a:pPr>
            <a:r>
              <a:rPr lang="pt-BR" sz="1600" dirty="0"/>
              <a:t>III - fiscalização em 3º nível: inspeção in loco e adoção de medidas.</a:t>
            </a:r>
          </a:p>
          <a:p>
            <a:pPr marL="0" indent="0" fontAlgn="ctr">
              <a:spcAft>
                <a:spcPts val="0"/>
              </a:spcAft>
              <a:buNone/>
            </a:pPr>
            <a:endParaRPr lang="pt-BR" sz="1600" dirty="0"/>
          </a:p>
          <a:p>
            <a:pPr marL="0" indent="0" fontAlgn="ctr">
              <a:spcAft>
                <a:spcPts val="0"/>
              </a:spcAft>
              <a:buNone/>
            </a:pPr>
            <a:r>
              <a:rPr lang="pt-BR" sz="1600" dirty="0"/>
              <a:t>A concessionária deverá comprovar o saneamento de inconformidades mediante registro de imagem, se pertinente, e apresentação de documento.</a:t>
            </a:r>
          </a:p>
          <a:p>
            <a:pPr marL="0" indent="0" fontAlgn="ctr">
              <a:spcAft>
                <a:spcPts val="0"/>
              </a:spcAft>
              <a:buNone/>
            </a:pPr>
            <a:r>
              <a:rPr lang="pt-BR" sz="1600" dirty="0"/>
              <a:t>(...) </a:t>
            </a:r>
            <a:r>
              <a:rPr lang="pt-BR" sz="1600" b="0" i="0" u="none" strike="noStrike" kern="1200" dirty="0">
                <a:solidFill>
                  <a:srgbClr val="000000"/>
                </a:solidFill>
                <a:effectLst/>
                <a:highlight>
                  <a:srgbClr val="FFFF00"/>
                </a:highlight>
              </a:rPr>
              <a:t>O agente de fiscalização deverá tomar medida preventiva, cautelar ou sancionatória, conforme a classificação da concessionária, se esta não demonstrar saneamento da inconformidade. </a:t>
            </a:r>
            <a:r>
              <a:rPr lang="pt-BR" sz="1600" b="0" i="0" u="none" strike="noStrike" kern="1200" dirty="0">
                <a:solidFill>
                  <a:srgbClr val="000000"/>
                </a:solidFill>
                <a:effectLst/>
              </a:rPr>
              <a:t>As medidas apresentadas serão aplicadas após ação de fiscalização em 2º ou 3º níveis ou extraordinária.</a:t>
            </a:r>
          </a:p>
          <a:p>
            <a:pPr marL="0" indent="0" algn="just" rtl="0" eaLnBrk="1" fontAlgn="ctr" latinLnBrk="0" hangingPunct="1">
              <a:spcBef>
                <a:spcPts val="0"/>
              </a:spcBef>
              <a:spcAft>
                <a:spcPts val="0"/>
              </a:spcAft>
              <a:buNone/>
            </a:pPr>
            <a:endParaRPr lang="pt-BR" sz="1600" b="0" i="0" u="none" strike="noStrike" kern="1200" dirty="0">
              <a:solidFill>
                <a:srgbClr val="000000"/>
              </a:solidFill>
              <a:effectLst/>
            </a:endParaRPr>
          </a:p>
          <a:p>
            <a:pPr marL="0" indent="0" algn="just" rtl="0" eaLnBrk="1" fontAlgn="ctr" latinLnBrk="0" hangingPunct="1">
              <a:spcBef>
                <a:spcPts val="0"/>
              </a:spcBef>
              <a:spcAft>
                <a:spcPts val="0"/>
              </a:spcAft>
              <a:buNone/>
            </a:pPr>
            <a:endParaRPr lang="pt-BR" sz="1600" b="0" i="0" u="none" strike="noStrike" dirty="0">
              <a:effectLst/>
            </a:endParaRPr>
          </a:p>
          <a:p>
            <a:pPr marL="0" indent="0">
              <a:buNone/>
            </a:pPr>
            <a:endParaRPr lang="pt-BR" sz="1600" dirty="0"/>
          </a:p>
        </p:txBody>
      </p:sp>
      <p:sp>
        <p:nvSpPr>
          <p:cNvPr id="3" name="Retângulo 2">
            <a:extLst>
              <a:ext uri="{FF2B5EF4-FFF2-40B4-BE49-F238E27FC236}">
                <a16:creationId xmlns:a16="http://schemas.microsoft.com/office/drawing/2014/main" id="{BBD549ED-7CE6-AA50-EE97-C0267B9B17C5}"/>
              </a:ext>
            </a:extLst>
          </p:cNvPr>
          <p:cNvSpPr/>
          <p:nvPr/>
        </p:nvSpPr>
        <p:spPr>
          <a:xfrm>
            <a:off x="266699" y="2798618"/>
            <a:ext cx="11843005" cy="3378345"/>
          </a:xfrm>
          <a:prstGeom prst="rect">
            <a:avLst/>
          </a:prstGeom>
          <a:solidFill>
            <a:schemeClr val="accent4">
              <a:alpha val="10000"/>
            </a:schemeClr>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89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E6BF-D8C4-311B-7714-E6E8987626B0}"/>
              </a:ext>
            </a:extLst>
          </p:cNvPr>
          <p:cNvSpPr>
            <a:spLocks noGrp="1"/>
          </p:cNvSpPr>
          <p:nvPr>
            <p:ph type="title"/>
          </p:nvPr>
        </p:nvSpPr>
        <p:spPr/>
        <p:txBody>
          <a:bodyPr/>
          <a:lstStyle/>
          <a:p>
            <a:r>
              <a:rPr lang="pt-BR" sz="3200" b="0" i="0" u="none" strike="noStrike" kern="1200" dirty="0">
                <a:solidFill>
                  <a:schemeClr val="accent2"/>
                </a:solidFill>
                <a:effectLst/>
                <a:latin typeface="Calibri" panose="020F0502020204030204" pitchFamily="34" charset="0"/>
              </a:rPr>
              <a:t>Execução da fiscalização – Níveis </a:t>
            </a:r>
            <a:endParaRPr lang="pt-BR" dirty="0"/>
          </a:p>
        </p:txBody>
      </p:sp>
      <p:sp>
        <p:nvSpPr>
          <p:cNvPr id="3" name="Espaço Reservado para Conteúdo 2">
            <a:extLst>
              <a:ext uri="{FF2B5EF4-FFF2-40B4-BE49-F238E27FC236}">
                <a16:creationId xmlns:a16="http://schemas.microsoft.com/office/drawing/2014/main" id="{E68187F1-5DF4-A7C7-EA83-1293E9873699}"/>
              </a:ext>
            </a:extLst>
          </p:cNvPr>
          <p:cNvSpPr>
            <a:spLocks noGrp="1"/>
          </p:cNvSpPr>
          <p:nvPr>
            <p:ph idx="1"/>
          </p:nvPr>
        </p:nvSpPr>
        <p:spPr/>
        <p:txBody>
          <a:bodyPr>
            <a:noAutofit/>
          </a:bodyPr>
          <a:lstStyle/>
          <a:p>
            <a:pPr marL="0" indent="0">
              <a:buNone/>
            </a:pPr>
            <a:r>
              <a:rPr lang="pt-BR" sz="1600" dirty="0"/>
              <a:t>I - Coleta, Classificação e Análise:</a:t>
            </a:r>
          </a:p>
          <a:p>
            <a:pPr marL="0" indent="0">
              <a:buNone/>
            </a:pPr>
            <a:r>
              <a:rPr lang="pt-BR" sz="1600" dirty="0"/>
              <a:t>Coleta de dados sobre o desempenho da concessionária (relatórios de manutenção, registros de incidentes, informações de tráfego, etc.).</a:t>
            </a:r>
          </a:p>
          <a:p>
            <a:pPr marL="0" indent="0">
              <a:buNone/>
            </a:pPr>
            <a:r>
              <a:rPr lang="pt-BR" sz="1600" dirty="0"/>
              <a:t>Dados são classificados e analisados de acordo com critérios (tipo de problema, localização geográfica, impacto no tráfego) para identificar as tendências, padrões ou áreas de preocupação </a:t>
            </a:r>
            <a:r>
              <a:rPr lang="pt-BR" sz="1600" dirty="0">
                <a:highlight>
                  <a:srgbClr val="FFFF00"/>
                </a:highlight>
              </a:rPr>
              <a:t>(notem como é parecido com as análises de dados discutidas no dia anterior e que já realizamos?)</a:t>
            </a:r>
            <a:r>
              <a:rPr lang="pt-BR" sz="1600" dirty="0"/>
              <a:t>. </a:t>
            </a:r>
          </a:p>
          <a:p>
            <a:pPr marL="0" indent="0">
              <a:buNone/>
            </a:pPr>
            <a:endParaRPr lang="pt-BR" sz="1600" dirty="0"/>
          </a:p>
          <a:p>
            <a:pPr marL="0" indent="0">
              <a:buNone/>
            </a:pPr>
            <a:r>
              <a:rPr lang="pt-BR" sz="1600" dirty="0"/>
              <a:t>II - Análise Complementar e Tomada de Medidas: </a:t>
            </a:r>
          </a:p>
          <a:p>
            <a:pPr marL="0" indent="0">
              <a:buNone/>
            </a:pPr>
            <a:r>
              <a:rPr lang="pt-BR" sz="1600" dirty="0"/>
              <a:t>Podem ser necessárias análises complementares para entender problemas identificadas durante a coleta e classificação de dados e que envolvam consultas a especialistas externos, realização de simulações ou modelagens computacionais. </a:t>
            </a:r>
          </a:p>
          <a:p>
            <a:pPr marL="0" indent="0">
              <a:buNone/>
            </a:pPr>
            <a:r>
              <a:rPr lang="pt-BR" sz="1600" dirty="0"/>
              <a:t>Com base nas análises complementares </a:t>
            </a:r>
            <a:r>
              <a:rPr lang="pt-BR" sz="1600" dirty="0" err="1"/>
              <a:t>eleboram-se</a:t>
            </a:r>
            <a:r>
              <a:rPr lang="pt-BR" sz="1600" dirty="0"/>
              <a:t> propostas de medidas corretivas e preventivas.  Isso pode incluir recomendações para melhorias na infraestrutura, ajustes nos processos de operação e manutenção, revisão de procedimentos de segurança, etc. </a:t>
            </a:r>
          </a:p>
          <a:p>
            <a:pPr marL="0" indent="0">
              <a:buNone/>
            </a:pPr>
            <a:endParaRPr lang="pt-BR" sz="1600" dirty="0"/>
          </a:p>
          <a:p>
            <a:pPr marL="0" indent="0">
              <a:buNone/>
            </a:pPr>
            <a:r>
              <a:rPr lang="pt-BR" sz="1600" dirty="0"/>
              <a:t>III - Verificação In loco:</a:t>
            </a:r>
          </a:p>
          <a:p>
            <a:pPr marL="0" indent="0">
              <a:buNone/>
            </a:pPr>
            <a:r>
              <a:rPr lang="pt-BR" sz="1600" dirty="0"/>
              <a:t>É a verificação física das condições da rodovia e das operações da concessionária no local. Avaliam-se os parâmetros contratuais e podem ser base para a execução dos relatórios de fiscalização com recomendações, constatações de irregularidades ou sugestões de melhorias.</a:t>
            </a:r>
          </a:p>
        </p:txBody>
      </p:sp>
    </p:spTree>
    <p:extLst>
      <p:ext uri="{BB962C8B-B14F-4D97-AF65-F5344CB8AC3E}">
        <p14:creationId xmlns:p14="http://schemas.microsoft.com/office/powerpoint/2010/main" val="345197344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9b494f-5c24-4d83-ae0c-161c6c5bfe2e" xsi:nil="true"/>
    <lcf76f155ced4ddcb4097134ff3c332f xmlns="ba9e080a-e027-49ae-ba80-13b212c038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2A644FDF5D9B241B78F5FF462CC6580" ma:contentTypeVersion="14" ma:contentTypeDescription="Criar um novo documento." ma:contentTypeScope="" ma:versionID="906cb7ad66199a7e7b51db10f7da452a">
  <xsd:schema xmlns:xsd="http://www.w3.org/2001/XMLSchema" xmlns:xs="http://www.w3.org/2001/XMLSchema" xmlns:p="http://schemas.microsoft.com/office/2006/metadata/properties" xmlns:ns2="ba9e080a-e027-49ae-ba80-13b212c038b0" xmlns:ns3="cc9b494f-5c24-4d83-ae0c-161c6c5bfe2e" targetNamespace="http://schemas.microsoft.com/office/2006/metadata/properties" ma:root="true" ma:fieldsID="91c48dbca9306375d54d36cf818a718a" ns2:_="" ns3:_="">
    <xsd:import namespace="ba9e080a-e027-49ae-ba80-13b212c038b0"/>
    <xsd:import namespace="cc9b494f-5c24-4d83-ae0c-161c6c5bfe2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e080a-e027-49ae-ba80-13b212c03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m" ma:readOnly="false" ma:fieldId="{5cf76f15-5ced-4ddc-b409-7134ff3c332f}" ma:taxonomyMulti="true" ma:sspId="4eb9a08d-f8e5-44d2-81cf-7f186591706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9b494f-5c24-4d83-ae0c-161c6c5bfe2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6d6dce4-1f43-4067-996c-6f581d640a39}" ma:internalName="TaxCatchAll" ma:showField="CatchAllData" ma:web="cc9b494f-5c24-4d83-ae0c-161c6c5bfe2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799AA-B40C-49C0-9E9B-04050F254DA1}">
  <ds:schemaRefs>
    <ds:schemaRef ds:uri="http://purl.org/dc/elements/1.1/"/>
    <ds:schemaRef ds:uri="d28d09ab-433a-43e3-baf3-97dbb982d83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49cb637b-6db9-4851-a7ec-cc24635b14b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884113-4960-43F1-8558-46F72F12DD20}">
  <ds:schemaRefs>
    <ds:schemaRef ds:uri="http://schemas.microsoft.com/sharepoint/v3/contenttype/forms"/>
  </ds:schemaRefs>
</ds:datastoreItem>
</file>

<file path=customXml/itemProps3.xml><?xml version="1.0" encoding="utf-8"?>
<ds:datastoreItem xmlns:ds="http://schemas.openxmlformats.org/officeDocument/2006/customXml" ds:itemID="{5A1175D8-2003-4D68-93EC-069F878C5D30}"/>
</file>

<file path=docProps/app.xml><?xml version="1.0" encoding="utf-8"?>
<Properties xmlns="http://schemas.openxmlformats.org/officeDocument/2006/extended-properties" xmlns:vt="http://schemas.openxmlformats.org/officeDocument/2006/docPropsVTypes">
  <TotalTime>6345</TotalTime>
  <Words>3183</Words>
  <Application>Microsoft Office PowerPoint</Application>
  <PresentationFormat>Widescreen</PresentationFormat>
  <Paragraphs>187</Paragraphs>
  <Slides>21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Algerian</vt:lpstr>
      <vt:lpstr>Arial</vt:lpstr>
      <vt:lpstr>Bahnschrift SemiCondensed</vt:lpstr>
      <vt:lpstr>Calibri</vt:lpstr>
      <vt:lpstr>Calibri Light</vt:lpstr>
      <vt:lpstr>Montserrat SemiBold</vt:lpstr>
      <vt:lpstr>Wingdings</vt:lpstr>
      <vt:lpstr>Tema do Office</vt:lpstr>
      <vt:lpstr>Ponto Fiscal</vt:lpstr>
      <vt:lpstr>Transição RCR4 – Fiscalização Atual</vt:lpstr>
      <vt:lpstr>Contribuições ao Texto pela Audiência Pública</vt:lpstr>
      <vt:lpstr>Planejamento Atual da fiscalização pela ANTT</vt:lpstr>
      <vt:lpstr>Planejamento Atual da fiscalização pela ANTT</vt:lpstr>
      <vt:lpstr>RCR 4- Planejamento da fiscalização pela ANTT</vt:lpstr>
      <vt:lpstr>Planejamento da fiscalização pela ANTT</vt:lpstr>
      <vt:lpstr>Execução da fiscalização – Níveis </vt:lpstr>
      <vt:lpstr>Execução da fiscalização – Níveis </vt:lpstr>
      <vt:lpstr>Fiscalização de obras obrigatórias</vt:lpstr>
      <vt:lpstr>Fiscalização de obras obrigatórias</vt:lpstr>
      <vt:lpstr>Fiscalização de parâmetros de desempenho</vt:lpstr>
      <vt:lpstr>Fiscalização de parâmetros de desempenho</vt:lpstr>
      <vt:lpstr>Medidas Preventivas</vt:lpstr>
      <vt:lpstr>Apresentação do PowerPoint</vt:lpstr>
      <vt:lpstr>Apresentação do PowerPoint</vt:lpstr>
      <vt:lpstr>MEDIDAS SANCIONATÓRIAS</vt:lpstr>
      <vt:lpstr>DENÚNCIA ESPONTÂNEA</vt:lpstr>
      <vt:lpstr>Disposições Finais</vt:lpstr>
      <vt:lpstr>Dúvidas?  Sim, ou com certeza?</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Christian Dantas Ramalho</dc:creator>
  <cp:lastModifiedBy>Sergio Bezerra De Menezes Rodrigues</cp:lastModifiedBy>
  <cp:revision>7</cp:revision>
  <dcterms:created xsi:type="dcterms:W3CDTF">2022-03-16T13:07:44Z</dcterms:created>
  <dcterms:modified xsi:type="dcterms:W3CDTF">2024-03-28T14:34:26Z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0x010100D2A644FDF5D9B241B78F5FF462CC6580</vt:lpwstr>
  </property>
</Properties>
</file>