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355" r:id="rId5"/>
    <p:sldId id="269" r:id="rId6"/>
    <p:sldId id="358" r:id="rId7"/>
    <p:sldId id="272" r:id="rId8"/>
    <p:sldId id="339" r:id="rId9"/>
    <p:sldId id="348" r:id="rId10"/>
    <p:sldId id="279" r:id="rId11"/>
    <p:sldId id="349" r:id="rId12"/>
    <p:sldId id="350" r:id="rId13"/>
    <p:sldId id="359" r:id="rId14"/>
    <p:sldId id="360" r:id="rId15"/>
    <p:sldId id="353" r:id="rId16"/>
    <p:sldId id="361" r:id="rId17"/>
    <p:sldId id="362" r:id="rId18"/>
    <p:sldId id="363" r:id="rId19"/>
    <p:sldId id="364" r:id="rId20"/>
    <p:sldId id="314" r:id="rId21"/>
    <p:sldId id="366" r:id="rId22"/>
    <p:sldId id="367" r:id="rId23"/>
    <p:sldId id="340" r:id="rId24"/>
    <p:sldId id="369" r:id="rId25"/>
    <p:sldId id="370" r:id="rId26"/>
    <p:sldId id="356" r:id="rId27"/>
    <p:sldId id="368" r:id="rId2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BD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74EC6D-418A-4B9A-A13C-327837F8C5D4}" v="1" dt="2024-03-28T14:41:11.1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FECB4D8-DB02-4DC6-A0A2-4F2EBAE1DC90}" styleName="Estilo Médio 1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4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rgio Bezerra De Menezes Rodrigues" userId="ad43c0dd-63e4-4c39-8cea-a2bbd9cf5fd7" providerId="ADAL" clId="{7074EC6D-418A-4B9A-A13C-327837F8C5D4}"/>
    <pc:docChg chg="custSel addSld delSld modSld">
      <pc:chgData name="Sergio Bezerra De Menezes Rodrigues" userId="ad43c0dd-63e4-4c39-8cea-a2bbd9cf5fd7" providerId="ADAL" clId="{7074EC6D-418A-4B9A-A13C-327837F8C5D4}" dt="2024-03-28T18:54:33.752" v="1252" actId="22"/>
      <pc:docMkLst>
        <pc:docMk/>
      </pc:docMkLst>
      <pc:sldChg chg="modSp">
        <pc:chgData name="Sergio Bezerra De Menezes Rodrigues" userId="ad43c0dd-63e4-4c39-8cea-a2bbd9cf5fd7" providerId="ADAL" clId="{7074EC6D-418A-4B9A-A13C-327837F8C5D4}" dt="2024-03-28T14:41:11.193" v="1229" actId="255"/>
        <pc:sldMkLst>
          <pc:docMk/>
          <pc:sldMk cId="1937161509" sldId="269"/>
        </pc:sldMkLst>
        <pc:spChg chg="mod">
          <ac:chgData name="Sergio Bezerra De Menezes Rodrigues" userId="ad43c0dd-63e4-4c39-8cea-a2bbd9cf5fd7" providerId="ADAL" clId="{7074EC6D-418A-4B9A-A13C-327837F8C5D4}" dt="2024-03-28T14:41:11.193" v="1229" actId="255"/>
          <ac:spMkLst>
            <pc:docMk/>
            <pc:sldMk cId="1937161509" sldId="269"/>
            <ac:spMk id="4" creationId="{45607AE9-7B5D-D6AC-0EE5-5198147287AA}"/>
          </ac:spMkLst>
        </pc:spChg>
      </pc:sldChg>
      <pc:sldChg chg="modSp mod">
        <pc:chgData name="Sergio Bezerra De Menezes Rodrigues" userId="ad43c0dd-63e4-4c39-8cea-a2bbd9cf5fd7" providerId="ADAL" clId="{7074EC6D-418A-4B9A-A13C-327837F8C5D4}" dt="2024-03-28T14:41:03.633" v="1228" actId="255"/>
        <pc:sldMkLst>
          <pc:docMk/>
          <pc:sldMk cId="1103648211" sldId="279"/>
        </pc:sldMkLst>
        <pc:spChg chg="mod">
          <ac:chgData name="Sergio Bezerra De Menezes Rodrigues" userId="ad43c0dd-63e4-4c39-8cea-a2bbd9cf5fd7" providerId="ADAL" clId="{7074EC6D-418A-4B9A-A13C-327837F8C5D4}" dt="2024-03-28T14:41:03.633" v="1228" actId="255"/>
          <ac:spMkLst>
            <pc:docMk/>
            <pc:sldMk cId="1103648211" sldId="279"/>
            <ac:spMk id="4" creationId="{B520B681-7E6D-6B3D-3D2A-756C7A2DC36E}"/>
          </ac:spMkLst>
        </pc:spChg>
      </pc:sldChg>
      <pc:sldChg chg="modSp mod">
        <pc:chgData name="Sergio Bezerra De Menezes Rodrigues" userId="ad43c0dd-63e4-4c39-8cea-a2bbd9cf5fd7" providerId="ADAL" clId="{7074EC6D-418A-4B9A-A13C-327837F8C5D4}" dt="2024-03-28T14:41:18.392" v="1230" actId="255"/>
        <pc:sldMkLst>
          <pc:docMk/>
          <pc:sldMk cId="1207666415" sldId="358"/>
        </pc:sldMkLst>
        <pc:spChg chg="mod">
          <ac:chgData name="Sergio Bezerra De Menezes Rodrigues" userId="ad43c0dd-63e4-4c39-8cea-a2bbd9cf5fd7" providerId="ADAL" clId="{7074EC6D-418A-4B9A-A13C-327837F8C5D4}" dt="2024-03-28T14:41:18.392" v="1230" actId="255"/>
          <ac:spMkLst>
            <pc:docMk/>
            <pc:sldMk cId="1207666415" sldId="358"/>
            <ac:spMk id="4" creationId="{45607AE9-7B5D-D6AC-0EE5-5198147287AA}"/>
          </ac:spMkLst>
        </pc:spChg>
      </pc:sldChg>
      <pc:sldChg chg="modSp mod">
        <pc:chgData name="Sergio Bezerra De Menezes Rodrigues" userId="ad43c0dd-63e4-4c39-8cea-a2bbd9cf5fd7" providerId="ADAL" clId="{7074EC6D-418A-4B9A-A13C-327837F8C5D4}" dt="2024-03-28T14:40:33.496" v="1227" actId="255"/>
        <pc:sldMkLst>
          <pc:docMk/>
          <pc:sldMk cId="2463772498" sldId="364"/>
        </pc:sldMkLst>
        <pc:spChg chg="mod">
          <ac:chgData name="Sergio Bezerra De Menezes Rodrigues" userId="ad43c0dd-63e4-4c39-8cea-a2bbd9cf5fd7" providerId="ADAL" clId="{7074EC6D-418A-4B9A-A13C-327837F8C5D4}" dt="2024-03-28T14:37:08.391" v="1" actId="6549"/>
          <ac:spMkLst>
            <pc:docMk/>
            <pc:sldMk cId="2463772498" sldId="364"/>
            <ac:spMk id="2" creationId="{4943E4DE-1F8B-5D19-A6D0-ACDDE6C4F476}"/>
          </ac:spMkLst>
        </pc:spChg>
        <pc:spChg chg="mod">
          <ac:chgData name="Sergio Bezerra De Menezes Rodrigues" userId="ad43c0dd-63e4-4c39-8cea-a2bbd9cf5fd7" providerId="ADAL" clId="{7074EC6D-418A-4B9A-A13C-327837F8C5D4}" dt="2024-03-28T14:40:33.496" v="1227" actId="255"/>
          <ac:spMkLst>
            <pc:docMk/>
            <pc:sldMk cId="2463772498" sldId="364"/>
            <ac:spMk id="3" creationId="{92EF363E-79B3-CEF7-4C85-6E81100BF4AB}"/>
          </ac:spMkLst>
        </pc:spChg>
      </pc:sldChg>
      <pc:sldChg chg="del">
        <pc:chgData name="Sergio Bezerra De Menezes Rodrigues" userId="ad43c0dd-63e4-4c39-8cea-a2bbd9cf5fd7" providerId="ADAL" clId="{7074EC6D-418A-4B9A-A13C-327837F8C5D4}" dt="2024-03-28T14:36:59.164" v="0" actId="47"/>
        <pc:sldMkLst>
          <pc:docMk/>
          <pc:sldMk cId="3581015731" sldId="365"/>
        </pc:sldMkLst>
      </pc:sldChg>
      <pc:sldChg chg="addSp delSp modSp new mod">
        <pc:chgData name="Sergio Bezerra De Menezes Rodrigues" userId="ad43c0dd-63e4-4c39-8cea-a2bbd9cf5fd7" providerId="ADAL" clId="{7074EC6D-418A-4B9A-A13C-327837F8C5D4}" dt="2024-03-28T18:52:27.235" v="1249" actId="20577"/>
        <pc:sldMkLst>
          <pc:docMk/>
          <pc:sldMk cId="3753979522" sldId="369"/>
        </pc:sldMkLst>
        <pc:spChg chg="mod">
          <ac:chgData name="Sergio Bezerra De Menezes Rodrigues" userId="ad43c0dd-63e4-4c39-8cea-a2bbd9cf5fd7" providerId="ADAL" clId="{7074EC6D-418A-4B9A-A13C-327837F8C5D4}" dt="2024-03-28T18:52:27.235" v="1249" actId="20577"/>
          <ac:spMkLst>
            <pc:docMk/>
            <pc:sldMk cId="3753979522" sldId="369"/>
            <ac:spMk id="2" creationId="{520DBF9F-291D-B8B8-1B81-D29444F52B5F}"/>
          </ac:spMkLst>
        </pc:spChg>
        <pc:spChg chg="del">
          <ac:chgData name="Sergio Bezerra De Menezes Rodrigues" userId="ad43c0dd-63e4-4c39-8cea-a2bbd9cf5fd7" providerId="ADAL" clId="{7074EC6D-418A-4B9A-A13C-327837F8C5D4}" dt="2024-03-28T18:52:11.097" v="1232" actId="22"/>
          <ac:spMkLst>
            <pc:docMk/>
            <pc:sldMk cId="3753979522" sldId="369"/>
            <ac:spMk id="3" creationId="{A90BD664-4278-151B-CA5B-FB37422B9164}"/>
          </ac:spMkLst>
        </pc:spChg>
        <pc:picChg chg="add mod ord">
          <ac:chgData name="Sergio Bezerra De Menezes Rodrigues" userId="ad43c0dd-63e4-4c39-8cea-a2bbd9cf5fd7" providerId="ADAL" clId="{7074EC6D-418A-4B9A-A13C-327837F8C5D4}" dt="2024-03-28T18:52:11.097" v="1232" actId="22"/>
          <ac:picMkLst>
            <pc:docMk/>
            <pc:sldMk cId="3753979522" sldId="369"/>
            <ac:picMk id="5" creationId="{5C702812-3667-F325-724C-A1DA2E5268AD}"/>
          </ac:picMkLst>
        </pc:picChg>
      </pc:sldChg>
      <pc:sldChg chg="addSp delSp modSp add mod">
        <pc:chgData name="Sergio Bezerra De Menezes Rodrigues" userId="ad43c0dd-63e4-4c39-8cea-a2bbd9cf5fd7" providerId="ADAL" clId="{7074EC6D-418A-4B9A-A13C-327837F8C5D4}" dt="2024-03-28T18:54:33.752" v="1252" actId="22"/>
        <pc:sldMkLst>
          <pc:docMk/>
          <pc:sldMk cId="3364928756" sldId="370"/>
        </pc:sldMkLst>
        <pc:spChg chg="add del mod">
          <ac:chgData name="Sergio Bezerra De Menezes Rodrigues" userId="ad43c0dd-63e4-4c39-8cea-a2bbd9cf5fd7" providerId="ADAL" clId="{7074EC6D-418A-4B9A-A13C-327837F8C5D4}" dt="2024-03-28T18:54:33.752" v="1252" actId="22"/>
          <ac:spMkLst>
            <pc:docMk/>
            <pc:sldMk cId="3364928756" sldId="370"/>
            <ac:spMk id="4" creationId="{D489B343-82CC-C029-5D6E-926FD3BCE1CB}"/>
          </ac:spMkLst>
        </pc:spChg>
        <pc:picChg chg="del">
          <ac:chgData name="Sergio Bezerra De Menezes Rodrigues" userId="ad43c0dd-63e4-4c39-8cea-a2bbd9cf5fd7" providerId="ADAL" clId="{7074EC6D-418A-4B9A-A13C-327837F8C5D4}" dt="2024-03-28T18:54:32.465" v="1251" actId="478"/>
          <ac:picMkLst>
            <pc:docMk/>
            <pc:sldMk cId="3364928756" sldId="370"/>
            <ac:picMk id="5" creationId="{5C702812-3667-F325-724C-A1DA2E5268AD}"/>
          </ac:picMkLst>
        </pc:picChg>
        <pc:picChg chg="add mod ord">
          <ac:chgData name="Sergio Bezerra De Menezes Rodrigues" userId="ad43c0dd-63e4-4c39-8cea-a2bbd9cf5fd7" providerId="ADAL" clId="{7074EC6D-418A-4B9A-A13C-327837F8C5D4}" dt="2024-03-28T18:54:33.752" v="1252" actId="22"/>
          <ac:picMkLst>
            <pc:docMk/>
            <pc:sldMk cId="3364928756" sldId="370"/>
            <ac:picMk id="7" creationId="{051E1F01-7888-4105-8563-45E3481A920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CDEDE-1858-4297-BA8A-5A402C63E268}" type="datetimeFigureOut">
              <a:rPr lang="pt-BR" smtClean="0"/>
              <a:t>28/03/2024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4815F-8FD0-434F-A874-CD7956DED3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8080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CDEDE-1858-4297-BA8A-5A402C63E268}" type="datetimeFigureOut">
              <a:rPr lang="pt-BR" smtClean="0"/>
              <a:t>28/03/2024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4815F-8FD0-434F-A874-CD7956DED3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0592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CDEDE-1858-4297-BA8A-5A402C63E268}" type="datetimeFigureOut">
              <a:rPr lang="pt-BR" smtClean="0"/>
              <a:t>28/03/2024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4815F-8FD0-434F-A874-CD7956DED3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2493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6699" y="755650"/>
            <a:ext cx="11649075" cy="635539"/>
          </a:xfrm>
        </p:spPr>
        <p:txBody>
          <a:bodyPr>
            <a:normAutofit/>
          </a:bodyPr>
          <a:lstStyle>
            <a:lvl1pPr algn="r">
              <a:defRPr sz="3200" b="1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6699" y="1495425"/>
            <a:ext cx="11649075" cy="4681538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ü"/>
              <a:defRPr/>
            </a:lvl1pPr>
            <a:lvl2pPr marL="685800" indent="-228600">
              <a:buFont typeface="Wingdings" panose="05000000000000000000" pitchFamily="2" charset="2"/>
              <a:buChar char="ü"/>
              <a:defRPr/>
            </a:lvl2pPr>
            <a:lvl3pPr marL="1143000" indent="-228600">
              <a:buFont typeface="Wingdings" panose="05000000000000000000" pitchFamily="2" charset="2"/>
              <a:buChar char="ü"/>
              <a:defRPr/>
            </a:lvl3pPr>
            <a:lvl4pPr marL="1600200" indent="-228600">
              <a:buFont typeface="Wingdings" panose="05000000000000000000" pitchFamily="2" charset="2"/>
              <a:buChar char="ü"/>
              <a:defRPr/>
            </a:lvl4pPr>
            <a:lvl5pPr marL="2057400" indent="-228600">
              <a:buFont typeface="Wingdings" panose="05000000000000000000" pitchFamily="2" charset="2"/>
              <a:buChar char="ü"/>
              <a:defRPr/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4815F-8FD0-434F-A874-CD7956DED3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6142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CDEDE-1858-4297-BA8A-5A402C63E268}" type="datetimeFigureOut">
              <a:rPr lang="pt-BR" smtClean="0"/>
              <a:t>28/03/2024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4815F-8FD0-434F-A874-CD7956DED3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2112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730250"/>
            <a:ext cx="10515600" cy="720725"/>
          </a:xfrm>
        </p:spPr>
        <p:txBody>
          <a:bodyPr/>
          <a:lstStyle>
            <a:lvl1pPr algn="r">
              <a:defRPr b="1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630362"/>
            <a:ext cx="5181600" cy="4546601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630362"/>
            <a:ext cx="5181600" cy="4546601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4815F-8FD0-434F-A874-CD7956DED3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4223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CDEDE-1858-4297-BA8A-5A402C63E268}" type="datetimeFigureOut">
              <a:rPr lang="pt-BR" smtClean="0"/>
              <a:t>28/03/2024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4815F-8FD0-434F-A874-CD7956DED3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132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CDEDE-1858-4297-BA8A-5A402C63E268}" type="datetimeFigureOut">
              <a:rPr lang="pt-BR" smtClean="0"/>
              <a:t>28/03/2024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4815F-8FD0-434F-A874-CD7956DED3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0036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CDEDE-1858-4297-BA8A-5A402C63E268}" type="datetimeFigureOut">
              <a:rPr lang="pt-BR" smtClean="0"/>
              <a:t>28/03/2024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4815F-8FD0-434F-A874-CD7956DED3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0147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CDEDE-1858-4297-BA8A-5A402C63E268}" type="datetimeFigureOut">
              <a:rPr lang="pt-BR" smtClean="0"/>
              <a:t>28/03/2024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4815F-8FD0-434F-A874-CD7956DED3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6359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CDEDE-1858-4297-BA8A-5A402C63E268}" type="datetimeFigureOut">
              <a:rPr lang="pt-BR" smtClean="0"/>
              <a:t>28/03/2024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4815F-8FD0-434F-A874-CD7956DED3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3865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200025" y="771526"/>
            <a:ext cx="11772900" cy="647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00025" y="1562100"/>
            <a:ext cx="11772899" cy="4614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CDEDE-1858-4297-BA8A-5A402C63E268}" type="datetimeFigureOut">
              <a:rPr lang="pt-BR" smtClean="0"/>
              <a:t>28/03/2024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4815F-8FD0-434F-A874-CD7956DED3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7825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ü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ü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ü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ü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ü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Uma imagem contendo Padrão do plano de fundo&#10;&#10;Descrição gerada automaticamente">
            <a:extLst>
              <a:ext uri="{FF2B5EF4-FFF2-40B4-BE49-F238E27FC236}">
                <a16:creationId xmlns:a16="http://schemas.microsoft.com/office/drawing/2014/main" id="{B3DE3B3A-5C68-E760-0226-36AE1231122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89A52D6-34D7-2656-9D0F-4BC1D184EC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9450" y="1471987"/>
            <a:ext cx="9144000" cy="2387600"/>
          </a:xfrm>
          <a:noFill/>
        </p:spPr>
        <p:txBody>
          <a:bodyPr>
            <a:normAutofit/>
          </a:bodyPr>
          <a:lstStyle/>
          <a:p>
            <a:r>
              <a:rPr lang="pt-BR" sz="9600" dirty="0">
                <a:solidFill>
                  <a:schemeClr val="bg1"/>
                </a:solidFill>
                <a:latin typeface="Montserrat SemiBold" panose="00000700000000000000" pitchFamily="50" charset="0"/>
              </a:rPr>
              <a:t>Ponto Fiscal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0D2C84E-1264-46C0-42F4-FE3730C4F2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83106"/>
            <a:ext cx="9144000" cy="455519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4º Encontro Regional da SUROD</a:t>
            </a:r>
          </a:p>
          <a:p>
            <a:endParaRPr lang="pt-BR" dirty="0">
              <a:solidFill>
                <a:schemeClr val="bg1"/>
              </a:solidFill>
              <a:latin typeface="Bahnschrift SemiCondensed" panose="020B0502040204020203" pitchFamily="34" charset="0"/>
            </a:endParaRP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396E14A7-BB5A-CCA7-74C6-E4BE743CA5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14515" y="2501153"/>
            <a:ext cx="652168" cy="1182347"/>
          </a:xfrm>
          <a:prstGeom prst="rect">
            <a:avLst/>
          </a:prstGeom>
        </p:spPr>
      </p:pic>
      <p:sp>
        <p:nvSpPr>
          <p:cNvPr id="4" name="Subtítulo 2">
            <a:extLst>
              <a:ext uri="{FF2B5EF4-FFF2-40B4-BE49-F238E27FC236}">
                <a16:creationId xmlns:a16="http://schemas.microsoft.com/office/drawing/2014/main" id="{2CE35260-4543-A82F-7BB4-ADDF5DA60FAA}"/>
              </a:ext>
            </a:extLst>
          </p:cNvPr>
          <p:cNvSpPr txBox="1">
            <a:spLocks/>
          </p:cNvSpPr>
          <p:nvPr/>
        </p:nvSpPr>
        <p:spPr>
          <a:xfrm>
            <a:off x="1524000" y="4316507"/>
            <a:ext cx="9144000" cy="12841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3200" dirty="0">
                <a:solidFill>
                  <a:schemeClr val="accent2"/>
                </a:solidFill>
                <a:latin typeface="Bahnschrift SemiCondensed" panose="020B0502040204020203" pitchFamily="34" charset="0"/>
              </a:rPr>
              <a:t>Cálculo do Desconto do Reequilíbrio</a:t>
            </a:r>
          </a:p>
          <a:p>
            <a:pPr algn="l"/>
            <a:r>
              <a:rPr lang="pt-BR" sz="3200" dirty="0">
                <a:solidFill>
                  <a:schemeClr val="accent2"/>
                </a:solidFill>
                <a:latin typeface="Bahnschrift SemiCondensed" panose="020B0502040204020203" pitchFamily="34" charset="0"/>
              </a:rPr>
              <a:t>Zeca e Sergio</a:t>
            </a:r>
          </a:p>
        </p:txBody>
      </p:sp>
    </p:spTree>
    <p:extLst>
      <p:ext uri="{BB962C8B-B14F-4D97-AF65-F5344CB8AC3E}">
        <p14:creationId xmlns:p14="http://schemas.microsoft.com/office/powerpoint/2010/main" val="4126903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8CC5BA-C5DA-AF11-9135-F80CD9C09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Concessões do 2º modelo</a:t>
            </a:r>
          </a:p>
        </p:txBody>
      </p:sp>
      <p:sp>
        <p:nvSpPr>
          <p:cNvPr id="3" name="Seta: Divisa 2">
            <a:extLst>
              <a:ext uri="{FF2B5EF4-FFF2-40B4-BE49-F238E27FC236}">
                <a16:creationId xmlns:a16="http://schemas.microsoft.com/office/drawing/2014/main" id="{0ADF2FFF-220B-67B0-18ED-7846D9B1C7D8}"/>
              </a:ext>
            </a:extLst>
          </p:cNvPr>
          <p:cNvSpPr/>
          <p:nvPr/>
        </p:nvSpPr>
        <p:spPr>
          <a:xfrm>
            <a:off x="648574" y="894081"/>
            <a:ext cx="623430" cy="404918"/>
          </a:xfrm>
          <a:prstGeom prst="chevron">
            <a:avLst/>
          </a:prstGeom>
          <a:solidFill>
            <a:schemeClr val="accent6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00" dirty="0">
              <a:solidFill>
                <a:schemeClr val="tx1"/>
              </a:solidFill>
            </a:endParaRPr>
          </a:p>
        </p:txBody>
      </p:sp>
      <p:sp>
        <p:nvSpPr>
          <p:cNvPr id="4" name="Seta: Pentágono 3">
            <a:extLst>
              <a:ext uri="{FF2B5EF4-FFF2-40B4-BE49-F238E27FC236}">
                <a16:creationId xmlns:a16="http://schemas.microsoft.com/office/drawing/2014/main" id="{28FE4F6B-F894-D555-8737-7A685280269B}"/>
              </a:ext>
            </a:extLst>
          </p:cNvPr>
          <p:cNvSpPr/>
          <p:nvPr/>
        </p:nvSpPr>
        <p:spPr>
          <a:xfrm>
            <a:off x="276226" y="887486"/>
            <a:ext cx="461260" cy="400566"/>
          </a:xfrm>
          <a:prstGeom prst="homePlate">
            <a:avLst/>
          </a:prstGeom>
          <a:solidFill>
            <a:schemeClr val="accent6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 dirty="0"/>
          </a:p>
        </p:txBody>
      </p:sp>
      <p:sp>
        <p:nvSpPr>
          <p:cNvPr id="5" name="Seta: Divisa 4">
            <a:extLst>
              <a:ext uri="{FF2B5EF4-FFF2-40B4-BE49-F238E27FC236}">
                <a16:creationId xmlns:a16="http://schemas.microsoft.com/office/drawing/2014/main" id="{C5CBBCEC-A616-E787-1A4B-5637F4C0DFB8}"/>
              </a:ext>
            </a:extLst>
          </p:cNvPr>
          <p:cNvSpPr/>
          <p:nvPr/>
        </p:nvSpPr>
        <p:spPr>
          <a:xfrm>
            <a:off x="1190655" y="898571"/>
            <a:ext cx="623430" cy="404918"/>
          </a:xfrm>
          <a:prstGeom prst="chevron">
            <a:avLst/>
          </a:prstGeom>
          <a:solidFill>
            <a:schemeClr val="accent6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00" dirty="0">
              <a:solidFill>
                <a:schemeClr val="tx1"/>
              </a:solidFill>
            </a:endParaRPr>
          </a:p>
        </p:txBody>
      </p:sp>
      <p:sp>
        <p:nvSpPr>
          <p:cNvPr id="6" name="Seta: Divisa 5">
            <a:extLst>
              <a:ext uri="{FF2B5EF4-FFF2-40B4-BE49-F238E27FC236}">
                <a16:creationId xmlns:a16="http://schemas.microsoft.com/office/drawing/2014/main" id="{7B35DECC-3057-F5AA-D5D1-415D426EE0A0}"/>
              </a:ext>
            </a:extLst>
          </p:cNvPr>
          <p:cNvSpPr/>
          <p:nvPr/>
        </p:nvSpPr>
        <p:spPr>
          <a:xfrm>
            <a:off x="1732736" y="887486"/>
            <a:ext cx="623430" cy="404918"/>
          </a:xfrm>
          <a:prstGeom prst="chevron">
            <a:avLst/>
          </a:prstGeom>
          <a:solidFill>
            <a:schemeClr val="accent6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00" dirty="0">
              <a:solidFill>
                <a:schemeClr val="tx1"/>
              </a:solidFill>
            </a:endParaRPr>
          </a:p>
        </p:txBody>
      </p:sp>
      <p:sp>
        <p:nvSpPr>
          <p:cNvPr id="7" name="Seta: Divisa 6">
            <a:extLst>
              <a:ext uri="{FF2B5EF4-FFF2-40B4-BE49-F238E27FC236}">
                <a16:creationId xmlns:a16="http://schemas.microsoft.com/office/drawing/2014/main" id="{05FE2461-1A9A-F707-EA22-ECE8B3A10F34}"/>
              </a:ext>
            </a:extLst>
          </p:cNvPr>
          <p:cNvSpPr/>
          <p:nvPr/>
        </p:nvSpPr>
        <p:spPr>
          <a:xfrm>
            <a:off x="2267254" y="885310"/>
            <a:ext cx="623430" cy="404918"/>
          </a:xfrm>
          <a:prstGeom prst="chevron">
            <a:avLst/>
          </a:prstGeom>
          <a:solidFill>
            <a:schemeClr val="accent6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00" dirty="0">
              <a:solidFill>
                <a:schemeClr val="tx1"/>
              </a:solidFill>
            </a:endParaRPr>
          </a:p>
        </p:txBody>
      </p:sp>
      <p:sp>
        <p:nvSpPr>
          <p:cNvPr id="8" name="Seta: Divisa 7">
            <a:extLst>
              <a:ext uri="{FF2B5EF4-FFF2-40B4-BE49-F238E27FC236}">
                <a16:creationId xmlns:a16="http://schemas.microsoft.com/office/drawing/2014/main" id="{CDDB0DAC-FBB4-FE47-4E87-3E760E7A2BC6}"/>
              </a:ext>
            </a:extLst>
          </p:cNvPr>
          <p:cNvSpPr/>
          <p:nvPr/>
        </p:nvSpPr>
        <p:spPr>
          <a:xfrm>
            <a:off x="3420349" y="906121"/>
            <a:ext cx="623430" cy="404918"/>
          </a:xfrm>
          <a:prstGeom prst="chevron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00" dirty="0">
              <a:solidFill>
                <a:schemeClr val="tx1"/>
              </a:solidFill>
            </a:endParaRPr>
          </a:p>
        </p:txBody>
      </p:sp>
      <p:sp>
        <p:nvSpPr>
          <p:cNvPr id="9" name="Seta: Pentágono 8">
            <a:extLst>
              <a:ext uri="{FF2B5EF4-FFF2-40B4-BE49-F238E27FC236}">
                <a16:creationId xmlns:a16="http://schemas.microsoft.com/office/drawing/2014/main" id="{9C008B20-F3FE-7BF1-7051-1C8D0CA4B1AC}"/>
              </a:ext>
            </a:extLst>
          </p:cNvPr>
          <p:cNvSpPr/>
          <p:nvPr/>
        </p:nvSpPr>
        <p:spPr>
          <a:xfrm>
            <a:off x="3048001" y="899526"/>
            <a:ext cx="461260" cy="400566"/>
          </a:xfrm>
          <a:prstGeom prst="homePlate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 dirty="0"/>
          </a:p>
        </p:txBody>
      </p:sp>
      <p:sp>
        <p:nvSpPr>
          <p:cNvPr id="11" name="Seta: Divisa 10">
            <a:extLst>
              <a:ext uri="{FF2B5EF4-FFF2-40B4-BE49-F238E27FC236}">
                <a16:creationId xmlns:a16="http://schemas.microsoft.com/office/drawing/2014/main" id="{DBD3BEBC-E773-AE50-CC07-5E1379EB0493}"/>
              </a:ext>
            </a:extLst>
          </p:cNvPr>
          <p:cNvSpPr/>
          <p:nvPr/>
        </p:nvSpPr>
        <p:spPr>
          <a:xfrm>
            <a:off x="3962430" y="910611"/>
            <a:ext cx="623430" cy="404918"/>
          </a:xfrm>
          <a:prstGeom prst="chevron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00" dirty="0">
              <a:solidFill>
                <a:schemeClr val="tx1"/>
              </a:solidFill>
            </a:endParaRPr>
          </a:p>
        </p:txBody>
      </p:sp>
      <p:sp>
        <p:nvSpPr>
          <p:cNvPr id="12" name="Seta: Divisa 11">
            <a:extLst>
              <a:ext uri="{FF2B5EF4-FFF2-40B4-BE49-F238E27FC236}">
                <a16:creationId xmlns:a16="http://schemas.microsoft.com/office/drawing/2014/main" id="{DBD51AF5-18DE-EB3D-9C5E-CE4B01E4D14E}"/>
              </a:ext>
            </a:extLst>
          </p:cNvPr>
          <p:cNvSpPr/>
          <p:nvPr/>
        </p:nvSpPr>
        <p:spPr>
          <a:xfrm>
            <a:off x="4504511" y="899526"/>
            <a:ext cx="623430" cy="404918"/>
          </a:xfrm>
          <a:prstGeom prst="chevron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00" dirty="0">
              <a:solidFill>
                <a:schemeClr val="tx1"/>
              </a:solidFill>
            </a:endParaRPr>
          </a:p>
        </p:txBody>
      </p:sp>
      <p:sp>
        <p:nvSpPr>
          <p:cNvPr id="13" name="Seta: Divisa 12">
            <a:extLst>
              <a:ext uri="{FF2B5EF4-FFF2-40B4-BE49-F238E27FC236}">
                <a16:creationId xmlns:a16="http://schemas.microsoft.com/office/drawing/2014/main" id="{83D64DF1-009B-CCA2-F329-B85FDF322A61}"/>
              </a:ext>
            </a:extLst>
          </p:cNvPr>
          <p:cNvSpPr/>
          <p:nvPr/>
        </p:nvSpPr>
        <p:spPr>
          <a:xfrm>
            <a:off x="5039029" y="897350"/>
            <a:ext cx="623430" cy="404918"/>
          </a:xfrm>
          <a:prstGeom prst="chevron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00" dirty="0">
              <a:solidFill>
                <a:schemeClr val="tx1"/>
              </a:solidFill>
            </a:endParaRPr>
          </a:p>
        </p:txBody>
      </p:sp>
      <p:graphicFrame>
        <p:nvGraphicFramePr>
          <p:cNvPr id="14" name="Tabela 13">
            <a:extLst>
              <a:ext uri="{FF2B5EF4-FFF2-40B4-BE49-F238E27FC236}">
                <a16:creationId xmlns:a16="http://schemas.microsoft.com/office/drawing/2014/main" id="{7E85832C-D396-659F-FCFC-52A54061B3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7316637"/>
              </p:ext>
            </p:extLst>
          </p:nvPr>
        </p:nvGraphicFramePr>
        <p:xfrm>
          <a:off x="266700" y="1670087"/>
          <a:ext cx="11525252" cy="49090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89642">
                  <a:extLst>
                    <a:ext uri="{9D8B030D-6E8A-4147-A177-3AD203B41FA5}">
                      <a16:colId xmlns:a16="http://schemas.microsoft.com/office/drawing/2014/main" val="1136834038"/>
                    </a:ext>
                  </a:extLst>
                </a:gridCol>
                <a:gridCol w="741700">
                  <a:extLst>
                    <a:ext uri="{9D8B030D-6E8A-4147-A177-3AD203B41FA5}">
                      <a16:colId xmlns:a16="http://schemas.microsoft.com/office/drawing/2014/main" val="3945791185"/>
                    </a:ext>
                  </a:extLst>
                </a:gridCol>
                <a:gridCol w="741700">
                  <a:extLst>
                    <a:ext uri="{9D8B030D-6E8A-4147-A177-3AD203B41FA5}">
                      <a16:colId xmlns:a16="http://schemas.microsoft.com/office/drawing/2014/main" val="299204714"/>
                    </a:ext>
                  </a:extLst>
                </a:gridCol>
                <a:gridCol w="827021">
                  <a:extLst>
                    <a:ext uri="{9D8B030D-6E8A-4147-A177-3AD203B41FA5}">
                      <a16:colId xmlns:a16="http://schemas.microsoft.com/office/drawing/2014/main" val="1040802343"/>
                    </a:ext>
                  </a:extLst>
                </a:gridCol>
                <a:gridCol w="611887">
                  <a:extLst>
                    <a:ext uri="{9D8B030D-6E8A-4147-A177-3AD203B41FA5}">
                      <a16:colId xmlns:a16="http://schemas.microsoft.com/office/drawing/2014/main" val="3847131110"/>
                    </a:ext>
                  </a:extLst>
                </a:gridCol>
                <a:gridCol w="1650650">
                  <a:extLst>
                    <a:ext uri="{9D8B030D-6E8A-4147-A177-3AD203B41FA5}">
                      <a16:colId xmlns:a16="http://schemas.microsoft.com/office/drawing/2014/main" val="2224060174"/>
                    </a:ext>
                  </a:extLst>
                </a:gridCol>
                <a:gridCol w="771525">
                  <a:extLst>
                    <a:ext uri="{9D8B030D-6E8A-4147-A177-3AD203B41FA5}">
                      <a16:colId xmlns:a16="http://schemas.microsoft.com/office/drawing/2014/main" val="794895507"/>
                    </a:ext>
                  </a:extLst>
                </a:gridCol>
                <a:gridCol w="5191127">
                  <a:extLst>
                    <a:ext uri="{9D8B030D-6E8A-4147-A177-3AD203B41FA5}">
                      <a16:colId xmlns:a16="http://schemas.microsoft.com/office/drawing/2014/main" val="1358604891"/>
                    </a:ext>
                  </a:extLst>
                </a:gridCol>
              </a:tblGrid>
              <a:tr h="581991">
                <a:tc>
                  <a:txBody>
                    <a:bodyPr/>
                    <a:lstStyle/>
                    <a:p>
                      <a:r>
                        <a:rPr lang="pt-BR" sz="1100" dirty="0"/>
                        <a:t>Concessionária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Coordenação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/>
                        <a:t>Final Ano Concessão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/>
                        <a:t>Data de Revisão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Intervalo</a:t>
                      </a:r>
                    </a:p>
                    <a:p>
                      <a:r>
                        <a:rPr lang="pt-BR" sz="1100" dirty="0"/>
                        <a:t>(dias)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Quando a GEGIR solicita </a:t>
                      </a:r>
                    </a:p>
                    <a:p>
                      <a:r>
                        <a:rPr lang="pt-BR" sz="1100" dirty="0"/>
                        <a:t>demanda preliminar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Intervalo</a:t>
                      </a:r>
                    </a:p>
                    <a:p>
                      <a:r>
                        <a:rPr lang="pt-BR" sz="1100" dirty="0"/>
                        <a:t>(dias)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Observações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994973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pt-BR" sz="1100" dirty="0"/>
                        <a:t>Nova Rota do Oeste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b="0" kern="1200" dirty="0">
                          <a:solidFill>
                            <a:schemeClr val="dk1"/>
                          </a:solidFill>
                          <a:effectLst/>
                        </a:rPr>
                        <a:t>COROD/OESTE</a:t>
                      </a:r>
                      <a:endParaRPr lang="pt-BR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20/03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06/09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170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03/05 para o preliminar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44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Os demais 126 dias foram “reservados” para que a GEGIR possa efetuar as suas atividades, de modo a não atrasar o processo de revisão.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46101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329382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844765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294519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061830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81575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8301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104581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70978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645810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672656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913356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1932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6367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>
            <a:extLst>
              <a:ext uri="{FF2B5EF4-FFF2-40B4-BE49-F238E27FC236}">
                <a16:creationId xmlns:a16="http://schemas.microsoft.com/office/drawing/2014/main" id="{DA4B3ABC-C23A-EEC1-BDCF-8458C60EA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46303"/>
            <a:ext cx="10515600" cy="625297"/>
          </a:xfrm>
        </p:spPr>
        <p:txBody>
          <a:bodyPr/>
          <a:lstStyle/>
          <a:p>
            <a:r>
              <a:rPr lang="pt-BR" dirty="0">
                <a:solidFill>
                  <a:schemeClr val="accent2"/>
                </a:solidFill>
              </a:rPr>
              <a:t>Método de Cálculo - Indicadores</a:t>
            </a:r>
          </a:p>
        </p:txBody>
      </p:sp>
      <p:sp>
        <p:nvSpPr>
          <p:cNvPr id="12" name="Espaço Reservado para Texto 11">
            <a:extLst>
              <a:ext uri="{FF2B5EF4-FFF2-40B4-BE49-F238E27FC236}">
                <a16:creationId xmlns:a16="http://schemas.microsoft.com/office/drawing/2014/main" id="{2D1A9520-88B1-FF98-C8F1-9BA4EFC21D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600" dirty="0"/>
              <a:t>Dados de monitoração / obras</a:t>
            </a:r>
          </a:p>
        </p:txBody>
      </p:sp>
      <p:pic>
        <p:nvPicPr>
          <p:cNvPr id="10" name="Espaço Reservado para Conteúdo 9">
            <a:extLst>
              <a:ext uri="{FF2B5EF4-FFF2-40B4-BE49-F238E27FC236}">
                <a16:creationId xmlns:a16="http://schemas.microsoft.com/office/drawing/2014/main" id="{7C6EB5DF-331F-0949-E75F-BA02C680506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9788" y="2583041"/>
            <a:ext cx="3494087" cy="2390450"/>
          </a:xfrm>
        </p:spPr>
      </p:pic>
      <p:sp>
        <p:nvSpPr>
          <p:cNvPr id="13" name="Espaço Reservado para Texto 12">
            <a:extLst>
              <a:ext uri="{FF2B5EF4-FFF2-40B4-BE49-F238E27FC236}">
                <a16:creationId xmlns:a16="http://schemas.microsoft.com/office/drawing/2014/main" id="{EDC0A9DF-0F4A-7B26-18DC-15CF70E78B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pt-BR" sz="1600" dirty="0"/>
              <a:t>Dados em Campo / obras</a:t>
            </a:r>
          </a:p>
        </p:txBody>
      </p:sp>
      <p:pic>
        <p:nvPicPr>
          <p:cNvPr id="8" name="Espaço Reservado para Conteúdo 7">
            <a:extLst>
              <a:ext uri="{FF2B5EF4-FFF2-40B4-BE49-F238E27FC236}">
                <a16:creationId xmlns:a16="http://schemas.microsoft.com/office/drawing/2014/main" id="{48A2A87D-1A81-8A00-D7EA-49B9CAF704B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72200" y="2707490"/>
            <a:ext cx="3581091" cy="2266001"/>
          </a:xfr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06ECD65D-335E-AEE8-F446-A0BDD0915696}"/>
              </a:ext>
            </a:extLst>
          </p:cNvPr>
          <p:cNvSpPr txBox="1"/>
          <p:nvPr/>
        </p:nvSpPr>
        <p:spPr>
          <a:xfrm>
            <a:off x="836612" y="1552699"/>
            <a:ext cx="1062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Os diferentes indicadores dos Contratos de Concessão são provenientes de diversas fontes, como: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8B1D7922-F1E3-A678-133F-6F5C94389CE4}"/>
              </a:ext>
            </a:extLst>
          </p:cNvPr>
          <p:cNvSpPr txBox="1"/>
          <p:nvPr/>
        </p:nvSpPr>
        <p:spPr>
          <a:xfrm>
            <a:off x="836612" y="5312807"/>
            <a:ext cx="1062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Comentaremos sobre estes na sequência da apresentação. Usaremos como modelo, o contrato da CCR </a:t>
            </a:r>
            <a:r>
              <a:rPr lang="pt-BR" b="1" dirty="0" err="1"/>
              <a:t>RioSP</a:t>
            </a:r>
            <a:r>
              <a:rPr lang="pt-BR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73492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>
                <a:solidFill>
                  <a:schemeClr val="accent1">
                    <a:lumMod val="50000"/>
                  </a:schemeClr>
                </a:solidFill>
              </a:rPr>
              <a:t>	Indicadores de Parâmetros de Desempenho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6127767C-A663-F044-064C-1044F1295D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5771" y="1495424"/>
            <a:ext cx="8030930" cy="4749927"/>
          </a:xfr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677841AB-3ACA-0EEF-59E2-FC22A4267843}"/>
              </a:ext>
            </a:extLst>
          </p:cNvPr>
          <p:cNvSpPr/>
          <p:nvPr/>
        </p:nvSpPr>
        <p:spPr>
          <a:xfrm>
            <a:off x="2228850" y="5568696"/>
            <a:ext cx="7628382" cy="676655"/>
          </a:xfrm>
          <a:prstGeom prst="rect">
            <a:avLst/>
          </a:prstGeom>
          <a:noFill/>
          <a:ln w="1905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654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>
                <a:solidFill>
                  <a:schemeClr val="accent1">
                    <a:lumMod val="50000"/>
                  </a:schemeClr>
                </a:solidFill>
              </a:rPr>
              <a:t>	Indicadores de Frente de Ampliação de Capacidade de Melhorias</a:t>
            </a:r>
          </a:p>
        </p:txBody>
      </p:sp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1650A0D6-CA58-FAD2-F77F-A0DB8C7DA6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8253" y="1495425"/>
            <a:ext cx="7025969" cy="4681538"/>
          </a:xfr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992E468C-1153-46C3-898B-898C7DAF1185}"/>
              </a:ext>
            </a:extLst>
          </p:cNvPr>
          <p:cNvSpPr/>
          <p:nvPr/>
        </p:nvSpPr>
        <p:spPr>
          <a:xfrm>
            <a:off x="2660904" y="5184648"/>
            <a:ext cx="6867144" cy="992315"/>
          </a:xfrm>
          <a:prstGeom prst="rect">
            <a:avLst/>
          </a:prstGeom>
          <a:noFill/>
          <a:ln w="1905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5552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>
                <a:solidFill>
                  <a:schemeClr val="accent1">
                    <a:lumMod val="50000"/>
                  </a:schemeClr>
                </a:solidFill>
              </a:rPr>
              <a:t>	Indicadores de Frente de Serviços Operacionais</a:t>
            </a:r>
          </a:p>
        </p:txBody>
      </p:sp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5F034123-6333-FD25-C0E5-A9E7521B53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2256" y="1573842"/>
            <a:ext cx="10297962" cy="2353003"/>
          </a:xfr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C36934FC-66E6-AA3F-FF84-9BA5AF1C8633}"/>
              </a:ext>
            </a:extLst>
          </p:cNvPr>
          <p:cNvSpPr/>
          <p:nvPr/>
        </p:nvSpPr>
        <p:spPr>
          <a:xfrm>
            <a:off x="1030986" y="3694176"/>
            <a:ext cx="9576054" cy="232669"/>
          </a:xfrm>
          <a:prstGeom prst="rect">
            <a:avLst/>
          </a:prstGeom>
          <a:noFill/>
          <a:ln w="1905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8217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>
                <a:solidFill>
                  <a:schemeClr val="accent1">
                    <a:lumMod val="50000"/>
                  </a:schemeClr>
                </a:solidFill>
              </a:rPr>
              <a:t>	Coeficientes de Ajustes (CAT e CAA)</a:t>
            </a:r>
          </a:p>
        </p:txBody>
      </p:sp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4D5F060D-CA0A-E84C-A73E-260AE4D8A2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3228" y="1507375"/>
            <a:ext cx="10250330" cy="2610214"/>
          </a:xfr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AA8BF0CA-79C6-1F12-0376-5163E1B2FDD5}"/>
              </a:ext>
            </a:extLst>
          </p:cNvPr>
          <p:cNvSpPr txBox="1"/>
          <p:nvPr/>
        </p:nvSpPr>
        <p:spPr>
          <a:xfrm>
            <a:off x="1023228" y="4233775"/>
            <a:ext cx="10625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Os coeficientes de ajustes devem ser aplicados </a:t>
            </a:r>
            <a:r>
              <a:rPr lang="pt-BR" sz="1600" b="1" dirty="0"/>
              <a:t>em relação ao ano em que a obra ou o percentual da obra está relacionado</a:t>
            </a:r>
            <a:r>
              <a:rPr lang="pt-BR" sz="1600" dirty="0"/>
              <a:t>. </a:t>
            </a:r>
          </a:p>
          <a:p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3327990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43E4DE-1F8B-5D19-A6D0-ACDDE6C4F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accent2"/>
                </a:solidFill>
              </a:rPr>
              <a:t>Considerações sobre a Conclusão dos Pareceres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2EF363E-79B3-CEF7-4C85-6E81100BF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1600" dirty="0"/>
              <a:t>Considerando:</a:t>
            </a:r>
          </a:p>
          <a:p>
            <a:pPr marL="0" indent="0">
              <a:buNone/>
            </a:pPr>
            <a:r>
              <a:rPr lang="pt-BR" sz="1600" dirty="0"/>
              <a:t>- a gama de possibilidades de cálculo de reequilíbrio nos diferentes contratos de concessão;</a:t>
            </a:r>
          </a:p>
          <a:p>
            <a:pPr marL="0" indent="0">
              <a:buNone/>
            </a:pPr>
            <a:r>
              <a:rPr lang="pt-BR" sz="1600" dirty="0"/>
              <a:t>- que podem ser utilizados parâmetros obtidos por diferentes atores </a:t>
            </a:r>
          </a:p>
          <a:p>
            <a:pPr marL="0" indent="0">
              <a:buNone/>
            </a:pPr>
            <a:r>
              <a:rPr lang="pt-BR" sz="1600" dirty="0"/>
              <a:t>- A necessidade de apresentação inequívoca do resultado. </a:t>
            </a:r>
          </a:p>
          <a:p>
            <a:pPr marL="0" indent="0">
              <a:buNone/>
            </a:pPr>
            <a:endParaRPr lang="pt-BR" sz="1600" dirty="0"/>
          </a:p>
          <a:p>
            <a:pPr marL="0" indent="0">
              <a:buNone/>
            </a:pPr>
            <a:r>
              <a:rPr lang="pt-BR" sz="1600" dirty="0"/>
              <a:t>É necessário que nas conclusões sejam apresentados todos os indicadores contratuais, preferencialmente por meio de tabela e a indicação se estes foram ou não contemplados na análise. </a:t>
            </a:r>
          </a:p>
          <a:p>
            <a:pPr marL="0" indent="0">
              <a:buNone/>
            </a:pPr>
            <a:endParaRPr lang="pt-BR" sz="1600" dirty="0"/>
          </a:p>
          <a:p>
            <a:pPr marL="0" indent="0">
              <a:buNone/>
            </a:pPr>
            <a:r>
              <a:rPr lang="pt-BR" sz="1600" dirty="0"/>
              <a:t>Iniciou-se um projeto com a confecção de planilhas em </a:t>
            </a:r>
            <a:r>
              <a:rPr lang="pt-BR" sz="1600" dirty="0" err="1"/>
              <a:t>excel</a:t>
            </a:r>
            <a:r>
              <a:rPr lang="pt-BR" sz="1600" dirty="0"/>
              <a:t> para auxiliar na padronização das conclusões dos Pareceres. Realizaremos ao longo do 1º semestre reuniões com as </a:t>
            </a:r>
            <a:r>
              <a:rPr lang="pt-BR" sz="1600" dirty="0" err="1"/>
              <a:t>CORODs</a:t>
            </a:r>
            <a:r>
              <a:rPr lang="pt-BR" sz="1600" dirty="0"/>
              <a:t> e Equipes para alinhamento final das planilhas. </a:t>
            </a:r>
          </a:p>
        </p:txBody>
      </p:sp>
    </p:spTree>
    <p:extLst>
      <p:ext uri="{BB962C8B-B14F-4D97-AF65-F5344CB8AC3E}">
        <p14:creationId xmlns:p14="http://schemas.microsoft.com/office/powerpoint/2010/main" val="24637724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B0F592-E59A-E0AB-C600-153F48B401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214016-74A0-5A25-051A-4E6ACEE50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Exemplo de Planilha em Confecção</a:t>
            </a:r>
            <a:endParaRPr lang="pt-B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Espaço Reservado para Conteúdo 7">
            <a:extLst>
              <a:ext uri="{FF2B5EF4-FFF2-40B4-BE49-F238E27FC236}">
                <a16:creationId xmlns:a16="http://schemas.microsoft.com/office/drawing/2014/main" id="{2727F229-159F-2334-99BF-5AB159C317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8264" y="1420812"/>
            <a:ext cx="9025943" cy="468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159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B0F592-E59A-E0AB-C600-153F48B401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214016-74A0-5A25-051A-4E6ACEE50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Exemplo de Planilha em Confecção</a:t>
            </a:r>
            <a:endParaRPr lang="pt-B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E1E9F597-4E55-C2E1-02A7-83BC9C8D10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7728" y="1495425"/>
            <a:ext cx="6947019" cy="468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6159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B0F592-E59A-E0AB-C600-153F48B401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214016-74A0-5A25-051A-4E6ACEE50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Exemplo de Planilha em Confecção</a:t>
            </a:r>
            <a:endParaRPr lang="pt-B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5C35BC48-E5CB-B99F-AD3A-DBB2195F2E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6445" y="1495425"/>
            <a:ext cx="8249585" cy="468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846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>
                <a:solidFill>
                  <a:schemeClr val="accent2"/>
                </a:solidFill>
              </a:rPr>
              <a:t>Cálculo do Desconto de Reequilíbrio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5607AE9-7B5D-D6AC-0EE5-5198147287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1600" dirty="0"/>
              <a:t>Antes de tratar sobre o método de cálculo do Desconto de Reequilíbrio dos Contratos de Concessão, cabe comentar sobre os fatores globais, pois devemos, em nossas atividades aferir, calcular e </a:t>
            </a:r>
            <a:r>
              <a:rPr lang="pt-BR" sz="1600" b="0" i="0" dirty="0" err="1">
                <a:solidFill>
                  <a:srgbClr val="0D0D0D"/>
                </a:solidFill>
                <a:effectLst/>
                <a:latin typeface="Söhne"/>
              </a:rPr>
              <a:t>aplicaro</a:t>
            </a:r>
            <a:r>
              <a:rPr lang="pt-BR" sz="1600" b="0" i="0" dirty="0">
                <a:solidFill>
                  <a:srgbClr val="0D0D0D"/>
                </a:solidFill>
                <a:effectLst/>
                <a:latin typeface="Söhne"/>
              </a:rPr>
              <a:t> Desconto de Reequilíbrio (D) e o Acréscimo de Reequilíbrio (A e </a:t>
            </a:r>
            <a:r>
              <a:rPr lang="pt-BR" sz="1600" b="0" i="0" dirty="0" err="1">
                <a:solidFill>
                  <a:srgbClr val="0D0D0D"/>
                </a:solidFill>
                <a:effectLst/>
                <a:latin typeface="Söhne"/>
              </a:rPr>
              <a:t>E</a:t>
            </a:r>
            <a:r>
              <a:rPr lang="pt-BR" sz="1600" b="0" i="0" dirty="0">
                <a:solidFill>
                  <a:srgbClr val="0D0D0D"/>
                </a:solidFill>
                <a:effectLst/>
                <a:latin typeface="Söhne"/>
              </a:rPr>
              <a:t>) que incidem sobre a Tarifa Básica de Pedágio.</a:t>
            </a:r>
            <a:r>
              <a:rPr lang="pt-BR" sz="1600" dirty="0"/>
              <a:t>  </a:t>
            </a:r>
          </a:p>
          <a:p>
            <a:endParaRPr lang="pt-BR" sz="1600" dirty="0"/>
          </a:p>
          <a:p>
            <a:pPr algn="l"/>
            <a:r>
              <a:rPr lang="pt-BR" sz="1600" b="1" i="0" dirty="0">
                <a:solidFill>
                  <a:srgbClr val="C00000"/>
                </a:solidFill>
                <a:effectLst/>
                <a:latin typeface="Söhne"/>
              </a:rPr>
              <a:t>Desconto de Reequilíbrio (D): </a:t>
            </a:r>
            <a:r>
              <a:rPr lang="pt-BR" sz="1600" b="0" i="0" dirty="0">
                <a:solidFill>
                  <a:srgbClr val="0D0D0D"/>
                </a:solidFill>
                <a:effectLst/>
                <a:latin typeface="Söhne"/>
              </a:rPr>
              <a:t>um mecanismo que desonera os usuários pelo não atendimento às condições contratuais. Aplica-se em função de desconformidades com o PER ou da supressão de investimentos.</a:t>
            </a:r>
          </a:p>
          <a:p>
            <a:endParaRPr lang="pt-BR" sz="1600" dirty="0"/>
          </a:p>
          <a:p>
            <a:r>
              <a:rPr lang="pt-BR" sz="1600" b="1" dirty="0">
                <a:solidFill>
                  <a:schemeClr val="accent6">
                    <a:lumMod val="50000"/>
                  </a:schemeClr>
                </a:solidFill>
                <a:latin typeface="Söhne"/>
              </a:rPr>
              <a:t>Acréscimo de Reequilíbrio (A e </a:t>
            </a:r>
            <a:r>
              <a:rPr lang="pt-BR" sz="1600" b="1" dirty="0" err="1">
                <a:solidFill>
                  <a:schemeClr val="accent6">
                    <a:lumMod val="50000"/>
                  </a:schemeClr>
                </a:solidFill>
                <a:latin typeface="Söhne"/>
              </a:rPr>
              <a:t>E</a:t>
            </a:r>
            <a:r>
              <a:rPr lang="pt-BR" sz="1600" b="1" dirty="0">
                <a:solidFill>
                  <a:schemeClr val="accent6">
                    <a:lumMod val="50000"/>
                  </a:schemeClr>
                </a:solidFill>
                <a:latin typeface="Söhne"/>
              </a:rPr>
              <a:t>): </a:t>
            </a:r>
            <a:r>
              <a:rPr lang="pt-BR" sz="1600" dirty="0">
                <a:solidFill>
                  <a:srgbClr val="0D0D0D"/>
                </a:solidFill>
                <a:latin typeface="Söhne"/>
              </a:rPr>
              <a:t>mecanismo de ressarcimento pela conclusão antecipada das obras de Ampliação de Capacidade e Melhorias ( Fator A) ou pela conclusão de obras do Estoque de Melhorias (Fator E), incentivando a ampliação de capacidade.</a:t>
            </a:r>
          </a:p>
          <a:p>
            <a:endParaRPr lang="pt-BR" sz="1600" dirty="0">
              <a:solidFill>
                <a:srgbClr val="0D0D0D"/>
              </a:solidFill>
              <a:latin typeface="Söhne"/>
            </a:endParaRPr>
          </a:p>
          <a:p>
            <a:pPr marL="0" indent="0" algn="ctr">
              <a:buNone/>
            </a:pPr>
            <a:r>
              <a:rPr lang="pt-BR" sz="1600" b="1" dirty="0">
                <a:solidFill>
                  <a:srgbClr val="0D0D0D"/>
                </a:solidFill>
                <a:latin typeface="Söhne"/>
              </a:rPr>
              <a:t>Podem ser calculados em separado, em pareceres diferentes. </a:t>
            </a:r>
          </a:p>
          <a:p>
            <a:endParaRPr lang="pt-BR" sz="1600" dirty="0"/>
          </a:p>
          <a:p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193716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8B28CF-04E2-C91C-EBFF-40AC75488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>
                <a:solidFill>
                  <a:schemeClr val="accent2"/>
                </a:solidFill>
              </a:rPr>
              <a:t>Solicitação para execução – como no Anexo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35FB6C00-F8F6-1FB8-7703-780EB39100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378" y="1391189"/>
            <a:ext cx="10339863" cy="4681538"/>
          </a:xfrm>
        </p:spPr>
      </p:pic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8A7A2F78-CF26-4AA8-7617-63E22ABCB6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3628265"/>
              </p:ext>
            </p:extLst>
          </p:nvPr>
        </p:nvGraphicFramePr>
        <p:xfrm>
          <a:off x="9475344" y="1839581"/>
          <a:ext cx="2558160" cy="415523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125999">
                  <a:extLst>
                    <a:ext uri="{9D8B030D-6E8A-4147-A177-3AD203B41FA5}">
                      <a16:colId xmlns:a16="http://schemas.microsoft.com/office/drawing/2014/main" val="2971111390"/>
                    </a:ext>
                  </a:extLst>
                </a:gridCol>
                <a:gridCol w="1432161">
                  <a:extLst>
                    <a:ext uri="{9D8B030D-6E8A-4147-A177-3AD203B41FA5}">
                      <a16:colId xmlns:a16="http://schemas.microsoft.com/office/drawing/2014/main" val="3443476539"/>
                    </a:ext>
                  </a:extLst>
                </a:gridCol>
              </a:tblGrid>
              <a:tr h="680871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chemeClr val="tx1"/>
                          </a:solidFill>
                        </a:rPr>
                        <a:t>Resultado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chemeClr val="tx1"/>
                          </a:solidFill>
                        </a:rPr>
                        <a:t>Observação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7797720"/>
                  </a:ext>
                </a:extLst>
              </a:tr>
              <a:tr h="222017">
                <a:tc>
                  <a:txBody>
                    <a:bodyPr/>
                    <a:lstStyle/>
                    <a:p>
                      <a:r>
                        <a:rPr lang="pt-BR" sz="800" dirty="0"/>
                        <a:t>0,155445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800" dirty="0"/>
                        <a:t>Vistoria em campo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231649"/>
                  </a:ext>
                </a:extLst>
              </a:tr>
              <a:tr h="222017">
                <a:tc>
                  <a:txBody>
                    <a:bodyPr/>
                    <a:lstStyle/>
                    <a:p>
                      <a:r>
                        <a:rPr lang="pt-BR" sz="800" dirty="0"/>
                        <a:t>0,003000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dirty="0"/>
                        <a:t>Vistoria em campo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675588"/>
                  </a:ext>
                </a:extLst>
              </a:tr>
              <a:tr h="181050">
                <a:tc>
                  <a:txBody>
                    <a:bodyPr/>
                    <a:lstStyle/>
                    <a:p>
                      <a:r>
                        <a:rPr lang="pt-BR" sz="800" dirty="0"/>
                        <a:t>0,000700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dirty="0"/>
                        <a:t>Vistoria em campo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8536026"/>
                  </a:ext>
                </a:extLst>
              </a:tr>
              <a:tr h="178489">
                <a:tc>
                  <a:txBody>
                    <a:bodyPr/>
                    <a:lstStyle/>
                    <a:p>
                      <a:r>
                        <a:rPr lang="pt-BR" sz="800" dirty="0"/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800" dirty="0"/>
                        <a:t>Não </a:t>
                      </a:r>
                      <a:r>
                        <a:rPr lang="pt-BR" sz="800" dirty="0" err="1"/>
                        <a:t>calc</a:t>
                      </a:r>
                      <a:r>
                        <a:rPr lang="pt-BR" sz="800" dirty="0"/>
                        <a:t>. – sem monitoração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9463347"/>
                  </a:ext>
                </a:extLst>
              </a:tr>
              <a:tr h="193242">
                <a:tc>
                  <a:txBody>
                    <a:bodyPr/>
                    <a:lstStyle/>
                    <a:p>
                      <a:r>
                        <a:rPr lang="pt-BR" sz="800" dirty="0"/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dirty="0"/>
                        <a:t>Não </a:t>
                      </a:r>
                      <a:r>
                        <a:rPr lang="pt-BR" sz="800" dirty="0" err="1"/>
                        <a:t>calc</a:t>
                      </a:r>
                      <a:r>
                        <a:rPr lang="pt-BR" sz="800" dirty="0"/>
                        <a:t>. – sem monitoração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41926"/>
                  </a:ext>
                </a:extLst>
              </a:tr>
              <a:tr h="222017">
                <a:tc>
                  <a:txBody>
                    <a:bodyPr/>
                    <a:lstStyle/>
                    <a:p>
                      <a:r>
                        <a:rPr lang="pt-BR" sz="800" dirty="0"/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dirty="0"/>
                        <a:t>Não </a:t>
                      </a:r>
                      <a:r>
                        <a:rPr lang="pt-BR" sz="800" dirty="0" err="1"/>
                        <a:t>calc</a:t>
                      </a:r>
                      <a:r>
                        <a:rPr lang="pt-BR" sz="800" dirty="0"/>
                        <a:t>. – sem monitoração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5974650"/>
                  </a:ext>
                </a:extLst>
              </a:tr>
              <a:tr h="160201">
                <a:tc>
                  <a:txBody>
                    <a:bodyPr/>
                    <a:lstStyle/>
                    <a:p>
                      <a:r>
                        <a:rPr lang="pt-BR" sz="800" dirty="0"/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dirty="0"/>
                        <a:t>Não </a:t>
                      </a:r>
                      <a:r>
                        <a:rPr lang="pt-BR" sz="800" dirty="0" err="1"/>
                        <a:t>calc</a:t>
                      </a:r>
                      <a:r>
                        <a:rPr lang="pt-BR" sz="800" dirty="0"/>
                        <a:t>. – sem monitoração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1122295"/>
                  </a:ext>
                </a:extLst>
              </a:tr>
              <a:tr h="184585">
                <a:tc>
                  <a:txBody>
                    <a:bodyPr/>
                    <a:lstStyle/>
                    <a:p>
                      <a:r>
                        <a:rPr lang="pt-BR" sz="800" dirty="0"/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dirty="0"/>
                        <a:t>Não </a:t>
                      </a:r>
                      <a:r>
                        <a:rPr lang="pt-BR" sz="800" dirty="0" err="1"/>
                        <a:t>calc</a:t>
                      </a:r>
                      <a:r>
                        <a:rPr lang="pt-BR" sz="800" dirty="0"/>
                        <a:t>. – sem monitoração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6366512"/>
                  </a:ext>
                </a:extLst>
              </a:tr>
              <a:tr h="181537">
                <a:tc>
                  <a:txBody>
                    <a:bodyPr/>
                    <a:lstStyle/>
                    <a:p>
                      <a:r>
                        <a:rPr lang="pt-BR" sz="800" dirty="0"/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dirty="0"/>
                        <a:t>Não </a:t>
                      </a:r>
                      <a:r>
                        <a:rPr lang="pt-BR" sz="800" dirty="0" err="1"/>
                        <a:t>calc</a:t>
                      </a:r>
                      <a:r>
                        <a:rPr lang="pt-BR" sz="800" dirty="0"/>
                        <a:t>. – sem monitoração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206208"/>
                  </a:ext>
                </a:extLst>
              </a:tr>
              <a:tr h="222017">
                <a:tc>
                  <a:txBody>
                    <a:bodyPr/>
                    <a:lstStyle/>
                    <a:p>
                      <a:r>
                        <a:rPr lang="pt-BR" sz="800" dirty="0"/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dirty="0"/>
                        <a:t>Não </a:t>
                      </a:r>
                      <a:r>
                        <a:rPr lang="pt-BR" sz="800" dirty="0" err="1"/>
                        <a:t>calc</a:t>
                      </a:r>
                      <a:r>
                        <a:rPr lang="pt-BR" sz="800" dirty="0"/>
                        <a:t>. – sem monitoração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5115934"/>
                  </a:ext>
                </a:extLst>
              </a:tr>
              <a:tr h="168850">
                <a:tc>
                  <a:txBody>
                    <a:bodyPr/>
                    <a:lstStyle/>
                    <a:p>
                      <a:r>
                        <a:rPr lang="pt-BR" sz="800" dirty="0"/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dirty="0"/>
                        <a:t>Não </a:t>
                      </a:r>
                      <a:r>
                        <a:rPr lang="pt-BR" sz="800" dirty="0" err="1"/>
                        <a:t>calc</a:t>
                      </a:r>
                      <a:r>
                        <a:rPr lang="pt-BR" sz="800" dirty="0"/>
                        <a:t>. – sem monitoração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8361304"/>
                  </a:ext>
                </a:extLst>
              </a:tr>
              <a:tr h="222017">
                <a:tc>
                  <a:txBody>
                    <a:bodyPr/>
                    <a:lstStyle/>
                    <a:p>
                      <a:r>
                        <a:rPr lang="pt-BR" sz="800" dirty="0"/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dirty="0"/>
                        <a:t>Não </a:t>
                      </a:r>
                      <a:r>
                        <a:rPr lang="pt-BR" sz="800" dirty="0" err="1"/>
                        <a:t>calc</a:t>
                      </a:r>
                      <a:r>
                        <a:rPr lang="pt-BR" sz="800" dirty="0"/>
                        <a:t>. – sem monitoração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092660"/>
                  </a:ext>
                </a:extLst>
              </a:tr>
              <a:tr h="173728">
                <a:tc>
                  <a:txBody>
                    <a:bodyPr/>
                    <a:lstStyle/>
                    <a:p>
                      <a:r>
                        <a:rPr lang="pt-BR" sz="800" dirty="0"/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dirty="0"/>
                        <a:t>Não </a:t>
                      </a:r>
                      <a:r>
                        <a:rPr lang="pt-BR" sz="800" dirty="0" err="1"/>
                        <a:t>calc</a:t>
                      </a:r>
                      <a:r>
                        <a:rPr lang="pt-BR" sz="800" dirty="0"/>
                        <a:t>. – sem monitoração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506091"/>
                  </a:ext>
                </a:extLst>
              </a:tr>
              <a:tr h="222017">
                <a:tc>
                  <a:txBody>
                    <a:bodyPr/>
                    <a:lstStyle/>
                    <a:p>
                      <a:r>
                        <a:rPr lang="pt-BR" sz="800" dirty="0"/>
                        <a:t>0,00256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800" dirty="0"/>
                        <a:t>Vistoria em campo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6859878"/>
                  </a:ext>
                </a:extLst>
              </a:tr>
              <a:tr h="177750">
                <a:tc>
                  <a:txBody>
                    <a:bodyPr/>
                    <a:lstStyle/>
                    <a:p>
                      <a:r>
                        <a:rPr lang="pt-BR" sz="800" dirty="0"/>
                        <a:t>0,00356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800" dirty="0"/>
                        <a:t>Vistoria em campo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771977"/>
                  </a:ext>
                </a:extLst>
              </a:tr>
              <a:tr h="222017">
                <a:tc>
                  <a:txBody>
                    <a:bodyPr/>
                    <a:lstStyle/>
                    <a:p>
                      <a:r>
                        <a:rPr lang="pt-BR" sz="800" dirty="0"/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800" dirty="0"/>
                        <a:t>Não </a:t>
                      </a:r>
                      <a:r>
                        <a:rPr lang="pt-BR" sz="800" dirty="0" err="1"/>
                        <a:t>calc</a:t>
                      </a:r>
                      <a:r>
                        <a:rPr lang="pt-BR" sz="800" dirty="0"/>
                        <a:t>.– sem monitoração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94281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225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0DBF9F-291D-B8B8-1B81-D29444F52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accent2"/>
                </a:solidFill>
              </a:rPr>
              <a:t>Já exemplo real</a:t>
            </a:r>
            <a:endParaRPr lang="pt-BR" dirty="0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5C702812-3667-F325-724C-A1DA2E5268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700" y="1513088"/>
            <a:ext cx="11649075" cy="4646211"/>
          </a:xfrm>
        </p:spPr>
      </p:pic>
    </p:spTree>
    <p:extLst>
      <p:ext uri="{BB962C8B-B14F-4D97-AF65-F5344CB8AC3E}">
        <p14:creationId xmlns:p14="http://schemas.microsoft.com/office/powerpoint/2010/main" val="37539795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0DBF9F-291D-B8B8-1B81-D29444F52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accent2"/>
                </a:solidFill>
              </a:rPr>
              <a:t>Já exemplo real</a:t>
            </a:r>
            <a:endParaRPr lang="pt-BR" dirty="0"/>
          </a:p>
        </p:txBody>
      </p:sp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051E1F01-7888-4105-8563-45E3481A92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700" y="2299454"/>
            <a:ext cx="11649075" cy="3073480"/>
          </a:xfrm>
        </p:spPr>
      </p:pic>
    </p:spTree>
    <p:extLst>
      <p:ext uri="{BB962C8B-B14F-4D97-AF65-F5344CB8AC3E}">
        <p14:creationId xmlns:p14="http://schemas.microsoft.com/office/powerpoint/2010/main" val="33649287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Uma imagem contendo Padrão do plano de fundo&#10;&#10;Descrição gerada automaticamente">
            <a:extLst>
              <a:ext uri="{FF2B5EF4-FFF2-40B4-BE49-F238E27FC236}">
                <a16:creationId xmlns:a16="http://schemas.microsoft.com/office/drawing/2014/main" id="{B3DE3B3A-5C68-E760-0226-36AE1231122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89A52D6-34D7-2656-9D0F-4BC1D184EC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6471" y="2018834"/>
            <a:ext cx="10600204" cy="2387600"/>
          </a:xfrm>
          <a:noFill/>
        </p:spPr>
        <p:txBody>
          <a:bodyPr>
            <a:normAutofit/>
          </a:bodyPr>
          <a:lstStyle/>
          <a:p>
            <a:r>
              <a:rPr lang="pt-BR" sz="9600" dirty="0">
                <a:solidFill>
                  <a:schemeClr val="bg1"/>
                </a:solidFill>
                <a:latin typeface="Montserrat SemiBold" panose="00000700000000000000" pitchFamily="50" charset="0"/>
              </a:rPr>
              <a:t>Dúvidas?</a:t>
            </a: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396E14A7-BB5A-CCA7-74C6-E4BE743CA5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82067" y="3048000"/>
            <a:ext cx="652168" cy="1182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1483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Uma imagem contendo Padrão do plano de fundo&#10;&#10;Descrição gerada automaticamente">
            <a:extLst>
              <a:ext uri="{FF2B5EF4-FFF2-40B4-BE49-F238E27FC236}">
                <a16:creationId xmlns:a16="http://schemas.microsoft.com/office/drawing/2014/main" id="{B3DE3B3A-5C68-E760-0226-36AE1231122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89A52D6-34D7-2656-9D0F-4BC1D184EC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6471" y="2018834"/>
            <a:ext cx="10600204" cy="2387600"/>
          </a:xfrm>
          <a:noFill/>
        </p:spPr>
        <p:txBody>
          <a:bodyPr>
            <a:normAutofit/>
          </a:bodyPr>
          <a:lstStyle/>
          <a:p>
            <a:r>
              <a:rPr lang="pt-BR" sz="9600" dirty="0">
                <a:solidFill>
                  <a:schemeClr val="bg1"/>
                </a:solidFill>
                <a:latin typeface="Montserrat SemiBold" panose="00000700000000000000" pitchFamily="50" charset="0"/>
              </a:rPr>
              <a:t>Obrigado!</a:t>
            </a: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396E14A7-BB5A-CCA7-74C6-E4BE743CA5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82067" y="3048000"/>
            <a:ext cx="652168" cy="1182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741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>
                <a:solidFill>
                  <a:schemeClr val="accent2"/>
                </a:solidFill>
              </a:rPr>
              <a:t>Princípios base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5607AE9-7B5D-D6AC-0EE5-5198147287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1600" b="1" dirty="0"/>
              <a:t>Processo de Avaliação Anual: </a:t>
            </a:r>
            <a:r>
              <a:rPr lang="pt-BR" sz="1600" dirty="0"/>
              <a:t>A avaliação da execução de obras e serviços é anual e se baseia em indicadores estabelecidos anualmente (com mais de 1 Parecer).</a:t>
            </a:r>
          </a:p>
          <a:p>
            <a:pPr marL="0" indent="0">
              <a:buNone/>
            </a:pPr>
            <a:endParaRPr lang="pt-BR" sz="1600" b="1" dirty="0"/>
          </a:p>
          <a:p>
            <a:pPr marL="0" indent="0">
              <a:buNone/>
            </a:pPr>
            <a:r>
              <a:rPr lang="pt-BR" sz="1600" b="1" dirty="0"/>
              <a:t>Método de Cálculo: </a:t>
            </a:r>
            <a:r>
              <a:rPr lang="pt-BR" sz="1600" dirty="0"/>
              <a:t>O desconto é definido anualmente somando os percentuais relativos às atividades não cumpridas ou suprimidas, afetando a revisão tarifária subsequente, </a:t>
            </a:r>
            <a:r>
              <a:rPr lang="pt-BR" sz="1600" b="1" dirty="0">
                <a:solidFill>
                  <a:srgbClr val="C00000"/>
                </a:solidFill>
              </a:rPr>
              <a:t>ou as próximas (cálculos preliminares)</a:t>
            </a:r>
            <a:r>
              <a:rPr lang="pt-BR" sz="1600" dirty="0"/>
              <a:t>.</a:t>
            </a:r>
          </a:p>
          <a:p>
            <a:pPr marL="0" indent="0">
              <a:buNone/>
            </a:pPr>
            <a:endParaRPr lang="pt-BR" sz="1600" b="1" dirty="0"/>
          </a:p>
          <a:p>
            <a:pPr marL="0" indent="0">
              <a:buNone/>
            </a:pPr>
            <a:r>
              <a:rPr lang="pt-BR" sz="1600" b="1" dirty="0"/>
              <a:t>Coeficiente de Ajuste Temporal (CAT): </a:t>
            </a:r>
            <a:r>
              <a:rPr lang="pt-BR" sz="1600" dirty="0"/>
              <a:t>O CAT (presente em alguns contratos) multiplica o percentual dos Fatores A, D, e </a:t>
            </a:r>
            <a:r>
              <a:rPr lang="pt-BR" sz="1600" dirty="0" err="1"/>
              <a:t>E</a:t>
            </a:r>
            <a:r>
              <a:rPr lang="pt-BR" sz="1600" dirty="0"/>
              <a:t> para equilibrar receitas e despesas ao longo do tempo, mantendo sua neutralidade. É utilizado nos indicadores conforme definido em contrato (em geral vinculados às obras ou serviços operacionais). </a:t>
            </a:r>
          </a:p>
          <a:p>
            <a:pPr marL="0" indent="0">
              <a:buNone/>
            </a:pPr>
            <a:endParaRPr lang="pt-BR" sz="1600" b="1" dirty="0"/>
          </a:p>
          <a:p>
            <a:pPr marL="0" indent="0">
              <a:buNone/>
            </a:pPr>
            <a:r>
              <a:rPr lang="pt-BR" sz="1600" b="1" dirty="0"/>
              <a:t>Supressão de Obras e Serviços: </a:t>
            </a:r>
            <a:r>
              <a:rPr lang="pt-BR" sz="1600" dirty="0"/>
              <a:t>A exclusão definitiva de obras e serviços leva à aplicação do Fator D até o final da Concessão, visando recompor o equilíbrio econômico-financeiro.</a:t>
            </a:r>
          </a:p>
          <a:p>
            <a:pPr marL="0" indent="0">
              <a:buNone/>
            </a:pPr>
            <a:endParaRPr lang="pt-BR" sz="1600" dirty="0"/>
          </a:p>
          <a:p>
            <a:pPr marL="0" indent="0">
              <a:buNone/>
            </a:pPr>
            <a:endParaRPr lang="pt-BR" sz="1600" dirty="0"/>
          </a:p>
          <a:p>
            <a:pPr marL="0" indent="0">
              <a:buNone/>
            </a:pP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1207666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>
                <a:solidFill>
                  <a:schemeClr val="accent2"/>
                </a:solidFill>
              </a:rPr>
              <a:t>	Cronograma máximo (Portaria 216/2019)</a:t>
            </a:r>
          </a:p>
        </p:txBody>
      </p:sp>
      <p:graphicFrame>
        <p:nvGraphicFramePr>
          <p:cNvPr id="7" name="Espaço Reservado para Conteúdo 6">
            <a:extLst>
              <a:ext uri="{FF2B5EF4-FFF2-40B4-BE49-F238E27FC236}">
                <a16:creationId xmlns:a16="http://schemas.microsoft.com/office/drawing/2014/main" id="{80D89811-F7B0-1273-7603-9FFCDAA469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1902097"/>
              </p:ext>
            </p:extLst>
          </p:nvPr>
        </p:nvGraphicFramePr>
        <p:xfrm>
          <a:off x="0" y="1504950"/>
          <a:ext cx="12191999" cy="5353049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551426">
                  <a:extLst>
                    <a:ext uri="{9D8B030D-6E8A-4147-A177-3AD203B41FA5}">
                      <a16:colId xmlns:a16="http://schemas.microsoft.com/office/drawing/2014/main" val="3816692949"/>
                    </a:ext>
                  </a:extLst>
                </a:gridCol>
                <a:gridCol w="824647">
                  <a:extLst>
                    <a:ext uri="{9D8B030D-6E8A-4147-A177-3AD203B41FA5}">
                      <a16:colId xmlns:a16="http://schemas.microsoft.com/office/drawing/2014/main" val="3317651663"/>
                    </a:ext>
                  </a:extLst>
                </a:gridCol>
                <a:gridCol w="7211262">
                  <a:extLst>
                    <a:ext uri="{9D8B030D-6E8A-4147-A177-3AD203B41FA5}">
                      <a16:colId xmlns:a16="http://schemas.microsoft.com/office/drawing/2014/main" val="136216667"/>
                    </a:ext>
                  </a:extLst>
                </a:gridCol>
                <a:gridCol w="3604664">
                  <a:extLst>
                    <a:ext uri="{9D8B030D-6E8A-4147-A177-3AD203B41FA5}">
                      <a16:colId xmlns:a16="http://schemas.microsoft.com/office/drawing/2014/main" val="2384867035"/>
                    </a:ext>
                  </a:extLst>
                </a:gridCol>
              </a:tblGrid>
              <a:tr h="609826"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200" kern="0" dirty="0">
                          <a:effectLst/>
                          <a:latin typeface="+mn-lt"/>
                        </a:rPr>
                        <a:t>Dias totais</a:t>
                      </a:r>
                      <a:endParaRPr lang="pt-BR" sz="12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2" marR="6222" marT="6222" marB="6222" anchor="ctr"/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200" kern="0" dirty="0">
                          <a:effectLst/>
                          <a:latin typeface="+mn-lt"/>
                        </a:rPr>
                        <a:t>Dias da atividade</a:t>
                      </a:r>
                      <a:endParaRPr lang="pt-BR" sz="12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2" marR="6222" marT="6222" marB="6222" anchor="ctr"/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200" kern="0" dirty="0">
                          <a:effectLst/>
                          <a:latin typeface="+mn-lt"/>
                        </a:rPr>
                        <a:t>Atividade e ou Ação</a:t>
                      </a:r>
                      <a:endParaRPr lang="pt-BR" sz="12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2" marR="6222" marT="6222" marB="6222" anchor="ctr"/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20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Observação / documentos</a:t>
                      </a:r>
                    </a:p>
                  </a:txBody>
                  <a:tcPr marL="6222" marR="6222" marT="6222" marB="6222" anchor="ctr"/>
                </a:tc>
                <a:extLst>
                  <a:ext uri="{0D108BD9-81ED-4DB2-BD59-A6C34878D82A}">
                    <a16:rowId xmlns:a16="http://schemas.microsoft.com/office/drawing/2014/main" val="4077566300"/>
                  </a:ext>
                </a:extLst>
              </a:tr>
              <a:tr h="689877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 dirty="0">
                          <a:effectLst/>
                          <a:latin typeface="+mn-lt"/>
                        </a:rPr>
                        <a:t>15</a:t>
                      </a:r>
                      <a:endParaRPr lang="pt-BR" sz="12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2" marR="6222" marT="6222" marB="6222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 dirty="0">
                          <a:effectLst/>
                          <a:latin typeface="+mn-lt"/>
                        </a:rPr>
                        <a:t>15</a:t>
                      </a:r>
                      <a:endParaRPr lang="pt-BR" sz="12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2" marR="6222" marT="6222" marB="6222" anchor="ctr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 dirty="0">
                          <a:effectLst/>
                          <a:latin typeface="+mn-lt"/>
                        </a:rPr>
                        <a:t>Até 15 dias após o encerramento do ano concessão: vistoria no trecho concedido para verificar </a:t>
                      </a:r>
                      <a:r>
                        <a:rPr lang="pt-BR" sz="12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nível de atendimento dos indicadores ou parâmetros aferíveis visualmente</a:t>
                      </a:r>
                      <a:r>
                        <a:rPr lang="pt-BR" sz="1200" b="1" kern="0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lang="pt-BR" sz="12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</a:t>
                      </a:r>
                      <a:r>
                        <a:rPr lang="pt-BR" sz="1200" b="1" kern="0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12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nível de execução das obras e serviços de ampliação de capacidade, melhorias e operação</a:t>
                      </a:r>
                      <a:r>
                        <a:rPr lang="pt-BR" sz="1200" kern="0" dirty="0">
                          <a:effectLst/>
                          <a:latin typeface="+mn-lt"/>
                        </a:rPr>
                        <a:t>.</a:t>
                      </a:r>
                      <a:endParaRPr lang="pt-BR" sz="12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2" marR="6222" marT="6222" marB="6222" anchor="ctr"/>
                </a:tc>
                <a:tc>
                  <a:txBody>
                    <a:bodyPr/>
                    <a:lstStyle/>
                    <a:p>
                      <a:pPr marL="209550" marR="38100" indent="-171450">
                        <a:lnSpc>
                          <a:spcPct val="115000"/>
                        </a:lnSpc>
                        <a:spcAft>
                          <a:spcPts val="800"/>
                        </a:spcAft>
                        <a:buFontTx/>
                        <a:buChar char="-"/>
                      </a:pPr>
                      <a:r>
                        <a:rPr lang="pt-BR" sz="120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Vistorias em campo e já prever as datas de monitoração a ser realizada</a:t>
                      </a:r>
                    </a:p>
                  </a:txBody>
                  <a:tcPr marL="6222" marR="6222" marT="6222" marB="6222" anchor="ctr"/>
                </a:tc>
                <a:extLst>
                  <a:ext uri="{0D108BD9-81ED-4DB2-BD59-A6C34878D82A}">
                    <a16:rowId xmlns:a16="http://schemas.microsoft.com/office/drawing/2014/main" val="2061313394"/>
                  </a:ext>
                </a:extLst>
              </a:tr>
              <a:tr h="450164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>
                          <a:effectLst/>
                          <a:latin typeface="+mn-lt"/>
                        </a:rPr>
                        <a:t>45</a:t>
                      </a:r>
                      <a:endParaRPr lang="pt-BR" sz="12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2" marR="6222" marT="6222" marB="6222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>
                          <a:effectLst/>
                          <a:latin typeface="+mn-lt"/>
                        </a:rPr>
                        <a:t>30</a:t>
                      </a:r>
                      <a:endParaRPr lang="pt-BR" sz="12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2" marR="6222" marT="6222" marB="6222" anchor="ctr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 dirty="0">
                          <a:effectLst/>
                          <a:latin typeface="+mn-lt"/>
                        </a:rPr>
                        <a:t>Até 30 dias após a vistoria, elaboração de parecer técnico consolidando inicialmente o desconto e o acréscimo de reequilíbrio em caráter preliminar.</a:t>
                      </a:r>
                      <a:endParaRPr lang="pt-BR" sz="12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2" marR="6222" marT="6222" marB="6222" anchor="ctr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 Parecer Preliminar v01 e envio à concessionária.</a:t>
                      </a:r>
                    </a:p>
                  </a:txBody>
                  <a:tcPr marL="6222" marR="6222" marT="6222" marB="6222" anchor="ctr"/>
                </a:tc>
                <a:extLst>
                  <a:ext uri="{0D108BD9-81ED-4DB2-BD59-A6C34878D82A}">
                    <a16:rowId xmlns:a16="http://schemas.microsoft.com/office/drawing/2014/main" val="3836244315"/>
                  </a:ext>
                </a:extLst>
              </a:tr>
              <a:tr h="450638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>
                          <a:effectLst/>
                          <a:latin typeface="+mn-lt"/>
                        </a:rPr>
                        <a:t>60</a:t>
                      </a:r>
                      <a:endParaRPr lang="pt-BR" sz="12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2" marR="6222" marT="6222" marB="6222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>
                          <a:effectLst/>
                          <a:latin typeface="+mn-lt"/>
                        </a:rPr>
                        <a:t>15</a:t>
                      </a:r>
                      <a:endParaRPr lang="pt-BR" sz="12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2" marR="6222" marT="6222" marB="6222" anchor="ctr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 dirty="0">
                          <a:effectLst/>
                          <a:latin typeface="+mn-lt"/>
                        </a:rPr>
                        <a:t>Até 15 dias para encaminhamento à concessionária e sua manifestação sobre o desconto e o acréscimo de reequilíbrio calculado. </a:t>
                      </a:r>
                      <a:endParaRPr lang="pt-BR" sz="12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2" marR="6222" marT="6222" marB="6222" anchor="ctr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 Permitir acesso aos dados utilizados (Supervisora, Acompanhamento, Vistoria)</a:t>
                      </a:r>
                    </a:p>
                  </a:txBody>
                  <a:tcPr marL="6222" marR="6222" marT="6222" marB="6222" anchor="ctr"/>
                </a:tc>
                <a:extLst>
                  <a:ext uri="{0D108BD9-81ED-4DB2-BD59-A6C34878D82A}">
                    <a16:rowId xmlns:a16="http://schemas.microsoft.com/office/drawing/2014/main" val="2870287306"/>
                  </a:ext>
                </a:extLst>
              </a:tr>
              <a:tr h="450164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>
                          <a:effectLst/>
                          <a:latin typeface="+mn-lt"/>
                        </a:rPr>
                        <a:t>90</a:t>
                      </a:r>
                      <a:endParaRPr lang="pt-BR" sz="12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2" marR="6222" marT="6222" marB="6222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>
                          <a:effectLst/>
                          <a:latin typeface="+mn-lt"/>
                        </a:rPr>
                        <a:t>30</a:t>
                      </a:r>
                      <a:endParaRPr lang="pt-BR" sz="12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2" marR="6222" marT="6222" marB="6222" anchor="ctr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 dirty="0">
                          <a:effectLst/>
                          <a:latin typeface="+mn-lt"/>
                        </a:rPr>
                        <a:t>Até 30 após a recepção da manifestação da Concessionária para consolidação final do desconto e acréscimo de reequilíbrio a ser aplicado na revisão tarifária em caráter preliminar.</a:t>
                      </a:r>
                      <a:endParaRPr lang="pt-BR" sz="12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2" marR="6222" marT="6222" marB="6222" anchor="ctr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Parecer Preliminar </a:t>
                      </a:r>
                      <a:r>
                        <a:rPr lang="pt-BR" sz="1200" kern="100" dirty="0" err="1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vfinal</a:t>
                      </a:r>
                      <a:r>
                        <a:rPr lang="pt-BR" sz="120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e envio à GEFOP </a:t>
                      </a:r>
                    </a:p>
                  </a:txBody>
                  <a:tcPr marL="6222" marR="6222" marT="6222" marB="6222" anchor="ctr"/>
                </a:tc>
                <a:extLst>
                  <a:ext uri="{0D108BD9-81ED-4DB2-BD59-A6C34878D82A}">
                    <a16:rowId xmlns:a16="http://schemas.microsoft.com/office/drawing/2014/main" val="2110325566"/>
                  </a:ext>
                </a:extLst>
              </a:tr>
              <a:tr h="661537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>
                          <a:effectLst/>
                          <a:latin typeface="+mn-lt"/>
                        </a:rPr>
                        <a:t>90 + x</a:t>
                      </a:r>
                      <a:endParaRPr lang="pt-BR" sz="12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2" marR="6222" marT="6222" marB="6222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>
                          <a:effectLst/>
                          <a:latin typeface="+mn-lt"/>
                        </a:rPr>
                        <a:t>x</a:t>
                      </a:r>
                      <a:endParaRPr lang="pt-BR" sz="12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2" marR="6222" marT="6222" marB="6222" anchor="ctr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 dirty="0">
                          <a:effectLst/>
                          <a:latin typeface="+mn-lt"/>
                        </a:rPr>
                        <a:t>"x" é o lapso temporal entre a manifestação da COROD em caráter preliminar e a entrega dos relatórios de monitoração pela Concessionária, ou pela Supervisora. </a:t>
                      </a:r>
                      <a:endParaRPr lang="pt-BR" sz="12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2" marR="6222" marT="6222" marB="6222" anchor="ctr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 Maior gargalo quanto ao prazo.</a:t>
                      </a:r>
                    </a:p>
                  </a:txBody>
                  <a:tcPr marL="6222" marR="6222" marT="6222" marB="6222" anchor="ctr"/>
                </a:tc>
                <a:extLst>
                  <a:ext uri="{0D108BD9-81ED-4DB2-BD59-A6C34878D82A}">
                    <a16:rowId xmlns:a16="http://schemas.microsoft.com/office/drawing/2014/main" val="1517350666"/>
                  </a:ext>
                </a:extLst>
              </a:tr>
              <a:tr h="689877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>
                          <a:effectLst/>
                          <a:latin typeface="+mn-lt"/>
                        </a:rPr>
                        <a:t>120 + x</a:t>
                      </a:r>
                      <a:endParaRPr lang="pt-BR" sz="12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2" marR="6222" marT="6222" marB="6222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>
                          <a:effectLst/>
                          <a:latin typeface="+mn-lt"/>
                        </a:rPr>
                        <a:t>30</a:t>
                      </a:r>
                      <a:endParaRPr lang="pt-BR" sz="12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2" marR="6222" marT="6222" marB="6222" anchor="ctr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 dirty="0">
                          <a:effectLst/>
                          <a:latin typeface="+mn-lt"/>
                        </a:rPr>
                        <a:t>Até 30 dias após o recebimento dos Relatórios de Monitoração, elaboração de parecer técnico consolidando o cálculo do desconto de reequilíbrio referente aos indicadores de qualidade aferíveis por meio de instrumentos de medição. </a:t>
                      </a:r>
                      <a:r>
                        <a:rPr lang="pt-BR" sz="1200" b="1" kern="0" dirty="0">
                          <a:effectLst/>
                          <a:latin typeface="+mn-lt"/>
                        </a:rPr>
                        <a:t>Esse parecer pode já unir os dados do preliminar, totalizando o cálculo do Fator D.</a:t>
                      </a:r>
                      <a:endParaRPr lang="pt-BR" sz="1200" b="1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2" marR="6222" marT="6222" marB="6222" anchor="ctr"/>
                </a:tc>
                <a:tc>
                  <a:txBody>
                    <a:bodyPr/>
                    <a:lstStyle/>
                    <a:p>
                      <a:pPr marL="38100" marR="3810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 Parecer Definitivo v01 e envio à concessionária.</a:t>
                      </a:r>
                    </a:p>
                  </a:txBody>
                  <a:tcPr marL="6222" marR="6222" marT="6222" marB="6222" anchor="ctr"/>
                </a:tc>
                <a:extLst>
                  <a:ext uri="{0D108BD9-81ED-4DB2-BD59-A6C34878D82A}">
                    <a16:rowId xmlns:a16="http://schemas.microsoft.com/office/drawing/2014/main" val="3352921349"/>
                  </a:ext>
                </a:extLst>
              </a:tr>
              <a:tr h="450638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>
                          <a:effectLst/>
                          <a:latin typeface="+mn-lt"/>
                        </a:rPr>
                        <a:t>135 + x</a:t>
                      </a:r>
                      <a:endParaRPr lang="pt-BR" sz="12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2" marR="6222" marT="6222" marB="6222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>
                          <a:effectLst/>
                          <a:latin typeface="+mn-lt"/>
                        </a:rPr>
                        <a:t>15</a:t>
                      </a:r>
                      <a:endParaRPr lang="pt-BR" sz="12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2" marR="6222" marT="6222" marB="6222" anchor="ctr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 dirty="0">
                          <a:effectLst/>
                          <a:latin typeface="+mn-lt"/>
                        </a:rPr>
                        <a:t>Até 15 dias para encaminhamento à concessionária e sua manifestação sobre o desconto e o acréscimo de reequilíbrio calculado. </a:t>
                      </a:r>
                      <a:endParaRPr lang="pt-BR" sz="12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2" marR="6222" marT="6222" marB="6222" anchor="ctr"/>
                </a:tc>
                <a:tc>
                  <a:txBody>
                    <a:bodyPr/>
                    <a:lstStyle/>
                    <a:p>
                      <a:pPr marL="38100" marR="3810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 Permitir acesso aos dados utilizados (Supervisora)</a:t>
                      </a:r>
                    </a:p>
                  </a:txBody>
                  <a:tcPr marL="6222" marR="6222" marT="6222" marB="6222" anchor="ctr"/>
                </a:tc>
                <a:extLst>
                  <a:ext uri="{0D108BD9-81ED-4DB2-BD59-A6C34878D82A}">
                    <a16:rowId xmlns:a16="http://schemas.microsoft.com/office/drawing/2014/main" val="2146317970"/>
                  </a:ext>
                </a:extLst>
              </a:tr>
              <a:tr h="450164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>
                          <a:effectLst/>
                          <a:latin typeface="+mn-lt"/>
                        </a:rPr>
                        <a:t>165 + x</a:t>
                      </a:r>
                      <a:endParaRPr lang="pt-BR" sz="12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2" marR="6222" marT="6222" marB="6222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>
                          <a:effectLst/>
                          <a:latin typeface="+mn-lt"/>
                        </a:rPr>
                        <a:t>30</a:t>
                      </a:r>
                      <a:endParaRPr lang="pt-BR" sz="12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2" marR="6222" marT="6222" marB="6222" anchor="ctr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 dirty="0">
                          <a:effectLst/>
                          <a:latin typeface="+mn-lt"/>
                        </a:rPr>
                        <a:t>Até 30 após a recepção da manifestação da Concessionária para consolidação final do desconto e acréscimo de reequilíbrio a ser aplicado na revisão tarifária em caráter definitivo.</a:t>
                      </a:r>
                      <a:endParaRPr lang="pt-BR" sz="12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2" marR="6222" marT="6222" marB="6222" anchor="ctr"/>
                </a:tc>
                <a:tc>
                  <a:txBody>
                    <a:bodyPr/>
                    <a:lstStyle/>
                    <a:p>
                      <a:pPr marL="38100" marR="3810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Parecer Definitivo </a:t>
                      </a:r>
                      <a:r>
                        <a:rPr lang="pt-BR" sz="1200" kern="100" dirty="0" err="1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vfinal</a:t>
                      </a:r>
                      <a:r>
                        <a:rPr lang="pt-BR" sz="120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e envio à GEFOP </a:t>
                      </a:r>
                    </a:p>
                  </a:txBody>
                  <a:tcPr marL="6222" marR="6222" marT="6222" marB="6222" anchor="ctr"/>
                </a:tc>
                <a:extLst>
                  <a:ext uri="{0D108BD9-81ED-4DB2-BD59-A6C34878D82A}">
                    <a16:rowId xmlns:a16="http://schemas.microsoft.com/office/drawing/2014/main" val="1704671277"/>
                  </a:ext>
                </a:extLst>
              </a:tr>
              <a:tr h="450164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>
                          <a:effectLst/>
                          <a:latin typeface="+mn-lt"/>
                        </a:rPr>
                        <a:t>170 + x</a:t>
                      </a:r>
                      <a:endParaRPr lang="pt-BR" sz="12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2" marR="6222" marT="6222" marB="6222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>
                          <a:effectLst/>
                          <a:latin typeface="+mn-lt"/>
                        </a:rPr>
                        <a:t>5</a:t>
                      </a:r>
                      <a:endParaRPr lang="pt-BR" sz="12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2" marR="6222" marT="6222" marB="6222" anchor="ctr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 dirty="0">
                          <a:effectLst/>
                          <a:latin typeface="+mn-lt"/>
                        </a:rPr>
                        <a:t>Até 5 dias para avaliação e compilação dos dados na GEFOP e o encaminhamento à GEGIR </a:t>
                      </a:r>
                      <a:endParaRPr lang="pt-BR" sz="12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2" marR="6222" marT="6222" marB="6222" anchor="ctr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pt-BR" sz="1200" kern="100" dirty="0" err="1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Compliação</a:t>
                      </a:r>
                      <a:r>
                        <a:rPr lang="pt-BR" sz="120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dados e envio à GEGIR</a:t>
                      </a:r>
                    </a:p>
                  </a:txBody>
                  <a:tcPr marL="6222" marR="6222" marT="6222" marB="6222" anchor="ctr"/>
                </a:tc>
                <a:extLst>
                  <a:ext uri="{0D108BD9-81ED-4DB2-BD59-A6C34878D82A}">
                    <a16:rowId xmlns:a16="http://schemas.microsoft.com/office/drawing/2014/main" val="40995912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6548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4FC364-0904-D5F4-428A-8D99199CE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>
                <a:solidFill>
                  <a:schemeClr val="accent2"/>
                </a:solidFill>
              </a:rPr>
              <a:t>Visão Geral da Linha do Tempo</a:t>
            </a:r>
          </a:p>
        </p:txBody>
      </p:sp>
      <p:sp>
        <p:nvSpPr>
          <p:cNvPr id="4" name="Seta: Divisa 3">
            <a:extLst>
              <a:ext uri="{FF2B5EF4-FFF2-40B4-BE49-F238E27FC236}">
                <a16:creationId xmlns:a16="http://schemas.microsoft.com/office/drawing/2014/main" id="{AD2C6C56-DCFA-8CEF-C5C6-1C91D3A4EBB1}"/>
              </a:ext>
            </a:extLst>
          </p:cNvPr>
          <p:cNvSpPr/>
          <p:nvPr/>
        </p:nvSpPr>
        <p:spPr>
          <a:xfrm>
            <a:off x="2963723" y="1745673"/>
            <a:ext cx="2023919" cy="858982"/>
          </a:xfrm>
          <a:prstGeom prst="chevro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solidFill>
                  <a:schemeClr val="tx1"/>
                </a:solidFill>
              </a:rPr>
              <a:t>30 dias para emissão do parecer preliminar</a:t>
            </a:r>
          </a:p>
        </p:txBody>
      </p:sp>
      <p:sp>
        <p:nvSpPr>
          <p:cNvPr id="16" name="Seta: Pentágono 15">
            <a:extLst>
              <a:ext uri="{FF2B5EF4-FFF2-40B4-BE49-F238E27FC236}">
                <a16:creationId xmlns:a16="http://schemas.microsoft.com/office/drawing/2014/main" id="{CA5F8BC1-DED2-C175-8C83-C9D3E4782575}"/>
              </a:ext>
            </a:extLst>
          </p:cNvPr>
          <p:cNvSpPr/>
          <p:nvPr/>
        </p:nvSpPr>
        <p:spPr>
          <a:xfrm>
            <a:off x="1770502" y="1745673"/>
            <a:ext cx="1497446" cy="849746"/>
          </a:xfrm>
          <a:prstGeom prst="homePlat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dirty="0"/>
              <a:t>Dados preliminares de inexecução de obras e Indicadores de ano anterior</a:t>
            </a:r>
          </a:p>
        </p:txBody>
      </p:sp>
      <p:sp>
        <p:nvSpPr>
          <p:cNvPr id="21" name="Seta: Divisa 20">
            <a:extLst>
              <a:ext uri="{FF2B5EF4-FFF2-40B4-BE49-F238E27FC236}">
                <a16:creationId xmlns:a16="http://schemas.microsoft.com/office/drawing/2014/main" id="{62D088F6-F213-25BD-94F6-AE4F3380A8C9}"/>
              </a:ext>
            </a:extLst>
          </p:cNvPr>
          <p:cNvSpPr/>
          <p:nvPr/>
        </p:nvSpPr>
        <p:spPr>
          <a:xfrm>
            <a:off x="4696122" y="1736437"/>
            <a:ext cx="2023919" cy="858982"/>
          </a:xfrm>
          <a:prstGeom prst="chevro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solidFill>
                  <a:schemeClr val="tx1"/>
                </a:solidFill>
              </a:rPr>
              <a:t>15 dias para manifestação da Concessionária</a:t>
            </a:r>
          </a:p>
        </p:txBody>
      </p:sp>
      <p:sp>
        <p:nvSpPr>
          <p:cNvPr id="22" name="Seta: Divisa 21">
            <a:extLst>
              <a:ext uri="{FF2B5EF4-FFF2-40B4-BE49-F238E27FC236}">
                <a16:creationId xmlns:a16="http://schemas.microsoft.com/office/drawing/2014/main" id="{A2E4B1C9-F2FE-8856-32EF-EAC7B85185FE}"/>
              </a:ext>
            </a:extLst>
          </p:cNvPr>
          <p:cNvSpPr/>
          <p:nvPr/>
        </p:nvSpPr>
        <p:spPr>
          <a:xfrm>
            <a:off x="6415816" y="1732559"/>
            <a:ext cx="2023919" cy="858982"/>
          </a:xfrm>
          <a:prstGeom prst="chevro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solidFill>
                  <a:schemeClr val="tx1"/>
                </a:solidFill>
              </a:rPr>
              <a:t>30 dias para emissão do parecer preliminar pós contestação</a:t>
            </a:r>
          </a:p>
        </p:txBody>
      </p:sp>
      <p:sp>
        <p:nvSpPr>
          <p:cNvPr id="23" name="Seta: Divisa 22">
            <a:extLst>
              <a:ext uri="{FF2B5EF4-FFF2-40B4-BE49-F238E27FC236}">
                <a16:creationId xmlns:a16="http://schemas.microsoft.com/office/drawing/2014/main" id="{EC2087B5-0AA4-5A24-6E34-37F6BF97667E}"/>
              </a:ext>
            </a:extLst>
          </p:cNvPr>
          <p:cNvSpPr/>
          <p:nvPr/>
        </p:nvSpPr>
        <p:spPr>
          <a:xfrm>
            <a:off x="8148215" y="1723323"/>
            <a:ext cx="2023919" cy="858982"/>
          </a:xfrm>
          <a:prstGeom prst="chevro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solidFill>
                  <a:schemeClr val="tx1"/>
                </a:solidFill>
              </a:rPr>
              <a:t>Parecer é enviado para as Gerências para cálculo </a:t>
            </a:r>
            <a:r>
              <a:rPr lang="pt-BR" sz="1000" b="1" dirty="0">
                <a:solidFill>
                  <a:schemeClr val="tx1"/>
                </a:solidFill>
              </a:rPr>
              <a:t>na revisão mais próxima</a:t>
            </a:r>
          </a:p>
        </p:txBody>
      </p:sp>
      <p:sp>
        <p:nvSpPr>
          <p:cNvPr id="27" name="Retângulo: Cantos Diagonais Arredondados 26">
            <a:extLst>
              <a:ext uri="{FF2B5EF4-FFF2-40B4-BE49-F238E27FC236}">
                <a16:creationId xmlns:a16="http://schemas.microsoft.com/office/drawing/2014/main" id="{B6ECA330-F3AF-ACC9-CFCA-07752E6893EA}"/>
              </a:ext>
            </a:extLst>
          </p:cNvPr>
          <p:cNvSpPr/>
          <p:nvPr/>
        </p:nvSpPr>
        <p:spPr>
          <a:xfrm>
            <a:off x="10350067" y="1320800"/>
            <a:ext cx="1757666" cy="1261505"/>
          </a:xfrm>
          <a:prstGeom prst="round2Diag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000" dirty="0">
                <a:solidFill>
                  <a:schemeClr val="tx1"/>
                </a:solidFill>
              </a:rPr>
              <a:t>Resultado tratado preliminarmente, </a:t>
            </a:r>
            <a:r>
              <a:rPr lang="pt-BR" sz="1000" b="1" dirty="0">
                <a:solidFill>
                  <a:schemeClr val="tx1"/>
                </a:solidFill>
              </a:rPr>
              <a:t>faltando:</a:t>
            </a:r>
            <a:r>
              <a:rPr lang="pt-BR" sz="1000" dirty="0">
                <a:solidFill>
                  <a:schemeClr val="tx1"/>
                </a:solidFill>
              </a:rPr>
              <a:t>  - vistoria de campo recente  - monitoração do ano atual</a:t>
            </a:r>
          </a:p>
        </p:txBody>
      </p:sp>
      <p:sp>
        <p:nvSpPr>
          <p:cNvPr id="28" name="Seta: Divisa 27">
            <a:extLst>
              <a:ext uri="{FF2B5EF4-FFF2-40B4-BE49-F238E27FC236}">
                <a16:creationId xmlns:a16="http://schemas.microsoft.com/office/drawing/2014/main" id="{F9D54F3E-06AA-6AA7-494A-ACAF6DCDFA31}"/>
              </a:ext>
            </a:extLst>
          </p:cNvPr>
          <p:cNvSpPr/>
          <p:nvPr/>
        </p:nvSpPr>
        <p:spPr>
          <a:xfrm>
            <a:off x="2963723" y="3155700"/>
            <a:ext cx="2023919" cy="858982"/>
          </a:xfrm>
          <a:prstGeom prst="chevr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solidFill>
                  <a:schemeClr val="tx1"/>
                </a:solidFill>
              </a:rPr>
              <a:t>30 dias para emissão do parecer preliminar</a:t>
            </a:r>
          </a:p>
        </p:txBody>
      </p:sp>
      <p:sp>
        <p:nvSpPr>
          <p:cNvPr id="29" name="Seta: Pentágono 28">
            <a:extLst>
              <a:ext uri="{FF2B5EF4-FFF2-40B4-BE49-F238E27FC236}">
                <a16:creationId xmlns:a16="http://schemas.microsoft.com/office/drawing/2014/main" id="{97A86CC5-B17B-21FF-487C-FD527D7856C4}"/>
              </a:ext>
            </a:extLst>
          </p:cNvPr>
          <p:cNvSpPr/>
          <p:nvPr/>
        </p:nvSpPr>
        <p:spPr>
          <a:xfrm>
            <a:off x="1770502" y="3155700"/>
            <a:ext cx="1497446" cy="849746"/>
          </a:xfrm>
          <a:prstGeom prst="homePlat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/>
              <a:t>15 dias para vistoria de campo e levantamento de inexecuções.</a:t>
            </a:r>
          </a:p>
        </p:txBody>
      </p:sp>
      <p:sp>
        <p:nvSpPr>
          <p:cNvPr id="30" name="Seta: Divisa 29">
            <a:extLst>
              <a:ext uri="{FF2B5EF4-FFF2-40B4-BE49-F238E27FC236}">
                <a16:creationId xmlns:a16="http://schemas.microsoft.com/office/drawing/2014/main" id="{3D73691F-501C-3E7B-387C-DD7502E9F3EB}"/>
              </a:ext>
            </a:extLst>
          </p:cNvPr>
          <p:cNvSpPr/>
          <p:nvPr/>
        </p:nvSpPr>
        <p:spPr>
          <a:xfrm>
            <a:off x="4696122" y="3146464"/>
            <a:ext cx="2023919" cy="858982"/>
          </a:xfrm>
          <a:prstGeom prst="chevr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solidFill>
                  <a:schemeClr val="tx1"/>
                </a:solidFill>
              </a:rPr>
              <a:t>15 dias para contestação da concessionária</a:t>
            </a:r>
          </a:p>
        </p:txBody>
      </p:sp>
      <p:sp>
        <p:nvSpPr>
          <p:cNvPr id="31" name="Seta: Divisa 30">
            <a:extLst>
              <a:ext uri="{FF2B5EF4-FFF2-40B4-BE49-F238E27FC236}">
                <a16:creationId xmlns:a16="http://schemas.microsoft.com/office/drawing/2014/main" id="{82E3C699-3E84-D94A-7993-5996634FE566}"/>
              </a:ext>
            </a:extLst>
          </p:cNvPr>
          <p:cNvSpPr/>
          <p:nvPr/>
        </p:nvSpPr>
        <p:spPr>
          <a:xfrm>
            <a:off x="6415816" y="3142586"/>
            <a:ext cx="2023919" cy="858982"/>
          </a:xfrm>
          <a:prstGeom prst="chevr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solidFill>
                  <a:schemeClr val="tx1"/>
                </a:solidFill>
              </a:rPr>
              <a:t>30 dias para emissão do parecer preliminar pós contestação</a:t>
            </a:r>
          </a:p>
        </p:txBody>
      </p:sp>
      <p:sp>
        <p:nvSpPr>
          <p:cNvPr id="32" name="Seta: Divisa 31">
            <a:extLst>
              <a:ext uri="{FF2B5EF4-FFF2-40B4-BE49-F238E27FC236}">
                <a16:creationId xmlns:a16="http://schemas.microsoft.com/office/drawing/2014/main" id="{07F15CC6-6944-0C60-FBA4-5BFB2DCE5C5F}"/>
              </a:ext>
            </a:extLst>
          </p:cNvPr>
          <p:cNvSpPr/>
          <p:nvPr/>
        </p:nvSpPr>
        <p:spPr>
          <a:xfrm>
            <a:off x="8148215" y="3133350"/>
            <a:ext cx="2023919" cy="858982"/>
          </a:xfrm>
          <a:prstGeom prst="chevr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solidFill>
                  <a:schemeClr val="tx1"/>
                </a:solidFill>
              </a:rPr>
              <a:t>Parecer é enviado para as Gerências para cálculo </a:t>
            </a:r>
            <a:r>
              <a:rPr lang="pt-BR" sz="1000" b="1" dirty="0">
                <a:solidFill>
                  <a:schemeClr val="tx1"/>
                </a:solidFill>
              </a:rPr>
              <a:t>na revisão mais próxima</a:t>
            </a:r>
          </a:p>
        </p:txBody>
      </p:sp>
      <p:sp>
        <p:nvSpPr>
          <p:cNvPr id="33" name="Retângulo: Cantos Diagonais Arredondados 32">
            <a:extLst>
              <a:ext uri="{FF2B5EF4-FFF2-40B4-BE49-F238E27FC236}">
                <a16:creationId xmlns:a16="http://schemas.microsoft.com/office/drawing/2014/main" id="{03DB6E4B-0A60-6344-3076-D49DF4D77DA5}"/>
              </a:ext>
            </a:extLst>
          </p:cNvPr>
          <p:cNvSpPr/>
          <p:nvPr/>
        </p:nvSpPr>
        <p:spPr>
          <a:xfrm>
            <a:off x="10350067" y="2730827"/>
            <a:ext cx="1739742" cy="1261505"/>
          </a:xfrm>
          <a:prstGeom prst="round2Diag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000" dirty="0">
                <a:solidFill>
                  <a:schemeClr val="tx1"/>
                </a:solidFill>
              </a:rPr>
              <a:t>Resultado tratado preliminarmente, faltando: - dados de monitoração</a:t>
            </a:r>
          </a:p>
        </p:txBody>
      </p:sp>
      <p:sp>
        <p:nvSpPr>
          <p:cNvPr id="34" name="Seta: Divisa 33">
            <a:extLst>
              <a:ext uri="{FF2B5EF4-FFF2-40B4-BE49-F238E27FC236}">
                <a16:creationId xmlns:a16="http://schemas.microsoft.com/office/drawing/2014/main" id="{55E5C643-3F85-E94B-FDFC-B4B7A91206FB}"/>
              </a:ext>
            </a:extLst>
          </p:cNvPr>
          <p:cNvSpPr/>
          <p:nvPr/>
        </p:nvSpPr>
        <p:spPr>
          <a:xfrm>
            <a:off x="2963723" y="4484254"/>
            <a:ext cx="2023919" cy="858982"/>
          </a:xfrm>
          <a:prstGeom prst="chevron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solidFill>
                  <a:schemeClr val="tx1"/>
                </a:solidFill>
              </a:rPr>
              <a:t>30 dias para emissão do parecer final prévio</a:t>
            </a:r>
          </a:p>
        </p:txBody>
      </p:sp>
      <p:sp>
        <p:nvSpPr>
          <p:cNvPr id="35" name="Seta: Pentágono 34">
            <a:extLst>
              <a:ext uri="{FF2B5EF4-FFF2-40B4-BE49-F238E27FC236}">
                <a16:creationId xmlns:a16="http://schemas.microsoft.com/office/drawing/2014/main" id="{04358215-1DF3-3539-2CAE-AB849EB3593E}"/>
              </a:ext>
            </a:extLst>
          </p:cNvPr>
          <p:cNvSpPr/>
          <p:nvPr/>
        </p:nvSpPr>
        <p:spPr>
          <a:xfrm>
            <a:off x="1770502" y="4484254"/>
            <a:ext cx="1497446" cy="849746"/>
          </a:xfrm>
          <a:prstGeom prst="homePlate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/>
              <a:t>Recebimento dos dados de monitoração</a:t>
            </a:r>
          </a:p>
        </p:txBody>
      </p:sp>
      <p:sp>
        <p:nvSpPr>
          <p:cNvPr id="36" name="Seta: Divisa 35">
            <a:extLst>
              <a:ext uri="{FF2B5EF4-FFF2-40B4-BE49-F238E27FC236}">
                <a16:creationId xmlns:a16="http://schemas.microsoft.com/office/drawing/2014/main" id="{BCFC0F19-59A5-17F0-4834-2C3A6C6425E7}"/>
              </a:ext>
            </a:extLst>
          </p:cNvPr>
          <p:cNvSpPr/>
          <p:nvPr/>
        </p:nvSpPr>
        <p:spPr>
          <a:xfrm>
            <a:off x="4696122" y="4475018"/>
            <a:ext cx="2023919" cy="858982"/>
          </a:xfrm>
          <a:prstGeom prst="chevron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solidFill>
                  <a:schemeClr val="tx1"/>
                </a:solidFill>
              </a:rPr>
              <a:t>15 dias para contestação da concessionária</a:t>
            </a:r>
          </a:p>
        </p:txBody>
      </p:sp>
      <p:sp>
        <p:nvSpPr>
          <p:cNvPr id="37" name="Seta: Divisa 36">
            <a:extLst>
              <a:ext uri="{FF2B5EF4-FFF2-40B4-BE49-F238E27FC236}">
                <a16:creationId xmlns:a16="http://schemas.microsoft.com/office/drawing/2014/main" id="{19FEB33B-BD41-0E12-1FAA-74E3290BA7B8}"/>
              </a:ext>
            </a:extLst>
          </p:cNvPr>
          <p:cNvSpPr/>
          <p:nvPr/>
        </p:nvSpPr>
        <p:spPr>
          <a:xfrm>
            <a:off x="6415816" y="4471140"/>
            <a:ext cx="2023919" cy="858982"/>
          </a:xfrm>
          <a:prstGeom prst="chevron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solidFill>
                  <a:schemeClr val="tx1"/>
                </a:solidFill>
              </a:rPr>
              <a:t>30 dias para emissão do parecer final definitivo</a:t>
            </a:r>
          </a:p>
        </p:txBody>
      </p:sp>
      <p:sp>
        <p:nvSpPr>
          <p:cNvPr id="38" name="Seta: Divisa 37">
            <a:extLst>
              <a:ext uri="{FF2B5EF4-FFF2-40B4-BE49-F238E27FC236}">
                <a16:creationId xmlns:a16="http://schemas.microsoft.com/office/drawing/2014/main" id="{C4FE43B0-198C-E8D7-7F58-B37B0C5FDF71}"/>
              </a:ext>
            </a:extLst>
          </p:cNvPr>
          <p:cNvSpPr/>
          <p:nvPr/>
        </p:nvSpPr>
        <p:spPr>
          <a:xfrm>
            <a:off x="8148215" y="4461904"/>
            <a:ext cx="2023919" cy="858982"/>
          </a:xfrm>
          <a:prstGeom prst="chevron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solidFill>
                  <a:schemeClr val="tx1"/>
                </a:solidFill>
              </a:rPr>
              <a:t>Parecer é enviado para as Gerências para cálculo na </a:t>
            </a:r>
            <a:r>
              <a:rPr lang="pt-BR" sz="1000" b="1" dirty="0">
                <a:solidFill>
                  <a:schemeClr val="tx1"/>
                </a:solidFill>
              </a:rPr>
              <a:t>revisão posterior ao cálculo</a:t>
            </a:r>
          </a:p>
        </p:txBody>
      </p:sp>
      <p:sp>
        <p:nvSpPr>
          <p:cNvPr id="39" name="Retângulo: Cantos Diagonais Arredondados 38">
            <a:extLst>
              <a:ext uri="{FF2B5EF4-FFF2-40B4-BE49-F238E27FC236}">
                <a16:creationId xmlns:a16="http://schemas.microsoft.com/office/drawing/2014/main" id="{879B7944-80AC-AAE0-9981-C0D703940DB3}"/>
              </a:ext>
            </a:extLst>
          </p:cNvPr>
          <p:cNvSpPr/>
          <p:nvPr/>
        </p:nvSpPr>
        <p:spPr>
          <a:xfrm>
            <a:off x="10350067" y="4140854"/>
            <a:ext cx="1739742" cy="1180032"/>
          </a:xfrm>
          <a:prstGeom prst="round2Diag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000" dirty="0">
                <a:solidFill>
                  <a:schemeClr val="tx1"/>
                </a:solidFill>
              </a:rPr>
              <a:t>Resultado complementar. - pode ser apresentado em conjunto com o resultado anterior, </a:t>
            </a:r>
            <a:r>
              <a:rPr lang="pt-BR" sz="1000" b="1" dirty="0">
                <a:solidFill>
                  <a:schemeClr val="tx1"/>
                </a:solidFill>
              </a:rPr>
              <a:t>configurando Parecer Definitivo</a:t>
            </a: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91546255-A14F-C88F-A7E3-407E59009840}"/>
              </a:ext>
            </a:extLst>
          </p:cNvPr>
          <p:cNvSpPr txBox="1"/>
          <p:nvPr/>
        </p:nvSpPr>
        <p:spPr>
          <a:xfrm>
            <a:off x="-1417" y="2244369"/>
            <a:ext cx="17889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/>
              <a:t>Parecer preliminar </a:t>
            </a:r>
            <a:r>
              <a:rPr lang="pt-BR" sz="1000" dirty="0"/>
              <a:t>anterior ao término do ano concessão</a:t>
            </a:r>
          </a:p>
        </p:txBody>
      </p:sp>
      <p:pic>
        <p:nvPicPr>
          <p:cNvPr id="43" name="Gráfico 42" descr="Documento estrutura de tópicos">
            <a:extLst>
              <a:ext uri="{FF2B5EF4-FFF2-40B4-BE49-F238E27FC236}">
                <a16:creationId xmlns:a16="http://schemas.microsoft.com/office/drawing/2014/main" id="{635124AE-27CD-3A8F-2CD2-C99EFF8B79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2661" y="1609010"/>
            <a:ext cx="635539" cy="635539"/>
          </a:xfrm>
          <a:prstGeom prst="rect">
            <a:avLst/>
          </a:prstGeom>
        </p:spPr>
      </p:pic>
      <p:sp>
        <p:nvSpPr>
          <p:cNvPr id="51" name="CaixaDeTexto 50">
            <a:extLst>
              <a:ext uri="{FF2B5EF4-FFF2-40B4-BE49-F238E27FC236}">
                <a16:creationId xmlns:a16="http://schemas.microsoft.com/office/drawing/2014/main" id="{AFD32289-3CE5-7BB5-0C24-618AB7AA48B2}"/>
              </a:ext>
            </a:extLst>
          </p:cNvPr>
          <p:cNvSpPr txBox="1"/>
          <p:nvPr/>
        </p:nvSpPr>
        <p:spPr>
          <a:xfrm>
            <a:off x="1876866" y="2923376"/>
            <a:ext cx="16853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b="1" dirty="0">
                <a:solidFill>
                  <a:schemeClr val="accent6"/>
                </a:solidFill>
              </a:rPr>
              <a:t>Ao final </a:t>
            </a:r>
            <a:r>
              <a:rPr lang="pt-BR" sz="1050" dirty="0"/>
              <a:t>do Ano Concessão</a:t>
            </a: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24CEFFE3-EE76-37A5-FE3E-0554DF2BAA4D}"/>
              </a:ext>
            </a:extLst>
          </p:cNvPr>
          <p:cNvSpPr txBox="1"/>
          <p:nvPr/>
        </p:nvSpPr>
        <p:spPr>
          <a:xfrm>
            <a:off x="-1417" y="3617829"/>
            <a:ext cx="17719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/>
              <a:t>Parecer preliminar </a:t>
            </a:r>
            <a:r>
              <a:rPr lang="pt-BR" sz="1000" dirty="0"/>
              <a:t>após o término do ano concessão</a:t>
            </a:r>
          </a:p>
        </p:txBody>
      </p:sp>
      <p:pic>
        <p:nvPicPr>
          <p:cNvPr id="53" name="Gráfico 52" descr="Documento estrutura de tópicos">
            <a:extLst>
              <a:ext uri="{FF2B5EF4-FFF2-40B4-BE49-F238E27FC236}">
                <a16:creationId xmlns:a16="http://schemas.microsoft.com/office/drawing/2014/main" id="{7F92F799-02B0-E8BD-E0DD-C7F513D115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2661" y="2982470"/>
            <a:ext cx="635539" cy="635539"/>
          </a:xfrm>
          <a:prstGeom prst="rect">
            <a:avLst/>
          </a:prstGeom>
        </p:spPr>
      </p:pic>
      <p:sp>
        <p:nvSpPr>
          <p:cNvPr id="54" name="CaixaDeTexto 53">
            <a:extLst>
              <a:ext uri="{FF2B5EF4-FFF2-40B4-BE49-F238E27FC236}">
                <a16:creationId xmlns:a16="http://schemas.microsoft.com/office/drawing/2014/main" id="{A79933E4-51EE-D26B-19C4-D70EE7000DF9}"/>
              </a:ext>
            </a:extLst>
          </p:cNvPr>
          <p:cNvSpPr txBox="1"/>
          <p:nvPr/>
        </p:nvSpPr>
        <p:spPr>
          <a:xfrm>
            <a:off x="102191" y="4933822"/>
            <a:ext cx="16853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/>
              <a:t>Parecer complementar ou Definitivo </a:t>
            </a:r>
            <a:r>
              <a:rPr lang="pt-BR" sz="1000" dirty="0"/>
              <a:t>após o término do ano concessão</a:t>
            </a:r>
          </a:p>
        </p:txBody>
      </p:sp>
      <p:pic>
        <p:nvPicPr>
          <p:cNvPr id="55" name="Gráfico 54" descr="Documento estrutura de tópicos">
            <a:extLst>
              <a:ext uri="{FF2B5EF4-FFF2-40B4-BE49-F238E27FC236}">
                <a16:creationId xmlns:a16="http://schemas.microsoft.com/office/drawing/2014/main" id="{327D7AA9-70B9-9855-2848-DAAA3D9408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2660" y="4269235"/>
            <a:ext cx="635539" cy="635539"/>
          </a:xfrm>
          <a:prstGeom prst="rect">
            <a:avLst/>
          </a:prstGeom>
        </p:spPr>
      </p:pic>
      <p:pic>
        <p:nvPicPr>
          <p:cNvPr id="57" name="Gráfico 56" descr="Cronômetro 75% com preenchimento sólido">
            <a:extLst>
              <a:ext uri="{FF2B5EF4-FFF2-40B4-BE49-F238E27FC236}">
                <a16:creationId xmlns:a16="http://schemas.microsoft.com/office/drawing/2014/main" id="{8C0E1AFA-5963-AB7E-83B4-4B19E7EABD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41902" y="2904873"/>
            <a:ext cx="457200" cy="457200"/>
          </a:xfrm>
          <a:prstGeom prst="rect">
            <a:avLst/>
          </a:prstGeom>
        </p:spPr>
      </p:pic>
      <p:sp>
        <p:nvSpPr>
          <p:cNvPr id="58" name="CaixaDeTexto 57">
            <a:extLst>
              <a:ext uri="{FF2B5EF4-FFF2-40B4-BE49-F238E27FC236}">
                <a16:creationId xmlns:a16="http://schemas.microsoft.com/office/drawing/2014/main" id="{A3059EFD-B398-E3C0-AD67-AC96C4B91F4B}"/>
              </a:ext>
            </a:extLst>
          </p:cNvPr>
          <p:cNvSpPr txBox="1"/>
          <p:nvPr/>
        </p:nvSpPr>
        <p:spPr>
          <a:xfrm>
            <a:off x="1908922" y="1495138"/>
            <a:ext cx="246523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b="1" dirty="0">
                <a:solidFill>
                  <a:srgbClr val="FF0000"/>
                </a:solidFill>
              </a:rPr>
              <a:t>Antes</a:t>
            </a:r>
            <a:r>
              <a:rPr lang="pt-BR" sz="1050" dirty="0"/>
              <a:t> do Final do Ano Concessão</a:t>
            </a:r>
          </a:p>
        </p:txBody>
      </p:sp>
      <p:pic>
        <p:nvPicPr>
          <p:cNvPr id="59" name="Gráfico 58" descr="Cronômetro 75% com preenchimento sólido">
            <a:extLst>
              <a:ext uri="{FF2B5EF4-FFF2-40B4-BE49-F238E27FC236}">
                <a16:creationId xmlns:a16="http://schemas.microsoft.com/office/drawing/2014/main" id="{BD033617-19A0-559D-BCB8-BBBAFF4DD3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76545" y="1477154"/>
            <a:ext cx="457200" cy="457200"/>
          </a:xfrm>
          <a:prstGeom prst="rect">
            <a:avLst/>
          </a:prstGeom>
        </p:spPr>
      </p:pic>
      <p:sp>
        <p:nvSpPr>
          <p:cNvPr id="60" name="CaixaDeTexto 59">
            <a:extLst>
              <a:ext uri="{FF2B5EF4-FFF2-40B4-BE49-F238E27FC236}">
                <a16:creationId xmlns:a16="http://schemas.microsoft.com/office/drawing/2014/main" id="{8F44AAFC-C863-8138-C84F-1DFD1DC8E65B}"/>
              </a:ext>
            </a:extLst>
          </p:cNvPr>
          <p:cNvSpPr txBox="1"/>
          <p:nvPr/>
        </p:nvSpPr>
        <p:spPr>
          <a:xfrm>
            <a:off x="1903568" y="4265509"/>
            <a:ext cx="48037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b="1" dirty="0">
                <a:solidFill>
                  <a:schemeClr val="accent6"/>
                </a:solidFill>
              </a:rPr>
              <a:t>Ao receber os dados </a:t>
            </a:r>
            <a:r>
              <a:rPr lang="pt-BR" sz="1050" dirty="0"/>
              <a:t>provenientes da monitoração relacionada ao ano concessão</a:t>
            </a:r>
          </a:p>
        </p:txBody>
      </p:sp>
      <p:pic>
        <p:nvPicPr>
          <p:cNvPr id="61" name="Gráfico 60" descr="Cronômetro 75% com preenchimento sólido">
            <a:extLst>
              <a:ext uri="{FF2B5EF4-FFF2-40B4-BE49-F238E27FC236}">
                <a16:creationId xmlns:a16="http://schemas.microsoft.com/office/drawing/2014/main" id="{70E16328-16C0-B031-7B53-12D5699A55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76545" y="4248747"/>
            <a:ext cx="457200" cy="457200"/>
          </a:xfrm>
          <a:prstGeom prst="rect">
            <a:avLst/>
          </a:prstGeom>
        </p:spPr>
      </p:pic>
      <p:pic>
        <p:nvPicPr>
          <p:cNvPr id="63" name="Gráfico 62" descr="Seta: curva no sentido horário com preenchimento sólido">
            <a:extLst>
              <a:ext uri="{FF2B5EF4-FFF2-40B4-BE49-F238E27FC236}">
                <a16:creationId xmlns:a16="http://schemas.microsoft.com/office/drawing/2014/main" id="{6105196A-7B32-506F-3C79-CF3040F0F63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20576089">
            <a:off x="8824840" y="5275414"/>
            <a:ext cx="670667" cy="670667"/>
          </a:xfrm>
          <a:prstGeom prst="rect">
            <a:avLst/>
          </a:prstGeom>
        </p:spPr>
      </p:pic>
      <p:sp>
        <p:nvSpPr>
          <p:cNvPr id="64" name="CaixaDeTexto 63">
            <a:extLst>
              <a:ext uri="{FF2B5EF4-FFF2-40B4-BE49-F238E27FC236}">
                <a16:creationId xmlns:a16="http://schemas.microsoft.com/office/drawing/2014/main" id="{3FBF5659-C435-A34A-7587-C34E91350BE1}"/>
              </a:ext>
            </a:extLst>
          </p:cNvPr>
          <p:cNvSpPr txBox="1"/>
          <p:nvPr/>
        </p:nvSpPr>
        <p:spPr>
          <a:xfrm>
            <a:off x="9579151" y="5550389"/>
            <a:ext cx="2336624" cy="510778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1200" b="1" dirty="0">
                <a:ln w="9525">
                  <a:noFill/>
                </a:ln>
              </a:rPr>
              <a:t>O cálculo definitivo pode não ser utilizado na revisão subsequente</a:t>
            </a:r>
          </a:p>
        </p:txBody>
      </p:sp>
    </p:spTree>
    <p:extLst>
      <p:ext uri="{BB962C8B-B14F-4D97-AF65-F5344CB8AC3E}">
        <p14:creationId xmlns:p14="http://schemas.microsoft.com/office/powerpoint/2010/main" val="1629051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21" grpId="0" animBg="1"/>
      <p:bldP spid="22" grpId="0" animBg="1"/>
      <p:bldP spid="23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6" grpId="0"/>
      <p:bldP spid="51" grpId="0"/>
      <p:bldP spid="52" grpId="0"/>
      <p:bldP spid="54" grpId="0"/>
      <p:bldP spid="58" grpId="0"/>
      <p:bldP spid="60" grpId="0"/>
      <p:bldP spid="6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eta: Pentágono 25">
            <a:extLst>
              <a:ext uri="{FF2B5EF4-FFF2-40B4-BE49-F238E27FC236}">
                <a16:creationId xmlns:a16="http://schemas.microsoft.com/office/drawing/2014/main" id="{D12F48D1-F3B0-D287-0B29-3753F6242E7D}"/>
              </a:ext>
            </a:extLst>
          </p:cNvPr>
          <p:cNvSpPr/>
          <p:nvPr/>
        </p:nvSpPr>
        <p:spPr>
          <a:xfrm>
            <a:off x="4240762" y="2377314"/>
            <a:ext cx="461260" cy="400566"/>
          </a:xfrm>
          <a:prstGeom prst="homePlate">
            <a:avLst/>
          </a:prstGeom>
          <a:solidFill>
            <a:schemeClr val="accent6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28CC5BA-C5DA-AF11-9135-F80CD9C09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>
                <a:solidFill>
                  <a:schemeClr val="accent2"/>
                </a:solidFill>
              </a:rPr>
              <a:t>Visão Geral da Linha do Tempo</a:t>
            </a:r>
            <a:endParaRPr lang="pt-BR" dirty="0"/>
          </a:p>
        </p:txBody>
      </p:sp>
      <p:sp>
        <p:nvSpPr>
          <p:cNvPr id="4" name="Seta: Divisa 3">
            <a:extLst>
              <a:ext uri="{FF2B5EF4-FFF2-40B4-BE49-F238E27FC236}">
                <a16:creationId xmlns:a16="http://schemas.microsoft.com/office/drawing/2014/main" id="{F7890CE8-2CEF-6A76-2C78-332B07BA9681}"/>
              </a:ext>
            </a:extLst>
          </p:cNvPr>
          <p:cNvSpPr/>
          <p:nvPr/>
        </p:nvSpPr>
        <p:spPr>
          <a:xfrm>
            <a:off x="877637" y="2366965"/>
            <a:ext cx="623430" cy="404918"/>
          </a:xfrm>
          <a:prstGeom prst="chevro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00" dirty="0">
              <a:solidFill>
                <a:schemeClr val="tx1"/>
              </a:solidFill>
            </a:endParaRPr>
          </a:p>
        </p:txBody>
      </p:sp>
      <p:sp>
        <p:nvSpPr>
          <p:cNvPr id="5" name="Seta: Pentágono 4">
            <a:extLst>
              <a:ext uri="{FF2B5EF4-FFF2-40B4-BE49-F238E27FC236}">
                <a16:creationId xmlns:a16="http://schemas.microsoft.com/office/drawing/2014/main" id="{ACC977B0-2346-AE9F-D0D7-405FF6FFF3AB}"/>
              </a:ext>
            </a:extLst>
          </p:cNvPr>
          <p:cNvSpPr/>
          <p:nvPr/>
        </p:nvSpPr>
        <p:spPr>
          <a:xfrm>
            <a:off x="505289" y="2360370"/>
            <a:ext cx="461260" cy="400566"/>
          </a:xfrm>
          <a:prstGeom prst="homePlat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 dirty="0"/>
          </a:p>
        </p:txBody>
      </p:sp>
      <p:sp>
        <p:nvSpPr>
          <p:cNvPr id="6" name="Seta: Divisa 5">
            <a:extLst>
              <a:ext uri="{FF2B5EF4-FFF2-40B4-BE49-F238E27FC236}">
                <a16:creationId xmlns:a16="http://schemas.microsoft.com/office/drawing/2014/main" id="{8ED37C39-10DC-98B5-E3B0-86C51BB6F5C4}"/>
              </a:ext>
            </a:extLst>
          </p:cNvPr>
          <p:cNvSpPr/>
          <p:nvPr/>
        </p:nvSpPr>
        <p:spPr>
          <a:xfrm>
            <a:off x="1419718" y="2371455"/>
            <a:ext cx="623430" cy="404918"/>
          </a:xfrm>
          <a:prstGeom prst="chevro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00" dirty="0">
              <a:solidFill>
                <a:schemeClr val="tx1"/>
              </a:solidFill>
            </a:endParaRPr>
          </a:p>
        </p:txBody>
      </p:sp>
      <p:sp>
        <p:nvSpPr>
          <p:cNvPr id="7" name="Seta: Divisa 6">
            <a:extLst>
              <a:ext uri="{FF2B5EF4-FFF2-40B4-BE49-F238E27FC236}">
                <a16:creationId xmlns:a16="http://schemas.microsoft.com/office/drawing/2014/main" id="{0F976C29-B81C-FC5F-AACA-465737233C06}"/>
              </a:ext>
            </a:extLst>
          </p:cNvPr>
          <p:cNvSpPr/>
          <p:nvPr/>
        </p:nvSpPr>
        <p:spPr>
          <a:xfrm>
            <a:off x="1961799" y="2360370"/>
            <a:ext cx="623430" cy="404918"/>
          </a:xfrm>
          <a:prstGeom prst="chevro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00" dirty="0">
              <a:solidFill>
                <a:schemeClr val="tx1"/>
              </a:solidFill>
            </a:endParaRPr>
          </a:p>
        </p:txBody>
      </p:sp>
      <p:sp>
        <p:nvSpPr>
          <p:cNvPr id="8" name="Seta: Divisa 7">
            <a:extLst>
              <a:ext uri="{FF2B5EF4-FFF2-40B4-BE49-F238E27FC236}">
                <a16:creationId xmlns:a16="http://schemas.microsoft.com/office/drawing/2014/main" id="{41A8B70F-7C51-80A6-BD39-3803237DDF8E}"/>
              </a:ext>
            </a:extLst>
          </p:cNvPr>
          <p:cNvSpPr/>
          <p:nvPr/>
        </p:nvSpPr>
        <p:spPr>
          <a:xfrm>
            <a:off x="2496317" y="2358194"/>
            <a:ext cx="623430" cy="404918"/>
          </a:xfrm>
          <a:prstGeom prst="chevro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00" dirty="0">
              <a:solidFill>
                <a:schemeClr val="tx1"/>
              </a:solidFill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B841B9C0-0CF2-0CEE-6918-94AE731855CA}"/>
              </a:ext>
            </a:extLst>
          </p:cNvPr>
          <p:cNvSpPr txBox="1"/>
          <p:nvPr/>
        </p:nvSpPr>
        <p:spPr>
          <a:xfrm>
            <a:off x="4397357" y="2123846"/>
            <a:ext cx="16853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b="1" dirty="0">
                <a:solidFill>
                  <a:schemeClr val="accent6"/>
                </a:solidFill>
              </a:rPr>
              <a:t>Ao final </a:t>
            </a:r>
            <a:r>
              <a:rPr lang="pt-BR" sz="1050" dirty="0"/>
              <a:t>do Ano Concessão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1F6AF752-553A-945A-A9E7-5442DA5B02F8}"/>
              </a:ext>
            </a:extLst>
          </p:cNvPr>
          <p:cNvSpPr txBox="1"/>
          <p:nvPr/>
        </p:nvSpPr>
        <p:spPr>
          <a:xfrm>
            <a:off x="8373528" y="2140160"/>
            <a:ext cx="48037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b="1" dirty="0">
                <a:solidFill>
                  <a:schemeClr val="accent6"/>
                </a:solidFill>
              </a:rPr>
              <a:t>Ao receber os dados </a:t>
            </a:r>
            <a:r>
              <a:rPr lang="pt-BR" sz="1050" dirty="0"/>
              <a:t>provenientes da monitoração</a:t>
            </a:r>
          </a:p>
        </p:txBody>
      </p:sp>
      <p:pic>
        <p:nvPicPr>
          <p:cNvPr id="24" name="Gráfico 23" descr="Cronômetro 75% com preenchimento sólido">
            <a:extLst>
              <a:ext uri="{FF2B5EF4-FFF2-40B4-BE49-F238E27FC236}">
                <a16:creationId xmlns:a16="http://schemas.microsoft.com/office/drawing/2014/main" id="{3EC49266-267E-2211-8EDE-1037F138E5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46505" y="2123398"/>
            <a:ext cx="457200" cy="457200"/>
          </a:xfrm>
          <a:prstGeom prst="rect">
            <a:avLst/>
          </a:prstGeom>
        </p:spPr>
      </p:pic>
      <p:sp>
        <p:nvSpPr>
          <p:cNvPr id="25" name="Seta: Divisa 24">
            <a:extLst>
              <a:ext uri="{FF2B5EF4-FFF2-40B4-BE49-F238E27FC236}">
                <a16:creationId xmlns:a16="http://schemas.microsoft.com/office/drawing/2014/main" id="{649D72E1-6C51-D975-0C3D-82382C71EC56}"/>
              </a:ext>
            </a:extLst>
          </p:cNvPr>
          <p:cNvSpPr/>
          <p:nvPr/>
        </p:nvSpPr>
        <p:spPr>
          <a:xfrm>
            <a:off x="4613110" y="2383909"/>
            <a:ext cx="623430" cy="404918"/>
          </a:xfrm>
          <a:prstGeom prst="chevron">
            <a:avLst/>
          </a:prstGeom>
          <a:solidFill>
            <a:schemeClr val="accent6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00" dirty="0">
              <a:solidFill>
                <a:schemeClr val="tx1"/>
              </a:solidFill>
            </a:endParaRPr>
          </a:p>
        </p:txBody>
      </p:sp>
      <p:sp>
        <p:nvSpPr>
          <p:cNvPr id="27" name="Seta: Divisa 26">
            <a:extLst>
              <a:ext uri="{FF2B5EF4-FFF2-40B4-BE49-F238E27FC236}">
                <a16:creationId xmlns:a16="http://schemas.microsoft.com/office/drawing/2014/main" id="{9935BA08-FEDB-7568-ED63-E9FC2FFAC7BB}"/>
              </a:ext>
            </a:extLst>
          </p:cNvPr>
          <p:cNvSpPr/>
          <p:nvPr/>
        </p:nvSpPr>
        <p:spPr>
          <a:xfrm>
            <a:off x="5155191" y="2388399"/>
            <a:ext cx="623430" cy="404918"/>
          </a:xfrm>
          <a:prstGeom prst="chevron">
            <a:avLst/>
          </a:prstGeom>
          <a:solidFill>
            <a:schemeClr val="accent6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00" dirty="0">
              <a:solidFill>
                <a:schemeClr val="tx1"/>
              </a:solidFill>
            </a:endParaRPr>
          </a:p>
        </p:txBody>
      </p:sp>
      <p:sp>
        <p:nvSpPr>
          <p:cNvPr id="28" name="Seta: Divisa 27">
            <a:extLst>
              <a:ext uri="{FF2B5EF4-FFF2-40B4-BE49-F238E27FC236}">
                <a16:creationId xmlns:a16="http://schemas.microsoft.com/office/drawing/2014/main" id="{593D6A68-9013-1C21-3E01-DF78BC972BFF}"/>
              </a:ext>
            </a:extLst>
          </p:cNvPr>
          <p:cNvSpPr/>
          <p:nvPr/>
        </p:nvSpPr>
        <p:spPr>
          <a:xfrm>
            <a:off x="5697272" y="2377314"/>
            <a:ext cx="623430" cy="404918"/>
          </a:xfrm>
          <a:prstGeom prst="chevron">
            <a:avLst/>
          </a:prstGeom>
          <a:solidFill>
            <a:schemeClr val="accent6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00" dirty="0">
              <a:solidFill>
                <a:schemeClr val="tx1"/>
              </a:solidFill>
            </a:endParaRPr>
          </a:p>
        </p:txBody>
      </p:sp>
      <p:sp>
        <p:nvSpPr>
          <p:cNvPr id="29" name="Seta: Divisa 28">
            <a:extLst>
              <a:ext uri="{FF2B5EF4-FFF2-40B4-BE49-F238E27FC236}">
                <a16:creationId xmlns:a16="http://schemas.microsoft.com/office/drawing/2014/main" id="{96333F65-3A82-DBD4-9652-43A6F51E4119}"/>
              </a:ext>
            </a:extLst>
          </p:cNvPr>
          <p:cNvSpPr/>
          <p:nvPr/>
        </p:nvSpPr>
        <p:spPr>
          <a:xfrm>
            <a:off x="6231790" y="2375138"/>
            <a:ext cx="623430" cy="404918"/>
          </a:xfrm>
          <a:prstGeom prst="chevron">
            <a:avLst/>
          </a:prstGeom>
          <a:solidFill>
            <a:schemeClr val="accent6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00" dirty="0">
              <a:solidFill>
                <a:schemeClr val="tx1"/>
              </a:solidFill>
            </a:endParaRPr>
          </a:p>
        </p:txBody>
      </p:sp>
      <p:sp>
        <p:nvSpPr>
          <p:cNvPr id="30" name="Seta: Divisa 29">
            <a:extLst>
              <a:ext uri="{FF2B5EF4-FFF2-40B4-BE49-F238E27FC236}">
                <a16:creationId xmlns:a16="http://schemas.microsoft.com/office/drawing/2014/main" id="{3AACCBA3-40D9-7017-68C9-312C3725B7A3}"/>
              </a:ext>
            </a:extLst>
          </p:cNvPr>
          <p:cNvSpPr/>
          <p:nvPr/>
        </p:nvSpPr>
        <p:spPr>
          <a:xfrm>
            <a:off x="8611521" y="2398831"/>
            <a:ext cx="623430" cy="404918"/>
          </a:xfrm>
          <a:prstGeom prst="chevron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00" dirty="0">
              <a:solidFill>
                <a:schemeClr val="tx1"/>
              </a:solidFill>
            </a:endParaRPr>
          </a:p>
        </p:txBody>
      </p:sp>
      <p:sp>
        <p:nvSpPr>
          <p:cNvPr id="31" name="Seta: Pentágono 30">
            <a:extLst>
              <a:ext uri="{FF2B5EF4-FFF2-40B4-BE49-F238E27FC236}">
                <a16:creationId xmlns:a16="http://schemas.microsoft.com/office/drawing/2014/main" id="{00C4483A-C545-0A20-E2E3-0BE032780A40}"/>
              </a:ext>
            </a:extLst>
          </p:cNvPr>
          <p:cNvSpPr/>
          <p:nvPr/>
        </p:nvSpPr>
        <p:spPr>
          <a:xfrm>
            <a:off x="8239173" y="2392236"/>
            <a:ext cx="461260" cy="400566"/>
          </a:xfrm>
          <a:prstGeom prst="homePlate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 dirty="0"/>
          </a:p>
        </p:txBody>
      </p:sp>
      <p:sp>
        <p:nvSpPr>
          <p:cNvPr id="32" name="Seta: Divisa 31">
            <a:extLst>
              <a:ext uri="{FF2B5EF4-FFF2-40B4-BE49-F238E27FC236}">
                <a16:creationId xmlns:a16="http://schemas.microsoft.com/office/drawing/2014/main" id="{84C30DC7-755B-81B7-CF7A-47153CFF1036}"/>
              </a:ext>
            </a:extLst>
          </p:cNvPr>
          <p:cNvSpPr/>
          <p:nvPr/>
        </p:nvSpPr>
        <p:spPr>
          <a:xfrm>
            <a:off x="9153602" y="2403321"/>
            <a:ext cx="623430" cy="404918"/>
          </a:xfrm>
          <a:prstGeom prst="chevron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00" dirty="0">
              <a:solidFill>
                <a:schemeClr val="tx1"/>
              </a:solidFill>
            </a:endParaRPr>
          </a:p>
        </p:txBody>
      </p:sp>
      <p:sp>
        <p:nvSpPr>
          <p:cNvPr id="33" name="Seta: Divisa 32">
            <a:extLst>
              <a:ext uri="{FF2B5EF4-FFF2-40B4-BE49-F238E27FC236}">
                <a16:creationId xmlns:a16="http://schemas.microsoft.com/office/drawing/2014/main" id="{42323880-007E-F514-62B8-3509EA7AC894}"/>
              </a:ext>
            </a:extLst>
          </p:cNvPr>
          <p:cNvSpPr/>
          <p:nvPr/>
        </p:nvSpPr>
        <p:spPr>
          <a:xfrm>
            <a:off x="9695683" y="2392236"/>
            <a:ext cx="623430" cy="404918"/>
          </a:xfrm>
          <a:prstGeom prst="chevron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00" dirty="0">
              <a:solidFill>
                <a:schemeClr val="tx1"/>
              </a:solidFill>
            </a:endParaRPr>
          </a:p>
        </p:txBody>
      </p:sp>
      <p:sp>
        <p:nvSpPr>
          <p:cNvPr id="34" name="Seta: Divisa 33">
            <a:extLst>
              <a:ext uri="{FF2B5EF4-FFF2-40B4-BE49-F238E27FC236}">
                <a16:creationId xmlns:a16="http://schemas.microsoft.com/office/drawing/2014/main" id="{C1DB606C-2EC4-FCFC-7DCB-28BE33BE2AEE}"/>
              </a:ext>
            </a:extLst>
          </p:cNvPr>
          <p:cNvSpPr/>
          <p:nvPr/>
        </p:nvSpPr>
        <p:spPr>
          <a:xfrm>
            <a:off x="10230201" y="2390060"/>
            <a:ext cx="623430" cy="404918"/>
          </a:xfrm>
          <a:prstGeom prst="chevron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00" dirty="0">
              <a:solidFill>
                <a:schemeClr val="tx1"/>
              </a:solidFill>
            </a:endParaRPr>
          </a:p>
        </p:txBody>
      </p: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C6C91F03-0E3F-60B5-D8D3-53D4DCEBFBA8}"/>
              </a:ext>
            </a:extLst>
          </p:cNvPr>
          <p:cNvSpPr txBox="1"/>
          <p:nvPr/>
        </p:nvSpPr>
        <p:spPr>
          <a:xfrm>
            <a:off x="605657" y="2123398"/>
            <a:ext cx="203230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b="1" dirty="0">
                <a:solidFill>
                  <a:schemeClr val="accent4"/>
                </a:solidFill>
              </a:rPr>
              <a:t>Antes do final </a:t>
            </a:r>
            <a:r>
              <a:rPr lang="pt-BR" sz="1050" dirty="0"/>
              <a:t>do Ano Concessão</a:t>
            </a:r>
          </a:p>
        </p:txBody>
      </p:sp>
      <p:pic>
        <p:nvPicPr>
          <p:cNvPr id="51" name="Gráfico 50" descr="Cronômetro 75% com preenchimento sólido">
            <a:extLst>
              <a:ext uri="{FF2B5EF4-FFF2-40B4-BE49-F238E27FC236}">
                <a16:creationId xmlns:a16="http://schemas.microsoft.com/office/drawing/2014/main" id="{AEA6D8F8-0533-9EC0-B8B4-D7FB5A21A3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0693" y="2104895"/>
            <a:ext cx="457200" cy="457200"/>
          </a:xfrm>
          <a:prstGeom prst="rect">
            <a:avLst/>
          </a:prstGeom>
        </p:spPr>
      </p:pic>
      <p:pic>
        <p:nvPicPr>
          <p:cNvPr id="22" name="Gráfico 21" descr="Cronômetro 75% com preenchimento sólido">
            <a:extLst>
              <a:ext uri="{FF2B5EF4-FFF2-40B4-BE49-F238E27FC236}">
                <a16:creationId xmlns:a16="http://schemas.microsoft.com/office/drawing/2014/main" id="{534952AA-B6EB-03F8-9CA5-6EB9988598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62393" y="2105343"/>
            <a:ext cx="457200" cy="457200"/>
          </a:xfrm>
          <a:prstGeom prst="rect">
            <a:avLst/>
          </a:prstGeom>
        </p:spPr>
      </p:pic>
      <p:sp>
        <p:nvSpPr>
          <p:cNvPr id="69" name="Colchete Direito 68">
            <a:extLst>
              <a:ext uri="{FF2B5EF4-FFF2-40B4-BE49-F238E27FC236}">
                <a16:creationId xmlns:a16="http://schemas.microsoft.com/office/drawing/2014/main" id="{CB7CB0E5-BFC6-C7A1-5478-675B665753E2}"/>
              </a:ext>
            </a:extLst>
          </p:cNvPr>
          <p:cNvSpPr/>
          <p:nvPr/>
        </p:nvSpPr>
        <p:spPr>
          <a:xfrm rot="5400000">
            <a:off x="1554508" y="2274421"/>
            <a:ext cx="473501" cy="2648081"/>
          </a:xfrm>
          <a:prstGeom prst="rightBracket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4"/>
              </a:solidFill>
            </a:endParaRPr>
          </a:p>
        </p:txBody>
      </p:sp>
      <p:sp>
        <p:nvSpPr>
          <p:cNvPr id="70" name="Colchete Direito 69">
            <a:extLst>
              <a:ext uri="{FF2B5EF4-FFF2-40B4-BE49-F238E27FC236}">
                <a16:creationId xmlns:a16="http://schemas.microsoft.com/office/drawing/2014/main" id="{AA321120-79CD-5F60-0B3E-6BAE9637A270}"/>
              </a:ext>
            </a:extLst>
          </p:cNvPr>
          <p:cNvSpPr/>
          <p:nvPr/>
        </p:nvSpPr>
        <p:spPr>
          <a:xfrm rot="5400000">
            <a:off x="5294429" y="2274421"/>
            <a:ext cx="473501" cy="2648081"/>
          </a:xfrm>
          <a:prstGeom prst="rightBracket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4"/>
              </a:solidFill>
            </a:endParaRPr>
          </a:p>
        </p:txBody>
      </p:sp>
      <p:sp>
        <p:nvSpPr>
          <p:cNvPr id="71" name="Colchete Direito 70">
            <a:extLst>
              <a:ext uri="{FF2B5EF4-FFF2-40B4-BE49-F238E27FC236}">
                <a16:creationId xmlns:a16="http://schemas.microsoft.com/office/drawing/2014/main" id="{53B3DC16-B602-AF0F-20F4-841380F2908E}"/>
              </a:ext>
            </a:extLst>
          </p:cNvPr>
          <p:cNvSpPr/>
          <p:nvPr/>
        </p:nvSpPr>
        <p:spPr>
          <a:xfrm rot="5400000">
            <a:off x="9333018" y="2274421"/>
            <a:ext cx="473501" cy="2648081"/>
          </a:xfrm>
          <a:prstGeom prst="rightBracke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4"/>
              </a:solidFill>
            </a:endParaRPr>
          </a:p>
        </p:txBody>
      </p:sp>
      <p:sp>
        <p:nvSpPr>
          <p:cNvPr id="72" name="CaixaDeTexto 71">
            <a:extLst>
              <a:ext uri="{FF2B5EF4-FFF2-40B4-BE49-F238E27FC236}">
                <a16:creationId xmlns:a16="http://schemas.microsoft.com/office/drawing/2014/main" id="{77D9AC9B-36A2-2ED8-B80B-7E12703F610F}"/>
              </a:ext>
            </a:extLst>
          </p:cNvPr>
          <p:cNvSpPr txBox="1"/>
          <p:nvPr/>
        </p:nvSpPr>
        <p:spPr>
          <a:xfrm>
            <a:off x="710417" y="3413795"/>
            <a:ext cx="2161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Cálculo Preliminar</a:t>
            </a:r>
          </a:p>
        </p:txBody>
      </p:sp>
      <p:sp>
        <p:nvSpPr>
          <p:cNvPr id="73" name="CaixaDeTexto 72">
            <a:extLst>
              <a:ext uri="{FF2B5EF4-FFF2-40B4-BE49-F238E27FC236}">
                <a16:creationId xmlns:a16="http://schemas.microsoft.com/office/drawing/2014/main" id="{47BA506E-D4A9-FFF3-3962-16656C1D4736}"/>
              </a:ext>
            </a:extLst>
          </p:cNvPr>
          <p:cNvSpPr txBox="1"/>
          <p:nvPr/>
        </p:nvSpPr>
        <p:spPr>
          <a:xfrm>
            <a:off x="4450338" y="3385398"/>
            <a:ext cx="2161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Cálculo Preliminar</a:t>
            </a:r>
          </a:p>
        </p:txBody>
      </p:sp>
      <p:sp>
        <p:nvSpPr>
          <p:cNvPr id="74" name="CaixaDeTexto 73">
            <a:extLst>
              <a:ext uri="{FF2B5EF4-FFF2-40B4-BE49-F238E27FC236}">
                <a16:creationId xmlns:a16="http://schemas.microsoft.com/office/drawing/2014/main" id="{E59BAD05-57D4-BCF5-2EF2-3D9716A29E66}"/>
              </a:ext>
            </a:extLst>
          </p:cNvPr>
          <p:cNvSpPr txBox="1"/>
          <p:nvPr/>
        </p:nvSpPr>
        <p:spPr>
          <a:xfrm>
            <a:off x="8756739" y="3374972"/>
            <a:ext cx="2161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Cálculo Definitivo</a:t>
            </a:r>
          </a:p>
        </p:txBody>
      </p:sp>
      <p:sp>
        <p:nvSpPr>
          <p:cNvPr id="75" name="Retângulo: Cantos Arredondados 74">
            <a:extLst>
              <a:ext uri="{FF2B5EF4-FFF2-40B4-BE49-F238E27FC236}">
                <a16:creationId xmlns:a16="http://schemas.microsoft.com/office/drawing/2014/main" id="{1D603118-1D2B-4BD2-27B3-75086559A69F}"/>
              </a:ext>
            </a:extLst>
          </p:cNvPr>
          <p:cNvSpPr/>
          <p:nvPr/>
        </p:nvSpPr>
        <p:spPr>
          <a:xfrm>
            <a:off x="190500" y="2997909"/>
            <a:ext cx="7239000" cy="1288342"/>
          </a:xfrm>
          <a:prstGeom prst="roundRect">
            <a:avLst/>
          </a:prstGeom>
          <a:noFill/>
          <a:ln w="5715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6" name="CaixaDeTexto 75">
            <a:extLst>
              <a:ext uri="{FF2B5EF4-FFF2-40B4-BE49-F238E27FC236}">
                <a16:creationId xmlns:a16="http://schemas.microsoft.com/office/drawing/2014/main" id="{203C328B-E7D7-93D9-89B0-4195D2BE15D4}"/>
              </a:ext>
            </a:extLst>
          </p:cNvPr>
          <p:cNvSpPr txBox="1"/>
          <p:nvPr/>
        </p:nvSpPr>
        <p:spPr>
          <a:xfrm>
            <a:off x="1244890" y="4994791"/>
            <a:ext cx="10318459" cy="800219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/>
              <a:t>Vislumbra-se a necessidade de apenas um documento preliminar. </a:t>
            </a:r>
          </a:p>
          <a:p>
            <a:r>
              <a:rPr lang="pt-BR" sz="1400" dirty="0"/>
              <a:t>Os cálculos referentes ao final do ano concessão, podem ser avaliados, ao término do ano concessão (vistoria de campo e dados finais de inexecuções de obras e serviços e apresentados em conjunto com os dados de monitoração, </a:t>
            </a:r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formando o Parecer Definitivo</a:t>
            </a:r>
            <a:r>
              <a:rPr lang="pt-BR" sz="1400" dirty="0"/>
              <a:t>. </a:t>
            </a:r>
          </a:p>
        </p:txBody>
      </p:sp>
      <p:pic>
        <p:nvPicPr>
          <p:cNvPr id="79" name="Gráfico 78" descr="Seta: Curva no sentido anti-horário com preenchimento sólido">
            <a:extLst>
              <a:ext uri="{FF2B5EF4-FFF2-40B4-BE49-F238E27FC236}">
                <a16:creationId xmlns:a16="http://schemas.microsoft.com/office/drawing/2014/main" id="{ED273FD4-773F-01B2-0769-E4F686EE6D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551013">
            <a:off x="374154" y="430646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17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 animBg="1"/>
      <p:bldP spid="71" grpId="0" animBg="1"/>
      <p:bldP spid="72" grpId="0"/>
      <p:bldP spid="73" grpId="0"/>
      <p:bldP spid="74" grpId="0"/>
      <p:bldP spid="75" grpId="0" animBg="1"/>
      <p:bldP spid="7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>
                <a:solidFill>
                  <a:schemeClr val="accent2"/>
                </a:solidFill>
              </a:rPr>
              <a:t>Visão Geral da Linha do Tempo - Resumo</a:t>
            </a:r>
            <a:endParaRPr lang="pt-B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520B681-7E6D-6B3D-3D2A-756C7A2DC3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pt-BR" sz="1600" b="1" i="0" dirty="0">
                <a:solidFill>
                  <a:schemeClr val="accent2"/>
                </a:solidFill>
                <a:effectLst/>
                <a:latin typeface="Söhne"/>
              </a:rPr>
              <a:t>Dois pareceres são necessários</a:t>
            </a:r>
            <a:r>
              <a:rPr lang="pt-BR" sz="1600" i="0" dirty="0">
                <a:solidFill>
                  <a:srgbClr val="0D0D0D"/>
                </a:solidFill>
                <a:effectLst/>
                <a:latin typeface="Söhne"/>
              </a:rPr>
              <a:t>:</a:t>
            </a:r>
          </a:p>
          <a:p>
            <a:pPr lvl="1"/>
            <a:r>
              <a:rPr lang="pt-BR" sz="1600" b="1" dirty="0">
                <a:solidFill>
                  <a:srgbClr val="0D0D0D"/>
                </a:solidFill>
                <a:latin typeface="Söhne"/>
              </a:rPr>
              <a:t>Parecer Preliminar: </a:t>
            </a:r>
            <a:r>
              <a:rPr lang="pt-BR" sz="1600" dirty="0">
                <a:solidFill>
                  <a:srgbClr val="0D0D0D"/>
                </a:solidFill>
                <a:latin typeface="Söhne"/>
              </a:rPr>
              <a:t>podendo ter dados calculados devido à serviços realizados </a:t>
            </a:r>
            <a:r>
              <a:rPr lang="pt-BR" sz="1600" b="1" dirty="0">
                <a:solidFill>
                  <a:schemeClr val="accent4"/>
                </a:solidFill>
                <a:latin typeface="Söhne"/>
              </a:rPr>
              <a:t>antes</a:t>
            </a:r>
            <a:r>
              <a:rPr lang="pt-BR" sz="1600" dirty="0">
                <a:solidFill>
                  <a:srgbClr val="0D0D0D"/>
                </a:solidFill>
                <a:latin typeface="Söhne"/>
              </a:rPr>
              <a:t> ou </a:t>
            </a:r>
            <a:r>
              <a:rPr lang="pt-BR" sz="1600" b="1" dirty="0">
                <a:solidFill>
                  <a:schemeClr val="accent6">
                    <a:lumMod val="50000"/>
                  </a:schemeClr>
                </a:solidFill>
                <a:latin typeface="Söhne"/>
              </a:rPr>
              <a:t>após</a:t>
            </a:r>
            <a:r>
              <a:rPr lang="pt-BR" sz="1600" dirty="0">
                <a:solidFill>
                  <a:srgbClr val="0D0D0D"/>
                </a:solidFill>
                <a:latin typeface="Söhne"/>
              </a:rPr>
              <a:t> o término do ano concessão. </a:t>
            </a:r>
          </a:p>
          <a:p>
            <a:pPr lvl="1"/>
            <a:r>
              <a:rPr lang="pt-BR" sz="1600" b="1" i="0" dirty="0">
                <a:solidFill>
                  <a:srgbClr val="0D0D0D"/>
                </a:solidFill>
                <a:effectLst/>
                <a:latin typeface="Söhne"/>
              </a:rPr>
              <a:t>Parecer Definitivo: </a:t>
            </a:r>
            <a:r>
              <a:rPr lang="pt-BR" sz="1600" i="0" dirty="0">
                <a:solidFill>
                  <a:srgbClr val="0D0D0D"/>
                </a:solidFill>
                <a:effectLst/>
                <a:latin typeface="Söhne"/>
              </a:rPr>
              <a:t>devendo ser apresentado </a:t>
            </a:r>
            <a:r>
              <a:rPr lang="pt-BR" sz="1600" i="0" dirty="0">
                <a:solidFill>
                  <a:schemeClr val="accent6">
                    <a:lumMod val="50000"/>
                  </a:schemeClr>
                </a:solidFill>
                <a:effectLst/>
                <a:latin typeface="Söhne"/>
              </a:rPr>
              <a:t>após</a:t>
            </a:r>
            <a:r>
              <a:rPr lang="pt-BR" sz="1600" i="0" dirty="0">
                <a:solidFill>
                  <a:srgbClr val="0D0D0D"/>
                </a:solidFill>
                <a:effectLst/>
                <a:latin typeface="Söhne"/>
              </a:rPr>
              <a:t> a recepção dos dados de monitoração, compilando todas as informações. </a:t>
            </a:r>
          </a:p>
          <a:p>
            <a:pPr marL="0" indent="0">
              <a:buNone/>
            </a:pPr>
            <a:r>
              <a:rPr lang="pt-BR" sz="1600" b="1" i="0" dirty="0">
                <a:solidFill>
                  <a:srgbClr val="0D0D0D"/>
                </a:solidFill>
                <a:effectLst/>
                <a:latin typeface="Söhne"/>
              </a:rPr>
              <a:t>Nota: </a:t>
            </a:r>
            <a:r>
              <a:rPr lang="pt-BR" sz="1600" i="0" dirty="0">
                <a:solidFill>
                  <a:srgbClr val="0D0D0D"/>
                </a:solidFill>
                <a:effectLst/>
                <a:latin typeface="Söhne"/>
              </a:rPr>
              <a:t>caso exista temporalidade suficiente para a aplicação de Parecer com todos os indicadores (vistoria de campo, obras e serviços obrigatórios e monitoração) com seu contraditório, antes do processo de revisão, sua discussão poderá ser discutida, dado o esforço realizado pela SUROD para a alteração das datas de revisão tarifária.  </a:t>
            </a:r>
          </a:p>
          <a:p>
            <a:endParaRPr lang="pt-BR" sz="1600" dirty="0">
              <a:solidFill>
                <a:srgbClr val="0D0D0D"/>
              </a:solidFill>
              <a:latin typeface="Söhne"/>
            </a:endParaRPr>
          </a:p>
          <a:p>
            <a:pPr marL="0" indent="0">
              <a:buNone/>
            </a:pPr>
            <a:r>
              <a:rPr lang="pt-BR" sz="1600" b="1" i="0" dirty="0">
                <a:solidFill>
                  <a:schemeClr val="accent2"/>
                </a:solidFill>
                <a:effectLst/>
                <a:latin typeface="Söhne"/>
              </a:rPr>
              <a:t>Responsabilidade pelo acompanhamento:</a:t>
            </a:r>
          </a:p>
          <a:p>
            <a:r>
              <a:rPr lang="pt-BR" sz="1600" i="0" dirty="0">
                <a:solidFill>
                  <a:srgbClr val="0D0D0D"/>
                </a:solidFill>
                <a:effectLst/>
                <a:latin typeface="Söhne"/>
              </a:rPr>
              <a:t>Monitorar e acompanhar a temporalidade dos pareceres é dever, em primeir</a:t>
            </a:r>
            <a:r>
              <a:rPr lang="pt-BR" sz="1600" dirty="0">
                <a:solidFill>
                  <a:srgbClr val="0D0D0D"/>
                </a:solidFill>
                <a:latin typeface="Söhne"/>
              </a:rPr>
              <a:t>o momento do </a:t>
            </a:r>
            <a:r>
              <a:rPr lang="pt-BR" sz="1600" b="1" dirty="0">
                <a:solidFill>
                  <a:srgbClr val="0D0D0D"/>
                </a:solidFill>
                <a:latin typeface="Söhne"/>
              </a:rPr>
              <a:t>ESREGROD</a:t>
            </a:r>
            <a:r>
              <a:rPr lang="pt-BR" sz="1600" dirty="0">
                <a:solidFill>
                  <a:srgbClr val="0D0D0D"/>
                </a:solidFill>
                <a:latin typeface="Söhne"/>
              </a:rPr>
              <a:t>, mas este dever é compartilhado com a </a:t>
            </a:r>
            <a:r>
              <a:rPr lang="pt-BR" sz="1600" b="1" dirty="0">
                <a:solidFill>
                  <a:srgbClr val="0D0D0D"/>
                </a:solidFill>
                <a:latin typeface="Söhne"/>
              </a:rPr>
              <a:t>COROD.  </a:t>
            </a:r>
            <a:endParaRPr lang="pt-BR" sz="1600" b="1" dirty="0"/>
          </a:p>
        </p:txBody>
      </p:sp>
    </p:spTree>
    <p:extLst>
      <p:ext uri="{BB962C8B-B14F-4D97-AF65-F5344CB8AC3E}">
        <p14:creationId xmlns:p14="http://schemas.microsoft.com/office/powerpoint/2010/main" val="1103648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7DA6A2B6-E3CE-7684-D082-86091A1FB546}"/>
              </a:ext>
            </a:extLst>
          </p:cNvPr>
          <p:cNvSpPr/>
          <p:nvPr/>
        </p:nvSpPr>
        <p:spPr>
          <a:xfrm>
            <a:off x="285752" y="4066635"/>
            <a:ext cx="11630022" cy="1629316"/>
          </a:xfrm>
          <a:prstGeom prst="roundRect">
            <a:avLst/>
          </a:prstGeom>
          <a:solidFill>
            <a:schemeClr val="accent6">
              <a:alpha val="1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noFill/>
            </a:endParaRPr>
          </a:p>
        </p:txBody>
      </p:sp>
      <p:sp>
        <p:nvSpPr>
          <p:cNvPr id="67" name="Retângulo: Cantos Arredondados 66">
            <a:extLst>
              <a:ext uri="{FF2B5EF4-FFF2-40B4-BE49-F238E27FC236}">
                <a16:creationId xmlns:a16="http://schemas.microsoft.com/office/drawing/2014/main" id="{2A786B2A-559B-FA7C-C2B7-7240D968AB19}"/>
              </a:ext>
            </a:extLst>
          </p:cNvPr>
          <p:cNvSpPr/>
          <p:nvPr/>
        </p:nvSpPr>
        <p:spPr>
          <a:xfrm>
            <a:off x="285752" y="2057029"/>
            <a:ext cx="11630022" cy="1504494"/>
          </a:xfrm>
          <a:prstGeom prst="roundRect">
            <a:avLst/>
          </a:prstGeom>
          <a:solidFill>
            <a:schemeClr val="accent4">
              <a:alpha val="1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noFill/>
            </a:endParaRPr>
          </a:p>
        </p:txBody>
      </p:sp>
      <p:pic>
        <p:nvPicPr>
          <p:cNvPr id="24" name="Gráfico 23" descr="Cronômetro 75% com preenchimento sólido">
            <a:extLst>
              <a:ext uri="{FF2B5EF4-FFF2-40B4-BE49-F238E27FC236}">
                <a16:creationId xmlns:a16="http://schemas.microsoft.com/office/drawing/2014/main" id="{3EC49266-267E-2211-8EDE-1037F138E5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52110" y="1291017"/>
            <a:ext cx="457200" cy="457200"/>
          </a:xfrm>
          <a:prstGeom prst="rect">
            <a:avLst/>
          </a:prstGeom>
        </p:spPr>
      </p:pic>
      <p:pic>
        <p:nvPicPr>
          <p:cNvPr id="51" name="Gráfico 50" descr="Cronômetro 75% com preenchimento sólido">
            <a:extLst>
              <a:ext uri="{FF2B5EF4-FFF2-40B4-BE49-F238E27FC236}">
                <a16:creationId xmlns:a16="http://schemas.microsoft.com/office/drawing/2014/main" id="{AEA6D8F8-0533-9EC0-B8B4-D7FB5A21A3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6632" y="1285745"/>
            <a:ext cx="457200" cy="457200"/>
          </a:xfrm>
          <a:prstGeom prst="rect">
            <a:avLst/>
          </a:prstGeom>
        </p:spPr>
      </p:pic>
      <p:pic>
        <p:nvPicPr>
          <p:cNvPr id="22" name="Gráfico 21" descr="Cronômetro 75% com preenchimento sólido">
            <a:extLst>
              <a:ext uri="{FF2B5EF4-FFF2-40B4-BE49-F238E27FC236}">
                <a16:creationId xmlns:a16="http://schemas.microsoft.com/office/drawing/2014/main" id="{534952AA-B6EB-03F8-9CA5-6EB9988598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94634" y="1275844"/>
            <a:ext cx="457200" cy="457200"/>
          </a:xfrm>
          <a:prstGeom prst="rect">
            <a:avLst/>
          </a:prstGeom>
        </p:spPr>
      </p:pic>
      <p:sp>
        <p:nvSpPr>
          <p:cNvPr id="26" name="Seta: Pentágono 25">
            <a:extLst>
              <a:ext uri="{FF2B5EF4-FFF2-40B4-BE49-F238E27FC236}">
                <a16:creationId xmlns:a16="http://schemas.microsoft.com/office/drawing/2014/main" id="{D12F48D1-F3B0-D287-0B29-3753F6242E7D}"/>
              </a:ext>
            </a:extLst>
          </p:cNvPr>
          <p:cNvSpPr/>
          <p:nvPr/>
        </p:nvSpPr>
        <p:spPr>
          <a:xfrm>
            <a:off x="3473003" y="1547815"/>
            <a:ext cx="461260" cy="400566"/>
          </a:xfrm>
          <a:prstGeom prst="homePlate">
            <a:avLst/>
          </a:prstGeom>
          <a:solidFill>
            <a:schemeClr val="accent6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28CC5BA-C5DA-AF11-9135-F80CD9C09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>
                <a:solidFill>
                  <a:schemeClr val="accent2"/>
                </a:solidFill>
              </a:rPr>
              <a:t>Visão Geral da Linha do Tempo – 2 modelos</a:t>
            </a:r>
            <a:endParaRPr lang="pt-BR" dirty="0"/>
          </a:p>
        </p:txBody>
      </p:sp>
      <p:sp>
        <p:nvSpPr>
          <p:cNvPr id="4" name="Seta: Divisa 3">
            <a:extLst>
              <a:ext uri="{FF2B5EF4-FFF2-40B4-BE49-F238E27FC236}">
                <a16:creationId xmlns:a16="http://schemas.microsoft.com/office/drawing/2014/main" id="{F7890CE8-2CEF-6A76-2C78-332B07BA9681}"/>
              </a:ext>
            </a:extLst>
          </p:cNvPr>
          <p:cNvSpPr/>
          <p:nvPr/>
        </p:nvSpPr>
        <p:spPr>
          <a:xfrm>
            <a:off x="1073576" y="1547815"/>
            <a:ext cx="623430" cy="404918"/>
          </a:xfrm>
          <a:prstGeom prst="chevro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00" dirty="0">
              <a:solidFill>
                <a:schemeClr val="tx1"/>
              </a:solidFill>
            </a:endParaRPr>
          </a:p>
        </p:txBody>
      </p:sp>
      <p:sp>
        <p:nvSpPr>
          <p:cNvPr id="5" name="Seta: Pentágono 4">
            <a:extLst>
              <a:ext uri="{FF2B5EF4-FFF2-40B4-BE49-F238E27FC236}">
                <a16:creationId xmlns:a16="http://schemas.microsoft.com/office/drawing/2014/main" id="{ACC977B0-2346-AE9F-D0D7-405FF6FFF3AB}"/>
              </a:ext>
            </a:extLst>
          </p:cNvPr>
          <p:cNvSpPr/>
          <p:nvPr/>
        </p:nvSpPr>
        <p:spPr>
          <a:xfrm>
            <a:off x="701228" y="1541220"/>
            <a:ext cx="461260" cy="400566"/>
          </a:xfrm>
          <a:prstGeom prst="homePlat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 dirty="0"/>
          </a:p>
        </p:txBody>
      </p:sp>
      <p:sp>
        <p:nvSpPr>
          <p:cNvPr id="6" name="Seta: Divisa 5">
            <a:extLst>
              <a:ext uri="{FF2B5EF4-FFF2-40B4-BE49-F238E27FC236}">
                <a16:creationId xmlns:a16="http://schemas.microsoft.com/office/drawing/2014/main" id="{8ED37C39-10DC-98B5-E3B0-86C51BB6F5C4}"/>
              </a:ext>
            </a:extLst>
          </p:cNvPr>
          <p:cNvSpPr/>
          <p:nvPr/>
        </p:nvSpPr>
        <p:spPr>
          <a:xfrm>
            <a:off x="1615657" y="1552305"/>
            <a:ext cx="623430" cy="404918"/>
          </a:xfrm>
          <a:prstGeom prst="chevro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00" dirty="0">
              <a:solidFill>
                <a:schemeClr val="tx1"/>
              </a:solidFill>
            </a:endParaRPr>
          </a:p>
        </p:txBody>
      </p:sp>
      <p:sp>
        <p:nvSpPr>
          <p:cNvPr id="7" name="Seta: Divisa 6">
            <a:extLst>
              <a:ext uri="{FF2B5EF4-FFF2-40B4-BE49-F238E27FC236}">
                <a16:creationId xmlns:a16="http://schemas.microsoft.com/office/drawing/2014/main" id="{0F976C29-B81C-FC5F-AACA-465737233C06}"/>
              </a:ext>
            </a:extLst>
          </p:cNvPr>
          <p:cNvSpPr/>
          <p:nvPr/>
        </p:nvSpPr>
        <p:spPr>
          <a:xfrm>
            <a:off x="2157738" y="1541220"/>
            <a:ext cx="623430" cy="404918"/>
          </a:xfrm>
          <a:prstGeom prst="chevro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00" dirty="0">
              <a:solidFill>
                <a:schemeClr val="tx1"/>
              </a:solidFill>
            </a:endParaRPr>
          </a:p>
        </p:txBody>
      </p:sp>
      <p:sp>
        <p:nvSpPr>
          <p:cNvPr id="8" name="Seta: Divisa 7">
            <a:extLst>
              <a:ext uri="{FF2B5EF4-FFF2-40B4-BE49-F238E27FC236}">
                <a16:creationId xmlns:a16="http://schemas.microsoft.com/office/drawing/2014/main" id="{41A8B70F-7C51-80A6-BD39-3803237DDF8E}"/>
              </a:ext>
            </a:extLst>
          </p:cNvPr>
          <p:cNvSpPr/>
          <p:nvPr/>
        </p:nvSpPr>
        <p:spPr>
          <a:xfrm>
            <a:off x="2692256" y="1539044"/>
            <a:ext cx="623430" cy="404918"/>
          </a:xfrm>
          <a:prstGeom prst="chevro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00" dirty="0">
              <a:solidFill>
                <a:schemeClr val="tx1"/>
              </a:solidFill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B841B9C0-0CF2-0CEE-6918-94AE731855CA}"/>
              </a:ext>
            </a:extLst>
          </p:cNvPr>
          <p:cNvSpPr txBox="1"/>
          <p:nvPr/>
        </p:nvSpPr>
        <p:spPr>
          <a:xfrm>
            <a:off x="3629598" y="1294347"/>
            <a:ext cx="16853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b="1" dirty="0">
                <a:solidFill>
                  <a:schemeClr val="accent6"/>
                </a:solidFill>
              </a:rPr>
              <a:t>Ao final </a:t>
            </a:r>
            <a:r>
              <a:rPr lang="pt-BR" sz="1050" dirty="0"/>
              <a:t>do Ano Concessão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1F6AF752-553A-945A-A9E7-5442DA5B02F8}"/>
              </a:ext>
            </a:extLst>
          </p:cNvPr>
          <p:cNvSpPr txBox="1"/>
          <p:nvPr/>
        </p:nvSpPr>
        <p:spPr>
          <a:xfrm>
            <a:off x="6379133" y="1307779"/>
            <a:ext cx="48037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b="1" dirty="0">
                <a:solidFill>
                  <a:schemeClr val="accent6"/>
                </a:solidFill>
              </a:rPr>
              <a:t>Ao receber os dados </a:t>
            </a:r>
            <a:r>
              <a:rPr lang="pt-BR" sz="1050" dirty="0"/>
              <a:t>provenientes da monitoração relacionada ao ano concessão</a:t>
            </a:r>
          </a:p>
        </p:txBody>
      </p:sp>
      <p:sp>
        <p:nvSpPr>
          <p:cNvPr id="25" name="Seta: Divisa 24">
            <a:extLst>
              <a:ext uri="{FF2B5EF4-FFF2-40B4-BE49-F238E27FC236}">
                <a16:creationId xmlns:a16="http://schemas.microsoft.com/office/drawing/2014/main" id="{649D72E1-6C51-D975-0C3D-82382C71EC56}"/>
              </a:ext>
            </a:extLst>
          </p:cNvPr>
          <p:cNvSpPr/>
          <p:nvPr/>
        </p:nvSpPr>
        <p:spPr>
          <a:xfrm>
            <a:off x="3845351" y="1554410"/>
            <a:ext cx="623430" cy="404918"/>
          </a:xfrm>
          <a:prstGeom prst="chevron">
            <a:avLst/>
          </a:prstGeom>
          <a:solidFill>
            <a:schemeClr val="accent6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00" dirty="0">
              <a:solidFill>
                <a:schemeClr val="tx1"/>
              </a:solidFill>
            </a:endParaRPr>
          </a:p>
        </p:txBody>
      </p:sp>
      <p:sp>
        <p:nvSpPr>
          <p:cNvPr id="27" name="Seta: Divisa 26">
            <a:extLst>
              <a:ext uri="{FF2B5EF4-FFF2-40B4-BE49-F238E27FC236}">
                <a16:creationId xmlns:a16="http://schemas.microsoft.com/office/drawing/2014/main" id="{9935BA08-FEDB-7568-ED63-E9FC2FFAC7BB}"/>
              </a:ext>
            </a:extLst>
          </p:cNvPr>
          <p:cNvSpPr/>
          <p:nvPr/>
        </p:nvSpPr>
        <p:spPr>
          <a:xfrm>
            <a:off x="4387432" y="1558900"/>
            <a:ext cx="623430" cy="404918"/>
          </a:xfrm>
          <a:prstGeom prst="chevron">
            <a:avLst/>
          </a:prstGeom>
          <a:solidFill>
            <a:schemeClr val="accent6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00" dirty="0">
              <a:solidFill>
                <a:schemeClr val="tx1"/>
              </a:solidFill>
            </a:endParaRPr>
          </a:p>
        </p:txBody>
      </p:sp>
      <p:sp>
        <p:nvSpPr>
          <p:cNvPr id="28" name="Seta: Divisa 27">
            <a:extLst>
              <a:ext uri="{FF2B5EF4-FFF2-40B4-BE49-F238E27FC236}">
                <a16:creationId xmlns:a16="http://schemas.microsoft.com/office/drawing/2014/main" id="{593D6A68-9013-1C21-3E01-DF78BC972BFF}"/>
              </a:ext>
            </a:extLst>
          </p:cNvPr>
          <p:cNvSpPr/>
          <p:nvPr/>
        </p:nvSpPr>
        <p:spPr>
          <a:xfrm>
            <a:off x="4929513" y="1547815"/>
            <a:ext cx="623430" cy="404918"/>
          </a:xfrm>
          <a:prstGeom prst="chevron">
            <a:avLst/>
          </a:prstGeom>
          <a:solidFill>
            <a:schemeClr val="accent6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00" dirty="0">
              <a:solidFill>
                <a:schemeClr val="tx1"/>
              </a:solidFill>
            </a:endParaRPr>
          </a:p>
        </p:txBody>
      </p:sp>
      <p:sp>
        <p:nvSpPr>
          <p:cNvPr id="29" name="Seta: Divisa 28">
            <a:extLst>
              <a:ext uri="{FF2B5EF4-FFF2-40B4-BE49-F238E27FC236}">
                <a16:creationId xmlns:a16="http://schemas.microsoft.com/office/drawing/2014/main" id="{96333F65-3A82-DBD4-9652-43A6F51E4119}"/>
              </a:ext>
            </a:extLst>
          </p:cNvPr>
          <p:cNvSpPr/>
          <p:nvPr/>
        </p:nvSpPr>
        <p:spPr>
          <a:xfrm>
            <a:off x="5464031" y="1545639"/>
            <a:ext cx="623430" cy="404918"/>
          </a:xfrm>
          <a:prstGeom prst="chevron">
            <a:avLst/>
          </a:prstGeom>
          <a:solidFill>
            <a:schemeClr val="accent6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00" dirty="0">
              <a:solidFill>
                <a:schemeClr val="tx1"/>
              </a:solidFill>
            </a:endParaRPr>
          </a:p>
        </p:txBody>
      </p:sp>
      <p:sp>
        <p:nvSpPr>
          <p:cNvPr id="30" name="Seta: Divisa 29">
            <a:extLst>
              <a:ext uri="{FF2B5EF4-FFF2-40B4-BE49-F238E27FC236}">
                <a16:creationId xmlns:a16="http://schemas.microsoft.com/office/drawing/2014/main" id="{3AACCBA3-40D9-7017-68C9-312C3725B7A3}"/>
              </a:ext>
            </a:extLst>
          </p:cNvPr>
          <p:cNvSpPr/>
          <p:nvPr/>
        </p:nvSpPr>
        <p:spPr>
          <a:xfrm>
            <a:off x="6617126" y="1566450"/>
            <a:ext cx="623430" cy="404918"/>
          </a:xfrm>
          <a:prstGeom prst="chevron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00" dirty="0">
              <a:solidFill>
                <a:schemeClr val="tx1"/>
              </a:solidFill>
            </a:endParaRPr>
          </a:p>
        </p:txBody>
      </p:sp>
      <p:sp>
        <p:nvSpPr>
          <p:cNvPr id="31" name="Seta: Pentágono 30">
            <a:extLst>
              <a:ext uri="{FF2B5EF4-FFF2-40B4-BE49-F238E27FC236}">
                <a16:creationId xmlns:a16="http://schemas.microsoft.com/office/drawing/2014/main" id="{00C4483A-C545-0A20-E2E3-0BE032780A40}"/>
              </a:ext>
            </a:extLst>
          </p:cNvPr>
          <p:cNvSpPr/>
          <p:nvPr/>
        </p:nvSpPr>
        <p:spPr>
          <a:xfrm>
            <a:off x="6244778" y="1559855"/>
            <a:ext cx="461260" cy="400566"/>
          </a:xfrm>
          <a:prstGeom prst="homePlate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 dirty="0"/>
          </a:p>
        </p:txBody>
      </p:sp>
      <p:sp>
        <p:nvSpPr>
          <p:cNvPr id="32" name="Seta: Divisa 31">
            <a:extLst>
              <a:ext uri="{FF2B5EF4-FFF2-40B4-BE49-F238E27FC236}">
                <a16:creationId xmlns:a16="http://schemas.microsoft.com/office/drawing/2014/main" id="{84C30DC7-755B-81B7-CF7A-47153CFF1036}"/>
              </a:ext>
            </a:extLst>
          </p:cNvPr>
          <p:cNvSpPr/>
          <p:nvPr/>
        </p:nvSpPr>
        <p:spPr>
          <a:xfrm>
            <a:off x="7159207" y="1570940"/>
            <a:ext cx="623430" cy="404918"/>
          </a:xfrm>
          <a:prstGeom prst="chevron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00" dirty="0">
              <a:solidFill>
                <a:schemeClr val="tx1"/>
              </a:solidFill>
            </a:endParaRPr>
          </a:p>
        </p:txBody>
      </p:sp>
      <p:sp>
        <p:nvSpPr>
          <p:cNvPr id="33" name="Seta: Divisa 32">
            <a:extLst>
              <a:ext uri="{FF2B5EF4-FFF2-40B4-BE49-F238E27FC236}">
                <a16:creationId xmlns:a16="http://schemas.microsoft.com/office/drawing/2014/main" id="{42323880-007E-F514-62B8-3509EA7AC894}"/>
              </a:ext>
            </a:extLst>
          </p:cNvPr>
          <p:cNvSpPr/>
          <p:nvPr/>
        </p:nvSpPr>
        <p:spPr>
          <a:xfrm>
            <a:off x="7701288" y="1559855"/>
            <a:ext cx="623430" cy="404918"/>
          </a:xfrm>
          <a:prstGeom prst="chevron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00" dirty="0">
              <a:solidFill>
                <a:schemeClr val="tx1"/>
              </a:solidFill>
            </a:endParaRPr>
          </a:p>
        </p:txBody>
      </p:sp>
      <p:sp>
        <p:nvSpPr>
          <p:cNvPr id="34" name="Seta: Divisa 33">
            <a:extLst>
              <a:ext uri="{FF2B5EF4-FFF2-40B4-BE49-F238E27FC236}">
                <a16:creationId xmlns:a16="http://schemas.microsoft.com/office/drawing/2014/main" id="{C1DB606C-2EC4-FCFC-7DCB-28BE33BE2AEE}"/>
              </a:ext>
            </a:extLst>
          </p:cNvPr>
          <p:cNvSpPr/>
          <p:nvPr/>
        </p:nvSpPr>
        <p:spPr>
          <a:xfrm>
            <a:off x="8235806" y="1557679"/>
            <a:ext cx="623430" cy="404918"/>
          </a:xfrm>
          <a:prstGeom prst="chevron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00" dirty="0">
              <a:solidFill>
                <a:schemeClr val="tx1"/>
              </a:solidFill>
            </a:endParaRPr>
          </a:p>
        </p:txBody>
      </p:sp>
      <p:sp>
        <p:nvSpPr>
          <p:cNvPr id="35" name="Seta: Divisa 34">
            <a:extLst>
              <a:ext uri="{FF2B5EF4-FFF2-40B4-BE49-F238E27FC236}">
                <a16:creationId xmlns:a16="http://schemas.microsoft.com/office/drawing/2014/main" id="{8AB04D14-95DE-9C37-2157-DD89DA2E43A0}"/>
              </a:ext>
            </a:extLst>
          </p:cNvPr>
          <p:cNvSpPr/>
          <p:nvPr/>
        </p:nvSpPr>
        <p:spPr>
          <a:xfrm>
            <a:off x="1095945" y="2360627"/>
            <a:ext cx="623430" cy="404918"/>
          </a:xfrm>
          <a:prstGeom prst="chevro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00" dirty="0">
              <a:solidFill>
                <a:schemeClr val="tx1"/>
              </a:solidFill>
            </a:endParaRPr>
          </a:p>
        </p:txBody>
      </p:sp>
      <p:sp>
        <p:nvSpPr>
          <p:cNvPr id="36" name="Seta: Pentágono 35">
            <a:extLst>
              <a:ext uri="{FF2B5EF4-FFF2-40B4-BE49-F238E27FC236}">
                <a16:creationId xmlns:a16="http://schemas.microsoft.com/office/drawing/2014/main" id="{41186BBA-9B19-F327-D478-37069D310D04}"/>
              </a:ext>
            </a:extLst>
          </p:cNvPr>
          <p:cNvSpPr/>
          <p:nvPr/>
        </p:nvSpPr>
        <p:spPr>
          <a:xfrm>
            <a:off x="723597" y="2354032"/>
            <a:ext cx="461260" cy="400566"/>
          </a:xfrm>
          <a:prstGeom prst="homePlat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 dirty="0"/>
          </a:p>
        </p:txBody>
      </p:sp>
      <p:sp>
        <p:nvSpPr>
          <p:cNvPr id="37" name="Seta: Divisa 36">
            <a:extLst>
              <a:ext uri="{FF2B5EF4-FFF2-40B4-BE49-F238E27FC236}">
                <a16:creationId xmlns:a16="http://schemas.microsoft.com/office/drawing/2014/main" id="{DA56C7B0-F6DB-D16F-D638-D174211EFBB3}"/>
              </a:ext>
            </a:extLst>
          </p:cNvPr>
          <p:cNvSpPr/>
          <p:nvPr/>
        </p:nvSpPr>
        <p:spPr>
          <a:xfrm>
            <a:off x="1638026" y="2365117"/>
            <a:ext cx="623430" cy="404918"/>
          </a:xfrm>
          <a:prstGeom prst="chevro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00" dirty="0">
              <a:solidFill>
                <a:schemeClr val="tx1"/>
              </a:solidFill>
            </a:endParaRPr>
          </a:p>
        </p:txBody>
      </p:sp>
      <p:sp>
        <p:nvSpPr>
          <p:cNvPr id="38" name="Seta: Divisa 37">
            <a:extLst>
              <a:ext uri="{FF2B5EF4-FFF2-40B4-BE49-F238E27FC236}">
                <a16:creationId xmlns:a16="http://schemas.microsoft.com/office/drawing/2014/main" id="{ECADA0FE-FE96-D9D2-1C6E-44D26D876274}"/>
              </a:ext>
            </a:extLst>
          </p:cNvPr>
          <p:cNvSpPr/>
          <p:nvPr/>
        </p:nvSpPr>
        <p:spPr>
          <a:xfrm>
            <a:off x="2180107" y="2354032"/>
            <a:ext cx="623430" cy="404918"/>
          </a:xfrm>
          <a:prstGeom prst="chevro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00" dirty="0">
              <a:solidFill>
                <a:schemeClr val="tx1"/>
              </a:solidFill>
            </a:endParaRPr>
          </a:p>
        </p:txBody>
      </p:sp>
      <p:sp>
        <p:nvSpPr>
          <p:cNvPr id="39" name="Seta: Divisa 38">
            <a:extLst>
              <a:ext uri="{FF2B5EF4-FFF2-40B4-BE49-F238E27FC236}">
                <a16:creationId xmlns:a16="http://schemas.microsoft.com/office/drawing/2014/main" id="{7A3B8144-F13D-598C-F049-29F26EF37985}"/>
              </a:ext>
            </a:extLst>
          </p:cNvPr>
          <p:cNvSpPr/>
          <p:nvPr/>
        </p:nvSpPr>
        <p:spPr>
          <a:xfrm>
            <a:off x="2714625" y="2351856"/>
            <a:ext cx="623430" cy="404918"/>
          </a:xfrm>
          <a:prstGeom prst="chevro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00" dirty="0">
              <a:solidFill>
                <a:schemeClr val="tx1"/>
              </a:solidFill>
            </a:endParaRPr>
          </a:p>
        </p:txBody>
      </p:sp>
      <p:sp>
        <p:nvSpPr>
          <p:cNvPr id="45" name="Seta: Divisa 44">
            <a:extLst>
              <a:ext uri="{FF2B5EF4-FFF2-40B4-BE49-F238E27FC236}">
                <a16:creationId xmlns:a16="http://schemas.microsoft.com/office/drawing/2014/main" id="{BFC81635-545D-5A71-B421-0DD7A970611E}"/>
              </a:ext>
            </a:extLst>
          </p:cNvPr>
          <p:cNvSpPr/>
          <p:nvPr/>
        </p:nvSpPr>
        <p:spPr>
          <a:xfrm>
            <a:off x="3861517" y="2357872"/>
            <a:ext cx="623430" cy="404918"/>
          </a:xfrm>
          <a:prstGeom prst="chevron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00" dirty="0">
              <a:solidFill>
                <a:schemeClr val="tx1"/>
              </a:solidFill>
            </a:endParaRPr>
          </a:p>
        </p:txBody>
      </p:sp>
      <p:sp>
        <p:nvSpPr>
          <p:cNvPr id="46" name="Seta: Pentágono 45">
            <a:extLst>
              <a:ext uri="{FF2B5EF4-FFF2-40B4-BE49-F238E27FC236}">
                <a16:creationId xmlns:a16="http://schemas.microsoft.com/office/drawing/2014/main" id="{86B9F0C3-377A-1F25-CE1D-8FF8C32EDF98}"/>
              </a:ext>
            </a:extLst>
          </p:cNvPr>
          <p:cNvSpPr/>
          <p:nvPr/>
        </p:nvSpPr>
        <p:spPr>
          <a:xfrm>
            <a:off x="3489169" y="2351277"/>
            <a:ext cx="461260" cy="400566"/>
          </a:xfrm>
          <a:prstGeom prst="homePlate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 dirty="0"/>
          </a:p>
        </p:txBody>
      </p:sp>
      <p:sp>
        <p:nvSpPr>
          <p:cNvPr id="47" name="Seta: Divisa 46">
            <a:extLst>
              <a:ext uri="{FF2B5EF4-FFF2-40B4-BE49-F238E27FC236}">
                <a16:creationId xmlns:a16="http://schemas.microsoft.com/office/drawing/2014/main" id="{570C7DFD-E174-ABFC-B23E-B5F961BB96B7}"/>
              </a:ext>
            </a:extLst>
          </p:cNvPr>
          <p:cNvSpPr/>
          <p:nvPr/>
        </p:nvSpPr>
        <p:spPr>
          <a:xfrm>
            <a:off x="4403598" y="2362362"/>
            <a:ext cx="623430" cy="404918"/>
          </a:xfrm>
          <a:prstGeom prst="chevron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00" dirty="0">
              <a:solidFill>
                <a:schemeClr val="tx1"/>
              </a:solidFill>
            </a:endParaRPr>
          </a:p>
        </p:txBody>
      </p:sp>
      <p:sp>
        <p:nvSpPr>
          <p:cNvPr id="48" name="Seta: Divisa 47">
            <a:extLst>
              <a:ext uri="{FF2B5EF4-FFF2-40B4-BE49-F238E27FC236}">
                <a16:creationId xmlns:a16="http://schemas.microsoft.com/office/drawing/2014/main" id="{E441053C-6C36-BF9D-5365-2FF57A4D1799}"/>
              </a:ext>
            </a:extLst>
          </p:cNvPr>
          <p:cNvSpPr/>
          <p:nvPr/>
        </p:nvSpPr>
        <p:spPr>
          <a:xfrm>
            <a:off x="4945679" y="2351277"/>
            <a:ext cx="623430" cy="404918"/>
          </a:xfrm>
          <a:prstGeom prst="chevron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00" dirty="0">
              <a:solidFill>
                <a:schemeClr val="tx1"/>
              </a:solidFill>
            </a:endParaRPr>
          </a:p>
        </p:txBody>
      </p:sp>
      <p:sp>
        <p:nvSpPr>
          <p:cNvPr id="49" name="Seta: Divisa 48">
            <a:extLst>
              <a:ext uri="{FF2B5EF4-FFF2-40B4-BE49-F238E27FC236}">
                <a16:creationId xmlns:a16="http://schemas.microsoft.com/office/drawing/2014/main" id="{C1552808-3BEC-3B98-7B11-57B1D963D6F7}"/>
              </a:ext>
            </a:extLst>
          </p:cNvPr>
          <p:cNvSpPr/>
          <p:nvPr/>
        </p:nvSpPr>
        <p:spPr>
          <a:xfrm>
            <a:off x="5480197" y="2349101"/>
            <a:ext cx="623430" cy="404918"/>
          </a:xfrm>
          <a:prstGeom prst="chevron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00" dirty="0">
              <a:solidFill>
                <a:schemeClr val="tx1"/>
              </a:solidFill>
            </a:endParaRPr>
          </a:p>
        </p:txBody>
      </p: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C6C91F03-0E3F-60B5-D8D3-53D4DCEBFBA8}"/>
              </a:ext>
            </a:extLst>
          </p:cNvPr>
          <p:cNvSpPr txBox="1"/>
          <p:nvPr/>
        </p:nvSpPr>
        <p:spPr>
          <a:xfrm>
            <a:off x="801596" y="1304248"/>
            <a:ext cx="203230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b="1" dirty="0">
                <a:solidFill>
                  <a:schemeClr val="accent4"/>
                </a:solidFill>
              </a:rPr>
              <a:t>Antes do final </a:t>
            </a:r>
            <a:r>
              <a:rPr lang="pt-BR" sz="1050" dirty="0"/>
              <a:t>do Ano Concessão</a:t>
            </a:r>
          </a:p>
        </p:txBody>
      </p:sp>
      <p:sp>
        <p:nvSpPr>
          <p:cNvPr id="57" name="Seta: Divisa 56">
            <a:extLst>
              <a:ext uri="{FF2B5EF4-FFF2-40B4-BE49-F238E27FC236}">
                <a16:creationId xmlns:a16="http://schemas.microsoft.com/office/drawing/2014/main" id="{77E2990B-49DA-BF3F-6A59-BD6156886333}"/>
              </a:ext>
            </a:extLst>
          </p:cNvPr>
          <p:cNvSpPr/>
          <p:nvPr/>
        </p:nvSpPr>
        <p:spPr>
          <a:xfrm>
            <a:off x="1095944" y="4380826"/>
            <a:ext cx="623430" cy="404918"/>
          </a:xfrm>
          <a:prstGeom prst="chevron">
            <a:avLst/>
          </a:prstGeom>
          <a:solidFill>
            <a:schemeClr val="accent6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00" dirty="0">
              <a:solidFill>
                <a:schemeClr val="tx1"/>
              </a:solidFill>
            </a:endParaRPr>
          </a:p>
        </p:txBody>
      </p:sp>
      <p:sp>
        <p:nvSpPr>
          <p:cNvPr id="58" name="Seta: Pentágono 57">
            <a:extLst>
              <a:ext uri="{FF2B5EF4-FFF2-40B4-BE49-F238E27FC236}">
                <a16:creationId xmlns:a16="http://schemas.microsoft.com/office/drawing/2014/main" id="{7DA325B3-7AC4-D697-C5BA-7D5D4844BAD2}"/>
              </a:ext>
            </a:extLst>
          </p:cNvPr>
          <p:cNvSpPr/>
          <p:nvPr/>
        </p:nvSpPr>
        <p:spPr>
          <a:xfrm>
            <a:off x="723596" y="4374231"/>
            <a:ext cx="461260" cy="400566"/>
          </a:xfrm>
          <a:prstGeom prst="homePlate">
            <a:avLst/>
          </a:prstGeom>
          <a:solidFill>
            <a:schemeClr val="accent6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 dirty="0"/>
          </a:p>
        </p:txBody>
      </p:sp>
      <p:sp>
        <p:nvSpPr>
          <p:cNvPr id="59" name="Seta: Divisa 58">
            <a:extLst>
              <a:ext uri="{FF2B5EF4-FFF2-40B4-BE49-F238E27FC236}">
                <a16:creationId xmlns:a16="http://schemas.microsoft.com/office/drawing/2014/main" id="{E4EEA761-7663-968C-4263-2CA4E7FE9201}"/>
              </a:ext>
            </a:extLst>
          </p:cNvPr>
          <p:cNvSpPr/>
          <p:nvPr/>
        </p:nvSpPr>
        <p:spPr>
          <a:xfrm>
            <a:off x="1638025" y="4385316"/>
            <a:ext cx="623430" cy="404918"/>
          </a:xfrm>
          <a:prstGeom prst="chevron">
            <a:avLst/>
          </a:prstGeom>
          <a:solidFill>
            <a:schemeClr val="accent6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00" dirty="0">
              <a:solidFill>
                <a:schemeClr val="tx1"/>
              </a:solidFill>
            </a:endParaRPr>
          </a:p>
        </p:txBody>
      </p:sp>
      <p:sp>
        <p:nvSpPr>
          <p:cNvPr id="60" name="Seta: Divisa 59">
            <a:extLst>
              <a:ext uri="{FF2B5EF4-FFF2-40B4-BE49-F238E27FC236}">
                <a16:creationId xmlns:a16="http://schemas.microsoft.com/office/drawing/2014/main" id="{2097AA7B-7B27-4CB5-B639-50ABEFE830B4}"/>
              </a:ext>
            </a:extLst>
          </p:cNvPr>
          <p:cNvSpPr/>
          <p:nvPr/>
        </p:nvSpPr>
        <p:spPr>
          <a:xfrm>
            <a:off x="2180106" y="4374231"/>
            <a:ext cx="623430" cy="404918"/>
          </a:xfrm>
          <a:prstGeom prst="chevron">
            <a:avLst/>
          </a:prstGeom>
          <a:solidFill>
            <a:schemeClr val="accent6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00" dirty="0">
              <a:solidFill>
                <a:schemeClr val="tx1"/>
              </a:solidFill>
            </a:endParaRPr>
          </a:p>
        </p:txBody>
      </p:sp>
      <p:sp>
        <p:nvSpPr>
          <p:cNvPr id="61" name="Seta: Divisa 60">
            <a:extLst>
              <a:ext uri="{FF2B5EF4-FFF2-40B4-BE49-F238E27FC236}">
                <a16:creationId xmlns:a16="http://schemas.microsoft.com/office/drawing/2014/main" id="{B8C0CB86-7685-51BA-DE62-04CE69F68EF2}"/>
              </a:ext>
            </a:extLst>
          </p:cNvPr>
          <p:cNvSpPr/>
          <p:nvPr/>
        </p:nvSpPr>
        <p:spPr>
          <a:xfrm>
            <a:off x="2714624" y="4372055"/>
            <a:ext cx="623430" cy="404918"/>
          </a:xfrm>
          <a:prstGeom prst="chevron">
            <a:avLst/>
          </a:prstGeom>
          <a:solidFill>
            <a:schemeClr val="accent6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00" dirty="0">
              <a:solidFill>
                <a:schemeClr val="tx1"/>
              </a:solidFill>
            </a:endParaRPr>
          </a:p>
        </p:txBody>
      </p:sp>
      <p:sp>
        <p:nvSpPr>
          <p:cNvPr id="62" name="Seta: Divisa 61">
            <a:extLst>
              <a:ext uri="{FF2B5EF4-FFF2-40B4-BE49-F238E27FC236}">
                <a16:creationId xmlns:a16="http://schemas.microsoft.com/office/drawing/2014/main" id="{BA89ED08-3CD9-4448-A780-84CD5EA0444B}"/>
              </a:ext>
            </a:extLst>
          </p:cNvPr>
          <p:cNvSpPr/>
          <p:nvPr/>
        </p:nvSpPr>
        <p:spPr>
          <a:xfrm>
            <a:off x="3867719" y="4392866"/>
            <a:ext cx="623430" cy="404918"/>
          </a:xfrm>
          <a:prstGeom prst="chevron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00" dirty="0">
              <a:solidFill>
                <a:schemeClr val="tx1"/>
              </a:solidFill>
            </a:endParaRPr>
          </a:p>
        </p:txBody>
      </p:sp>
      <p:sp>
        <p:nvSpPr>
          <p:cNvPr id="63" name="Seta: Pentágono 62">
            <a:extLst>
              <a:ext uri="{FF2B5EF4-FFF2-40B4-BE49-F238E27FC236}">
                <a16:creationId xmlns:a16="http://schemas.microsoft.com/office/drawing/2014/main" id="{7D859FDC-B909-6BDB-67B1-B005975C12F6}"/>
              </a:ext>
            </a:extLst>
          </p:cNvPr>
          <p:cNvSpPr/>
          <p:nvPr/>
        </p:nvSpPr>
        <p:spPr>
          <a:xfrm>
            <a:off x="3495371" y="4386271"/>
            <a:ext cx="461260" cy="400566"/>
          </a:xfrm>
          <a:prstGeom prst="homePlate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 dirty="0"/>
          </a:p>
        </p:txBody>
      </p:sp>
      <p:sp>
        <p:nvSpPr>
          <p:cNvPr id="64" name="Seta: Divisa 63">
            <a:extLst>
              <a:ext uri="{FF2B5EF4-FFF2-40B4-BE49-F238E27FC236}">
                <a16:creationId xmlns:a16="http://schemas.microsoft.com/office/drawing/2014/main" id="{476DEA59-4186-1E2C-F6A3-DE08A26CE74C}"/>
              </a:ext>
            </a:extLst>
          </p:cNvPr>
          <p:cNvSpPr/>
          <p:nvPr/>
        </p:nvSpPr>
        <p:spPr>
          <a:xfrm>
            <a:off x="4409800" y="4397356"/>
            <a:ext cx="623430" cy="404918"/>
          </a:xfrm>
          <a:prstGeom prst="chevron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00" dirty="0">
              <a:solidFill>
                <a:schemeClr val="tx1"/>
              </a:solidFill>
            </a:endParaRPr>
          </a:p>
        </p:txBody>
      </p:sp>
      <p:sp>
        <p:nvSpPr>
          <p:cNvPr id="65" name="Seta: Divisa 64">
            <a:extLst>
              <a:ext uri="{FF2B5EF4-FFF2-40B4-BE49-F238E27FC236}">
                <a16:creationId xmlns:a16="http://schemas.microsoft.com/office/drawing/2014/main" id="{E92F8511-BF3B-EE3E-4BDC-59D42865F5F7}"/>
              </a:ext>
            </a:extLst>
          </p:cNvPr>
          <p:cNvSpPr/>
          <p:nvPr/>
        </p:nvSpPr>
        <p:spPr>
          <a:xfrm>
            <a:off x="4951881" y="4386271"/>
            <a:ext cx="623430" cy="404918"/>
          </a:xfrm>
          <a:prstGeom prst="chevron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00" dirty="0">
              <a:solidFill>
                <a:schemeClr val="tx1"/>
              </a:solidFill>
            </a:endParaRPr>
          </a:p>
        </p:txBody>
      </p:sp>
      <p:sp>
        <p:nvSpPr>
          <p:cNvPr id="66" name="Seta: Divisa 65">
            <a:extLst>
              <a:ext uri="{FF2B5EF4-FFF2-40B4-BE49-F238E27FC236}">
                <a16:creationId xmlns:a16="http://schemas.microsoft.com/office/drawing/2014/main" id="{5A862DDB-2DFC-D950-CEFC-7A5231A24B37}"/>
              </a:ext>
            </a:extLst>
          </p:cNvPr>
          <p:cNvSpPr/>
          <p:nvPr/>
        </p:nvSpPr>
        <p:spPr>
          <a:xfrm>
            <a:off x="5486399" y="4384095"/>
            <a:ext cx="623430" cy="404918"/>
          </a:xfrm>
          <a:prstGeom prst="chevron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00" dirty="0">
              <a:solidFill>
                <a:schemeClr val="tx1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C7BA17A-3607-AED8-2149-BF8D873A63BF}"/>
              </a:ext>
            </a:extLst>
          </p:cNvPr>
          <p:cNvSpPr txBox="1"/>
          <p:nvPr/>
        </p:nvSpPr>
        <p:spPr>
          <a:xfrm>
            <a:off x="569346" y="2866305"/>
            <a:ext cx="81650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Concessões em que não é possível aguardar período mínimo de 90 (noventa) dias por parte da fiscalização necessários para a elaboração do Parecer Preliminar após término do ano concessão. 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355DAAA-6AA1-58E9-6387-5BA962482A2D}"/>
              </a:ext>
            </a:extLst>
          </p:cNvPr>
          <p:cNvSpPr txBox="1"/>
          <p:nvPr/>
        </p:nvSpPr>
        <p:spPr>
          <a:xfrm>
            <a:off x="569345" y="5021878"/>
            <a:ext cx="83642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Concessões em que é possível aguardar o período mínimo de 90 (noventa) dias por parte da fiscalização necessários para a elaboração do Parecer Preliminar após término ano concessão.</a:t>
            </a:r>
          </a:p>
        </p:txBody>
      </p:sp>
      <p:sp>
        <p:nvSpPr>
          <p:cNvPr id="10" name="Retângulo: Cantos Diagonais Arredondados 9">
            <a:extLst>
              <a:ext uri="{FF2B5EF4-FFF2-40B4-BE49-F238E27FC236}">
                <a16:creationId xmlns:a16="http://schemas.microsoft.com/office/drawing/2014/main" id="{29FE6704-F4A5-DE0B-54AE-74DFE5220DF1}"/>
              </a:ext>
            </a:extLst>
          </p:cNvPr>
          <p:cNvSpPr/>
          <p:nvPr/>
        </p:nvSpPr>
        <p:spPr>
          <a:xfrm>
            <a:off x="8933606" y="2117786"/>
            <a:ext cx="2612434" cy="1235448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chemeClr val="tx1"/>
                </a:solidFill>
              </a:rPr>
              <a:t>1º modelo </a:t>
            </a:r>
          </a:p>
          <a:p>
            <a:r>
              <a:rPr lang="pt-BR" sz="1600" dirty="0">
                <a:solidFill>
                  <a:schemeClr val="tx1"/>
                </a:solidFill>
              </a:rPr>
              <a:t>Necessita que o cálculo seja iniciado antes do término do ano concessão.</a:t>
            </a:r>
          </a:p>
        </p:txBody>
      </p:sp>
      <p:sp>
        <p:nvSpPr>
          <p:cNvPr id="11" name="Retângulo: Cantos Diagonais Arredondados 10">
            <a:extLst>
              <a:ext uri="{FF2B5EF4-FFF2-40B4-BE49-F238E27FC236}">
                <a16:creationId xmlns:a16="http://schemas.microsoft.com/office/drawing/2014/main" id="{5A7DDC0B-0C49-62CE-8E1D-0F2C214E380E}"/>
              </a:ext>
            </a:extLst>
          </p:cNvPr>
          <p:cNvSpPr/>
          <p:nvPr/>
        </p:nvSpPr>
        <p:spPr>
          <a:xfrm>
            <a:off x="8933605" y="4187507"/>
            <a:ext cx="2612434" cy="1235449"/>
          </a:xfrm>
          <a:prstGeom prst="round2DiagRect">
            <a:avLst/>
          </a:prstGeom>
          <a:solidFill>
            <a:schemeClr val="accent6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chemeClr val="tx1"/>
                </a:solidFill>
              </a:rPr>
              <a:t>2º modelo </a:t>
            </a:r>
          </a:p>
          <a:p>
            <a:r>
              <a:rPr lang="pt-BR" sz="1600" dirty="0">
                <a:solidFill>
                  <a:schemeClr val="tx1"/>
                </a:solidFill>
              </a:rPr>
              <a:t>Permite que o cálculo seja iniciado após do término do ano concessão</a:t>
            </a:r>
            <a:r>
              <a:rPr lang="pt-BR" sz="10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2" name="Gráfico 11" descr="Cronômetro 75% com preenchimento sólido">
            <a:extLst>
              <a:ext uri="{FF2B5EF4-FFF2-40B4-BE49-F238E27FC236}">
                <a16:creationId xmlns:a16="http://schemas.microsoft.com/office/drawing/2014/main" id="{5B0186A1-C23F-DCD6-AD1C-80C0D9A1BF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6632" y="2085965"/>
            <a:ext cx="457200" cy="457200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3B511B16-D3F4-38FF-AFCA-BC7928E743CB}"/>
              </a:ext>
            </a:extLst>
          </p:cNvPr>
          <p:cNvSpPr txBox="1"/>
          <p:nvPr/>
        </p:nvSpPr>
        <p:spPr>
          <a:xfrm>
            <a:off x="801596" y="2104468"/>
            <a:ext cx="203230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b="1" dirty="0">
                <a:solidFill>
                  <a:schemeClr val="accent4"/>
                </a:solidFill>
              </a:rPr>
              <a:t>Antes do final </a:t>
            </a:r>
            <a:r>
              <a:rPr lang="pt-BR" sz="1050" dirty="0"/>
              <a:t>do Ano Concessão</a:t>
            </a:r>
          </a:p>
        </p:txBody>
      </p:sp>
      <p:pic>
        <p:nvPicPr>
          <p:cNvPr id="14" name="Gráfico 13" descr="Cronômetro 75% com preenchimento sólido">
            <a:extLst>
              <a:ext uri="{FF2B5EF4-FFF2-40B4-BE49-F238E27FC236}">
                <a16:creationId xmlns:a16="http://schemas.microsoft.com/office/drawing/2014/main" id="{34465EEC-14D4-786F-2F97-6303E60D4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98871" y="2101034"/>
            <a:ext cx="457200" cy="457200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531ADDB6-4E94-CC3D-686C-35A925AC2291}"/>
              </a:ext>
            </a:extLst>
          </p:cNvPr>
          <p:cNvSpPr txBox="1"/>
          <p:nvPr/>
        </p:nvSpPr>
        <p:spPr>
          <a:xfrm>
            <a:off x="3625894" y="2117796"/>
            <a:ext cx="48037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b="1" dirty="0">
                <a:solidFill>
                  <a:schemeClr val="accent6"/>
                </a:solidFill>
              </a:rPr>
              <a:t>Ao receber os dados </a:t>
            </a:r>
            <a:r>
              <a:rPr lang="pt-BR" sz="1050" dirty="0"/>
              <a:t>provenientes da monitoração relacionada ao ano concessão</a:t>
            </a:r>
          </a:p>
        </p:txBody>
      </p:sp>
      <p:pic>
        <p:nvPicPr>
          <p:cNvPr id="16" name="Gráfico 15" descr="Cronômetro 75% com preenchimento sólido">
            <a:extLst>
              <a:ext uri="{FF2B5EF4-FFF2-40B4-BE49-F238E27FC236}">
                <a16:creationId xmlns:a16="http://schemas.microsoft.com/office/drawing/2014/main" id="{FA6FD73F-B6D7-8DB7-7E4A-45D98CB49F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60733" y="4126678"/>
            <a:ext cx="457200" cy="457200"/>
          </a:xfrm>
          <a:prstGeom prst="rect">
            <a:avLst/>
          </a:prstGeom>
        </p:spPr>
      </p:pic>
      <p:pic>
        <p:nvPicPr>
          <p:cNvPr id="17" name="Gráfico 16" descr="Cronômetro 75% com preenchimento sólido">
            <a:extLst>
              <a:ext uri="{FF2B5EF4-FFF2-40B4-BE49-F238E27FC236}">
                <a16:creationId xmlns:a16="http://schemas.microsoft.com/office/drawing/2014/main" id="{C47614F9-0C12-3337-9649-75BA180976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3257" y="4111505"/>
            <a:ext cx="457200" cy="457200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A1BA9987-3DFC-D9F7-AB44-35794B0A073E}"/>
              </a:ext>
            </a:extLst>
          </p:cNvPr>
          <p:cNvSpPr txBox="1"/>
          <p:nvPr/>
        </p:nvSpPr>
        <p:spPr>
          <a:xfrm>
            <a:off x="838221" y="4130008"/>
            <a:ext cx="16853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b="1" dirty="0">
                <a:solidFill>
                  <a:schemeClr val="accent6"/>
                </a:solidFill>
              </a:rPr>
              <a:t>Ao final </a:t>
            </a:r>
            <a:r>
              <a:rPr lang="pt-BR" sz="1050" dirty="0"/>
              <a:t>do Ano Concessão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F8000DEE-46D8-F143-67BD-0AC262DC872F}"/>
              </a:ext>
            </a:extLst>
          </p:cNvPr>
          <p:cNvSpPr txBox="1"/>
          <p:nvPr/>
        </p:nvSpPr>
        <p:spPr>
          <a:xfrm>
            <a:off x="3587756" y="4143440"/>
            <a:ext cx="48037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b="1" dirty="0">
                <a:solidFill>
                  <a:schemeClr val="accent6"/>
                </a:solidFill>
              </a:rPr>
              <a:t>Ao receber os dados </a:t>
            </a:r>
            <a:r>
              <a:rPr lang="pt-BR" sz="1050" dirty="0"/>
              <a:t>provenientes da monitoração relacionada ao ano concessão</a:t>
            </a:r>
          </a:p>
        </p:txBody>
      </p:sp>
    </p:spTree>
    <p:extLst>
      <p:ext uri="{BB962C8B-B14F-4D97-AF65-F5344CB8AC3E}">
        <p14:creationId xmlns:p14="http://schemas.microsoft.com/office/powerpoint/2010/main" val="303873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67" grpId="0" animBg="1"/>
      <p:bldP spid="26" grpId="0" animBg="1"/>
      <p:bldP spid="4" grpId="0" animBg="1"/>
      <p:bldP spid="5" grpId="0" animBg="1"/>
      <p:bldP spid="6" grpId="0" animBg="1"/>
      <p:bldP spid="7" grpId="0" animBg="1"/>
      <p:bldP spid="8" grpId="0" animBg="1"/>
      <p:bldP spid="21" grpId="0"/>
      <p:bldP spid="23" grpId="0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3" grpId="0"/>
      <p:bldP spid="9" grpId="0"/>
      <p:bldP spid="10" grpId="0" animBg="1"/>
      <p:bldP spid="11" grpId="0" animBg="1"/>
      <p:bldP spid="13" grpId="0"/>
      <p:bldP spid="15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8CC5BA-C5DA-AF11-9135-F80CD9C09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Concessões do 1º modelo</a:t>
            </a:r>
          </a:p>
        </p:txBody>
      </p:sp>
      <p:sp>
        <p:nvSpPr>
          <p:cNvPr id="35" name="Seta: Divisa 34">
            <a:extLst>
              <a:ext uri="{FF2B5EF4-FFF2-40B4-BE49-F238E27FC236}">
                <a16:creationId xmlns:a16="http://schemas.microsoft.com/office/drawing/2014/main" id="{8AB04D14-95DE-9C37-2157-DD89DA2E43A0}"/>
              </a:ext>
            </a:extLst>
          </p:cNvPr>
          <p:cNvSpPr/>
          <p:nvPr/>
        </p:nvSpPr>
        <p:spPr>
          <a:xfrm>
            <a:off x="648574" y="910763"/>
            <a:ext cx="623430" cy="404918"/>
          </a:xfrm>
          <a:prstGeom prst="chevro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00" dirty="0">
              <a:solidFill>
                <a:schemeClr val="tx1"/>
              </a:solidFill>
            </a:endParaRPr>
          </a:p>
        </p:txBody>
      </p:sp>
      <p:sp>
        <p:nvSpPr>
          <p:cNvPr id="36" name="Seta: Pentágono 35">
            <a:extLst>
              <a:ext uri="{FF2B5EF4-FFF2-40B4-BE49-F238E27FC236}">
                <a16:creationId xmlns:a16="http://schemas.microsoft.com/office/drawing/2014/main" id="{41186BBA-9B19-F327-D478-37069D310D04}"/>
              </a:ext>
            </a:extLst>
          </p:cNvPr>
          <p:cNvSpPr/>
          <p:nvPr/>
        </p:nvSpPr>
        <p:spPr>
          <a:xfrm>
            <a:off x="276226" y="904168"/>
            <a:ext cx="461260" cy="400566"/>
          </a:xfrm>
          <a:prstGeom prst="homePlat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 dirty="0"/>
          </a:p>
        </p:txBody>
      </p:sp>
      <p:sp>
        <p:nvSpPr>
          <p:cNvPr id="37" name="Seta: Divisa 36">
            <a:extLst>
              <a:ext uri="{FF2B5EF4-FFF2-40B4-BE49-F238E27FC236}">
                <a16:creationId xmlns:a16="http://schemas.microsoft.com/office/drawing/2014/main" id="{DA56C7B0-F6DB-D16F-D638-D174211EFBB3}"/>
              </a:ext>
            </a:extLst>
          </p:cNvPr>
          <p:cNvSpPr/>
          <p:nvPr/>
        </p:nvSpPr>
        <p:spPr>
          <a:xfrm>
            <a:off x="1190655" y="915253"/>
            <a:ext cx="623430" cy="404918"/>
          </a:xfrm>
          <a:prstGeom prst="chevro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00" dirty="0">
              <a:solidFill>
                <a:schemeClr val="tx1"/>
              </a:solidFill>
            </a:endParaRPr>
          </a:p>
        </p:txBody>
      </p:sp>
      <p:sp>
        <p:nvSpPr>
          <p:cNvPr id="38" name="Seta: Divisa 37">
            <a:extLst>
              <a:ext uri="{FF2B5EF4-FFF2-40B4-BE49-F238E27FC236}">
                <a16:creationId xmlns:a16="http://schemas.microsoft.com/office/drawing/2014/main" id="{ECADA0FE-FE96-D9D2-1C6E-44D26D876274}"/>
              </a:ext>
            </a:extLst>
          </p:cNvPr>
          <p:cNvSpPr/>
          <p:nvPr/>
        </p:nvSpPr>
        <p:spPr>
          <a:xfrm>
            <a:off x="1732736" y="904168"/>
            <a:ext cx="623430" cy="404918"/>
          </a:xfrm>
          <a:prstGeom prst="chevro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00" dirty="0">
              <a:solidFill>
                <a:schemeClr val="tx1"/>
              </a:solidFill>
            </a:endParaRPr>
          </a:p>
        </p:txBody>
      </p:sp>
      <p:sp>
        <p:nvSpPr>
          <p:cNvPr id="39" name="Seta: Divisa 38">
            <a:extLst>
              <a:ext uri="{FF2B5EF4-FFF2-40B4-BE49-F238E27FC236}">
                <a16:creationId xmlns:a16="http://schemas.microsoft.com/office/drawing/2014/main" id="{7A3B8144-F13D-598C-F049-29F26EF37985}"/>
              </a:ext>
            </a:extLst>
          </p:cNvPr>
          <p:cNvSpPr/>
          <p:nvPr/>
        </p:nvSpPr>
        <p:spPr>
          <a:xfrm>
            <a:off x="2267254" y="901992"/>
            <a:ext cx="623430" cy="404918"/>
          </a:xfrm>
          <a:prstGeom prst="chevro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00" dirty="0">
              <a:solidFill>
                <a:schemeClr val="tx1"/>
              </a:solidFill>
            </a:endParaRPr>
          </a:p>
        </p:txBody>
      </p:sp>
      <p:sp>
        <p:nvSpPr>
          <p:cNvPr id="45" name="Seta: Divisa 44">
            <a:extLst>
              <a:ext uri="{FF2B5EF4-FFF2-40B4-BE49-F238E27FC236}">
                <a16:creationId xmlns:a16="http://schemas.microsoft.com/office/drawing/2014/main" id="{BFC81635-545D-5A71-B421-0DD7A970611E}"/>
              </a:ext>
            </a:extLst>
          </p:cNvPr>
          <p:cNvSpPr/>
          <p:nvPr/>
        </p:nvSpPr>
        <p:spPr>
          <a:xfrm>
            <a:off x="3414146" y="908008"/>
            <a:ext cx="623430" cy="404918"/>
          </a:xfrm>
          <a:prstGeom prst="chevron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00" dirty="0">
              <a:solidFill>
                <a:schemeClr val="tx1"/>
              </a:solidFill>
            </a:endParaRPr>
          </a:p>
        </p:txBody>
      </p:sp>
      <p:sp>
        <p:nvSpPr>
          <p:cNvPr id="46" name="Seta: Pentágono 45">
            <a:extLst>
              <a:ext uri="{FF2B5EF4-FFF2-40B4-BE49-F238E27FC236}">
                <a16:creationId xmlns:a16="http://schemas.microsoft.com/office/drawing/2014/main" id="{86B9F0C3-377A-1F25-CE1D-8FF8C32EDF98}"/>
              </a:ext>
            </a:extLst>
          </p:cNvPr>
          <p:cNvSpPr/>
          <p:nvPr/>
        </p:nvSpPr>
        <p:spPr>
          <a:xfrm>
            <a:off x="3041798" y="901413"/>
            <a:ext cx="461260" cy="400566"/>
          </a:xfrm>
          <a:prstGeom prst="homePlate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 dirty="0"/>
          </a:p>
        </p:txBody>
      </p:sp>
      <p:sp>
        <p:nvSpPr>
          <p:cNvPr id="47" name="Seta: Divisa 46">
            <a:extLst>
              <a:ext uri="{FF2B5EF4-FFF2-40B4-BE49-F238E27FC236}">
                <a16:creationId xmlns:a16="http://schemas.microsoft.com/office/drawing/2014/main" id="{570C7DFD-E174-ABFC-B23E-B5F961BB96B7}"/>
              </a:ext>
            </a:extLst>
          </p:cNvPr>
          <p:cNvSpPr/>
          <p:nvPr/>
        </p:nvSpPr>
        <p:spPr>
          <a:xfrm>
            <a:off x="3956227" y="912498"/>
            <a:ext cx="623430" cy="404918"/>
          </a:xfrm>
          <a:prstGeom prst="chevron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00" dirty="0">
              <a:solidFill>
                <a:schemeClr val="tx1"/>
              </a:solidFill>
            </a:endParaRPr>
          </a:p>
        </p:txBody>
      </p:sp>
      <p:sp>
        <p:nvSpPr>
          <p:cNvPr id="48" name="Seta: Divisa 47">
            <a:extLst>
              <a:ext uri="{FF2B5EF4-FFF2-40B4-BE49-F238E27FC236}">
                <a16:creationId xmlns:a16="http://schemas.microsoft.com/office/drawing/2014/main" id="{E441053C-6C36-BF9D-5365-2FF57A4D1799}"/>
              </a:ext>
            </a:extLst>
          </p:cNvPr>
          <p:cNvSpPr/>
          <p:nvPr/>
        </p:nvSpPr>
        <p:spPr>
          <a:xfrm>
            <a:off x="4498308" y="901413"/>
            <a:ext cx="623430" cy="404918"/>
          </a:xfrm>
          <a:prstGeom prst="chevron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00" dirty="0">
              <a:solidFill>
                <a:schemeClr val="tx1"/>
              </a:solidFill>
            </a:endParaRPr>
          </a:p>
        </p:txBody>
      </p:sp>
      <p:sp>
        <p:nvSpPr>
          <p:cNvPr id="49" name="Seta: Divisa 48">
            <a:extLst>
              <a:ext uri="{FF2B5EF4-FFF2-40B4-BE49-F238E27FC236}">
                <a16:creationId xmlns:a16="http://schemas.microsoft.com/office/drawing/2014/main" id="{C1552808-3BEC-3B98-7B11-57B1D963D6F7}"/>
              </a:ext>
            </a:extLst>
          </p:cNvPr>
          <p:cNvSpPr/>
          <p:nvPr/>
        </p:nvSpPr>
        <p:spPr>
          <a:xfrm>
            <a:off x="5032826" y="899237"/>
            <a:ext cx="623430" cy="404918"/>
          </a:xfrm>
          <a:prstGeom prst="chevron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00" dirty="0">
              <a:solidFill>
                <a:schemeClr val="tx1"/>
              </a:solidFill>
            </a:endParaRPr>
          </a:p>
        </p:txBody>
      </p:sp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A2E4E86F-865A-AA7D-0819-7C35D6E11F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5167634"/>
              </p:ext>
            </p:extLst>
          </p:nvPr>
        </p:nvGraphicFramePr>
        <p:xfrm>
          <a:off x="266700" y="1670087"/>
          <a:ext cx="11525252" cy="49090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989642">
                  <a:extLst>
                    <a:ext uri="{9D8B030D-6E8A-4147-A177-3AD203B41FA5}">
                      <a16:colId xmlns:a16="http://schemas.microsoft.com/office/drawing/2014/main" val="1136834038"/>
                    </a:ext>
                  </a:extLst>
                </a:gridCol>
                <a:gridCol w="741700">
                  <a:extLst>
                    <a:ext uri="{9D8B030D-6E8A-4147-A177-3AD203B41FA5}">
                      <a16:colId xmlns:a16="http://schemas.microsoft.com/office/drawing/2014/main" val="3945791185"/>
                    </a:ext>
                  </a:extLst>
                </a:gridCol>
                <a:gridCol w="741700">
                  <a:extLst>
                    <a:ext uri="{9D8B030D-6E8A-4147-A177-3AD203B41FA5}">
                      <a16:colId xmlns:a16="http://schemas.microsoft.com/office/drawing/2014/main" val="299204714"/>
                    </a:ext>
                  </a:extLst>
                </a:gridCol>
                <a:gridCol w="827021">
                  <a:extLst>
                    <a:ext uri="{9D8B030D-6E8A-4147-A177-3AD203B41FA5}">
                      <a16:colId xmlns:a16="http://schemas.microsoft.com/office/drawing/2014/main" val="1040802343"/>
                    </a:ext>
                  </a:extLst>
                </a:gridCol>
                <a:gridCol w="611887">
                  <a:extLst>
                    <a:ext uri="{9D8B030D-6E8A-4147-A177-3AD203B41FA5}">
                      <a16:colId xmlns:a16="http://schemas.microsoft.com/office/drawing/2014/main" val="3847131110"/>
                    </a:ext>
                  </a:extLst>
                </a:gridCol>
                <a:gridCol w="1650650">
                  <a:extLst>
                    <a:ext uri="{9D8B030D-6E8A-4147-A177-3AD203B41FA5}">
                      <a16:colId xmlns:a16="http://schemas.microsoft.com/office/drawing/2014/main" val="2224060174"/>
                    </a:ext>
                  </a:extLst>
                </a:gridCol>
                <a:gridCol w="771525">
                  <a:extLst>
                    <a:ext uri="{9D8B030D-6E8A-4147-A177-3AD203B41FA5}">
                      <a16:colId xmlns:a16="http://schemas.microsoft.com/office/drawing/2014/main" val="794895507"/>
                    </a:ext>
                  </a:extLst>
                </a:gridCol>
                <a:gridCol w="5191127">
                  <a:extLst>
                    <a:ext uri="{9D8B030D-6E8A-4147-A177-3AD203B41FA5}">
                      <a16:colId xmlns:a16="http://schemas.microsoft.com/office/drawing/2014/main" val="1358604891"/>
                    </a:ext>
                  </a:extLst>
                </a:gridCol>
              </a:tblGrid>
              <a:tr h="581991">
                <a:tc>
                  <a:txBody>
                    <a:bodyPr/>
                    <a:lstStyle/>
                    <a:p>
                      <a:r>
                        <a:rPr lang="pt-BR" sz="1100" dirty="0"/>
                        <a:t>Concessionária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Coordenação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/>
                        <a:t>Final Ano Concessão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/>
                        <a:t>Data de Revisão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Intervalo</a:t>
                      </a:r>
                    </a:p>
                    <a:p>
                      <a:r>
                        <a:rPr lang="pt-BR" sz="1100" dirty="0"/>
                        <a:t>(dias)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Quando a GEGIR solicita </a:t>
                      </a:r>
                    </a:p>
                    <a:p>
                      <a:r>
                        <a:rPr lang="pt-BR" sz="1100" dirty="0"/>
                        <a:t>demanda preliminar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Intervalo</a:t>
                      </a:r>
                    </a:p>
                    <a:p>
                      <a:r>
                        <a:rPr lang="pt-BR" sz="1100" dirty="0"/>
                        <a:t>(dias)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Observações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994973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pt-BR" sz="1100" dirty="0"/>
                        <a:t>Nova Rota do Oeste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COROD/OESTE</a:t>
                      </a:r>
                      <a:endParaRPr lang="pt-BR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20/03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06/09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170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03/05 para o preliminar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44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Os demais 126 dias foram “reservados” para que a GEGIR possa efetuar as suas atividades, de modo a não atrasar o processo de revisão.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46101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329382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844765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294519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061830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81575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8301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104581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70978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645810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672656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913356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1932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16933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2A644FDF5D9B241B78F5FF462CC6580" ma:contentTypeVersion="14" ma:contentTypeDescription="Criar um novo documento." ma:contentTypeScope="" ma:versionID="906cb7ad66199a7e7b51db10f7da452a">
  <xsd:schema xmlns:xsd="http://www.w3.org/2001/XMLSchema" xmlns:xs="http://www.w3.org/2001/XMLSchema" xmlns:p="http://schemas.microsoft.com/office/2006/metadata/properties" xmlns:ns2="ba9e080a-e027-49ae-ba80-13b212c038b0" xmlns:ns3="cc9b494f-5c24-4d83-ae0c-161c6c5bfe2e" targetNamespace="http://schemas.microsoft.com/office/2006/metadata/properties" ma:root="true" ma:fieldsID="91c48dbca9306375d54d36cf818a718a" ns2:_="" ns3:_="">
    <xsd:import namespace="ba9e080a-e027-49ae-ba80-13b212c038b0"/>
    <xsd:import namespace="cc9b494f-5c24-4d83-ae0c-161c6c5bfe2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9e080a-e027-49ae-ba80-13b212c038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Etiquetas de Imagem" ma:readOnly="false" ma:fieldId="{5cf76f15-5ced-4ddc-b409-7134ff3c332f}" ma:taxonomyMulti="true" ma:sspId="4eb9a08d-f8e5-44d2-81cf-7f186591706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9b494f-5c24-4d83-ae0c-161c6c5bfe2e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16d6dce4-1f43-4067-996c-6f581d640a39}" ma:internalName="TaxCatchAll" ma:showField="CatchAllData" ma:web="cc9b494f-5c24-4d83-ae0c-161c6c5bfe2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hes de 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c9b494f-5c24-4d83-ae0c-161c6c5bfe2e" xsi:nil="true"/>
    <lcf76f155ced4ddcb4097134ff3c332f xmlns="ba9e080a-e027-49ae-ba80-13b212c038b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C884113-4960-43F1-8558-46F72F12DD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1E3DCCE-96C9-4642-80AA-A68882B1D653}"/>
</file>

<file path=customXml/itemProps3.xml><?xml version="1.0" encoding="utf-8"?>
<ds:datastoreItem xmlns:ds="http://schemas.openxmlformats.org/officeDocument/2006/customXml" ds:itemID="{B8D799AA-B40C-49C0-9E9B-04050F254DA1}">
  <ds:schemaRefs>
    <ds:schemaRef ds:uri="http://purl.org/dc/elements/1.1/"/>
    <ds:schemaRef ds:uri="d28d09ab-433a-43e3-baf3-97dbb982d838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49cb637b-6db9-4851-a7ec-cc24635b14bd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5795</TotalTime>
  <Words>1806</Words>
  <Application>Microsoft Office PowerPoint</Application>
  <PresentationFormat>Widescreen</PresentationFormat>
  <Paragraphs>220</Paragraphs>
  <Slides>24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32" baseType="lpstr">
      <vt:lpstr>Arial</vt:lpstr>
      <vt:lpstr>Bahnschrift SemiCondensed</vt:lpstr>
      <vt:lpstr>Calibri</vt:lpstr>
      <vt:lpstr>Calibri Light</vt:lpstr>
      <vt:lpstr>Montserrat SemiBold</vt:lpstr>
      <vt:lpstr>Söhne</vt:lpstr>
      <vt:lpstr>Wingdings</vt:lpstr>
      <vt:lpstr>Tema do Office</vt:lpstr>
      <vt:lpstr>Ponto Fiscal</vt:lpstr>
      <vt:lpstr>Cálculo do Desconto de Reequilíbrio</vt:lpstr>
      <vt:lpstr>Princípios base</vt:lpstr>
      <vt:lpstr> Cronograma máximo (Portaria 216/2019)</vt:lpstr>
      <vt:lpstr>Visão Geral da Linha do Tempo</vt:lpstr>
      <vt:lpstr>Visão Geral da Linha do Tempo</vt:lpstr>
      <vt:lpstr>Visão Geral da Linha do Tempo - Resumo</vt:lpstr>
      <vt:lpstr>Visão Geral da Linha do Tempo – 2 modelos</vt:lpstr>
      <vt:lpstr>Concessões do 1º modelo</vt:lpstr>
      <vt:lpstr>Concessões do 2º modelo</vt:lpstr>
      <vt:lpstr>Método de Cálculo - Indicadores</vt:lpstr>
      <vt:lpstr> Indicadores de Parâmetros de Desempenho</vt:lpstr>
      <vt:lpstr> Indicadores de Frente de Ampliação de Capacidade de Melhorias</vt:lpstr>
      <vt:lpstr> Indicadores de Frente de Serviços Operacionais</vt:lpstr>
      <vt:lpstr> Coeficientes de Ajustes (CAT e CAA)</vt:lpstr>
      <vt:lpstr>Considerações sobre a Conclusão dos Pareceres</vt:lpstr>
      <vt:lpstr>Exemplo de Planilha em Confecção</vt:lpstr>
      <vt:lpstr>Exemplo de Planilha em Confecção</vt:lpstr>
      <vt:lpstr>Exemplo de Planilha em Confecção</vt:lpstr>
      <vt:lpstr>Solicitação para execução – como no Anexo</vt:lpstr>
      <vt:lpstr>Já exemplo real</vt:lpstr>
      <vt:lpstr>Já exemplo real</vt:lpstr>
      <vt:lpstr>Dúvidas?</vt:lpstr>
      <vt:lpstr>Obrigado!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Christian Dantas Ramalho</dc:creator>
  <cp:lastModifiedBy>Sergio Bezerra De Menezes Rodrigues</cp:lastModifiedBy>
  <cp:revision>6</cp:revision>
  <dcterms:created xsi:type="dcterms:W3CDTF">2022-03-16T13:07:44Z</dcterms:created>
  <dcterms:modified xsi:type="dcterms:W3CDTF">2024-03-28T18:54:39Z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0x010100D2A644FDF5D9B241B78F5FF462CC6580</vt:lpwstr>
  </property>
</Properties>
</file>