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6" r:id="rId6"/>
    <p:sldId id="279" r:id="rId7"/>
    <p:sldId id="280" r:id="rId8"/>
    <p:sldId id="283" r:id="rId9"/>
    <p:sldId id="284" r:id="rId10"/>
    <p:sldId id="285" r:id="rId11"/>
    <p:sldId id="281" r:id="rId12"/>
    <p:sldId id="282" r:id="rId13"/>
    <p:sldId id="277" r:id="rId14"/>
    <p:sldId id="288" r:id="rId15"/>
    <p:sldId id="287" r:id="rId16"/>
    <p:sldId id="286" r:id="rId17"/>
    <p:sldId id="278" r:id="rId18"/>
    <p:sldId id="289" r:id="rId19"/>
    <p:sldId id="26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33F"/>
    <a:srgbClr val="0F0641"/>
    <a:srgbClr val="FFFFFF"/>
    <a:srgbClr val="1F0A6C"/>
    <a:srgbClr val="EA9E18"/>
    <a:srgbClr val="130742"/>
    <a:srgbClr val="140742"/>
    <a:srgbClr val="26183E"/>
    <a:srgbClr val="D08C12"/>
    <a:srgbClr val="B8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640"/>
        <p:guide pos="3840"/>
        <p:guide pos="438"/>
        <p:guide pos="7242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Rodrigues Alves" userId="7121868c-69c2-47dd-ad66-cc76b28316b5" providerId="ADAL" clId="{F75D91A4-9A98-4C3F-834F-4E889AF7C988}"/>
    <pc:docChg chg="modSld">
      <pc:chgData name="Bruna Rodrigues Alves" userId="7121868c-69c2-47dd-ad66-cc76b28316b5" providerId="ADAL" clId="{F75D91A4-9A98-4C3F-834F-4E889AF7C988}" dt="2024-03-26T20:41:55.925" v="5" actId="14100"/>
      <pc:docMkLst>
        <pc:docMk/>
      </pc:docMkLst>
      <pc:sldChg chg="modSp mod">
        <pc:chgData name="Bruna Rodrigues Alves" userId="7121868c-69c2-47dd-ad66-cc76b28316b5" providerId="ADAL" clId="{F75D91A4-9A98-4C3F-834F-4E889AF7C988}" dt="2024-03-26T20:41:55.925" v="5" actId="14100"/>
        <pc:sldMkLst>
          <pc:docMk/>
          <pc:sldMk cId="1916828012" sldId="285"/>
        </pc:sldMkLst>
        <pc:spChg chg="mod">
          <ac:chgData name="Bruna Rodrigues Alves" userId="7121868c-69c2-47dd-ad66-cc76b28316b5" providerId="ADAL" clId="{F75D91A4-9A98-4C3F-834F-4E889AF7C988}" dt="2024-03-26T20:41:55.925" v="5" actId="14100"/>
          <ac:spMkLst>
            <pc:docMk/>
            <pc:sldMk cId="1916828012" sldId="285"/>
            <ac:spMk id="7" creationId="{675FD6AA-9630-2939-F677-6DA61DA262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10BED-22AC-15E9-0EFE-7A7A0DD2A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7E103-D85F-51C9-A1D9-2DBC97AF1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ECD1FD-040D-CB39-8DE3-7D05EBED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B0A60B-0168-982E-24CC-D235C3DC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6B8103-E108-83A7-3BCF-94081FDD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9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A0572-309F-D0AB-EDF2-40178AC3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2E2030-8242-79C3-9A90-410057CF8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746DE0-BA42-48F5-77C2-7CD88ACF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988A37-DB26-FEAC-B472-B80D81F1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D1FE66-B473-5B0F-E4A5-550CBAEE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2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D1ED45-F6AE-9BF1-C9DE-AFAD1BC45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52889B-67D3-C7E5-A18A-91BC3EB6F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67B331-5918-B5F6-1E95-8098AE4B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01ECBE-F9F8-F701-70D6-D4B0CA45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6C391C-A78F-776F-2A2E-5BCEEC97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94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C5650-2D51-99AD-43B1-805C0723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842BED-57DE-1E0C-FDEB-CC73097B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54FE74-3BC4-CBE0-AF5E-A72DB34B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4B111D-4170-C603-8CF4-5ADB8176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F665B3-7797-04C4-8C04-29ED97B6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6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8D8F5-DC17-629E-9AD2-092BFE4F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FF068-27EF-A366-F3B3-657B63602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870C3D-7929-AC10-55C7-845ED6A3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E1E5F-007A-7C58-89B9-91DC62BA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3A1813-13E5-DE71-FC9C-8B86C418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35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B97DF-814D-D2B5-DAC3-675987A6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AE43A-53AC-4EB2-822C-AB839AAA4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D4E98-EFBA-A986-F3E6-4FC319BA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7029BE-75A4-5B9F-76A7-3319AB8A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4D50FC-8D7F-1507-C94B-862B5B0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B922B1-9085-3DEE-22D2-D1AC60A1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60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4B2D6-4C57-8E59-66A7-C8B22004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9C422-26AA-FF0B-1AA0-77B56C60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2EFB23-64EA-41DA-6C0E-A18E35CE4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FC169C-39E8-A888-8E74-0BB0CB4AF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9F1206-73FE-1CAE-29B4-6056CEF2A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E59DD7D-C579-B959-7307-F9ADC7D4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4678489-9B27-4417-1776-ACCC4C89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8C27DC-B54D-6CA0-1D47-8EA4DDA4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3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1E63-9223-DC57-BBA2-0B74E130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06FD52-5C27-BD53-3C05-9861958E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E05366-CB7F-45F8-B742-C8C504BE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BD2C6E-DFB4-D42D-CFA8-31E267D7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56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2D99DA-6D92-F680-0582-32AD85C6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CB1DFB-DBBA-8386-2152-3D03393A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5BA03C-50B2-D252-C7A0-77DF948F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6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99CD3-C800-3036-ADFE-1F2CDD20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6E32C3-A62A-73FE-0095-E14C4C69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6C81CC-233C-B94D-AC70-DB28B5B97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47840C-9451-C33E-CA88-07598B6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6ED0FE-216D-74B8-5BA0-58DA16C8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4B695B-DE01-E972-4DBC-3D34C84C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51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6C1F6-AB77-9908-2CAD-0B0F58BD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940FFC-0385-8A5C-6115-564D46843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CEB0FF-6195-54E3-964C-0A7830D13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0CB8B1-F205-878C-DEBD-F81DEAC0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F02C76-F3DB-E02E-5A74-3E73EA09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A25F02-CCD0-8EFA-0412-2C097ED0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7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14C19EF-651D-23D0-BFC3-639196F5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6E867-091D-5A4D-D73E-BB648D261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C7E21E-E2F3-B41C-97AF-CC87CA849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21A04-32F5-4566-BAE3-361B2E83241B}" type="datetimeFigureOut">
              <a:rPr lang="pt-BR" smtClean="0"/>
              <a:t>26/03/2024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68B281-028D-D5B6-68A3-F29E2DBF5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C6C289-F886-69B0-0B05-B714AC5C4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0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3DE3B3A-5C68-E760-0226-36AE123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9A52D6-34D7-2656-9D0F-4BC1D184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7056" y="430407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pt-BR" sz="3600" dirty="0">
                <a:solidFill>
                  <a:srgbClr val="EA9E18"/>
                </a:solidFill>
                <a:latin typeface="Montserrat SemiBold" panose="00000700000000000000" pitchFamily="50" charset="0"/>
              </a:rPr>
              <a:t>Ponto</a:t>
            </a:r>
            <a:r>
              <a:rPr lang="pt-BR" sz="5000" dirty="0">
                <a:solidFill>
                  <a:srgbClr val="EA9E18"/>
                </a:solidFill>
                <a:latin typeface="Montserrat SemiBold" panose="00000700000000000000" pitchFamily="50" charset="0"/>
              </a:rPr>
              <a:t> </a:t>
            </a:r>
            <a:r>
              <a:rPr lang="pt-BR" sz="3600" dirty="0">
                <a:solidFill>
                  <a:srgbClr val="EA9E18"/>
                </a:solidFill>
                <a:latin typeface="Montserrat SemiBold" panose="00000700000000000000" pitchFamily="50" charset="0"/>
              </a:rPr>
              <a:t>Fiscal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D2C84E-1264-46C0-42F4-FE3730C4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0108" y="2818007"/>
            <a:ext cx="6231636" cy="737347"/>
          </a:xfrm>
        </p:spPr>
        <p:txBody>
          <a:bodyPr>
            <a:noAutofit/>
          </a:bodyPr>
          <a:lstStyle/>
          <a:p>
            <a:pPr algn="l"/>
            <a:r>
              <a:rPr lang="pt-BR" sz="3600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ENCERRAMENTO DE CONTRATOS DE CONCESSÃO DE RODOVIAS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6E14A7-BB5A-CCA7-74C6-E4BE743C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3427" y="2487278"/>
            <a:ext cx="652168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0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66CE71-9D00-168D-B8AC-8715C1267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520" y="1948226"/>
            <a:ext cx="3889767" cy="4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 </a:t>
            </a:r>
            <a:r>
              <a:rPr lang="pt-BR" altLang="pt-BR" sz="1600" b="1" dirty="0">
                <a:solidFill>
                  <a:srgbClr val="000000"/>
                </a:solidFill>
                <a:cs typeface="Arial" panose="020B0604020202020204" pitchFamily="34" charset="0"/>
              </a:rPr>
              <a:t>PRORROGAÇÃO E RELICITAÇÃO</a:t>
            </a:r>
            <a:r>
              <a:rPr kumimoji="0" lang="pt-BR" altLang="pt-BR" sz="14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	</a:t>
            </a:r>
            <a:endParaRPr kumimoji="0" lang="pt-BR" altLang="pt-BR" sz="120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F623879-2886-8DB6-65A6-44FB6526AD57}"/>
              </a:ext>
            </a:extLst>
          </p:cNvPr>
          <p:cNvSpPr txBox="1"/>
          <p:nvPr/>
        </p:nvSpPr>
        <p:spPr>
          <a:xfrm>
            <a:off x="635248" y="2430381"/>
            <a:ext cx="107203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nº 13.448, de 5 de junho de 2017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...</a:t>
            </a:r>
          </a:p>
          <a:p>
            <a:pPr algn="just" fontAlgn="base"/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2º 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prorrogação e a </a:t>
            </a:r>
            <a:r>
              <a:rPr lang="pt-BR" sz="1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relicitação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que trata esta Lei 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aplicam-se apenas a empreendimento público prévia e especificamente qualificado para esse fim no Programa de Parcerias de Investimentos (PPI).</a:t>
            </a:r>
          </a:p>
          <a:p>
            <a:pPr algn="just" fontAlgn="base"/>
            <a:r>
              <a:rPr lang="pt-BR" sz="1200" i="1" dirty="0">
                <a:solidFill>
                  <a:srgbClr val="000000"/>
                </a:solidFill>
              </a:rPr>
              <a:t>...</a:t>
            </a:r>
            <a:endParaRPr lang="pt-BR" sz="12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endParaRPr lang="pt-BR" sz="12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4º Para os fins desta Lei, considera-se:</a:t>
            </a:r>
          </a:p>
          <a:p>
            <a:pPr algn="just" fontAlgn="base"/>
            <a:endParaRPr lang="pt-BR" sz="12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</a:t>
            </a:r>
            <a:r>
              <a:rPr lang="pt-BR" sz="1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prorrogação contratual: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alteração do prazo de vigência do contrato de parceria, expressamente admitida no respectivo edital ou no instrumento contratual original, realizada a critério do órgão ou da entidade competente e de comum acordo com o contratado,</a:t>
            </a:r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 razão do término da vigência do ajuste;</a:t>
            </a:r>
          </a:p>
          <a:p>
            <a:pPr algn="just" fontAlgn="base"/>
            <a:endParaRPr lang="pt-BR" sz="12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</a:t>
            </a:r>
            <a:r>
              <a:rPr lang="pt-BR" sz="1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prorrogação antecipada: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alteração do prazo de vigência do contrato de parceria, quando expressamente admitida a prorrogação contratual no respectivo edital ou no instrumento contratual original, realizada a critério do órgão ou da entidade competente e de comum acordo com o contratado, 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produzindo efeitos antes do término da vigência do ajuste;</a:t>
            </a:r>
          </a:p>
          <a:p>
            <a:pPr algn="just" fontAlgn="base"/>
            <a:endParaRPr lang="pt-BR" sz="12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</a:t>
            </a:r>
            <a:r>
              <a:rPr lang="pt-BR" sz="1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pt-BR" sz="12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relicitação</a:t>
            </a:r>
            <a:r>
              <a:rPr lang="pt-BR" sz="1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procedimento que compreende 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extinção amigável do contrato de parceria e a celebração de novo ajuste negocial para o empreendimento</a:t>
            </a:r>
            <a:r>
              <a:rPr lang="pt-BR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em novas condições contratuais e com novos contratados, mediante licitação promovida para esse fim.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1C4A129-2118-1D15-5115-2268C8B68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8" y="-187637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aixaDeTexto 27">
            <a:extLst>
              <a:ext uri="{FF2B5EF4-FFF2-40B4-BE49-F238E27FC236}">
                <a16:creationId xmlns:a16="http://schemas.microsoft.com/office/drawing/2014/main" id="{FEBDCE2B-E083-CD76-C8EF-7BBA18455AC2}"/>
              </a:ext>
            </a:extLst>
          </p:cNvPr>
          <p:cNvSpPr/>
          <p:nvPr/>
        </p:nvSpPr>
        <p:spPr>
          <a:xfrm>
            <a:off x="3715591" y="1193468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60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BE7457-8860-B58F-4CF9-F697178A3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8" y="-187637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aixaDeTexto 27">
            <a:extLst>
              <a:ext uri="{FF2B5EF4-FFF2-40B4-BE49-F238E27FC236}">
                <a16:creationId xmlns:a16="http://schemas.microsoft.com/office/drawing/2014/main" id="{AE7E62C5-B4A1-F8E3-449C-4621AB47558C}"/>
              </a:ext>
            </a:extLst>
          </p:cNvPr>
          <p:cNvSpPr/>
          <p:nvPr/>
        </p:nvSpPr>
        <p:spPr>
          <a:xfrm>
            <a:off x="3715591" y="1193468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AF480BA-8B3D-217E-DA93-5FF13DFA6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16" y="1491120"/>
            <a:ext cx="3889767" cy="139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PRORROGAÇÃO E RELICITAÇÃO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	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BEB75E-69B6-AAC6-2346-A35471034141}"/>
              </a:ext>
            </a:extLst>
          </p:cNvPr>
          <p:cNvSpPr txBox="1"/>
          <p:nvPr/>
        </p:nvSpPr>
        <p:spPr>
          <a:xfrm>
            <a:off x="671824" y="2248355"/>
            <a:ext cx="107203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nº 13.448, de 5 de junho de 2017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...</a:t>
            </a:r>
          </a:p>
          <a:p>
            <a:pPr algn="just" fontAlgn="base"/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15. 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pt-BR" sz="1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relicitação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do contrato de parceria será condicionada à celebração de termo aditivo com o atual contratado, </a:t>
            </a:r>
            <a:r>
              <a:rPr lang="pt-BR" sz="12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qual constarão, entre outros elementos julgados pertinentes pelo órgão ou pela entidade competente:</a:t>
            </a:r>
          </a:p>
          <a:p>
            <a:pPr algn="just" fontAlgn="base"/>
            <a:endParaRPr lang="pt-BR" sz="1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aderência irrevogável e irretratável do atual contratado à </a:t>
            </a:r>
            <a:r>
              <a:rPr lang="pt-BR" sz="1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relicitação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do empreendimento e à posterior extinção amigável do ajuste originário, nos termos desta Lei;</a:t>
            </a:r>
          </a:p>
          <a:p>
            <a:pPr algn="just" fontAlgn="base"/>
            <a:endParaRPr lang="pt-BR" sz="1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suspensão das obrigações de investimento vincendas a partir da celebração do termo aditivo e as condições mínimas em que os serviços deverão continuar sendo prestados pelo atual contratado até a assinatura do novo contrato de parceria</a:t>
            </a:r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garantindo-se, em qualquer caso, a continuidade e a segurança dos serviços essenciais relacionados ao empreendimento;</a:t>
            </a:r>
          </a:p>
          <a:p>
            <a:pPr algn="just" fontAlgn="base"/>
            <a:endParaRPr lang="pt-BR" sz="1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- </a:t>
            </a:r>
            <a:r>
              <a:rPr lang="pt-BR" sz="1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compromisso arbitral entre as partes com previsão de submissão, à arbitragem ou a outro mecanismo privado de resolução de conflitos admitido na legislação aplicáve</a:t>
            </a:r>
            <a:r>
              <a:rPr lang="pt-BR" sz="1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l, das questões que envolvam o cálculo das indenizações pelo órgão ou pela entidade competente, relativamente aos procedimentos estabelecidos por esta Lei.</a:t>
            </a:r>
          </a:p>
        </p:txBody>
      </p:sp>
    </p:spTree>
    <p:extLst>
      <p:ext uri="{BB962C8B-B14F-4D97-AF65-F5344CB8AC3E}">
        <p14:creationId xmlns:p14="http://schemas.microsoft.com/office/powerpoint/2010/main" val="57880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D6E06EF-8610-D4CA-80E7-ABAE22D2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8" y="-187637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aixaDeTexto 27">
            <a:extLst>
              <a:ext uri="{FF2B5EF4-FFF2-40B4-BE49-F238E27FC236}">
                <a16:creationId xmlns:a16="http://schemas.microsoft.com/office/drawing/2014/main" id="{813CB499-2C26-6AC8-FCDB-05C284BD3146}"/>
              </a:ext>
            </a:extLst>
          </p:cNvPr>
          <p:cNvSpPr/>
          <p:nvPr/>
        </p:nvSpPr>
        <p:spPr>
          <a:xfrm>
            <a:off x="3715591" y="1193468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A906E8-9359-7968-9E3F-496B01B5F9D8}"/>
              </a:ext>
            </a:extLst>
          </p:cNvPr>
          <p:cNvSpPr txBox="1"/>
          <p:nvPr/>
        </p:nvSpPr>
        <p:spPr>
          <a:xfrm>
            <a:off x="806060" y="2693415"/>
            <a:ext cx="102216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r>
              <a:rPr lang="pt-B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 3º O </a:t>
            </a:r>
            <a:r>
              <a:rPr lang="pt-B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requerimento de </a:t>
            </a:r>
            <a:r>
              <a:rPr lang="pt-B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relicitação</a:t>
            </a:r>
            <a:r>
              <a:rPr lang="pt-B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que será formulado por escrito pelo contratado originário à agência reguladora competente, conterá:</a:t>
            </a:r>
          </a:p>
          <a:p>
            <a:endParaRPr lang="pt-B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t-B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– justificativas e elementos técnicos que viabilizem a análise da necessidade e da conveniência da realização da </a:t>
            </a:r>
            <a:r>
              <a:rPr lang="pt-BR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relicitação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pt-BR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– renúncia ao prazo para correção de falhas e transgressões</a:t>
            </a:r>
            <a:r>
              <a:rPr kumimoji="0" lang="pt-BR" altLang="pt-BR" sz="12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caso seja retomado o processo de caducidade;</a:t>
            </a:r>
          </a:p>
          <a:p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declaração formal da intenção de aderir, de maneira irrevogável e irretratável, à </a:t>
            </a:r>
            <a:r>
              <a:rPr lang="pt-BR" altLang="pt-BR" sz="1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relicitação</a:t>
            </a:r>
            <a:r>
              <a:rPr lang="pt-BR" alt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contrato de parceria, a partir da celebração do termo aditivo;</a:t>
            </a:r>
          </a:p>
          <a:p>
            <a:endParaRPr lang="pt-BR" altLang="pt-BR" sz="1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pt-BR" altLang="pt-BR" sz="1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IV – </a:t>
            </a:r>
            <a:r>
              <a:rPr kumimoji="0" lang="pt-BR" altLang="pt-BR" sz="1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renúncia expressa quanto à participação do contratado e de seus acionistas d</a:t>
            </a:r>
            <a:r>
              <a:rPr lang="pt-BR" altLang="pt-BR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iretos ou indiretos no certame de </a:t>
            </a:r>
            <a:r>
              <a:rPr lang="pt-BR" altLang="pt-BR" sz="1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relicitação</a:t>
            </a:r>
            <a:r>
              <a:rPr lang="pt-BR" altLang="pt-BR" sz="1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no futuro contrato de parceria que contemple, integral ou parcialmente, o objeto do contrato de parceria a ser relicitado.</a:t>
            </a:r>
          </a:p>
          <a:p>
            <a:endParaRPr lang="pt-BR" altLang="pt-BR" sz="12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(....)</a:t>
            </a:r>
          </a:p>
          <a:p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62474AE-5568-33B5-F4AD-207B6BDD7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93" y="1546103"/>
            <a:ext cx="3889767" cy="1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PRORROGAÇÃO E RELICITAÇÃO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	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F03F4C95-A70B-F6E2-296F-8A76BD168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0" y="2317228"/>
            <a:ext cx="98582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DECRETO nº 9.957, de 6 de agosto de 2019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2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371E6D-E083-DCFD-82DE-61C12021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536" y="2028617"/>
            <a:ext cx="3889767" cy="160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 </a:t>
            </a:r>
            <a:r>
              <a:rPr lang="pt-BR" altLang="pt-BR" sz="1600" b="1" dirty="0">
                <a:solidFill>
                  <a:srgbClr val="000000"/>
                </a:solidFill>
                <a:cs typeface="Arial" panose="020B0604020202020204" pitchFamily="34" charset="0"/>
              </a:rPr>
              <a:t>PRORROGAÇÃO E RELICITAÇÃO</a:t>
            </a:r>
            <a:endParaRPr kumimoji="0" lang="pt-BR" altLang="pt-BR" sz="16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	</a:t>
            </a:r>
            <a:endParaRPr kumimoji="0" lang="pt-BR" altLang="pt-BR" sz="120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85692C-F3D9-9196-F9D5-3ED36D9ECA9C}"/>
              </a:ext>
            </a:extLst>
          </p:cNvPr>
          <p:cNvSpPr txBox="1"/>
          <p:nvPr/>
        </p:nvSpPr>
        <p:spPr>
          <a:xfrm>
            <a:off x="859536" y="2918748"/>
            <a:ext cx="96223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RESOLUÇÃO ANTT nº 5.926, de 2 de fevereiro de 2021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Art. 1º Esta Resolução estabelece diretrizes para encerramento,</a:t>
            </a:r>
            <a:r>
              <a:rPr lang="pt-BR" sz="1200" b="1" i="1" dirty="0"/>
              <a:t> </a:t>
            </a:r>
            <a:r>
              <a:rPr lang="pt-BR" sz="1200" b="1" i="1" dirty="0" err="1"/>
              <a:t>relicitação</a:t>
            </a:r>
            <a:r>
              <a:rPr lang="pt-BR" sz="1200" b="1" i="1" dirty="0"/>
              <a:t> e extensão dos contratos de concessão de infraestrutura rodoviária sob competência da Agência Nacional de Transportes Terrestres (ANTT).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i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Art. 2º A Superintendência de Infraestrutura Rodoviária deverá constituir mediante Portaria comissão de planejamento e fiscalização do encerramento em pelo menos vinte e quatro meses que antecederem o termo final do contrato de concessão, </a:t>
            </a:r>
            <a:r>
              <a:rPr lang="pt-BR" sz="1200" b="1" i="1" dirty="0"/>
              <a:t>ou em até quinze dias da data de publicação do decreto de qualificação do empreendimento no âmbito do Programa de Parcerias de Investimento - PPI para fins de </a:t>
            </a:r>
            <a:r>
              <a:rPr lang="pt-BR" sz="1200" b="1" i="1" dirty="0" err="1"/>
              <a:t>relicitação</a:t>
            </a:r>
            <a:r>
              <a:rPr lang="pt-BR" sz="1200" b="1" i="1" dirty="0"/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Parágrafo único. Caberá à comissão de planejamento e fiscalização do encerramento realizar as atividades de análise e fiscalização dispostas nesta Resolução, </a:t>
            </a:r>
            <a:r>
              <a:rPr lang="pt-BR" sz="1200" b="1" i="1" dirty="0"/>
              <a:t>salvo aquelas relacionadas ao cálculo de haveres e deveres que seguirão as competências estabelecidas no regimento interno da ANTT.</a:t>
            </a:r>
            <a:endParaRPr kumimoji="0" lang="pt-BR" altLang="pt-BR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142CDEA-BCA4-3775-841C-B890C19F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32" y="-5126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aixaDeTexto 27">
            <a:extLst>
              <a:ext uri="{FF2B5EF4-FFF2-40B4-BE49-F238E27FC236}">
                <a16:creationId xmlns:a16="http://schemas.microsoft.com/office/drawing/2014/main" id="{3FD47FBB-FE16-2097-30F7-25863546A78A}"/>
              </a:ext>
            </a:extLst>
          </p:cNvPr>
          <p:cNvSpPr/>
          <p:nvPr/>
        </p:nvSpPr>
        <p:spPr>
          <a:xfrm>
            <a:off x="3633295" y="1375979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56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41DA05-D45D-7BE9-7D73-92D005FFC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64" y="1287943"/>
            <a:ext cx="388976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b="1" dirty="0"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latin typeface="Arial" panose="020B0604020202020204" pitchFamily="34" charset="0"/>
              </a:rPr>
              <a:t>  PRORROGAÇÃO E RELICITAÇÃO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latin typeface="Arial" panose="020B0604020202020204" pitchFamily="34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400" b="1" dirty="0"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dirty="0">
                <a:latin typeface="Arial" panose="020B0604020202020204" pitchFamily="34" charset="0"/>
              </a:rPr>
              <a:t> 	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B283501-FA07-825E-8A47-DBD6C265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060" y="1780267"/>
            <a:ext cx="985826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RESOLUÇÃO ANTT nº 5.926, de 2 de fevereiro de 2021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7E3AE8-48DA-6914-77EE-549EA1BA6581}"/>
              </a:ext>
            </a:extLst>
          </p:cNvPr>
          <p:cNvSpPr txBox="1"/>
          <p:nvPr/>
        </p:nvSpPr>
        <p:spPr>
          <a:xfrm>
            <a:off x="806060" y="2121396"/>
            <a:ext cx="10468492" cy="409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200" i="1" dirty="0"/>
          </a:p>
          <a:p>
            <a:r>
              <a:rPr lang="pt-BR" sz="1400" i="1" dirty="0"/>
              <a:t>Art. 4º Será </a:t>
            </a:r>
            <a:r>
              <a:rPr lang="pt-BR" sz="1400" b="1" i="1" dirty="0"/>
              <a:t>celebrado termo aditivo </a:t>
            </a:r>
            <a:r>
              <a:rPr lang="pt-BR" sz="1400" i="1" dirty="0"/>
              <a:t>para formalizar as obrigações assumidas pela concessionária em decorrência do processo </a:t>
            </a:r>
            <a:r>
              <a:rPr lang="pt-BR" sz="1400" b="1" i="1" dirty="0"/>
              <a:t>de </a:t>
            </a:r>
            <a:r>
              <a:rPr lang="pt-BR" sz="1400" b="1" i="1" dirty="0" err="1"/>
              <a:t>relicitação</a:t>
            </a:r>
            <a:r>
              <a:rPr lang="pt-BR" sz="1400" b="1" i="1" dirty="0"/>
              <a:t> ou de extensão de prazo,</a:t>
            </a:r>
            <a:r>
              <a:rPr lang="pt-BR" sz="1400" i="1" dirty="0"/>
              <a:t> o qual conterá, ao menos, as seguintes cláusulas:</a:t>
            </a:r>
          </a:p>
          <a:p>
            <a:r>
              <a:rPr lang="pt-BR" sz="1200" i="1" dirty="0"/>
              <a:t> </a:t>
            </a:r>
          </a:p>
          <a:p>
            <a:r>
              <a:rPr lang="pt-BR" sz="1200" i="1" dirty="0"/>
              <a:t>I - obrigações das partes; </a:t>
            </a:r>
          </a:p>
          <a:p>
            <a:pPr>
              <a:lnSpc>
                <a:spcPct val="150000"/>
              </a:lnSpc>
            </a:pPr>
            <a:r>
              <a:rPr lang="pt-BR" sz="1200" i="1" dirty="0"/>
              <a:t>II - condições para prestação dos serviços;</a:t>
            </a:r>
          </a:p>
          <a:p>
            <a:pPr>
              <a:lnSpc>
                <a:spcPct val="150000"/>
              </a:lnSpc>
            </a:pPr>
            <a:r>
              <a:rPr lang="pt-BR" sz="1200" i="1" dirty="0"/>
              <a:t>III - tarifa de pedágio a ser praticada; </a:t>
            </a:r>
          </a:p>
          <a:p>
            <a:pPr>
              <a:lnSpc>
                <a:spcPct val="150000"/>
              </a:lnSpc>
            </a:pPr>
            <a:r>
              <a:rPr lang="pt-BR" sz="1200" i="1" dirty="0"/>
              <a:t>IV - tarifa calculada, no caso de </a:t>
            </a:r>
            <a:r>
              <a:rPr lang="pt-BR" sz="1200" i="1" dirty="0" err="1"/>
              <a:t>relicitação</a:t>
            </a:r>
            <a:r>
              <a:rPr lang="pt-BR" sz="1200" i="1" dirty="0"/>
              <a:t>; </a:t>
            </a:r>
          </a:p>
          <a:p>
            <a:pPr>
              <a:lnSpc>
                <a:spcPct val="150000"/>
              </a:lnSpc>
            </a:pPr>
            <a:r>
              <a:rPr lang="pt-BR" sz="1200" i="1" dirty="0"/>
              <a:t>V - garantias e seguros que deverão ser mantidos e renovados pela concessionária; </a:t>
            </a:r>
          </a:p>
          <a:p>
            <a:pPr>
              <a:lnSpc>
                <a:spcPct val="150000"/>
              </a:lnSpc>
            </a:pPr>
            <a:endParaRPr lang="pt-BR" sz="1200" i="1" dirty="0"/>
          </a:p>
          <a:p>
            <a:pPr>
              <a:lnSpc>
                <a:spcPct val="150000"/>
              </a:lnSpc>
            </a:pPr>
            <a:r>
              <a:rPr lang="pt-BR" sz="1200" b="1" i="1" dirty="0"/>
              <a:t>VI - regras de transição operacional e de ativos;</a:t>
            </a:r>
          </a:p>
          <a:p>
            <a:pPr>
              <a:lnSpc>
                <a:spcPct val="150000"/>
              </a:lnSpc>
            </a:pPr>
            <a:endParaRPr lang="pt-BR" sz="1200" b="1" i="1" dirty="0"/>
          </a:p>
          <a:p>
            <a:pPr>
              <a:lnSpc>
                <a:spcPct val="150000"/>
              </a:lnSpc>
            </a:pPr>
            <a:r>
              <a:rPr lang="pt-BR" sz="1200" i="1" dirty="0"/>
              <a:t>VII - sanções pelo descumprimento das obrigações; </a:t>
            </a:r>
          </a:p>
          <a:p>
            <a:pPr>
              <a:lnSpc>
                <a:spcPct val="150000"/>
              </a:lnSpc>
            </a:pPr>
            <a:r>
              <a:rPr lang="pt-BR" sz="1200" i="1" dirty="0"/>
              <a:t>VIII - hipóteses de rescisão; </a:t>
            </a:r>
          </a:p>
          <a:p>
            <a:pPr>
              <a:lnSpc>
                <a:spcPct val="150000"/>
              </a:lnSpc>
            </a:pPr>
            <a:r>
              <a:rPr lang="pt-BR" sz="1200" i="1" dirty="0"/>
              <a:t>IX - prazo de vigência; e </a:t>
            </a:r>
          </a:p>
          <a:p>
            <a:pPr>
              <a:lnSpc>
                <a:spcPct val="150000"/>
              </a:lnSpc>
            </a:pPr>
            <a:r>
              <a:rPr lang="pt-BR" sz="1200" i="1" dirty="0"/>
              <a:t>X - possibilidade de prorrogação do termo aditivo, observados os limites previstos na Lei nº 13.448, de 2017.</a:t>
            </a:r>
            <a:endParaRPr lang="pt-BR" sz="800" i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AEC8C5-C4CA-07E1-0DAF-F0AF86E0FF63}"/>
              </a:ext>
            </a:extLst>
          </p:cNvPr>
          <p:cNvSpPr txBox="1"/>
          <p:nvPr/>
        </p:nvSpPr>
        <p:spPr>
          <a:xfrm>
            <a:off x="4463377" y="4386303"/>
            <a:ext cx="6811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i="1" dirty="0"/>
              <a:t>Art. 8º § 2º O termo aditivo de </a:t>
            </a:r>
            <a:r>
              <a:rPr lang="pt-BR" sz="1000" i="1" dirty="0" err="1"/>
              <a:t>relicitação</a:t>
            </a:r>
            <a:r>
              <a:rPr lang="pt-BR" sz="1000" i="1" dirty="0"/>
              <a:t> ou de extensão de prazo preverá em anexo os procedimentos para a transição operacional e dos ativos, admitido o estabelecimento de regras complementares ao disposto nesta Resolução. </a:t>
            </a:r>
          </a:p>
          <a:p>
            <a:r>
              <a:rPr lang="pt-BR" sz="1000" i="1" dirty="0"/>
              <a:t>Em Anexo do Termo Aditivo pode ser estabelecido um </a:t>
            </a:r>
            <a:r>
              <a:rPr lang="pt-BR" sz="1000" i="1" u="sng" dirty="0"/>
              <a:t>Comitê de Transição</a:t>
            </a:r>
            <a:r>
              <a:rPr lang="pt-BR" sz="1000" i="1" dirty="0"/>
              <a:t>, com representantes da ANTT, concessionária qualificada e novo concessionário.</a:t>
            </a:r>
          </a:p>
          <a:p>
            <a:endParaRPr lang="pt-BR" sz="800" i="1" dirty="0"/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0C6BD0BD-4C3B-84D1-9C3E-3A75A9E821A7}"/>
              </a:ext>
            </a:extLst>
          </p:cNvPr>
          <p:cNvSpPr/>
          <p:nvPr/>
        </p:nvSpPr>
        <p:spPr>
          <a:xfrm>
            <a:off x="4294850" y="4391958"/>
            <a:ext cx="168527" cy="64259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3EC0E28-902D-DA78-3599-0C6955BB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00" y="-225046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aixaDeTexto 27">
            <a:extLst>
              <a:ext uri="{FF2B5EF4-FFF2-40B4-BE49-F238E27FC236}">
                <a16:creationId xmlns:a16="http://schemas.microsoft.com/office/drawing/2014/main" id="{708E01D6-5B43-2A5D-E983-AB2D021A1A06}"/>
              </a:ext>
            </a:extLst>
          </p:cNvPr>
          <p:cNvSpPr/>
          <p:nvPr/>
        </p:nvSpPr>
        <p:spPr>
          <a:xfrm>
            <a:off x="3605863" y="1156059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5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AB9FEB-7416-21DA-08C9-41ACD27D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32" y="-5126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aixaDeTexto 27">
            <a:extLst>
              <a:ext uri="{FF2B5EF4-FFF2-40B4-BE49-F238E27FC236}">
                <a16:creationId xmlns:a16="http://schemas.microsoft.com/office/drawing/2014/main" id="{419275D5-6611-3824-D029-568569096453}"/>
              </a:ext>
            </a:extLst>
          </p:cNvPr>
          <p:cNvSpPr/>
          <p:nvPr/>
        </p:nvSpPr>
        <p:spPr>
          <a:xfrm>
            <a:off x="3633295" y="1375979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DDF13B8-4ED9-DFC5-3A74-84FD01F81954}"/>
              </a:ext>
            </a:extLst>
          </p:cNvPr>
          <p:cNvSpPr txBox="1"/>
          <p:nvPr/>
        </p:nvSpPr>
        <p:spPr>
          <a:xfrm>
            <a:off x="735832" y="2549128"/>
            <a:ext cx="1072033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i="1" u="sng" dirty="0"/>
              <a:t>PRINCIPAIS ATIVIDADES DA COMISSÃO DE FISCALIZAÇÃO DO ENCERRAMENTO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i="1" u="sng" dirty="0"/>
              <a:t>Atribuições idênticas ao processo de encerramento a termo contratual com os seguintes pontos de atenção: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i="1" u="sng" dirty="0"/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i="1" u="sng" dirty="0"/>
              <a:t>TRANSIÇÃO OPERACIONAL E DOS ATIVOS</a:t>
            </a:r>
            <a:endParaRPr lang="pt-BR" sz="1200" i="1" dirty="0"/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i="1" dirty="0"/>
              <a:t>No caso da </a:t>
            </a:r>
            <a:r>
              <a:rPr lang="pt-BR" sz="1200" i="1" dirty="0" err="1"/>
              <a:t>relicitação</a:t>
            </a:r>
            <a:r>
              <a:rPr lang="pt-BR" sz="1200" i="1" dirty="0"/>
              <a:t> e nos de extensão de prazo, haverá previsão anexa ao Termo Aditivo dos procedimentos para a transição operacional e dos ativos, admitido o estabelecimento de regras complementares.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 i="1" u="sng" dirty="0"/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i="1" u="sng" dirty="0"/>
              <a:t>FISCALIZAÇÃO INICIAL e FINAL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i="1" dirty="0"/>
              <a:t>Acréscimos de avaliações das informações prestadas pela empresa de auditoria independente contratada, no caso de </a:t>
            </a:r>
            <a:r>
              <a:rPr lang="pt-BR" sz="1200" i="1" dirty="0" err="1"/>
              <a:t>relicitação</a:t>
            </a:r>
            <a:r>
              <a:rPr lang="pt-BR" sz="1200" i="1" dirty="0"/>
              <a:t>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i="1" dirty="0"/>
              <a:t>Cabe destaque que o Termo Aditivo de </a:t>
            </a:r>
            <a:r>
              <a:rPr lang="pt-BR" sz="1200" i="1" dirty="0" err="1"/>
              <a:t>Relicitação</a:t>
            </a:r>
            <a:r>
              <a:rPr lang="pt-BR" sz="1200" i="1" dirty="0"/>
              <a:t> pode prever a elaboração de um relatório intermediário, bem como definir novos prazos para os relatórios da Comissão de Fiscalização do Encerramento.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i="1" u="sng" dirty="0"/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400" b="1" i="1" u="sng" dirty="0"/>
              <a:t>HAVERES E DEVERES (ÁREAS </a:t>
            </a:r>
            <a:r>
              <a:rPr lang="pt-BR" sz="1400" b="1" i="1" u="sng" dirty="0" err="1"/>
              <a:t>FINALíSTICAS</a:t>
            </a:r>
            <a:r>
              <a:rPr lang="pt-BR" sz="1400" b="1" i="1" u="sng" dirty="0"/>
              <a:t>)</a:t>
            </a:r>
          </a:p>
          <a:p>
            <a:r>
              <a:rPr lang="pt-BR" sz="1200" b="1" i="1" u="sng" dirty="0"/>
              <a:t>Atribuições idênticas ao processo de encerramento a termo contratual com o seguintes ponto de atenção: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i="1" dirty="0"/>
              <a:t>	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i="1" dirty="0"/>
              <a:t>No caso de </a:t>
            </a:r>
            <a:r>
              <a:rPr lang="pt-BR" sz="1200" i="1" dirty="0" err="1"/>
              <a:t>relicitação</a:t>
            </a:r>
            <a:r>
              <a:rPr lang="pt-BR" sz="1200" i="1" dirty="0"/>
              <a:t>, o cálculo da indenização será certificado por empresa de auditoria independente.</a:t>
            </a:r>
          </a:p>
          <a:p>
            <a:endParaRPr lang="pt-BR" sz="1200" i="1" dirty="0"/>
          </a:p>
          <a:p>
            <a:endParaRPr lang="pt-BR" sz="1200" b="1" i="1" u="sng" dirty="0"/>
          </a:p>
          <a:p>
            <a:endParaRPr lang="pt-BR" sz="1200" b="1" i="1" u="sng" dirty="0"/>
          </a:p>
          <a:p>
            <a:endParaRPr lang="pt-BR" sz="1200" b="1" i="1" u="sng" dirty="0"/>
          </a:p>
          <a:p>
            <a:endParaRPr lang="pt-BR" sz="1200" b="1" i="1" u="sng" dirty="0"/>
          </a:p>
          <a:p>
            <a:endParaRPr lang="pt-BR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7612232-5ED9-05EB-9111-7E3F9501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80" y="1745799"/>
            <a:ext cx="3889767" cy="160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 </a:t>
            </a:r>
            <a:r>
              <a:rPr lang="pt-BR" altLang="pt-BR" sz="1600" b="1" dirty="0">
                <a:cs typeface="Arial" panose="020B0604020202020204" pitchFamily="34" charset="0"/>
              </a:rPr>
              <a:t>PRORROGAÇÃO E RELICITAÇÃO</a:t>
            </a:r>
            <a:endParaRPr kumimoji="0" lang="pt-BR" altLang="pt-BR" sz="1600" b="1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1" i="0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	</a:t>
            </a:r>
            <a:endParaRPr kumimoji="0" lang="pt-BR" altLang="pt-BR" sz="1200" b="1" i="0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04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3DE3B3A-5C68-E760-0226-36AE123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9A52D6-34D7-2656-9D0F-4BC1D184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2018834"/>
            <a:ext cx="10600204" cy="2387600"/>
          </a:xfrm>
          <a:noFill/>
        </p:spPr>
        <p:txBody>
          <a:bodyPr>
            <a:normAutofit/>
          </a:bodyPr>
          <a:lstStyle/>
          <a:p>
            <a:r>
              <a:rPr lang="pt-BR" sz="9600">
                <a:solidFill>
                  <a:schemeClr val="bg1"/>
                </a:solidFill>
                <a:latin typeface="Montserrat SemiBold" panose="00000700000000000000" pitchFamily="50" charset="0"/>
              </a:rPr>
              <a:t>Obrigado!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6E14A7-BB5A-CCA7-74C6-E4BE743C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067" y="3048000"/>
            <a:ext cx="652168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48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D50B8E8-F3CF-0613-B2E3-289FAE87DBCB}"/>
              </a:ext>
            </a:extLst>
          </p:cNvPr>
          <p:cNvSpPr txBox="1"/>
          <p:nvPr/>
        </p:nvSpPr>
        <p:spPr>
          <a:xfrm>
            <a:off x="788670" y="910981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CONTRATOS DE CONCESSÃO</a:t>
            </a:r>
          </a:p>
          <a:p>
            <a: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CaixaDeTexto 27">
            <a:extLst>
              <a:ext uri="{FF2B5EF4-FFF2-40B4-BE49-F238E27FC236}">
                <a16:creationId xmlns:a16="http://schemas.microsoft.com/office/drawing/2014/main" id="{96A0D28E-98A5-EF89-1444-DA4395EE7E7B}"/>
              </a:ext>
            </a:extLst>
          </p:cNvPr>
          <p:cNvSpPr/>
          <p:nvPr/>
        </p:nvSpPr>
        <p:spPr>
          <a:xfrm>
            <a:off x="788670" y="1636785"/>
            <a:ext cx="4270248" cy="276999"/>
          </a:xfrm>
          <a:prstGeom prst="rect">
            <a:avLst/>
          </a:prstGeom>
          <a:solidFill>
            <a:srgbClr val="1F0A6C"/>
          </a:solidFill>
          <a:ln w="0"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chemeClr val="bg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6CAAC9A-B6ED-6168-E5EB-E7A685591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22" y="2425537"/>
            <a:ext cx="3423423" cy="134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ADVENTO DO TERMO CONTRATUAL  </a:t>
            </a:r>
            <a:endParaRPr kumimoji="0" lang="pt-BR" altLang="pt-BR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CADUCIDADE</a:t>
            </a: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    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C09D37-1AF4-EF80-B135-9BFE5B00F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01" y="4108711"/>
            <a:ext cx="4221999" cy="166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PRORROGAÇÃO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40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RELICITAÇÃO</a:t>
            </a:r>
            <a:endParaRPr kumimoji="0" lang="pt-BR" altLang="pt-BR" sz="14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	     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EC1B5AD-A80F-F707-3236-05CA43BBF6A6}"/>
              </a:ext>
            </a:extLst>
          </p:cNvPr>
          <p:cNvSpPr txBox="1"/>
          <p:nvPr/>
        </p:nvSpPr>
        <p:spPr>
          <a:xfrm>
            <a:off x="4102058" y="2868046"/>
            <a:ext cx="1316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nº 8.987, de 13/2/1995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6AFC5A9-8222-B5DF-1C5E-D52034C67936}"/>
              </a:ext>
            </a:extLst>
          </p:cNvPr>
          <p:cNvSpPr txBox="1"/>
          <p:nvPr/>
        </p:nvSpPr>
        <p:spPr>
          <a:xfrm>
            <a:off x="2860379" y="4311287"/>
            <a:ext cx="21633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nº 13.448, de 5/6/2017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F1677AF-CA11-7DE8-91F2-410ABA8A3C9D}"/>
              </a:ext>
            </a:extLst>
          </p:cNvPr>
          <p:cNvSpPr txBox="1"/>
          <p:nvPr/>
        </p:nvSpPr>
        <p:spPr>
          <a:xfrm>
            <a:off x="2860379" y="4870284"/>
            <a:ext cx="24833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DECRETO nº 9.957, de 6/8/2019</a:t>
            </a:r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91D4167D-0DD7-E505-7A93-F2A2DE2D0DF3}"/>
              </a:ext>
            </a:extLst>
          </p:cNvPr>
          <p:cNvSpPr/>
          <p:nvPr/>
        </p:nvSpPr>
        <p:spPr>
          <a:xfrm>
            <a:off x="2365742" y="4203680"/>
            <a:ext cx="299466" cy="111087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68608328-5E63-C1C1-7A4A-6CC06A261FD6}"/>
              </a:ext>
            </a:extLst>
          </p:cNvPr>
          <p:cNvSpPr/>
          <p:nvPr/>
        </p:nvSpPr>
        <p:spPr>
          <a:xfrm>
            <a:off x="5980748" y="2916577"/>
            <a:ext cx="1152144" cy="1218978"/>
          </a:xfrm>
          <a:prstGeom prst="rightArrow">
            <a:avLst/>
          </a:prstGeom>
          <a:solidFill>
            <a:srgbClr val="06033F"/>
          </a:solidFill>
          <a:ln>
            <a:solidFill>
              <a:srgbClr val="1F0A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A24CBF27-1B1E-4C8A-2120-74651C00D7B7}"/>
              </a:ext>
            </a:extLst>
          </p:cNvPr>
          <p:cNvSpPr/>
          <p:nvPr/>
        </p:nvSpPr>
        <p:spPr>
          <a:xfrm>
            <a:off x="3672963" y="2466715"/>
            <a:ext cx="374904" cy="121121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A073C74-8C86-9094-AE58-B011CF0C5A3C}"/>
              </a:ext>
            </a:extLst>
          </p:cNvPr>
          <p:cNvSpPr txBox="1"/>
          <p:nvPr/>
        </p:nvSpPr>
        <p:spPr>
          <a:xfrm>
            <a:off x="7669662" y="1341358"/>
            <a:ext cx="385109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nº 5.860, 3/12/2019</a:t>
            </a:r>
          </a:p>
          <a:p>
            <a:pPr algn="just"/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Estabelece a metodologia para cálculo dos valores de indenização relativos aos investimentos vinculados a bens reversíveis não depreciados ou amortizados em caso de extinção antecipada de concessões rodoviárias federais.</a:t>
            </a:r>
          </a:p>
          <a:p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nº 5.926, de 2/2/2021</a:t>
            </a:r>
          </a:p>
          <a:p>
            <a:pPr algn="just"/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Estabelece diretrizes para encerramento, </a:t>
            </a:r>
            <a:r>
              <a:rPr lang="pt-BR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relicitação</a:t>
            </a: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 e extensão dos contratos de concessão de infraestrutura rodoviária sob competência da Agência Nacional de Transportes Terrestres.</a:t>
            </a:r>
          </a:p>
          <a:p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Resolução nº 5.935, de 27/4/2021 </a:t>
            </a:r>
          </a:p>
          <a:p>
            <a:pPr algn="just"/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Regula o processo administrativo de extinção dos contratos de concessão de exploração da infraestrutura rodoviária por inadimplência, previsto no art. 38, § 2º, da Lei nº 8.987, de 13 de fevereiro de 1995, no âmbito da Agência Nacional de Transportes Terrestres.</a:t>
            </a:r>
          </a:p>
          <a:p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Deliberação nº 425, de 8/12/2023</a:t>
            </a:r>
          </a:p>
          <a:p>
            <a:r>
              <a:rPr lang="pt-BR" sz="1200" b="0" i="0" dirty="0">
                <a:solidFill>
                  <a:srgbClr val="16293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Aprova manual de procedimentos para encerramento no âmbito dos contratos de concessão de infraestrutura rodoviária sob competência da Agência Nacional dos Transportes Terrestres (ANTT). </a:t>
            </a: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27">
            <a:extLst>
              <a:ext uri="{FF2B5EF4-FFF2-40B4-BE49-F238E27FC236}">
                <a16:creationId xmlns:a16="http://schemas.microsoft.com/office/drawing/2014/main" id="{8C30743B-3662-9083-6796-F9AB42FAE0A3}"/>
              </a:ext>
            </a:extLst>
          </p:cNvPr>
          <p:cNvSpPr/>
          <p:nvPr/>
        </p:nvSpPr>
        <p:spPr>
          <a:xfrm>
            <a:off x="7669662" y="1153886"/>
            <a:ext cx="3718112" cy="276999"/>
          </a:xfrm>
          <a:prstGeom prst="rect">
            <a:avLst/>
          </a:prstGeom>
          <a:solidFill>
            <a:srgbClr val="1F0A6C"/>
          </a:solidFill>
          <a:ln w="0"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/>
            <a:r>
              <a:rPr lang="pt-BR" sz="1200" b="1" spc="-1" dirty="0">
                <a:solidFill>
                  <a:schemeClr val="bg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RESOLUÇÕES DA  ANTT</a:t>
            </a:r>
          </a:p>
        </p:txBody>
      </p:sp>
    </p:spTree>
    <p:extLst>
      <p:ext uri="{BB962C8B-B14F-4D97-AF65-F5344CB8AC3E}">
        <p14:creationId xmlns:p14="http://schemas.microsoft.com/office/powerpoint/2010/main" val="319354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F35F998B-DE90-7033-503F-4BAB63EBB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39" y="1642521"/>
            <a:ext cx="3889767" cy="12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pt-BR" altLang="pt-BR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ADVENTO DO TERMO CONTRATUAL</a:t>
            </a:r>
            <a:endParaRPr kumimoji="0" lang="pt-BR" altLang="pt-BR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	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5335FFD-4635-884B-F1DF-83252F637593}"/>
              </a:ext>
            </a:extLst>
          </p:cNvPr>
          <p:cNvSpPr txBox="1"/>
          <p:nvPr/>
        </p:nvSpPr>
        <p:spPr>
          <a:xfrm>
            <a:off x="740664" y="2487023"/>
            <a:ext cx="96223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RESOLUÇÃO ANTT nº 5.926, de 2 de fevereiro de 2021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Art. 1º Esta Resolução estabelece diretrizes para </a:t>
            </a:r>
            <a:r>
              <a:rPr lang="pt-BR" sz="1200" b="1" i="1" dirty="0"/>
              <a:t>encerramento, </a:t>
            </a:r>
            <a:r>
              <a:rPr lang="pt-BR" sz="1200" i="1" dirty="0" err="1"/>
              <a:t>relicitação</a:t>
            </a:r>
            <a:r>
              <a:rPr lang="pt-BR" sz="1200" i="1" dirty="0"/>
              <a:t> e extensão</a:t>
            </a:r>
            <a:r>
              <a:rPr lang="pt-BR" sz="1200" b="1" i="1" dirty="0"/>
              <a:t> dos contratos de concessão de infraestrutura rodoviária sob competência da Agência Nacional de Transportes Terrestres (ANTT).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i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Art. 2º A Superintendência de Infraestrutura Rodoviária deverá constituir mediante Portaria </a:t>
            </a:r>
            <a:r>
              <a:rPr lang="pt-BR" sz="1200" b="1" i="1" dirty="0"/>
              <a:t>comissão de planejamento e fiscalização do encerramento em pelo menos vinte e quatro meses que antecederem o termo final do contrato de concessão, </a:t>
            </a:r>
            <a:r>
              <a:rPr lang="pt-BR" sz="1200" i="1" dirty="0"/>
              <a:t>ou em até quinze dias da data de publicação do decreto de qualificação do empreendimento no âmbito do Programa de Parcerias de Investimento - PPI para fins de </a:t>
            </a:r>
            <a:r>
              <a:rPr lang="pt-BR" sz="1200" i="1" dirty="0" err="1"/>
              <a:t>relicitação</a:t>
            </a:r>
            <a:r>
              <a:rPr lang="pt-BR" sz="1200" i="1" dirty="0"/>
              <a:t>.</a:t>
            </a:r>
            <a:r>
              <a:rPr lang="pt-BR" sz="1200" b="1" i="1" dirty="0"/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Parágrafo único. Caberá à comissão de planejamento e fiscalização do encerramento realizar as atividades de análise e fiscalização dispostas nesta Resolução, </a:t>
            </a:r>
            <a:r>
              <a:rPr lang="pt-BR" sz="1200" b="1" i="1" dirty="0"/>
              <a:t>salvo aquelas relacionadas ao cálculo de haveres e deveres que seguirão as competências estabelecidas no regimento interno da ANTT.</a:t>
            </a:r>
            <a:endParaRPr kumimoji="0" lang="pt-BR" altLang="pt-BR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pt-BR" dirty="0"/>
          </a:p>
        </p:txBody>
      </p:sp>
      <p:sp>
        <p:nvSpPr>
          <p:cNvPr id="8" name="Texto Explicativo: Seta para Cima 7">
            <a:extLst>
              <a:ext uri="{FF2B5EF4-FFF2-40B4-BE49-F238E27FC236}">
                <a16:creationId xmlns:a16="http://schemas.microsoft.com/office/drawing/2014/main" id="{E86BFE36-B251-40B0-F4AC-5262DFE25A9C}"/>
              </a:ext>
            </a:extLst>
          </p:cNvPr>
          <p:cNvSpPr/>
          <p:nvPr/>
        </p:nvSpPr>
        <p:spPr>
          <a:xfrm>
            <a:off x="3951651" y="5215479"/>
            <a:ext cx="3566160" cy="571144"/>
          </a:xfrm>
          <a:prstGeom prst="up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  <a:solidFill>
            <a:srgbClr val="0F0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Deliberação nº 425, de 8/12/2023 - Manual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7DF86527-F0FD-4BD4-65F8-88DCC6CE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8" y="-187637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aixaDeTexto 27">
            <a:extLst>
              <a:ext uri="{FF2B5EF4-FFF2-40B4-BE49-F238E27FC236}">
                <a16:creationId xmlns:a16="http://schemas.microsoft.com/office/drawing/2014/main" id="{DFE7F2F9-25B8-D397-02E1-14DCE3AFCCC2}"/>
              </a:ext>
            </a:extLst>
          </p:cNvPr>
          <p:cNvSpPr/>
          <p:nvPr/>
        </p:nvSpPr>
        <p:spPr>
          <a:xfrm>
            <a:off x="3715591" y="1193468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0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749CE20-AAAB-0AB9-6E10-694D87FF5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80" y="1470467"/>
            <a:ext cx="3889767" cy="12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kumimoji="0" lang="pt-BR" altLang="pt-BR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ADVENTO DO TERMO CONTRATUAL</a:t>
            </a:r>
            <a:endParaRPr kumimoji="0" lang="pt-BR" altLang="pt-BR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	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708BCD-EFF7-6FC2-D3F4-3CE0F5239BED}"/>
              </a:ext>
            </a:extLst>
          </p:cNvPr>
          <p:cNvSpPr txBox="1"/>
          <p:nvPr/>
        </p:nvSpPr>
        <p:spPr>
          <a:xfrm>
            <a:off x="735833" y="2331043"/>
            <a:ext cx="1072033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i="1" u="sng" dirty="0"/>
              <a:t>PRINCIPAIS ATIVIDADES DA COMISSÃO DE FISCALIZAÇÃO DO ENCERRAMENTO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i="1" u="sng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i="1" u="sng" dirty="0"/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pt-BR" sz="1200" b="1" i="1" u="sng" dirty="0"/>
              <a:t>TRANSIÇÃO OPERACIONAL E DOS ATIVOS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Art. 8º A transição operacional e dos ativos é composta de </a:t>
            </a:r>
            <a:r>
              <a:rPr lang="pt-BR" sz="1200" b="1" i="0" dirty="0">
                <a:solidFill>
                  <a:srgbClr val="162937"/>
                </a:solidFill>
                <a:effectLst/>
                <a:latin typeface="rawline"/>
              </a:rPr>
              <a:t>procedimentos que visam facilitar a assunção do sistema rodoviário pelo futuro operador ou pelo Poder Concedente</a:t>
            </a:r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 e a transferência dos bens reversíveis, assim como garantir qualidade, continuidade e atualidade da prestação do serviço.</a:t>
            </a:r>
          </a:p>
          <a:p>
            <a:pPr algn="just"/>
            <a:endParaRPr lang="pt-BR" sz="1200" b="0" i="0" dirty="0">
              <a:solidFill>
                <a:srgbClr val="162937"/>
              </a:solidFill>
              <a:effectLst/>
              <a:latin typeface="rawline"/>
            </a:endParaRP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§ 1º Os procedimentos de transição operacional e dos ativos se iniciam nos vinte e quatro meses que antecederem o termo final do contrato de concessão ou com a qualificação do empreendimento no âmbito do PPI para fins de </a:t>
            </a:r>
            <a:r>
              <a:rPr lang="pt-BR" sz="1200" b="0" i="0" dirty="0" err="1">
                <a:solidFill>
                  <a:srgbClr val="162937"/>
                </a:solidFill>
                <a:effectLst/>
                <a:latin typeface="rawline"/>
              </a:rPr>
              <a:t>relicitação</a:t>
            </a:r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.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§ 2º O termo aditivo de </a:t>
            </a:r>
            <a:r>
              <a:rPr lang="pt-BR" sz="1200" b="0" i="0" dirty="0" err="1">
                <a:solidFill>
                  <a:srgbClr val="162937"/>
                </a:solidFill>
                <a:effectLst/>
                <a:latin typeface="rawline"/>
              </a:rPr>
              <a:t>relicitação</a:t>
            </a:r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 ou de extensão de prazo preverá em anexo os procedimentos para a transição operacional e dos ativos, admitido o estabelecimento de regras complementares ao disposto nesta Resolução.</a:t>
            </a:r>
          </a:p>
          <a:p>
            <a:pPr algn="just"/>
            <a:endParaRPr lang="pt-BR" sz="1200" b="0" i="0" dirty="0">
              <a:solidFill>
                <a:srgbClr val="162937"/>
              </a:solidFill>
              <a:effectLst/>
              <a:latin typeface="rawline"/>
            </a:endParaRP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Art. 9º </a:t>
            </a:r>
            <a:r>
              <a:rPr lang="pt-BR" sz="1200" b="1" i="0" dirty="0">
                <a:solidFill>
                  <a:srgbClr val="162937"/>
                </a:solidFill>
                <a:effectLst/>
                <a:latin typeface="rawline"/>
              </a:rPr>
              <a:t>São considerados bens reversíveis aqueles assim definidos na </a:t>
            </a:r>
            <a:r>
              <a:rPr lang="pt-BR" sz="1200" b="1" i="0" u="none" strike="noStrike" dirty="0">
                <a:solidFill>
                  <a:srgbClr val="0000EE"/>
                </a:solidFill>
                <a:effectLst/>
                <a:latin typeface="rawline"/>
              </a:rPr>
              <a:t>Resolução nº 5.860, de 3 de dezembro de 2019</a:t>
            </a:r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, observadas as disposições específicas contidas no contrato de concessão.</a:t>
            </a:r>
          </a:p>
          <a:p>
            <a:pPr algn="just"/>
            <a:endParaRPr lang="pt-BR" sz="1200" b="0" i="0" dirty="0">
              <a:solidFill>
                <a:srgbClr val="162937"/>
              </a:solidFill>
              <a:effectLst/>
              <a:latin typeface="rawline"/>
            </a:endParaRP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Art. 10. As obrigações e responsabilidades das partes permanecerão inalteradas durante a transição, conforme previstas no contrato de concessão ou em termo aditivo.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Parágrafo único. </a:t>
            </a:r>
            <a:r>
              <a:rPr lang="pt-BR" sz="1200" b="1" i="0" dirty="0">
                <a:solidFill>
                  <a:srgbClr val="162937"/>
                </a:solidFill>
                <a:effectLst/>
                <a:latin typeface="rawline"/>
              </a:rPr>
              <a:t>A União e a ANTT não são responsáveis por qualquer dano ou falha no serviço durante a transição decorrente da relação entre a concessionária e o futuro operador.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801A176C-8815-90D6-CA21-08860612D463}"/>
              </a:ext>
            </a:extLst>
          </p:cNvPr>
          <p:cNvSpPr txBox="1">
            <a:spLocks/>
          </p:cNvSpPr>
          <p:nvPr/>
        </p:nvSpPr>
        <p:spPr>
          <a:xfrm>
            <a:off x="1039528" y="-187637"/>
            <a:ext cx="9622375" cy="19482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BR" sz="3600" b="1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CaixaDeTexto 27">
            <a:extLst>
              <a:ext uri="{FF2B5EF4-FFF2-40B4-BE49-F238E27FC236}">
                <a16:creationId xmlns:a16="http://schemas.microsoft.com/office/drawing/2014/main" id="{105A2BC3-98B8-0BAE-E2AD-21F8CB6B62C4}"/>
              </a:ext>
            </a:extLst>
          </p:cNvPr>
          <p:cNvSpPr/>
          <p:nvPr/>
        </p:nvSpPr>
        <p:spPr>
          <a:xfrm>
            <a:off x="3715591" y="1193468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26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F59AC77-71B9-72DF-D11A-D6AADEB85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681" y="1400538"/>
            <a:ext cx="3889767" cy="12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kumimoji="0" lang="pt-BR" altLang="pt-BR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ADVENTO DO TERMO CONTRATUAL</a:t>
            </a:r>
            <a:endParaRPr kumimoji="0" lang="pt-BR" altLang="pt-BR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	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5C26846-7452-CAEA-8C1B-E3E9EB8DCDEF}"/>
              </a:ext>
            </a:extLst>
          </p:cNvPr>
          <p:cNvSpPr txBox="1"/>
          <p:nvPr/>
        </p:nvSpPr>
        <p:spPr>
          <a:xfrm>
            <a:off x="735832" y="2146962"/>
            <a:ext cx="1072033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i="1" u="sng" dirty="0"/>
              <a:t>PRINCIPAIS ATIVIDADES DA COMISSÃO DE FISCALIZAÇÃO DO ENCERRAMENTO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i="1" u="sng" dirty="0"/>
          </a:p>
          <a:p>
            <a:pPr algn="just">
              <a:lnSpc>
                <a:spcPct val="150000"/>
              </a:lnSpc>
            </a:pPr>
            <a:r>
              <a:rPr lang="pt-BR" sz="1200" b="1" i="1" u="sng" dirty="0"/>
              <a:t>2) AVALIAÇÃO DO PLANO DE DESMOBILIZAÇÃO</a:t>
            </a:r>
          </a:p>
          <a:p>
            <a:pPr algn="just">
              <a:lnSpc>
                <a:spcPct val="150000"/>
              </a:lnSpc>
            </a:pPr>
            <a:endParaRPr lang="pt-BR" sz="1200" b="1" i="1" u="sng" dirty="0"/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Art. 11. A concessionária deverá apresentar à ANTT </a:t>
            </a:r>
            <a:r>
              <a:rPr lang="pt-BR" sz="1200" b="1" i="0" dirty="0">
                <a:solidFill>
                  <a:srgbClr val="162937"/>
                </a:solidFill>
                <a:effectLst/>
                <a:latin typeface="rawline"/>
              </a:rPr>
              <a:t>plano de desmobilização em pelo menos três meses que antecederem o termo final: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(...)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§ 1º O plano de desmobilização deverá conter, no mínimo: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I - as medidas de desmobilização de serviços operacionais;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II - a retirada de materiais de publicidade, símbolos e outros signos que remetam à concessionária;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III - a relação dos contratos celebrados pela concessionária com terceiros, tais como:</a:t>
            </a: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(...)</a:t>
            </a:r>
          </a:p>
          <a:p>
            <a:pPr algn="just"/>
            <a:endParaRPr lang="pt-BR" sz="1200" b="0" i="0" dirty="0">
              <a:solidFill>
                <a:srgbClr val="162937"/>
              </a:solidFill>
              <a:effectLst/>
              <a:latin typeface="rawline"/>
            </a:endParaRP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IV - o inventário da documentação técnica, operacional e administrativa pertinente, contendo, no mínimo: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(...) 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V - o relatório dos processos judiciais, administrativos e arbitrais em curso.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§ 2º </a:t>
            </a:r>
            <a:r>
              <a:rPr lang="pt-BR" sz="1200" b="1" i="0" dirty="0">
                <a:solidFill>
                  <a:srgbClr val="162937"/>
                </a:solidFill>
                <a:effectLst/>
                <a:latin typeface="rawline"/>
              </a:rPr>
              <a:t>A não entrega do plano de desmobilização no prazo estabelecido no caput sujeita a concessionária à aplicação de penalidades</a:t>
            </a:r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, conforme regulamentado pela ANTT.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§ 3º Será de responsabilidade da concessionária a remoção e desobstrução da faixa de domínio no tocante aos bens não reversíveis.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t-BR" altLang="pt-BR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pt-BR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F043FA8-15CE-3AAB-A835-BC00F8D0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8" y="-187637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CaixaDeTexto 27">
            <a:extLst>
              <a:ext uri="{FF2B5EF4-FFF2-40B4-BE49-F238E27FC236}">
                <a16:creationId xmlns:a16="http://schemas.microsoft.com/office/drawing/2014/main" id="{CA2ED57C-B4ED-02C8-CE17-2DD6D95AD4B7}"/>
              </a:ext>
            </a:extLst>
          </p:cNvPr>
          <p:cNvSpPr/>
          <p:nvPr/>
        </p:nvSpPr>
        <p:spPr>
          <a:xfrm>
            <a:off x="3715591" y="1193468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4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B1D051-3132-F05D-E3A6-1BC80296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8" y="-187637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aixaDeTexto 27">
            <a:extLst>
              <a:ext uri="{FF2B5EF4-FFF2-40B4-BE49-F238E27FC236}">
                <a16:creationId xmlns:a16="http://schemas.microsoft.com/office/drawing/2014/main" id="{14487FAC-AA94-9B61-0434-72CEEA43A6FC}"/>
              </a:ext>
            </a:extLst>
          </p:cNvPr>
          <p:cNvSpPr/>
          <p:nvPr/>
        </p:nvSpPr>
        <p:spPr>
          <a:xfrm>
            <a:off x="3715591" y="1193468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E5F56A0-F745-9CFE-0819-66D212BA5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79" y="1470466"/>
            <a:ext cx="3889767" cy="12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kumimoji="0" lang="pt-BR" altLang="pt-BR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ADVENTO DO TERMO CONTRATUAL</a:t>
            </a:r>
            <a:endParaRPr kumimoji="0" lang="pt-BR" altLang="pt-BR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	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5FD6AA-9630-2939-F677-6DA61DA262CE}"/>
              </a:ext>
            </a:extLst>
          </p:cNvPr>
          <p:cNvSpPr txBox="1"/>
          <p:nvPr/>
        </p:nvSpPr>
        <p:spPr>
          <a:xfrm>
            <a:off x="584775" y="2112213"/>
            <a:ext cx="11339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i="1" u="sng" dirty="0"/>
              <a:t>PRINCIPAIS ATIVIDADES DA COMISSÃO DE FISCALIZAÇÃO DO ENCERRAMENTO</a:t>
            </a:r>
          </a:p>
          <a:p>
            <a:pPr algn="just">
              <a:lnSpc>
                <a:spcPct val="150000"/>
              </a:lnSpc>
            </a:pPr>
            <a:endParaRPr lang="pt-BR" sz="1200" b="1" i="1" u="sng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i="1" u="sng" dirty="0"/>
              <a:t>3) FISCALIZAÇÃO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i="1" u="sng" dirty="0"/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Art. 12. O procedimento de fiscalização inicial de encerramento deverá ser instaurado em </a:t>
            </a:r>
            <a:r>
              <a:rPr lang="pt-BR" sz="1200" b="1" dirty="0">
                <a:solidFill>
                  <a:srgbClr val="162937"/>
                </a:solidFill>
                <a:latin typeface="rawline"/>
              </a:rPr>
              <a:t>pelo menos doze </a:t>
            </a:r>
            <a:r>
              <a:rPr lang="pt-BR" sz="1200" dirty="0">
                <a:solidFill>
                  <a:srgbClr val="162937"/>
                </a:solidFill>
                <a:latin typeface="rawline"/>
              </a:rPr>
              <a:t>meses que antecederem o termo final fixado no contrato de concessão ou no termo aditivo e será concluída com a emissão de relatório inicial de encerramento, que conterá:</a:t>
            </a:r>
          </a:p>
          <a:p>
            <a:pPr algn="just"/>
            <a:endParaRPr lang="pt-BR" sz="1200" dirty="0">
              <a:solidFill>
                <a:srgbClr val="162937"/>
              </a:solidFill>
              <a:latin typeface="rawline"/>
            </a:endParaRP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I - as informações constantes dos doze últimos relatórios técnico-operacional físico- financeiro (RETOFF) e do banco de dados do Sistema de Gerenciamento Operacional;</a:t>
            </a: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II - o quantitativo e detalhamento das operações especiais, ocorridas no ano anterior, por tipo de operação, relatando se houve ou não inversão de faixa e os recursos disponibilizados pela concessionária;</a:t>
            </a: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III - o resultado da última monitoração do sistema rodoviário;</a:t>
            </a: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IV - inventário preliminar com a lista de bens reversíveis, eventuais ônus sobre eles incidentes, bem como as observações de análises técnicas realizadas;</a:t>
            </a: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V - as informações prestadas pela empresa de auditoria independente contratada, no caso de </a:t>
            </a:r>
            <a:r>
              <a:rPr lang="pt-BR" sz="1200" dirty="0" err="1">
                <a:solidFill>
                  <a:srgbClr val="162937"/>
                </a:solidFill>
                <a:latin typeface="rawline"/>
              </a:rPr>
              <a:t>relicitação</a:t>
            </a:r>
            <a:r>
              <a:rPr lang="pt-BR" sz="1200" dirty="0">
                <a:solidFill>
                  <a:srgbClr val="162937"/>
                </a:solidFill>
                <a:latin typeface="rawline"/>
              </a:rPr>
              <a:t>.</a:t>
            </a:r>
          </a:p>
          <a:p>
            <a:pPr lvl="1" algn="just"/>
            <a:endParaRPr lang="pt-BR" sz="1200" dirty="0">
              <a:solidFill>
                <a:srgbClr val="162937"/>
              </a:solidFill>
              <a:latin typeface="rawline"/>
            </a:endParaRP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Parágrafo único. Em se tratando de devolução do trecho concedido para exploração direta pelo Poder Concedente, o relatório inicial de encerramento deverá conter adicionalmente:</a:t>
            </a:r>
          </a:p>
          <a:p>
            <a:pPr algn="just"/>
            <a:endParaRPr lang="pt-BR" sz="1200" dirty="0">
              <a:solidFill>
                <a:srgbClr val="162937"/>
              </a:solidFill>
              <a:latin typeface="rawline"/>
            </a:endParaRP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I - custos operacionais incorridos pela concessionária nos últimos cinco anos;</a:t>
            </a: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II - levantamento dos bens que vão precisar de guarda e operação mínima ao final do contrato de concessão.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077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B1D051-3132-F05D-E3A6-1BC80296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8" y="-187637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aixaDeTexto 27">
            <a:extLst>
              <a:ext uri="{FF2B5EF4-FFF2-40B4-BE49-F238E27FC236}">
                <a16:creationId xmlns:a16="http://schemas.microsoft.com/office/drawing/2014/main" id="{14487FAC-AA94-9B61-0434-72CEEA43A6FC}"/>
              </a:ext>
            </a:extLst>
          </p:cNvPr>
          <p:cNvSpPr/>
          <p:nvPr/>
        </p:nvSpPr>
        <p:spPr>
          <a:xfrm>
            <a:off x="3715591" y="1193468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E5F56A0-F745-9CFE-0819-66D212BA5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31" y="1585581"/>
            <a:ext cx="3889767" cy="12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kumimoji="0" lang="pt-BR" altLang="pt-BR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ADVENTO DO TERMO CONTRATUAL</a:t>
            </a:r>
            <a:endParaRPr kumimoji="0" lang="pt-BR" altLang="pt-BR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	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75FD6AA-9630-2939-F677-6DA61DA262CE}"/>
              </a:ext>
            </a:extLst>
          </p:cNvPr>
          <p:cNvSpPr txBox="1"/>
          <p:nvPr/>
        </p:nvSpPr>
        <p:spPr>
          <a:xfrm>
            <a:off x="667071" y="2227328"/>
            <a:ext cx="8796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i="1" u="sng" dirty="0"/>
              <a:t>PRINCIPAIS ATIVIDADES DA COMISSÃO DE FISCALIZAÇÃO DO ENCERRAMENTO</a:t>
            </a:r>
          </a:p>
          <a:p>
            <a:pPr algn="just">
              <a:lnSpc>
                <a:spcPct val="150000"/>
              </a:lnSpc>
            </a:pPr>
            <a:endParaRPr lang="pt-BR" sz="1200" b="1" i="1" u="sng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i="1" u="sng" dirty="0"/>
              <a:t>3) FISCALIZAÇÃO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i="1" u="sng" dirty="0"/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Art. 13. O procedimento de fiscalização final de encerramento deverá ser instaurado </a:t>
            </a:r>
            <a:r>
              <a:rPr lang="pt-BR" sz="1200" b="1" dirty="0">
                <a:solidFill>
                  <a:srgbClr val="162937"/>
                </a:solidFill>
                <a:latin typeface="rawline"/>
              </a:rPr>
              <a:t>nos três meses que antecederem o termo final </a:t>
            </a:r>
            <a:r>
              <a:rPr lang="pt-BR" sz="1200" dirty="0">
                <a:solidFill>
                  <a:srgbClr val="162937"/>
                </a:solidFill>
                <a:latin typeface="rawline"/>
              </a:rPr>
              <a:t>fixado no contrato de concessão ou no termo aditivo e será concluída com a emissão de relatório final de encerramento, que conterá, além dos itens previstos no art. 12:</a:t>
            </a:r>
          </a:p>
          <a:p>
            <a:pPr algn="just"/>
            <a:endParaRPr lang="pt-BR" sz="1200" dirty="0">
              <a:solidFill>
                <a:srgbClr val="162937"/>
              </a:solidFill>
              <a:latin typeface="rawline"/>
            </a:endParaRP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I - inventário com a lista de bens e seu estado, bem como as desconformidades regulatórias e em relação ao seu parâmetro de desempenho e funcionalidade;</a:t>
            </a: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II - avaliação das pendências que porventura tenham sido verificadas no relatório inicial de encerramento;</a:t>
            </a: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III - apontamentos referentes à operacionalização do plano de desmobilização apresentado pela concessionária.</a:t>
            </a:r>
          </a:p>
          <a:p>
            <a:pPr lvl="1" algn="just"/>
            <a:endParaRPr lang="pt-BR" sz="1200" dirty="0">
              <a:solidFill>
                <a:srgbClr val="162937"/>
              </a:solidFill>
              <a:latin typeface="rawline"/>
            </a:endParaRP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§ 1º O relatório final de encerramento será emitido </a:t>
            </a:r>
            <a:r>
              <a:rPr lang="pt-BR" sz="1200" b="1" dirty="0">
                <a:solidFill>
                  <a:srgbClr val="162937"/>
                </a:solidFill>
                <a:latin typeface="rawline"/>
              </a:rPr>
              <a:t>em pelo menos trinta dias que antecederem o termo final do contrato de concessão</a:t>
            </a:r>
            <a:r>
              <a:rPr lang="pt-BR" sz="1200" dirty="0">
                <a:solidFill>
                  <a:srgbClr val="162937"/>
                </a:solidFill>
                <a:latin typeface="rawline"/>
              </a:rPr>
              <a:t>.</a:t>
            </a:r>
          </a:p>
          <a:p>
            <a:pPr algn="just"/>
            <a:r>
              <a:rPr lang="pt-BR" sz="1200" dirty="0">
                <a:solidFill>
                  <a:srgbClr val="162937"/>
                </a:solidFill>
                <a:latin typeface="rawline"/>
              </a:rPr>
              <a:t>§ 2º Caso a ANTT verifique o não cumprimento de quaisquer das pendências indicadas no relatório final de encerramento, estas serão apuradas em haveres e deveres.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82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3B4EF8-694A-116D-0C22-7582BCDE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8" y="-187637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aixaDeTexto 27">
            <a:extLst>
              <a:ext uri="{FF2B5EF4-FFF2-40B4-BE49-F238E27FC236}">
                <a16:creationId xmlns:a16="http://schemas.microsoft.com/office/drawing/2014/main" id="{D0D5D446-D649-1D66-79C9-1DEF9D28E67A}"/>
              </a:ext>
            </a:extLst>
          </p:cNvPr>
          <p:cNvSpPr/>
          <p:nvPr/>
        </p:nvSpPr>
        <p:spPr>
          <a:xfrm>
            <a:off x="3715591" y="1193468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910026-34E9-A594-A98C-FAE47832A523}"/>
              </a:ext>
            </a:extLst>
          </p:cNvPr>
          <p:cNvSpPr txBox="1"/>
          <p:nvPr/>
        </p:nvSpPr>
        <p:spPr>
          <a:xfrm>
            <a:off x="919976" y="2214030"/>
            <a:ext cx="1072033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i="1" u="sng" dirty="0"/>
              <a:t>4) FASE DE CONVIVÊNCIA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i="1" u="sng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A fase de convivência ocorrerá durante os últimos 30 (trinta) dias de vigência do contrato de concessão ou do termo aditivo.</a:t>
            </a:r>
            <a:endParaRPr lang="pt-BR" sz="1200" b="1" i="1" u="sng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b="1" i="1" u="sng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i="1" u="sng" dirty="0"/>
              <a:t>5) TERMO DE ARROLAMENTO E TRANSFERÊNCIA DE BENS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 i="1" u="sng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O termo de arrolamento e transferência de bens será celebrado entre a ANTT, a concessionária ou o futuro operador, com participação ou interveniência do Departamento Nacional de Infraestrutura de Transportes - DNIT, e refletirá o inventário de bens da concessão que serão revertidos, conforme estabelecido no relatório final de encerramento.</a:t>
            </a:r>
            <a:endParaRPr lang="pt-BR" sz="1200" b="1" i="1" u="sng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 i="1" u="sng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200" b="1" i="1" u="sng" dirty="0"/>
              <a:t>6) HAVERES E DEVERES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b="1" i="1" u="sng" dirty="0"/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Após a conclusão da última revisão ordinária que anteceder o termo final do contrato de concessão, a ANTT instaurará o processo de apuração de haveres e deveres para encontro de contas dos saldos: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I - das indenizações pelos investimentos vinculados a bens reversíveis não amortizados ou depreciados, quando couber, seguindo a metodologia disciplinada na </a:t>
            </a:r>
            <a:r>
              <a:rPr lang="pt-BR" sz="1200" b="0" i="0" u="none" strike="noStrike" dirty="0">
                <a:solidFill>
                  <a:srgbClr val="0000EE"/>
                </a:solidFill>
                <a:effectLst/>
                <a:latin typeface="rawline"/>
              </a:rPr>
              <a:t>Resolução n º 5.860, de 2019;</a:t>
            </a:r>
            <a:endParaRPr lang="pt-BR" sz="1200" b="0" i="0" dirty="0">
              <a:solidFill>
                <a:srgbClr val="162937"/>
              </a:solidFill>
              <a:effectLst/>
              <a:latin typeface="rawline"/>
            </a:endParaRP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II - das indenizações pelos danos verificados sobre o sistema rodoviário;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III - das indenizações por demais danos eventualmente apurados;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IV - das multas aplicadas;</a:t>
            </a:r>
          </a:p>
          <a:p>
            <a:pPr algn="just"/>
            <a:r>
              <a:rPr lang="pt-BR" sz="1200" b="0" i="0" dirty="0">
                <a:solidFill>
                  <a:srgbClr val="162937"/>
                </a:solidFill>
                <a:effectLst/>
                <a:latin typeface="rawline"/>
              </a:rPr>
              <a:t>V - demais créditos e débitos entre as partes, incluindo eventual desequilíbrio econômico-financeiro que venha a ser apurado.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200" i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i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pt-BR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C206404-9BF7-4374-F249-DC886BBCB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519" y="1470467"/>
            <a:ext cx="3889767" cy="12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kumimoji="0" lang="pt-BR" altLang="pt-BR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ADVENTO DO TERMO CONTRATUAL</a:t>
            </a:r>
            <a:endParaRPr kumimoji="0" lang="pt-BR" altLang="pt-BR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	</a:t>
            </a:r>
            <a:endParaRPr kumimoji="0" lang="pt-BR" alt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4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B4C3E379-2151-8195-02E0-5B7945A530C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91"/>
          <a:stretch/>
        </p:blipFill>
        <p:spPr>
          <a:xfrm>
            <a:off x="0" y="6295053"/>
            <a:ext cx="12192000" cy="562947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806642F-BB19-C20D-1972-C1931F836B8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00"/>
          <a:stretch/>
        </p:blipFill>
        <p:spPr>
          <a:xfrm>
            <a:off x="0" y="0"/>
            <a:ext cx="12192000" cy="71323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5D5852A-1629-294C-2A42-B08A0499BC88}"/>
              </a:ext>
            </a:extLst>
          </p:cNvPr>
          <p:cNvSpPr txBox="1"/>
          <p:nvPr/>
        </p:nvSpPr>
        <p:spPr>
          <a:xfrm>
            <a:off x="735832" y="2119485"/>
            <a:ext cx="107203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RESOLUÇÃO ANTT nº 5.935, de 27 de abril de 2021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Art. 1º Esta Resolução estabelece as </a:t>
            </a:r>
            <a:r>
              <a:rPr lang="pt-BR" sz="1200" b="1" i="1" dirty="0"/>
              <a:t>diretrizes e regras do processo administrativo de extinção dos contratos de concessão de exploração da infraestrutura rodoviária por inadimplência.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b="1" i="1" dirty="0"/>
              <a:t>....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i="1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Art. 6º </a:t>
            </a:r>
            <a:r>
              <a:rPr lang="pt-BR" sz="1200" b="1" i="1" dirty="0"/>
              <a:t>Caberá à Diretoria Colegiada da ANTT, por Deliberação</a:t>
            </a:r>
            <a:r>
              <a:rPr lang="pt-BR" sz="1200" i="1" dirty="0"/>
              <a:t>, à luz das informações e considerando a gravidade e/ou extensão do inadimplemento contratual verificado, a reincidência da concessionária e outros aspectos relacionados à execução do contrato de concessão: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II - determinar a </a:t>
            </a:r>
            <a:r>
              <a:rPr lang="pt-BR" sz="1200" b="1" i="1" dirty="0"/>
              <a:t>instauração do processo de caducidade</a:t>
            </a:r>
            <a:r>
              <a:rPr lang="pt-BR" sz="1200" i="1" dirty="0"/>
              <a:t>, comunicando a concessionária de sua decisão;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...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§ 1º Na hipótese do inciso II, caberá à Superintendência competente constituir Comissão de Planejamento e Fiscalização do encerramento da concessão, cabendo-lhe promover </a:t>
            </a:r>
            <a:r>
              <a:rPr lang="pt-BR" sz="1200" b="1" i="1" dirty="0"/>
              <a:t>o cálculo de eventual indenização devida, elaborar proposta de plano de transição operacional e observar, no que couber, os procedimentos previstos na Resolução nº 5.926, de 02 de fevereiro de 2021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Art. 7º A Deliberação da </a:t>
            </a:r>
            <a:r>
              <a:rPr lang="pt-BR" sz="1200" b="1" i="1" dirty="0"/>
              <a:t>Diretoria Colegiada que instaurar o processo de caducidade </a:t>
            </a:r>
            <a:r>
              <a:rPr lang="pt-BR" sz="1200" i="1" dirty="0"/>
              <a:t>deverá: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I - designar 3 (três) membros para integrarem a </a:t>
            </a:r>
            <a:r>
              <a:rPr lang="pt-BR" sz="1200" b="1" i="1" dirty="0"/>
              <a:t>Comissão Processante</a:t>
            </a:r>
            <a:r>
              <a:rPr lang="pt-BR" sz="1200" i="1" dirty="0"/>
              <a:t>, escolhidos entre os servidores públicos efetivos e estáveis da Agência; e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200" i="1" dirty="0"/>
              <a:t>II - estabelecer </a:t>
            </a:r>
            <a:r>
              <a:rPr lang="pt-BR" sz="1200" b="1" i="1" dirty="0"/>
              <a:t>prazo não superior a 360 (trezentos e sessenta) dias para a conclusão dos trabalhos</a:t>
            </a:r>
            <a:r>
              <a:rPr lang="pt-BR" sz="1200" i="1" dirty="0"/>
              <a:t>, podendo ser prorrogado por igual período, mediante justificativa.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pt-BR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2831E3D-FE30-FA87-BFE4-4D32BDB05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57" y="1300005"/>
            <a:ext cx="3889767" cy="9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 </a:t>
            </a:r>
            <a:r>
              <a:rPr kumimoji="0" lang="pt-BR" altLang="pt-BR" sz="16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CADUCIDADE</a:t>
            </a:r>
            <a:endParaRPr kumimoji="0" lang="pt-BR" altLang="pt-BR" sz="140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	</a:t>
            </a:r>
            <a:endParaRPr kumimoji="0" lang="pt-BR" altLang="pt-BR" sz="1200" b="1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2A68D5D-44C0-A369-2468-391A03A1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28" y="-187637"/>
            <a:ext cx="9622375" cy="1948226"/>
          </a:xfrm>
          <a:noFill/>
        </p:spPr>
        <p:txBody>
          <a:bodyPr wrap="square">
            <a:spAutoFit/>
          </a:bodyPr>
          <a:lstStyle/>
          <a:p>
            <a:pPr algn="ctr"/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t-BR" sz="2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CONTRATOS DE CONCESSÃO</a:t>
            </a:r>
            <a:br>
              <a:rPr lang="pt-BR" sz="3600" b="1" dirty="0">
                <a:solidFill>
                  <a:srgbClr val="0F064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t-BR" sz="3600" b="1" dirty="0">
              <a:solidFill>
                <a:srgbClr val="0F064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aixaDeTexto 27">
            <a:extLst>
              <a:ext uri="{FF2B5EF4-FFF2-40B4-BE49-F238E27FC236}">
                <a16:creationId xmlns:a16="http://schemas.microsoft.com/office/drawing/2014/main" id="{89BEB019-8DDA-E86D-E6C1-F3EFEE51BDD4}"/>
              </a:ext>
            </a:extLst>
          </p:cNvPr>
          <p:cNvSpPr/>
          <p:nvPr/>
        </p:nvSpPr>
        <p:spPr>
          <a:xfrm>
            <a:off x="3715591" y="1193468"/>
            <a:ext cx="4270248" cy="276999"/>
          </a:xfrm>
          <a:prstGeom prst="rect">
            <a:avLst/>
          </a:prstGeom>
          <a:solidFill>
            <a:srgbClr val="0F0641"/>
          </a:soli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pt-BR" sz="1200" b="1" spc="-1" dirty="0">
                <a:solidFill>
                  <a:srgbClr val="FFFFFF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ENCERRAMENTOS NO ÂMBITO DA SUROD</a:t>
            </a:r>
            <a:endParaRPr lang="pt-BR" sz="1200" b="1" strike="noStrike" spc="-1" dirty="0">
              <a:solidFill>
                <a:srgbClr val="FFFFFF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790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1234A5-4BAA-4708-930A-57690CB5EE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5D9DE9-CE62-4DD7-9EC3-E39D3D50AC3A}"/>
</file>

<file path=customXml/itemProps3.xml><?xml version="1.0" encoding="utf-8"?>
<ds:datastoreItem xmlns:ds="http://schemas.openxmlformats.org/officeDocument/2006/customXml" ds:itemID="{A47E7AE7-309D-4B2E-A66A-73D4BA753475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ba9e080a-e027-49ae-ba80-13b212c038b0"/>
    <ds:schemaRef ds:uri="http://schemas.microsoft.com/office/2006/documentManagement/types"/>
    <ds:schemaRef ds:uri="http://purl.org/dc/terms/"/>
    <ds:schemaRef ds:uri="cc9b494f-5c24-4d83-ae0c-161c6c5bfe2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2925</Words>
  <Application>Microsoft Office PowerPoint</Application>
  <PresentationFormat>Widescreen</PresentationFormat>
  <Paragraphs>291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Aptos</vt:lpstr>
      <vt:lpstr>Aptos Display</vt:lpstr>
      <vt:lpstr>Arial</vt:lpstr>
      <vt:lpstr>Bahnschrift SemiCondensed</vt:lpstr>
      <vt:lpstr>Calibri</vt:lpstr>
      <vt:lpstr>Gill Sans MT</vt:lpstr>
      <vt:lpstr>Montserrat SemiBold</vt:lpstr>
      <vt:lpstr>rawline</vt:lpstr>
      <vt:lpstr>Tema do Office</vt:lpstr>
      <vt:lpstr>Ponto Fiscal</vt:lpstr>
      <vt:lpstr>Apresentação do PowerPoint</vt:lpstr>
      <vt:lpstr>  CONTRATOS DE CONCESSÃO </vt:lpstr>
      <vt:lpstr>Apresentação do PowerPoint</vt:lpstr>
      <vt:lpstr>  CONTRATOS DE CONCESSÃO </vt:lpstr>
      <vt:lpstr>  CONTRATOS DE CONCESSÃO </vt:lpstr>
      <vt:lpstr>  CONTRATOS DE CONCESSÃO </vt:lpstr>
      <vt:lpstr>  CONTRATOS DE CONCESSÃO </vt:lpstr>
      <vt:lpstr>  CONTRATOS DE CONCESSÃO </vt:lpstr>
      <vt:lpstr>  CONTRATOS DE CONCESSÃO </vt:lpstr>
      <vt:lpstr>  CONTRATOS DE CONCESSÃO </vt:lpstr>
      <vt:lpstr>  CONTRATOS DE CONCESSÃO </vt:lpstr>
      <vt:lpstr>  CONTRATOS DE CONCESSÃO </vt:lpstr>
      <vt:lpstr>  CONTRATOS DE CONCESSÃO </vt:lpstr>
      <vt:lpstr>  CONTRATOS DE CONCESSÃO 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Ponto Fiscal</dc:title>
  <dc:creator>Palloma Vasconcelos dos Santos</dc:creator>
  <cp:lastModifiedBy>Bruna Rodrigues Alves</cp:lastModifiedBy>
  <cp:revision>129</cp:revision>
  <dcterms:created xsi:type="dcterms:W3CDTF">2024-03-18T13:30:43Z</dcterms:created>
  <dcterms:modified xsi:type="dcterms:W3CDTF">2024-03-26T20:41:59Z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  <property fmtid="{D5CDD505-2E9C-101B-9397-08002B2CF9AE}" pid="3" name="MediaServiceImageTags">
    <vt:lpwstr/>
  </property>
</Properties>
</file>