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611" r:id="rId4"/>
    <p:sldId id="612" r:id="rId5"/>
    <p:sldId id="256" r:id="rId6"/>
    <p:sldId id="613" r:id="rId7"/>
    <p:sldId id="61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25A4BB0-5F52-46B5-8B2C-063A2986C050}">
          <p14:sldIdLst>
            <p14:sldId id="611"/>
          </p14:sldIdLst>
        </p14:section>
        <p14:section name="AGENDA" id="{27E9BDF5-B7C8-44BA-8B90-E0846627E994}">
          <p14:sldIdLst>
            <p14:sldId id="612"/>
            <p14:sldId id="256"/>
            <p14:sldId id="613"/>
            <p14:sldId id="61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FFFF"/>
    <a:srgbClr val="145E80"/>
    <a:srgbClr val="0E9BD3"/>
    <a:srgbClr val="5C3866"/>
    <a:srgbClr val="5CB15C"/>
    <a:srgbClr val="5E3967"/>
    <a:srgbClr val="5DB45E"/>
    <a:srgbClr val="004A98"/>
    <a:srgbClr val="2D8B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B1-4CD9-979E-243187EAAD74}"/>
              </c:ext>
            </c:extLst>
          </c:dPt>
          <c:dPt>
            <c:idx val="1"/>
            <c:bubble3D val="0"/>
            <c:spPr>
              <a:solidFill>
                <a:srgbClr val="5C38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FB1-4CD9-979E-243187EAAD74}"/>
              </c:ext>
            </c:extLst>
          </c:dPt>
          <c:dPt>
            <c:idx val="2"/>
            <c:bubble3D val="0"/>
            <c:spPr>
              <a:solidFill>
                <a:srgbClr val="5CB15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FB1-4CD9-979E-243187EAAD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FB1-4CD9-979E-243187EAAD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Planilha1!$H$6:$H$9</c:f>
              <c:strCache>
                <c:ptCount val="4"/>
                <c:pt idx="0">
                  <c:v>Nível 0</c:v>
                </c:pt>
                <c:pt idx="1">
                  <c:v>Nivel 1</c:v>
                </c:pt>
                <c:pt idx="2">
                  <c:v>Nível 2</c:v>
                </c:pt>
                <c:pt idx="3">
                  <c:v>Nível 3</c:v>
                </c:pt>
              </c:strCache>
            </c:strRef>
          </c:cat>
          <c:val>
            <c:numRef>
              <c:f>Planilha1!$J$6:$J$9</c:f>
              <c:numCache>
                <c:formatCode>0.0%</c:formatCode>
                <c:ptCount val="4"/>
                <c:pt idx="0">
                  <c:v>0.844299347061778</c:v>
                </c:pt>
                <c:pt idx="1">
                  <c:v>0.11702661978905073</c:v>
                </c:pt>
                <c:pt idx="2">
                  <c:v>3.11401305876444E-2</c:v>
                </c:pt>
                <c:pt idx="3">
                  <c:v>7.5339025615268713E-3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B1-4CD9-979E-243187EAAD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145E80"/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CAE87-3337-755C-150C-B359BE1E6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C287FAE-8FD3-639B-BDED-6E9600590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F41011-BDDC-75AA-85F2-D156AD591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3F4CBB-01EC-EE44-6713-7B444E6FE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43C6A-162A-504D-C407-B53DA1C51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6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5D34F-9B4D-13CF-0879-1AF63F94E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841CBA5-CE12-497C-0AFA-D7DAA6EC6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7F6D28-B4A8-12E1-8D5B-A3259E5A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A6F9A2-BFBB-17E7-CC70-902A06B5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95290DA-4468-4D8B-B65F-70BAB0FE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1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2A0B49-8CC4-B293-5DEC-BADA244D56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6DFFA3-B7FA-1479-ECDD-0B41137CC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20B60C-7305-B4C4-2974-69537ADDE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D1ADB9-72B2-ED1E-4205-9BA9ECFD2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56190B-E16D-FDD1-DF27-7A3835A6B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5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7BAB76-170C-87D6-3EBE-380130043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F8EC75-6926-562E-5CF0-173808E73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AA61ED-5829-AEE6-8B51-F40288D2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ACDC76-7073-3A6A-8C66-96A0644D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DA0053-2E85-F78E-B1ED-BEBFB52BD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50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45B44C-8225-4A98-BCA1-784AE1370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419D59-F513-2900-F8CC-08E704B67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22713D-8C50-B6A8-78CB-A6D97665F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572EF5-503E-8B22-9398-1F25AD95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BD61B3-3DB0-0823-5392-EE087B11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D112C-C586-FC66-AE97-882C43D2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252467-CBF9-29AB-636F-D032FF59F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A44550C-2514-73CA-C9D8-234EA00C2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7FE461-589E-4B54-A397-E46D55A2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036111-F396-7A19-ED0E-C4F8B247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BA5F1D-E4C2-29E2-B355-7B9767F2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8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8B087-45F1-95CD-537B-2425558DE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955974B-E253-06F2-BBE0-BD0726211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E7847D-483C-9ED2-492A-479347230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C50AE2E-595E-E752-FDD0-F1B62F34D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2D4AB7-160C-B86C-4E3F-9CB99043F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39F171E-5E54-99DE-39D8-ACCC209D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32A427-2B0D-F780-3A3B-3A8C8349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83E37E8-249B-A0F0-7797-CD86F06BE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7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604DF-8500-4858-FB6A-ED7E5B2C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737AF2-6EEA-D3B5-F959-4A49DEF1E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54389C2-15AC-60AD-8C0C-C56C8F60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4D4A93-EDBF-033C-D9C6-2565AE65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2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B3649F5-934F-456E-0BD8-F49044B1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565AC6-F60C-FE7E-5F5A-F56FFB83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4432777-2A8C-B137-11B5-A1AE856A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30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B1AAEB-F66E-AD44-7BE6-34277F3C7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D14B53-6A54-9A45-A2CF-2D4073749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36D587-0042-B490-59E2-8163663FC0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B6FE2A3-A4E0-F118-FE4A-64EA71B56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95549B-C085-3411-72B6-7D7913C8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E669CD-0953-7CB7-F674-B93219F31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4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EFEC1-375D-BA07-B9B0-20D17212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D2302D4-F5C3-5ECF-D41E-84FC1F64A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11AD143-6EAB-9959-6C89-3FFDC1C66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F41691-4424-2605-E413-454C098E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39B8C9-9547-7918-EE33-6DEED41E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DB855C-2ACC-733C-7680-5A34BCB3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3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A364D7-04F6-B6DD-60DC-0BA9FE5F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52722FC-555F-1689-7DE6-B941BA28C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C24D1F-D573-2AA1-13C8-DDB62C05AA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DCD34-B672-4970-99B2-A4BFAB9A7759}" type="datetimeFigureOut">
              <a:rPr lang="en-US" smtClean="0"/>
              <a:t>6/3/2024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626551-4643-0281-D109-BCD85778C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6D8999-D7AE-E979-6148-5A187C1D7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93E97F-D598-4DE2-8A12-499D0FA19A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3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9F585588-D420-62D7-6CAA-4DB62823A1EB}"/>
              </a:ext>
            </a:extLst>
          </p:cNvPr>
          <p:cNvSpPr txBox="1"/>
          <p:nvPr/>
        </p:nvSpPr>
        <p:spPr>
          <a:xfrm>
            <a:off x="-685800" y="2891340"/>
            <a:ext cx="7089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Relatório de Monitoração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C113DF-7A72-5F1B-E4CE-95FCD6F09F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4" t="8238" r="8281" b="32296"/>
          <a:stretch/>
        </p:blipFill>
        <p:spPr>
          <a:xfrm>
            <a:off x="0" y="0"/>
            <a:ext cx="7223531" cy="1390896"/>
          </a:xfrm>
          <a:prstGeom prst="rect">
            <a:avLst/>
          </a:prstGeom>
        </p:spPr>
      </p:pic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DCA79EA-DC27-B7E1-8E26-93E647AF8C7F}"/>
              </a:ext>
            </a:extLst>
          </p:cNvPr>
          <p:cNvCxnSpPr>
            <a:cxnSpLocks/>
          </p:cNvCxnSpPr>
          <p:nvPr/>
        </p:nvCxnSpPr>
        <p:spPr>
          <a:xfrm>
            <a:off x="6892234" y="2728664"/>
            <a:ext cx="0" cy="2667000"/>
          </a:xfrm>
          <a:prstGeom prst="line">
            <a:avLst/>
          </a:prstGeom>
          <a:ln w="825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6CFD3BF3-3982-2614-3AD8-1BAFE3D2C7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2" t="8546" r="6790" b="43455"/>
          <a:stretch/>
        </p:blipFill>
        <p:spPr>
          <a:xfrm>
            <a:off x="6993138" y="2253356"/>
            <a:ext cx="4322134" cy="2946308"/>
          </a:xfrm>
          <a:prstGeom prst="rect">
            <a:avLst/>
          </a:prstGeom>
        </p:spPr>
      </p:pic>
      <p:pic>
        <p:nvPicPr>
          <p:cNvPr id="10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B8D7257E-4E7F-698B-DA2C-6332A11F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842" y="-318234"/>
            <a:ext cx="1613634" cy="161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16684BF-90D8-30D9-C0DB-4EB2A4AEB6DE}"/>
              </a:ext>
            </a:extLst>
          </p:cNvPr>
          <p:cNvSpPr txBox="1"/>
          <p:nvPr/>
        </p:nvSpPr>
        <p:spPr>
          <a:xfrm>
            <a:off x="546100" y="3615240"/>
            <a:ext cx="6346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dirty="0">
                <a:solidFill>
                  <a:srgbClr val="0B2F5B"/>
                </a:solidFill>
                <a:effectLst/>
                <a:latin typeface="YAFdJjbTu24 1"/>
              </a:rPr>
              <a:t>A importância dos relatórios de monitoramento, análise de dados e fiscalização preditiva e estratégias de gerenciamento de informações.</a:t>
            </a:r>
          </a:p>
          <a:p>
            <a:endParaRPr lang="pt-BR" sz="2000" dirty="0">
              <a:solidFill>
                <a:srgbClr val="0B2F5B"/>
              </a:solidFill>
              <a:effectLst/>
              <a:latin typeface="YAFdJjbTu24 1"/>
            </a:endParaRPr>
          </a:p>
          <a:p>
            <a:r>
              <a:rPr lang="pt-BR" sz="2000" b="1" i="0" dirty="0">
                <a:solidFill>
                  <a:srgbClr val="0B2F5B"/>
                </a:solidFill>
                <a:effectLst/>
                <a:latin typeface="YAFdJjbTu24 1"/>
              </a:rPr>
              <a:t>Estudo de Caso: Morro dos Cavalos</a:t>
            </a:r>
            <a:endParaRPr lang="pt-BR" sz="2000" dirty="0">
              <a:solidFill>
                <a:srgbClr val="0B2F5B"/>
              </a:solidFill>
              <a:effectLst/>
              <a:latin typeface="YAFdJjbTu24 1"/>
            </a:endParaRPr>
          </a:p>
        </p:txBody>
      </p:sp>
    </p:spTree>
    <p:extLst>
      <p:ext uri="{BB962C8B-B14F-4D97-AF65-F5344CB8AC3E}">
        <p14:creationId xmlns:p14="http://schemas.microsoft.com/office/powerpoint/2010/main" val="3453746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B396A210-CAE5-7EF4-4E79-A4196676FBFC}"/>
              </a:ext>
            </a:extLst>
          </p:cNvPr>
          <p:cNvSpPr/>
          <p:nvPr/>
        </p:nvSpPr>
        <p:spPr>
          <a:xfrm>
            <a:off x="605393" y="309805"/>
            <a:ext cx="8475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Morro dos Cavalos: Cronologia de Deslizamentos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7D2828A2-AC1B-EACA-7B2C-05F07F388EC1}"/>
              </a:ext>
            </a:extLst>
          </p:cNvPr>
          <p:cNvGrpSpPr/>
          <p:nvPr/>
        </p:nvGrpSpPr>
        <p:grpSpPr>
          <a:xfrm>
            <a:off x="0" y="1448530"/>
            <a:ext cx="12204000" cy="5258793"/>
            <a:chOff x="0" y="1448530"/>
            <a:chExt cx="12204000" cy="5258793"/>
          </a:xfrm>
        </p:grpSpPr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E20440DD-3547-E43D-B9DD-AFA49BCF26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49814" y="2508184"/>
              <a:ext cx="1" cy="3460605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AD6D73F8-FEA4-DA8F-18FA-038CA3184E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0775" y="3047197"/>
              <a:ext cx="0" cy="3460604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52712227-E2CE-0158-5C82-0CD570DAEC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1736" y="3352092"/>
              <a:ext cx="0" cy="2736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ector reto 99">
              <a:extLst>
                <a:ext uri="{FF2B5EF4-FFF2-40B4-BE49-F238E27FC236}">
                  <a16:creationId xmlns:a16="http://schemas.microsoft.com/office/drawing/2014/main" id="{4182EA6A-558F-3E5A-E652-A2431984D928}"/>
                </a:ext>
              </a:extLst>
            </p:cNvPr>
            <p:cNvCxnSpPr>
              <a:cxnSpLocks/>
              <a:stCxn id="12" idx="0"/>
              <a:endCxn id="103" idx="2"/>
            </p:cNvCxnSpPr>
            <p:nvPr/>
          </p:nvCxnSpPr>
          <p:spPr>
            <a:xfrm flipV="1">
              <a:off x="3292697" y="2101469"/>
              <a:ext cx="11200" cy="3577383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43" name="Retângulo 1042">
              <a:extLst>
                <a:ext uri="{FF2B5EF4-FFF2-40B4-BE49-F238E27FC236}">
                  <a16:creationId xmlns:a16="http://schemas.microsoft.com/office/drawing/2014/main" id="{ACB408B9-904B-5C82-4777-8B6AC2F6A6FD}"/>
                </a:ext>
              </a:extLst>
            </p:cNvPr>
            <p:cNvSpPr/>
            <p:nvPr/>
          </p:nvSpPr>
          <p:spPr>
            <a:xfrm>
              <a:off x="3137409" y="3116026"/>
              <a:ext cx="370754" cy="278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0" name="Retângulo 119">
              <a:extLst>
                <a:ext uri="{FF2B5EF4-FFF2-40B4-BE49-F238E27FC236}">
                  <a16:creationId xmlns:a16="http://schemas.microsoft.com/office/drawing/2014/main" id="{89C3D732-288A-F02A-605C-B710FF0065BC}"/>
                </a:ext>
              </a:extLst>
            </p:cNvPr>
            <p:cNvSpPr/>
            <p:nvPr/>
          </p:nvSpPr>
          <p:spPr>
            <a:xfrm>
              <a:off x="3107320" y="2220159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FCF05F67-6389-2252-1A91-98DA4D0BB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3658" y="1494404"/>
              <a:ext cx="0" cy="4176000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tângulo 50">
              <a:extLst>
                <a:ext uri="{FF2B5EF4-FFF2-40B4-BE49-F238E27FC236}">
                  <a16:creationId xmlns:a16="http://schemas.microsoft.com/office/drawing/2014/main" id="{16F356A6-69BE-32A2-8AE2-961C740E7D14}"/>
                </a:ext>
              </a:extLst>
            </p:cNvPr>
            <p:cNvSpPr/>
            <p:nvPr/>
          </p:nvSpPr>
          <p:spPr>
            <a:xfrm>
              <a:off x="886218" y="1868367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89996369-E536-3996-6DAD-213D95D7C9C0}"/>
                </a:ext>
              </a:extLst>
            </p:cNvPr>
            <p:cNvSpPr/>
            <p:nvPr/>
          </p:nvSpPr>
          <p:spPr>
            <a:xfrm>
              <a:off x="0" y="5990140"/>
              <a:ext cx="12204000" cy="396000"/>
            </a:xfrm>
            <a:prstGeom prst="rect">
              <a:avLst/>
            </a:prstGeom>
            <a:solidFill>
              <a:srgbClr val="004489">
                <a:alpha val="6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BFCB5440-1603-DBFD-CEF5-C1AFE28DEAE2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0" y="6188140"/>
              <a:ext cx="12204000" cy="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46A982F6-8216-9238-DDFE-6E18BAC8F5B7}"/>
                </a:ext>
              </a:extLst>
            </p:cNvPr>
            <p:cNvSpPr/>
            <p:nvPr/>
          </p:nvSpPr>
          <p:spPr>
            <a:xfrm>
              <a:off x="445008" y="5678852"/>
              <a:ext cx="1257300" cy="1028471"/>
            </a:xfrm>
            <a:prstGeom prst="roundRect">
              <a:avLst>
                <a:gd name="adj" fmla="val 530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13 </a:t>
              </a:r>
            </a:p>
            <a:p>
              <a:pPr algn="ctr"/>
              <a:r>
                <a:rPr lang="pt-BR" b="1" dirty="0"/>
                <a:t>abril</a:t>
              </a: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029BEE6F-53E3-4548-9535-762C238F693D}"/>
                </a:ext>
              </a:extLst>
            </p:cNvPr>
            <p:cNvSpPr/>
            <p:nvPr/>
          </p:nvSpPr>
          <p:spPr>
            <a:xfrm>
              <a:off x="2664047" y="5678852"/>
              <a:ext cx="1257300" cy="1007650"/>
            </a:xfrm>
            <a:prstGeom prst="roundRect">
              <a:avLst>
                <a:gd name="adj" fmla="val 5303"/>
              </a:avLst>
            </a:prstGeom>
            <a:solidFill>
              <a:srgbClr val="2D8B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14</a:t>
              </a:r>
            </a:p>
            <a:p>
              <a:pPr algn="ctr"/>
              <a:r>
                <a:rPr lang="pt-BR" b="1" dirty="0"/>
                <a:t>abril</a:t>
              </a:r>
            </a:p>
          </p:txBody>
        </p:sp>
        <p:sp>
          <p:nvSpPr>
            <p:cNvPr id="13" name="Retângulo: Cantos Arredondados 12">
              <a:extLst>
                <a:ext uri="{FF2B5EF4-FFF2-40B4-BE49-F238E27FC236}">
                  <a16:creationId xmlns:a16="http://schemas.microsoft.com/office/drawing/2014/main" id="{6F98C54F-695C-D3CC-9BA6-3FCC565EB67B}"/>
                </a:ext>
              </a:extLst>
            </p:cNvPr>
            <p:cNvSpPr/>
            <p:nvPr/>
          </p:nvSpPr>
          <p:spPr>
            <a:xfrm>
              <a:off x="4883086" y="5678853"/>
              <a:ext cx="1257300" cy="1007650"/>
            </a:xfrm>
            <a:prstGeom prst="roundRect">
              <a:avLst>
                <a:gd name="adj" fmla="val 5303"/>
              </a:avLst>
            </a:prstGeom>
            <a:solidFill>
              <a:srgbClr val="5DB4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15 </a:t>
              </a:r>
            </a:p>
            <a:p>
              <a:pPr algn="ctr"/>
              <a:r>
                <a:rPr lang="pt-BR" b="1" dirty="0"/>
                <a:t>abril</a:t>
              </a:r>
            </a:p>
          </p:txBody>
        </p:sp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D0F73073-75C5-55A1-89A0-9C2B531C6F83}"/>
                </a:ext>
              </a:extLst>
            </p:cNvPr>
            <p:cNvSpPr/>
            <p:nvPr/>
          </p:nvSpPr>
          <p:spPr>
            <a:xfrm>
              <a:off x="7102125" y="5670404"/>
              <a:ext cx="1257300" cy="1007650"/>
            </a:xfrm>
            <a:prstGeom prst="roundRect">
              <a:avLst>
                <a:gd name="adj" fmla="val 5303"/>
              </a:avLst>
            </a:prstGeom>
            <a:solidFill>
              <a:srgbClr val="5E3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16 </a:t>
              </a:r>
            </a:p>
            <a:p>
              <a:pPr algn="ctr"/>
              <a:r>
                <a:rPr lang="pt-BR" b="1" dirty="0"/>
                <a:t>abril</a:t>
              </a:r>
            </a:p>
          </p:txBody>
        </p:sp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4CB51AE7-7542-947D-BA66-B2798E87CE26}"/>
                </a:ext>
              </a:extLst>
            </p:cNvPr>
            <p:cNvSpPr/>
            <p:nvPr/>
          </p:nvSpPr>
          <p:spPr>
            <a:xfrm>
              <a:off x="9321165" y="5670405"/>
              <a:ext cx="1257300" cy="1007650"/>
            </a:xfrm>
            <a:prstGeom prst="roundRect">
              <a:avLst>
                <a:gd name="adj" fmla="val 5303"/>
              </a:avLst>
            </a:prstGeom>
            <a:solidFill>
              <a:srgbClr val="00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/>
                <a:t>17 </a:t>
              </a:r>
            </a:p>
            <a:p>
              <a:pPr algn="ctr"/>
              <a:r>
                <a:rPr lang="pt-BR" b="1" dirty="0"/>
                <a:t>abril</a:t>
              </a:r>
            </a:p>
          </p:txBody>
        </p:sp>
        <p:sp>
          <p:nvSpPr>
            <p:cNvPr id="38" name="Retângulo: Cantos Arredondados 37">
              <a:extLst>
                <a:ext uri="{FF2B5EF4-FFF2-40B4-BE49-F238E27FC236}">
                  <a16:creationId xmlns:a16="http://schemas.microsoft.com/office/drawing/2014/main" id="{80B9CB9E-19F4-3F4B-2426-392609E9E357}"/>
                </a:ext>
              </a:extLst>
            </p:cNvPr>
            <p:cNvSpPr/>
            <p:nvPr/>
          </p:nvSpPr>
          <p:spPr>
            <a:xfrm>
              <a:off x="754507" y="1448530"/>
              <a:ext cx="618130" cy="229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19:05</a:t>
              </a:r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9FE1B4B2-61D8-0652-49FF-646F62F0852E}"/>
                </a:ext>
              </a:extLst>
            </p:cNvPr>
            <p:cNvSpPr txBox="1"/>
            <p:nvPr/>
          </p:nvSpPr>
          <p:spPr>
            <a:xfrm>
              <a:off x="1237969" y="1703641"/>
              <a:ext cx="1473206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30" dirty="0"/>
                <a:t>Devido às chuvas intensas, uma grande quantidade de água e pedras estava caindo sobre a via.</a:t>
              </a:r>
            </a:p>
          </p:txBody>
        </p:sp>
        <p:sp>
          <p:nvSpPr>
            <p:cNvPr id="41" name="Retângulo: Cantos Arredondados 40">
              <a:extLst>
                <a:ext uri="{FF2B5EF4-FFF2-40B4-BE49-F238E27FC236}">
                  <a16:creationId xmlns:a16="http://schemas.microsoft.com/office/drawing/2014/main" id="{F3311A38-3E7C-D890-7B25-F0049D60F28F}"/>
                </a:ext>
              </a:extLst>
            </p:cNvPr>
            <p:cNvSpPr/>
            <p:nvPr/>
          </p:nvSpPr>
          <p:spPr>
            <a:xfrm>
              <a:off x="754507" y="2377678"/>
              <a:ext cx="618130" cy="229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20:36</a:t>
              </a:r>
            </a:p>
          </p:txBody>
        </p:sp>
        <p:sp>
          <p:nvSpPr>
            <p:cNvPr id="42" name="Retângulo: Cantos Arredondados 41">
              <a:extLst>
                <a:ext uri="{FF2B5EF4-FFF2-40B4-BE49-F238E27FC236}">
                  <a16:creationId xmlns:a16="http://schemas.microsoft.com/office/drawing/2014/main" id="{D277B11B-2B73-D1DB-7A2E-E79E2FE86490}"/>
                </a:ext>
              </a:extLst>
            </p:cNvPr>
            <p:cNvSpPr/>
            <p:nvPr/>
          </p:nvSpPr>
          <p:spPr>
            <a:xfrm>
              <a:off x="754507" y="3232949"/>
              <a:ext cx="618130" cy="229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20:49</a:t>
              </a:r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3885590B-B0FA-D6A0-B52C-21FA56509F41}"/>
                </a:ext>
              </a:extLst>
            </p:cNvPr>
            <p:cNvSpPr txBox="1"/>
            <p:nvPr/>
          </p:nvSpPr>
          <p:spPr>
            <a:xfrm>
              <a:off x="1237968" y="2596338"/>
              <a:ext cx="1495606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30" dirty="0"/>
                <a:t>Árvore caída sobre a rodovia inteira, causando colisão direta com o objeto e engavetamento.</a:t>
              </a: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CBF37B83-6663-16E0-E8BC-B0E4B7027B32}"/>
                </a:ext>
              </a:extLst>
            </p:cNvPr>
            <p:cNvSpPr txBox="1"/>
            <p:nvPr/>
          </p:nvSpPr>
          <p:spPr>
            <a:xfrm>
              <a:off x="1256972" y="3512605"/>
              <a:ext cx="1438881" cy="664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30" dirty="0"/>
                <a:t>Deslizamento com interdição total da rodovia km  220 e  km 192 Norte e Sul</a:t>
              </a:r>
            </a:p>
          </p:txBody>
        </p:sp>
        <p:sp>
          <p:nvSpPr>
            <p:cNvPr id="45" name="Retângulo: Cantos Arredondados 44">
              <a:extLst>
                <a:ext uri="{FF2B5EF4-FFF2-40B4-BE49-F238E27FC236}">
                  <a16:creationId xmlns:a16="http://schemas.microsoft.com/office/drawing/2014/main" id="{138D3215-293A-8640-4A1B-E82F491D1165}"/>
                </a:ext>
              </a:extLst>
            </p:cNvPr>
            <p:cNvSpPr/>
            <p:nvPr/>
          </p:nvSpPr>
          <p:spPr>
            <a:xfrm>
              <a:off x="754507" y="4103060"/>
              <a:ext cx="618130" cy="229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21:09</a:t>
              </a:r>
            </a:p>
          </p:txBody>
        </p:sp>
        <p:sp>
          <p:nvSpPr>
            <p:cNvPr id="46" name="Retângulo: Cantos Arredondados 45">
              <a:extLst>
                <a:ext uri="{FF2B5EF4-FFF2-40B4-BE49-F238E27FC236}">
                  <a16:creationId xmlns:a16="http://schemas.microsoft.com/office/drawing/2014/main" id="{12986BE0-3A92-C9F2-D141-E580682CBB81}"/>
                </a:ext>
              </a:extLst>
            </p:cNvPr>
            <p:cNvSpPr/>
            <p:nvPr/>
          </p:nvSpPr>
          <p:spPr>
            <a:xfrm>
              <a:off x="754507" y="4881331"/>
              <a:ext cx="618130" cy="22976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21:53</a:t>
              </a: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C41A6037-9BDD-82A8-D665-EBB5D843FD24}"/>
                </a:ext>
              </a:extLst>
            </p:cNvPr>
            <p:cNvSpPr txBox="1"/>
            <p:nvPr/>
          </p:nvSpPr>
          <p:spPr>
            <a:xfrm>
              <a:off x="1283508" y="4406465"/>
              <a:ext cx="1427666" cy="5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30" dirty="0"/>
                <a:t>Interdição do km 229 Sul, para controle de tráfego.</a:t>
              </a:r>
            </a:p>
          </p:txBody>
        </p:sp>
        <p:sp>
          <p:nvSpPr>
            <p:cNvPr id="48" name="CaixaDeTexto 47">
              <a:extLst>
                <a:ext uri="{FF2B5EF4-FFF2-40B4-BE49-F238E27FC236}">
                  <a16:creationId xmlns:a16="http://schemas.microsoft.com/office/drawing/2014/main" id="{9C192DC5-4668-0D1A-2F29-553BEDBDBFDD}"/>
                </a:ext>
              </a:extLst>
            </p:cNvPr>
            <p:cNvSpPr txBox="1"/>
            <p:nvPr/>
          </p:nvSpPr>
          <p:spPr>
            <a:xfrm>
              <a:off x="1294229" y="5130715"/>
              <a:ext cx="1369818" cy="521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30" dirty="0"/>
                <a:t>Interdição do km 236 Norte, para controle de tráfego.</a:t>
              </a:r>
            </a:p>
          </p:txBody>
        </p:sp>
        <p:pic>
          <p:nvPicPr>
            <p:cNvPr id="50" name="Imagem 49" descr="Ícone&#10;&#10;Descrição gerada automaticamente">
              <a:extLst>
                <a:ext uri="{FF2B5EF4-FFF2-40B4-BE49-F238E27FC236}">
                  <a16:creationId xmlns:a16="http://schemas.microsoft.com/office/drawing/2014/main" id="{E2393485-7C5D-45FE-1E91-19CEC0525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342" y="1843170"/>
              <a:ext cx="366630" cy="366630"/>
            </a:xfrm>
            <a:prstGeom prst="rect">
              <a:avLst/>
            </a:prstGeom>
          </p:spPr>
        </p:pic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F1AC61BF-4DB9-DBD2-BFA9-39286B1E5D62}"/>
                </a:ext>
              </a:extLst>
            </p:cNvPr>
            <p:cNvSpPr/>
            <p:nvPr/>
          </p:nvSpPr>
          <p:spPr>
            <a:xfrm>
              <a:off x="859145" y="2770553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E3CC1D42-C9C2-0582-AE1B-B1BE80BA4EB8}"/>
                </a:ext>
              </a:extLst>
            </p:cNvPr>
            <p:cNvSpPr/>
            <p:nvPr/>
          </p:nvSpPr>
          <p:spPr>
            <a:xfrm>
              <a:off x="867214" y="3628113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Retângulo 53">
              <a:extLst>
                <a:ext uri="{FF2B5EF4-FFF2-40B4-BE49-F238E27FC236}">
                  <a16:creationId xmlns:a16="http://schemas.microsoft.com/office/drawing/2014/main" id="{E878295E-4229-E43A-12E6-74412658DABB}"/>
                </a:ext>
              </a:extLst>
            </p:cNvPr>
            <p:cNvSpPr/>
            <p:nvPr/>
          </p:nvSpPr>
          <p:spPr>
            <a:xfrm>
              <a:off x="899073" y="4501924"/>
              <a:ext cx="370754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1262ED76-36BB-625F-1225-9D6C30431FC5}"/>
                </a:ext>
              </a:extLst>
            </p:cNvPr>
            <p:cNvSpPr/>
            <p:nvPr/>
          </p:nvSpPr>
          <p:spPr>
            <a:xfrm>
              <a:off x="867214" y="5202810"/>
              <a:ext cx="396000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7" name="Imagem 56" descr="Logotipo, Ícone&#10;&#10;Descrição gerada automaticamente">
              <a:extLst>
                <a:ext uri="{FF2B5EF4-FFF2-40B4-BE49-F238E27FC236}">
                  <a16:creationId xmlns:a16="http://schemas.microsoft.com/office/drawing/2014/main" id="{7D27D115-8230-224B-1D48-86BB3CF35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397" y="2763559"/>
              <a:ext cx="396000" cy="396000"/>
            </a:xfrm>
            <a:prstGeom prst="rect">
              <a:avLst/>
            </a:prstGeom>
          </p:spPr>
        </p:pic>
        <p:pic>
          <p:nvPicPr>
            <p:cNvPr id="59" name="Imagem 58" descr="Ícone&#10;&#10;Descrição gerada automaticamente com confiança média">
              <a:extLst>
                <a:ext uri="{FF2B5EF4-FFF2-40B4-BE49-F238E27FC236}">
                  <a16:creationId xmlns:a16="http://schemas.microsoft.com/office/drawing/2014/main" id="{F53751C2-08F7-0439-D046-5C92F311D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66" y="3637708"/>
              <a:ext cx="288000" cy="288000"/>
            </a:xfrm>
            <a:prstGeom prst="rect">
              <a:avLst/>
            </a:prstGeom>
          </p:spPr>
        </p:pic>
        <p:pic>
          <p:nvPicPr>
            <p:cNvPr id="65" name="Imagem 64" descr="Desenho de uma placa&#10;&#10;Descrição gerada automaticamente com confiança média">
              <a:extLst>
                <a:ext uri="{FF2B5EF4-FFF2-40B4-BE49-F238E27FC236}">
                  <a16:creationId xmlns:a16="http://schemas.microsoft.com/office/drawing/2014/main" id="{DCB3DC00-D486-7B2F-D221-6AFCD99D8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563" y="4465880"/>
              <a:ext cx="263442" cy="263442"/>
            </a:xfrm>
            <a:prstGeom prst="rect">
              <a:avLst/>
            </a:prstGeom>
          </p:spPr>
        </p:pic>
        <p:pic>
          <p:nvPicPr>
            <p:cNvPr id="66" name="Imagem 65" descr="Desenho de uma placa&#10;&#10;Descrição gerada automaticamente com confiança média">
              <a:extLst>
                <a:ext uri="{FF2B5EF4-FFF2-40B4-BE49-F238E27FC236}">
                  <a16:creationId xmlns:a16="http://schemas.microsoft.com/office/drawing/2014/main" id="{B604BE25-042A-90B5-6488-EB865CC0D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752" y="5175730"/>
              <a:ext cx="263442" cy="263442"/>
            </a:xfrm>
            <a:prstGeom prst="rect">
              <a:avLst/>
            </a:prstGeom>
          </p:spPr>
        </p:pic>
        <p:sp>
          <p:nvSpPr>
            <p:cNvPr id="103" name="Retângulo: Cantos Arredondados 102">
              <a:extLst>
                <a:ext uri="{FF2B5EF4-FFF2-40B4-BE49-F238E27FC236}">
                  <a16:creationId xmlns:a16="http://schemas.microsoft.com/office/drawing/2014/main" id="{360E8FA7-9C3D-8BB3-AA4E-969C956C394A}"/>
                </a:ext>
              </a:extLst>
            </p:cNvPr>
            <p:cNvSpPr/>
            <p:nvPr/>
          </p:nvSpPr>
          <p:spPr>
            <a:xfrm>
              <a:off x="2994832" y="1459858"/>
              <a:ext cx="618130" cy="641611"/>
            </a:xfrm>
            <a:prstGeom prst="roundRect">
              <a:avLst/>
            </a:prstGeom>
            <a:solidFill>
              <a:srgbClr val="2D8B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03:42 – 07:49</a:t>
              </a:r>
            </a:p>
          </p:txBody>
        </p:sp>
        <p:sp>
          <p:nvSpPr>
            <p:cNvPr id="105" name="Retângulo: Cantos Arredondados 104">
              <a:extLst>
                <a:ext uri="{FF2B5EF4-FFF2-40B4-BE49-F238E27FC236}">
                  <a16:creationId xmlns:a16="http://schemas.microsoft.com/office/drawing/2014/main" id="{7FC57DAE-95AE-297A-ECB2-B30C69EE6782}"/>
                </a:ext>
              </a:extLst>
            </p:cNvPr>
            <p:cNvSpPr/>
            <p:nvPr/>
          </p:nvSpPr>
          <p:spPr>
            <a:xfrm>
              <a:off x="2998666" y="2779473"/>
              <a:ext cx="618130" cy="229760"/>
            </a:xfrm>
            <a:prstGeom prst="roundRect">
              <a:avLst/>
            </a:prstGeom>
            <a:solidFill>
              <a:srgbClr val="2D8B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08:05</a:t>
              </a:r>
            </a:p>
          </p:txBody>
        </p:sp>
        <p:sp>
          <p:nvSpPr>
            <p:cNvPr id="113" name="CaixaDeTexto 112">
              <a:extLst>
                <a:ext uri="{FF2B5EF4-FFF2-40B4-BE49-F238E27FC236}">
                  <a16:creationId xmlns:a16="http://schemas.microsoft.com/office/drawing/2014/main" id="{A2173C25-E453-677A-3421-1F3FA7570181}"/>
                </a:ext>
              </a:extLst>
            </p:cNvPr>
            <p:cNvSpPr txBox="1"/>
            <p:nvPr/>
          </p:nvSpPr>
          <p:spPr>
            <a:xfrm>
              <a:off x="3473562" y="2163800"/>
              <a:ext cx="1592835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00" dirty="0"/>
                <a:t>Ocorrência de 9 quedas de barreira 5 pontos no sentido Sul e 4 no sentido Norte.</a:t>
              </a:r>
            </a:p>
          </p:txBody>
        </p:sp>
        <p:pic>
          <p:nvPicPr>
            <p:cNvPr id="119" name="Imagem 118" descr="Uma imagem contendo Ícone&#10;&#10;Descrição gerada automaticamente">
              <a:extLst>
                <a:ext uri="{FF2B5EF4-FFF2-40B4-BE49-F238E27FC236}">
                  <a16:creationId xmlns:a16="http://schemas.microsoft.com/office/drawing/2014/main" id="{604F58B1-6E13-BFC0-8FFC-8F1A1B15E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572" y="2258168"/>
              <a:ext cx="288000" cy="288000"/>
            </a:xfrm>
            <a:prstGeom prst="rect">
              <a:avLst/>
            </a:prstGeom>
          </p:spPr>
        </p:pic>
        <p:sp>
          <p:nvSpPr>
            <p:cNvPr id="121" name="CaixaDeTexto 120">
              <a:extLst>
                <a:ext uri="{FF2B5EF4-FFF2-40B4-BE49-F238E27FC236}">
                  <a16:creationId xmlns:a16="http://schemas.microsoft.com/office/drawing/2014/main" id="{0913933E-2843-1CEB-9BDC-507034E81668}"/>
                </a:ext>
              </a:extLst>
            </p:cNvPr>
            <p:cNvSpPr txBox="1"/>
            <p:nvPr/>
          </p:nvSpPr>
          <p:spPr>
            <a:xfrm>
              <a:off x="3473563" y="3056454"/>
              <a:ext cx="157481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00" dirty="0"/>
                <a:t>Deslocamento da ATERPA para apoio nos deslizamentos</a:t>
              </a:r>
            </a:p>
          </p:txBody>
        </p:sp>
        <p:sp>
          <p:nvSpPr>
            <p:cNvPr id="123" name="Retângulo: Cantos Arredondados 122">
              <a:extLst>
                <a:ext uri="{FF2B5EF4-FFF2-40B4-BE49-F238E27FC236}">
                  <a16:creationId xmlns:a16="http://schemas.microsoft.com/office/drawing/2014/main" id="{AC69E173-0F76-5626-98E8-A762C172FA03}"/>
                </a:ext>
              </a:extLst>
            </p:cNvPr>
            <p:cNvSpPr/>
            <p:nvPr/>
          </p:nvSpPr>
          <p:spPr>
            <a:xfrm>
              <a:off x="2994832" y="3527645"/>
              <a:ext cx="618130" cy="229760"/>
            </a:xfrm>
            <a:prstGeom prst="roundRect">
              <a:avLst/>
            </a:prstGeom>
            <a:solidFill>
              <a:srgbClr val="2D8B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11:12</a:t>
              </a:r>
            </a:p>
          </p:txBody>
        </p:sp>
        <p:sp>
          <p:nvSpPr>
            <p:cNvPr id="124" name="Retângulo: Cantos Arredondados 123">
              <a:extLst>
                <a:ext uri="{FF2B5EF4-FFF2-40B4-BE49-F238E27FC236}">
                  <a16:creationId xmlns:a16="http://schemas.microsoft.com/office/drawing/2014/main" id="{20DC8D48-2653-DBC3-5AEA-5A2956202A32}"/>
                </a:ext>
              </a:extLst>
            </p:cNvPr>
            <p:cNvSpPr/>
            <p:nvPr/>
          </p:nvSpPr>
          <p:spPr>
            <a:xfrm>
              <a:off x="2992507" y="4281742"/>
              <a:ext cx="618130" cy="586212"/>
            </a:xfrm>
            <a:prstGeom prst="roundRect">
              <a:avLst/>
            </a:prstGeom>
            <a:solidFill>
              <a:srgbClr val="2D8B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13:10-</a:t>
              </a:r>
              <a:br>
                <a:rPr lang="pt-BR" sz="1200" b="1" dirty="0"/>
              </a:br>
              <a:r>
                <a:rPr lang="pt-BR" sz="1200" b="1" dirty="0"/>
                <a:t>14:00</a:t>
              </a:r>
            </a:p>
          </p:txBody>
        </p:sp>
        <p:sp>
          <p:nvSpPr>
            <p:cNvPr id="125" name="CaixaDeTexto 124">
              <a:extLst>
                <a:ext uri="{FF2B5EF4-FFF2-40B4-BE49-F238E27FC236}">
                  <a16:creationId xmlns:a16="http://schemas.microsoft.com/office/drawing/2014/main" id="{63E20950-7F49-B582-A75D-848E813487B5}"/>
                </a:ext>
              </a:extLst>
            </p:cNvPr>
            <p:cNvSpPr txBox="1"/>
            <p:nvPr/>
          </p:nvSpPr>
          <p:spPr>
            <a:xfrm>
              <a:off x="3383931" y="4962648"/>
              <a:ext cx="1563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00" dirty="0"/>
                <a:t>Retirada de todos os veículos retidos</a:t>
              </a:r>
            </a:p>
          </p:txBody>
        </p:sp>
        <p:sp>
          <p:nvSpPr>
            <p:cNvPr id="126" name="CaixaDeTexto 125">
              <a:extLst>
                <a:ext uri="{FF2B5EF4-FFF2-40B4-BE49-F238E27FC236}">
                  <a16:creationId xmlns:a16="http://schemas.microsoft.com/office/drawing/2014/main" id="{ECCA897D-5400-2A61-C430-50A88A7A9F68}"/>
                </a:ext>
              </a:extLst>
            </p:cNvPr>
            <p:cNvSpPr txBox="1"/>
            <p:nvPr/>
          </p:nvSpPr>
          <p:spPr>
            <a:xfrm>
              <a:off x="3473562" y="3809384"/>
              <a:ext cx="1574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00" dirty="0"/>
                <a:t>Barreiras centrais do km 233 foram removidas</a:t>
              </a:r>
            </a:p>
          </p:txBody>
        </p:sp>
        <p:sp>
          <p:nvSpPr>
            <p:cNvPr id="1025" name="CaixaDeTexto 1024">
              <a:extLst>
                <a:ext uri="{FF2B5EF4-FFF2-40B4-BE49-F238E27FC236}">
                  <a16:creationId xmlns:a16="http://schemas.microsoft.com/office/drawing/2014/main" id="{CEFE180B-55CE-74B5-5D32-2A77960BB4DE}"/>
                </a:ext>
              </a:extLst>
            </p:cNvPr>
            <p:cNvSpPr txBox="1"/>
            <p:nvPr/>
          </p:nvSpPr>
          <p:spPr>
            <a:xfrm>
              <a:off x="5584404" y="3118275"/>
              <a:ext cx="1597757" cy="2446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900"/>
              </a:lvl1pPr>
            </a:lstStyle>
            <a:p>
              <a:r>
                <a:rPr lang="pt-BR" dirty="0"/>
                <a:t>Durante o dia, maquinário desobstruiu pontos na pista norte e limpou com caminhão pipa. </a:t>
              </a:r>
            </a:p>
            <a:p>
              <a:endParaRPr lang="pt-BR" dirty="0"/>
            </a:p>
            <a:p>
              <a:endParaRPr lang="pt-BR" dirty="0"/>
            </a:p>
            <a:p>
              <a:r>
                <a:rPr lang="pt-BR" dirty="0"/>
                <a:t>Reparos no buraco nas faixas 1 de ambos os sentidos no km 234 se estenderam devido aos danos.</a:t>
              </a:r>
            </a:p>
            <a:p>
              <a:endParaRPr lang="pt-BR" dirty="0"/>
            </a:p>
            <a:p>
              <a:endParaRPr lang="pt-BR" dirty="0"/>
            </a:p>
            <a:p>
              <a:r>
                <a:rPr lang="pt-BR" dirty="0"/>
                <a:t> Com o aumento das chuvas à noite, a PRF concordou em liberar a via às 06h do dia 16/04.</a:t>
              </a:r>
            </a:p>
          </p:txBody>
        </p:sp>
        <p:sp>
          <p:nvSpPr>
            <p:cNvPr id="1027" name="CaixaDeTexto 1026">
              <a:extLst>
                <a:ext uri="{FF2B5EF4-FFF2-40B4-BE49-F238E27FC236}">
                  <a16:creationId xmlns:a16="http://schemas.microsoft.com/office/drawing/2014/main" id="{78EC2FE1-3036-63AE-FB08-08DCDBDE8C00}"/>
                </a:ext>
              </a:extLst>
            </p:cNvPr>
            <p:cNvSpPr txBox="1"/>
            <p:nvPr/>
          </p:nvSpPr>
          <p:spPr>
            <a:xfrm>
              <a:off x="7810812" y="3376292"/>
              <a:ext cx="157481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00" dirty="0"/>
                <a:t>Tráfego liberado no sentido norte por uma faixa entre o km 235 e km 232.</a:t>
              </a:r>
            </a:p>
          </p:txBody>
        </p:sp>
        <p:sp>
          <p:nvSpPr>
            <p:cNvPr id="1030" name="Retângulo: Cantos Arredondados 1029">
              <a:extLst>
                <a:ext uri="{FF2B5EF4-FFF2-40B4-BE49-F238E27FC236}">
                  <a16:creationId xmlns:a16="http://schemas.microsoft.com/office/drawing/2014/main" id="{6B33A778-F0A3-D9E2-499C-F3865A7A35C0}"/>
                </a:ext>
              </a:extLst>
            </p:cNvPr>
            <p:cNvSpPr/>
            <p:nvPr/>
          </p:nvSpPr>
          <p:spPr>
            <a:xfrm>
              <a:off x="7431669" y="3055202"/>
              <a:ext cx="618130" cy="229760"/>
            </a:xfrm>
            <a:prstGeom prst="roundRect">
              <a:avLst/>
            </a:prstGeom>
            <a:solidFill>
              <a:srgbClr val="5E3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06:02</a:t>
              </a:r>
            </a:p>
          </p:txBody>
        </p:sp>
        <p:sp>
          <p:nvSpPr>
            <p:cNvPr id="1031" name="Retângulo: Cantos Arredondados 1030">
              <a:extLst>
                <a:ext uri="{FF2B5EF4-FFF2-40B4-BE49-F238E27FC236}">
                  <a16:creationId xmlns:a16="http://schemas.microsoft.com/office/drawing/2014/main" id="{52CDB22F-A69E-4D91-0FC6-AACDD3FE18A1}"/>
                </a:ext>
              </a:extLst>
            </p:cNvPr>
            <p:cNvSpPr/>
            <p:nvPr/>
          </p:nvSpPr>
          <p:spPr>
            <a:xfrm>
              <a:off x="7431669" y="3917436"/>
              <a:ext cx="618130" cy="229760"/>
            </a:xfrm>
            <a:prstGeom prst="roundRect">
              <a:avLst/>
            </a:prstGeom>
            <a:solidFill>
              <a:srgbClr val="5E3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06:18</a:t>
              </a:r>
            </a:p>
          </p:txBody>
        </p:sp>
        <p:sp>
          <p:nvSpPr>
            <p:cNvPr id="1032" name="CaixaDeTexto 1031">
              <a:extLst>
                <a:ext uri="{FF2B5EF4-FFF2-40B4-BE49-F238E27FC236}">
                  <a16:creationId xmlns:a16="http://schemas.microsoft.com/office/drawing/2014/main" id="{B978D1C1-AB70-99BD-D8DF-894B6B13F85F}"/>
                </a:ext>
              </a:extLst>
            </p:cNvPr>
            <p:cNvSpPr txBox="1"/>
            <p:nvPr/>
          </p:nvSpPr>
          <p:spPr>
            <a:xfrm>
              <a:off x="7810812" y="4268586"/>
              <a:ext cx="1574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00" dirty="0"/>
                <a:t>Tráfego liberado no sentido sul por duas faixas.</a:t>
              </a:r>
            </a:p>
          </p:txBody>
        </p:sp>
        <p:sp>
          <p:nvSpPr>
            <p:cNvPr id="1033" name="Retângulo: Cantos Arredondados 1032">
              <a:extLst>
                <a:ext uri="{FF2B5EF4-FFF2-40B4-BE49-F238E27FC236}">
                  <a16:creationId xmlns:a16="http://schemas.microsoft.com/office/drawing/2014/main" id="{43BA1A41-00F8-7F50-3FFA-0B80F21577D3}"/>
                </a:ext>
              </a:extLst>
            </p:cNvPr>
            <p:cNvSpPr/>
            <p:nvPr/>
          </p:nvSpPr>
          <p:spPr>
            <a:xfrm>
              <a:off x="7432569" y="4746927"/>
              <a:ext cx="618130" cy="229760"/>
            </a:xfrm>
            <a:prstGeom prst="roundRect">
              <a:avLst/>
            </a:prstGeom>
            <a:solidFill>
              <a:srgbClr val="5E39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20:15</a:t>
              </a:r>
            </a:p>
          </p:txBody>
        </p:sp>
        <p:sp>
          <p:nvSpPr>
            <p:cNvPr id="1034" name="CaixaDeTexto 1033">
              <a:extLst>
                <a:ext uri="{FF2B5EF4-FFF2-40B4-BE49-F238E27FC236}">
                  <a16:creationId xmlns:a16="http://schemas.microsoft.com/office/drawing/2014/main" id="{D5A70212-1C9D-7EC2-DFC2-16F8F36D2200}"/>
                </a:ext>
              </a:extLst>
            </p:cNvPr>
            <p:cNvSpPr txBox="1"/>
            <p:nvPr/>
          </p:nvSpPr>
          <p:spPr>
            <a:xfrm>
              <a:off x="7810810" y="5054984"/>
              <a:ext cx="157481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00" dirty="0"/>
                <a:t>Realização de obras no segmento que duraram até 05:45 do dia seguinte.</a:t>
              </a:r>
            </a:p>
          </p:txBody>
        </p:sp>
        <p:sp>
          <p:nvSpPr>
            <p:cNvPr id="1035" name="Retângulo: Cantos Arredondados 1034">
              <a:extLst>
                <a:ext uri="{FF2B5EF4-FFF2-40B4-BE49-F238E27FC236}">
                  <a16:creationId xmlns:a16="http://schemas.microsoft.com/office/drawing/2014/main" id="{D3204813-FEDC-7AC1-BCC0-30FB8C9CF143}"/>
                </a:ext>
              </a:extLst>
            </p:cNvPr>
            <p:cNvSpPr/>
            <p:nvPr/>
          </p:nvSpPr>
          <p:spPr>
            <a:xfrm>
              <a:off x="9664026" y="3432608"/>
              <a:ext cx="618130" cy="229760"/>
            </a:xfrm>
            <a:prstGeom prst="roundRect">
              <a:avLst/>
            </a:prstGeom>
            <a:solidFill>
              <a:srgbClr val="00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17:00</a:t>
              </a:r>
            </a:p>
          </p:txBody>
        </p:sp>
        <p:sp>
          <p:nvSpPr>
            <p:cNvPr id="1038" name="CaixaDeTexto 1037">
              <a:extLst>
                <a:ext uri="{FF2B5EF4-FFF2-40B4-BE49-F238E27FC236}">
                  <a16:creationId xmlns:a16="http://schemas.microsoft.com/office/drawing/2014/main" id="{34DA7B47-0C27-1B45-D07C-413FCE30E065}"/>
                </a:ext>
              </a:extLst>
            </p:cNvPr>
            <p:cNvSpPr txBox="1"/>
            <p:nvPr/>
          </p:nvSpPr>
          <p:spPr>
            <a:xfrm>
              <a:off x="9986626" y="3722467"/>
              <a:ext cx="1574810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00" dirty="0"/>
                <a:t>Finalização de reparos no pavimento, que iniciaram pela manhã, na faixa 2 do km 232 para possibilitar inversão do tráfego.</a:t>
              </a:r>
            </a:p>
            <a:p>
              <a:pPr algn="r"/>
              <a:endParaRPr lang="pt-BR" sz="900" dirty="0"/>
            </a:p>
            <a:p>
              <a:pPr algn="r"/>
              <a:r>
                <a:rPr lang="pt-BR" sz="900" dirty="0"/>
                <a:t>Liberação das  duas faixas no sentido norte e uma no sentido sul, utilizando a faixa 1 da pista sul para o fluxo do sentido norte  </a:t>
              </a:r>
            </a:p>
          </p:txBody>
        </p:sp>
        <p:sp>
          <p:nvSpPr>
            <p:cNvPr id="1039" name="Retângulo: Cantos Arredondados 1038">
              <a:extLst>
                <a:ext uri="{FF2B5EF4-FFF2-40B4-BE49-F238E27FC236}">
                  <a16:creationId xmlns:a16="http://schemas.microsoft.com/office/drawing/2014/main" id="{8DBF1CC6-AD6B-2BB5-0223-350688DCF5E9}"/>
                </a:ext>
              </a:extLst>
            </p:cNvPr>
            <p:cNvSpPr/>
            <p:nvPr/>
          </p:nvSpPr>
          <p:spPr>
            <a:xfrm>
              <a:off x="9640749" y="2431305"/>
              <a:ext cx="618130" cy="229760"/>
            </a:xfrm>
            <a:prstGeom prst="roundRect">
              <a:avLst/>
            </a:prstGeom>
            <a:solidFill>
              <a:srgbClr val="004A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/>
                <a:t>05:45</a:t>
              </a:r>
            </a:p>
          </p:txBody>
        </p:sp>
        <p:sp>
          <p:nvSpPr>
            <p:cNvPr id="1040" name="CaixaDeTexto 1039">
              <a:extLst>
                <a:ext uri="{FF2B5EF4-FFF2-40B4-BE49-F238E27FC236}">
                  <a16:creationId xmlns:a16="http://schemas.microsoft.com/office/drawing/2014/main" id="{4D3D14A7-F0B1-BAD2-AF13-96507964CF7E}"/>
                </a:ext>
              </a:extLst>
            </p:cNvPr>
            <p:cNvSpPr txBox="1"/>
            <p:nvPr/>
          </p:nvSpPr>
          <p:spPr>
            <a:xfrm>
              <a:off x="9926772" y="2802643"/>
              <a:ext cx="1574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900" dirty="0"/>
                <a:t>Finalização de obras no segmento.</a:t>
              </a:r>
            </a:p>
          </p:txBody>
        </p:sp>
        <p:pic>
          <p:nvPicPr>
            <p:cNvPr id="1042" name="Imagem 1041" descr="Ícone&#10;&#10;Descrição gerada automaticamente">
              <a:extLst>
                <a:ext uri="{FF2B5EF4-FFF2-40B4-BE49-F238E27FC236}">
                  <a16:creationId xmlns:a16="http://schemas.microsoft.com/office/drawing/2014/main" id="{B8B1DE35-4E64-CFCE-099D-623CB5908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749" y="3145091"/>
              <a:ext cx="288000" cy="288000"/>
            </a:xfrm>
            <a:prstGeom prst="rect">
              <a:avLst/>
            </a:prstGeom>
          </p:spPr>
        </p:pic>
        <p:sp>
          <p:nvSpPr>
            <p:cNvPr id="1044" name="Retângulo 1043">
              <a:extLst>
                <a:ext uri="{FF2B5EF4-FFF2-40B4-BE49-F238E27FC236}">
                  <a16:creationId xmlns:a16="http://schemas.microsoft.com/office/drawing/2014/main" id="{661156E8-270A-B39B-8600-7E2933538331}"/>
                </a:ext>
              </a:extLst>
            </p:cNvPr>
            <p:cNvSpPr/>
            <p:nvPr/>
          </p:nvSpPr>
          <p:spPr>
            <a:xfrm>
              <a:off x="3077824" y="3914280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46" name="Imagem 1045" descr="Ícone&#10;&#10;Descrição gerada automaticamente">
              <a:extLst>
                <a:ext uri="{FF2B5EF4-FFF2-40B4-BE49-F238E27FC236}">
                  <a16:creationId xmlns:a16="http://schemas.microsoft.com/office/drawing/2014/main" id="{5FFBB5A0-523B-976F-9669-E1CAD96EA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040" y="3888846"/>
              <a:ext cx="324000" cy="324000"/>
            </a:xfrm>
            <a:prstGeom prst="rect">
              <a:avLst/>
            </a:prstGeom>
          </p:spPr>
        </p:pic>
        <p:sp>
          <p:nvSpPr>
            <p:cNvPr id="1048" name="Retângulo 1047">
              <a:extLst>
                <a:ext uri="{FF2B5EF4-FFF2-40B4-BE49-F238E27FC236}">
                  <a16:creationId xmlns:a16="http://schemas.microsoft.com/office/drawing/2014/main" id="{4A0E3FA3-A3B1-00FD-34D0-1B40BAF4E9AB}"/>
                </a:ext>
              </a:extLst>
            </p:cNvPr>
            <p:cNvSpPr/>
            <p:nvPr/>
          </p:nvSpPr>
          <p:spPr>
            <a:xfrm>
              <a:off x="5333996" y="3300709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49" name="Retângulo 1048">
              <a:extLst>
                <a:ext uri="{FF2B5EF4-FFF2-40B4-BE49-F238E27FC236}">
                  <a16:creationId xmlns:a16="http://schemas.microsoft.com/office/drawing/2014/main" id="{EFC09C9B-5851-1B82-A748-A94A1E2D6C07}"/>
                </a:ext>
              </a:extLst>
            </p:cNvPr>
            <p:cNvSpPr/>
            <p:nvPr/>
          </p:nvSpPr>
          <p:spPr>
            <a:xfrm>
              <a:off x="5333996" y="4158621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50" name="Retângulo 1049">
              <a:extLst>
                <a:ext uri="{FF2B5EF4-FFF2-40B4-BE49-F238E27FC236}">
                  <a16:creationId xmlns:a16="http://schemas.microsoft.com/office/drawing/2014/main" id="{C2ED9870-D0B5-BC4F-132D-86C200E0F5DD}"/>
                </a:ext>
              </a:extLst>
            </p:cNvPr>
            <p:cNvSpPr/>
            <p:nvPr/>
          </p:nvSpPr>
          <p:spPr>
            <a:xfrm>
              <a:off x="5371983" y="5062938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52" name="Imagem 1051" descr="Ícone&#10;&#10;Descrição gerada automaticamente">
              <a:extLst>
                <a:ext uri="{FF2B5EF4-FFF2-40B4-BE49-F238E27FC236}">
                  <a16:creationId xmlns:a16="http://schemas.microsoft.com/office/drawing/2014/main" id="{FB66F508-3670-D530-FF72-4FE680867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9275" y="3249940"/>
              <a:ext cx="356115" cy="356115"/>
            </a:xfrm>
            <a:prstGeom prst="rect">
              <a:avLst/>
            </a:prstGeom>
          </p:spPr>
        </p:pic>
        <p:pic>
          <p:nvPicPr>
            <p:cNvPr id="1054" name="Imagem 1053" descr="Ícone&#10;&#10;Descrição gerada automaticamente">
              <a:extLst>
                <a:ext uri="{FF2B5EF4-FFF2-40B4-BE49-F238E27FC236}">
                  <a16:creationId xmlns:a16="http://schemas.microsoft.com/office/drawing/2014/main" id="{84838CDB-6D37-6C57-AD1E-C06DE0BA6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684" y="3461484"/>
              <a:ext cx="220134" cy="220134"/>
            </a:xfrm>
            <a:prstGeom prst="rect">
              <a:avLst/>
            </a:prstGeom>
          </p:spPr>
        </p:pic>
        <p:pic>
          <p:nvPicPr>
            <p:cNvPr id="1055" name="Imagem 1054" descr="Ícone&#10;&#10;Descrição gerada automaticamente">
              <a:extLst>
                <a:ext uri="{FF2B5EF4-FFF2-40B4-BE49-F238E27FC236}">
                  <a16:creationId xmlns:a16="http://schemas.microsoft.com/office/drawing/2014/main" id="{4A9B7C8F-04B7-B5AD-540F-722876F7B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667" y="4317726"/>
              <a:ext cx="220134" cy="220134"/>
            </a:xfrm>
            <a:prstGeom prst="rect">
              <a:avLst/>
            </a:prstGeom>
          </p:spPr>
        </p:pic>
        <p:pic>
          <p:nvPicPr>
            <p:cNvPr id="1057" name="Imagem 1056" descr="Ícone&#10;&#10;Descrição gerada automaticamente">
              <a:extLst>
                <a:ext uri="{FF2B5EF4-FFF2-40B4-BE49-F238E27FC236}">
                  <a16:creationId xmlns:a16="http://schemas.microsoft.com/office/drawing/2014/main" id="{D948131E-E76E-3DE6-F939-F3583300F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1415" y="4147251"/>
              <a:ext cx="239890" cy="239890"/>
            </a:xfrm>
            <a:prstGeom prst="rect">
              <a:avLst/>
            </a:prstGeom>
          </p:spPr>
        </p:pic>
        <p:sp>
          <p:nvSpPr>
            <p:cNvPr id="1058" name="Retângulo 1057">
              <a:extLst>
                <a:ext uri="{FF2B5EF4-FFF2-40B4-BE49-F238E27FC236}">
                  <a16:creationId xmlns:a16="http://schemas.microsoft.com/office/drawing/2014/main" id="{07718D77-FB87-B437-1E5B-B0D1C08591EA}"/>
                </a:ext>
              </a:extLst>
            </p:cNvPr>
            <p:cNvSpPr/>
            <p:nvPr/>
          </p:nvSpPr>
          <p:spPr>
            <a:xfrm>
              <a:off x="7553509" y="5197124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59" name="Imagem 1058" descr="Ícone&#10;&#10;Descrição gerada automaticamente">
              <a:extLst>
                <a:ext uri="{FF2B5EF4-FFF2-40B4-BE49-F238E27FC236}">
                  <a16:creationId xmlns:a16="http://schemas.microsoft.com/office/drawing/2014/main" id="{63E49500-BA0B-B514-901E-1697DF00C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928" y="5185754"/>
              <a:ext cx="239890" cy="239890"/>
            </a:xfrm>
            <a:prstGeom prst="rect">
              <a:avLst/>
            </a:prstGeom>
          </p:spPr>
        </p:pic>
        <p:sp>
          <p:nvSpPr>
            <p:cNvPr id="1060" name="Retângulo 1059">
              <a:extLst>
                <a:ext uri="{FF2B5EF4-FFF2-40B4-BE49-F238E27FC236}">
                  <a16:creationId xmlns:a16="http://schemas.microsoft.com/office/drawing/2014/main" id="{3CB37F89-6491-D302-2D8B-284445B6C45C}"/>
                </a:ext>
              </a:extLst>
            </p:cNvPr>
            <p:cNvSpPr/>
            <p:nvPr/>
          </p:nvSpPr>
          <p:spPr>
            <a:xfrm>
              <a:off x="9779120" y="2887704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61" name="Imagem 1060" descr="Ícone&#10;&#10;Descrição gerada automaticamente">
              <a:extLst>
                <a:ext uri="{FF2B5EF4-FFF2-40B4-BE49-F238E27FC236}">
                  <a16:creationId xmlns:a16="http://schemas.microsoft.com/office/drawing/2014/main" id="{B88351C6-5648-D1D6-F04F-036356931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6539" y="2876334"/>
              <a:ext cx="239890" cy="239890"/>
            </a:xfrm>
            <a:prstGeom prst="rect">
              <a:avLst/>
            </a:prstGeom>
          </p:spPr>
        </p:pic>
        <p:sp>
          <p:nvSpPr>
            <p:cNvPr id="1062" name="Retângulo 1061">
              <a:extLst>
                <a:ext uri="{FF2B5EF4-FFF2-40B4-BE49-F238E27FC236}">
                  <a16:creationId xmlns:a16="http://schemas.microsoft.com/office/drawing/2014/main" id="{32B07B07-0829-C0FD-BD0D-E1CB8F71C8A2}"/>
                </a:ext>
              </a:extLst>
            </p:cNvPr>
            <p:cNvSpPr/>
            <p:nvPr/>
          </p:nvSpPr>
          <p:spPr>
            <a:xfrm>
              <a:off x="9764437" y="3944586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63" name="Imagem 1062" descr="Ícone&#10;&#10;Descrição gerada automaticamente">
              <a:extLst>
                <a:ext uri="{FF2B5EF4-FFF2-40B4-BE49-F238E27FC236}">
                  <a16:creationId xmlns:a16="http://schemas.microsoft.com/office/drawing/2014/main" id="{61CDC818-BD24-9B95-EA15-A80DA1371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1856" y="3933216"/>
              <a:ext cx="239890" cy="239890"/>
            </a:xfrm>
            <a:prstGeom prst="rect">
              <a:avLst/>
            </a:prstGeom>
          </p:spPr>
        </p:pic>
        <p:pic>
          <p:nvPicPr>
            <p:cNvPr id="1065" name="Imagem 1064" descr="Ícone&#10;&#10;Descrição gerada automaticamente">
              <a:extLst>
                <a:ext uri="{FF2B5EF4-FFF2-40B4-BE49-F238E27FC236}">
                  <a16:creationId xmlns:a16="http://schemas.microsoft.com/office/drawing/2014/main" id="{AB80F6FC-424F-0303-6DD8-958E77964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789" y="4768099"/>
              <a:ext cx="216000" cy="216000"/>
            </a:xfrm>
            <a:prstGeom prst="rect">
              <a:avLst/>
            </a:prstGeom>
          </p:spPr>
        </p:pic>
        <p:pic>
          <p:nvPicPr>
            <p:cNvPr id="1067" name="Imagem 1066" descr="Ícone&#10;&#10;Descrição gerada automaticamente">
              <a:extLst>
                <a:ext uri="{FF2B5EF4-FFF2-40B4-BE49-F238E27FC236}">
                  <a16:creationId xmlns:a16="http://schemas.microsoft.com/office/drawing/2014/main" id="{C4391C96-4CCB-8CF5-F8BF-96CA9558E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652" y="5062938"/>
              <a:ext cx="263442" cy="263442"/>
            </a:xfrm>
            <a:prstGeom prst="rect">
              <a:avLst/>
            </a:prstGeom>
          </p:spPr>
        </p:pic>
        <p:sp>
          <p:nvSpPr>
            <p:cNvPr id="1072" name="Retângulo 1071">
              <a:extLst>
                <a:ext uri="{FF2B5EF4-FFF2-40B4-BE49-F238E27FC236}">
                  <a16:creationId xmlns:a16="http://schemas.microsoft.com/office/drawing/2014/main" id="{F951AD89-11CC-E0C8-BD50-BEFC46FA2487}"/>
                </a:ext>
              </a:extLst>
            </p:cNvPr>
            <p:cNvSpPr/>
            <p:nvPr/>
          </p:nvSpPr>
          <p:spPr>
            <a:xfrm>
              <a:off x="3107733" y="5099547"/>
              <a:ext cx="370754" cy="3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73" name="Imagem 1072" descr="Ícone&#10;&#10;Descrição gerada automaticamente">
              <a:extLst>
                <a:ext uri="{FF2B5EF4-FFF2-40B4-BE49-F238E27FC236}">
                  <a16:creationId xmlns:a16="http://schemas.microsoft.com/office/drawing/2014/main" id="{1F905C9D-8B04-1303-B71F-983E9CE61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652" y="5089780"/>
              <a:ext cx="288000" cy="288000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51DBA1FF-F3C4-B741-AA15-0445B87D392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29066" y="970199"/>
            <a:ext cx="2218475" cy="175227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7AA23EB-0F6A-6029-42AA-0CD75A8F65F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99252" y="995741"/>
            <a:ext cx="2255752" cy="125078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064DBFC-CB1F-C4CE-0995-D7DD327C9493}"/>
              </a:ext>
            </a:extLst>
          </p:cNvPr>
          <p:cNvSpPr txBox="1"/>
          <p:nvPr/>
        </p:nvSpPr>
        <p:spPr>
          <a:xfrm>
            <a:off x="624711" y="793684"/>
            <a:ext cx="634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dirty="0">
                <a:solidFill>
                  <a:srgbClr val="0B2F5B"/>
                </a:solidFill>
                <a:effectLst/>
                <a:latin typeface="YAFdJjbTu24 1"/>
              </a:rPr>
              <a:t>BR-101/SC</a:t>
            </a:r>
            <a:endParaRPr lang="pt-BR" sz="2000" dirty="0">
              <a:solidFill>
                <a:srgbClr val="0B2F5B"/>
              </a:solidFill>
              <a:effectLst/>
              <a:latin typeface="YAFdJjbTu24 1"/>
            </a:endParaRPr>
          </a:p>
        </p:txBody>
      </p:sp>
    </p:spTree>
    <p:extLst>
      <p:ext uri="{BB962C8B-B14F-4D97-AF65-F5344CB8AC3E}">
        <p14:creationId xmlns:p14="http://schemas.microsoft.com/office/powerpoint/2010/main" val="58364526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B396A210-CAE5-7EF4-4E79-A4196676FBFC}"/>
              </a:ext>
            </a:extLst>
          </p:cNvPr>
          <p:cNvSpPr/>
          <p:nvPr/>
        </p:nvSpPr>
        <p:spPr>
          <a:xfrm>
            <a:off x="605392" y="309805"/>
            <a:ext cx="96181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Importância da Monitoração na Predição de Desastres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" name="Espaço Reservado para Conteúdo 4">
            <a:extLst>
              <a:ext uri="{FF2B5EF4-FFF2-40B4-BE49-F238E27FC236}">
                <a16:creationId xmlns:a16="http://schemas.microsoft.com/office/drawing/2014/main" id="{0009635E-D1C2-E6D0-DDF1-28A6D8FD27FC}"/>
              </a:ext>
            </a:extLst>
          </p:cNvPr>
          <p:cNvSpPr txBox="1">
            <a:spLocks/>
          </p:cNvSpPr>
          <p:nvPr/>
        </p:nvSpPr>
        <p:spPr>
          <a:xfrm>
            <a:off x="819548" y="1853002"/>
            <a:ext cx="4743052" cy="5004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500" b="1" dirty="0">
                <a:solidFill>
                  <a:srgbClr val="002060"/>
                </a:solidFill>
                <a:latin typeface="Barlow" panose="00000500000000000000" pitchFamily="2" charset="0"/>
              </a:rPr>
              <a:t>Identificação Precoce de Problemas</a:t>
            </a:r>
          </a:p>
          <a:p>
            <a:pPr algn="just"/>
            <a:r>
              <a:rPr lang="pt-BR" sz="1500" dirty="0">
                <a:solidFill>
                  <a:srgbClr val="002060"/>
                </a:solidFill>
                <a:latin typeface="Barlow" panose="00000500000000000000" pitchFamily="2" charset="0"/>
              </a:rPr>
              <a:t>Sinais de instabilidade: trincas, deslizamentos, deformações, erosão.</a:t>
            </a:r>
          </a:p>
          <a:p>
            <a:pPr algn="just"/>
            <a:r>
              <a:rPr lang="pt-BR" sz="1500" dirty="0">
                <a:solidFill>
                  <a:srgbClr val="002060"/>
                </a:solidFill>
                <a:latin typeface="Barlow" panose="00000500000000000000" pitchFamily="2" charset="0"/>
              </a:rPr>
              <a:t>Avaliação visual: fendas no solo, inclinações de árvores, rachaduras em estruturas.</a:t>
            </a:r>
          </a:p>
          <a:p>
            <a:pPr algn="just"/>
            <a:endParaRPr lang="pt-BR" sz="1500" b="1" dirty="0">
              <a:solidFill>
                <a:srgbClr val="002060"/>
              </a:solidFill>
              <a:latin typeface="Barlow" panose="00000500000000000000" pitchFamily="2" charset="0"/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  <a:latin typeface="Barlow" panose="00000500000000000000" pitchFamily="2" charset="0"/>
              </a:rPr>
              <a:t>Foco na Segurança dos Usuários</a:t>
            </a:r>
            <a:endParaRPr lang="pt-BR" sz="1500" dirty="0">
              <a:solidFill>
                <a:srgbClr val="002060"/>
              </a:solidFill>
              <a:latin typeface="Barlow" panose="00000500000000000000" pitchFamily="2" charset="0"/>
            </a:endParaRPr>
          </a:p>
          <a:p>
            <a:pPr algn="just"/>
            <a:r>
              <a:rPr lang="pt-BR" sz="1500" dirty="0">
                <a:solidFill>
                  <a:srgbClr val="002060"/>
                </a:solidFill>
                <a:latin typeface="Barlow" panose="00000500000000000000" pitchFamily="2" charset="0"/>
              </a:rPr>
              <a:t>Monitoração Visual atua na Prevenção de acidentes, Manutenção de vias seguras, e na redução de deslizamentos.</a:t>
            </a:r>
          </a:p>
          <a:p>
            <a:pPr algn="just"/>
            <a:endParaRPr lang="pt-BR" sz="1500" b="1" dirty="0">
              <a:solidFill>
                <a:srgbClr val="002060"/>
              </a:solidFill>
              <a:latin typeface="Barlow" panose="00000500000000000000" pitchFamily="2" charset="0"/>
            </a:endParaRPr>
          </a:p>
          <a:p>
            <a:pPr algn="just"/>
            <a:r>
              <a:rPr lang="pt-BR" sz="1500" b="1" dirty="0">
                <a:solidFill>
                  <a:srgbClr val="002060"/>
                </a:solidFill>
                <a:latin typeface="Barlow" panose="00000500000000000000" pitchFamily="2" charset="0"/>
              </a:rPr>
              <a:t>Planejamento de Intervenções pela Concessionária</a:t>
            </a:r>
            <a:endParaRPr lang="pt-BR" sz="1500" dirty="0">
              <a:solidFill>
                <a:srgbClr val="002060"/>
              </a:solidFill>
              <a:latin typeface="Barlow" panose="00000500000000000000" pitchFamily="2" charset="0"/>
            </a:endParaRPr>
          </a:p>
          <a:p>
            <a:pPr algn="just"/>
            <a:r>
              <a:rPr lang="pt-BR" sz="1500" dirty="0">
                <a:solidFill>
                  <a:srgbClr val="002060"/>
                </a:solidFill>
                <a:latin typeface="Barlow" panose="00000500000000000000" pitchFamily="2" charset="0"/>
              </a:rPr>
              <a:t>Permite a tomada de Ações preventivas e corretivas eficientes, com decisões baseadas em dados concretos.</a:t>
            </a:r>
          </a:p>
          <a:p>
            <a:pPr algn="just"/>
            <a:endParaRPr lang="pt-BR" sz="1500" dirty="0">
              <a:solidFill>
                <a:srgbClr val="002060"/>
              </a:solidFill>
              <a:latin typeface="Barlow" panose="00000500000000000000" pitchFamily="2" charset="0"/>
            </a:endParaRPr>
          </a:p>
        </p:txBody>
      </p:sp>
      <p:pic>
        <p:nvPicPr>
          <p:cNvPr id="1077" name="Imagem 1076" descr="Ícone&#10;&#10;Descrição gerada automaticamente">
            <a:extLst>
              <a:ext uri="{FF2B5EF4-FFF2-40B4-BE49-F238E27FC236}">
                <a16:creationId xmlns:a16="http://schemas.microsoft.com/office/drawing/2014/main" id="{C31C927E-66B7-16B8-D849-2DD2FE8B22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20" y="1770706"/>
            <a:ext cx="431497" cy="431497"/>
          </a:xfrm>
          <a:prstGeom prst="rect">
            <a:avLst/>
          </a:prstGeom>
        </p:spPr>
      </p:pic>
      <p:pic>
        <p:nvPicPr>
          <p:cNvPr id="1079" name="Imagem 1078" descr="Ícone&#10;&#10;Descrição gerada automaticamente">
            <a:extLst>
              <a:ext uri="{FF2B5EF4-FFF2-40B4-BE49-F238E27FC236}">
                <a16:creationId xmlns:a16="http://schemas.microsoft.com/office/drawing/2014/main" id="{39CE7465-3D72-87C8-23FD-2B85F2E33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22" y="3487944"/>
            <a:ext cx="431497" cy="431497"/>
          </a:xfrm>
          <a:prstGeom prst="rect">
            <a:avLst/>
          </a:prstGeom>
        </p:spPr>
      </p:pic>
      <p:pic>
        <p:nvPicPr>
          <p:cNvPr id="1081" name="Imagem 1080" descr="Ícone&#10;&#10;Descrição gerada automaticamente">
            <a:extLst>
              <a:ext uri="{FF2B5EF4-FFF2-40B4-BE49-F238E27FC236}">
                <a16:creationId xmlns:a16="http://schemas.microsoft.com/office/drawing/2014/main" id="{FC0A2C1D-5092-AB37-D9DD-46D863BB1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9" y="4885671"/>
            <a:ext cx="399606" cy="399606"/>
          </a:xfrm>
          <a:prstGeom prst="rect">
            <a:avLst/>
          </a:prstGeom>
        </p:spPr>
      </p:pic>
      <p:sp>
        <p:nvSpPr>
          <p:cNvPr id="1082" name="Espaço Reservado para Conteúdo 2">
            <a:extLst>
              <a:ext uri="{FF2B5EF4-FFF2-40B4-BE49-F238E27FC236}">
                <a16:creationId xmlns:a16="http://schemas.microsoft.com/office/drawing/2014/main" id="{A1C4A0B6-A3E1-59A8-20E5-A38FDF3D082C}"/>
              </a:ext>
            </a:extLst>
          </p:cNvPr>
          <p:cNvSpPr txBox="1">
            <a:spLocks/>
          </p:cNvSpPr>
          <p:nvPr/>
        </p:nvSpPr>
        <p:spPr>
          <a:xfrm>
            <a:off x="6627652" y="1743772"/>
            <a:ext cx="4744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00" b="1">
                <a:solidFill>
                  <a:srgbClr val="002060"/>
                </a:solidFill>
                <a:latin typeface="Barlow" panose="00000500000000000000" pitchFamily="2" charset="0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pt-BR" sz="1500" dirty="0"/>
              <a:t>Prioridade em Avaliações Técnicas </a:t>
            </a:r>
          </a:p>
          <a:p>
            <a:r>
              <a:rPr lang="pt-BR" sz="1500" b="0" dirty="0"/>
              <a:t>Resultado da monitoração visual permite definição de prioridades para avaliações mais consistentes, como utilização de sondagens, ensaios e análise de estabilidade em locais específicos.</a:t>
            </a:r>
          </a:p>
          <a:p>
            <a:endParaRPr lang="pt-BR" sz="1500" b="0" dirty="0"/>
          </a:p>
          <a:p>
            <a:r>
              <a:rPr lang="pt-BR" sz="1500" dirty="0"/>
              <a:t>Implementação de Medidas Emergenciais</a:t>
            </a:r>
          </a:p>
          <a:p>
            <a:r>
              <a:rPr lang="pt-BR" sz="1500" b="0" dirty="0"/>
              <a:t>Pode ser utilizado para definir localidades que necessitem instalação de barreiras de contenção e melhorias no sistema drenagem, além de melhorias de sinalização de alerta nos casos em que há risco ao usuário. </a:t>
            </a:r>
          </a:p>
          <a:p>
            <a:endParaRPr lang="pt-BR" sz="1500" b="0" dirty="0"/>
          </a:p>
          <a:p>
            <a:r>
              <a:rPr lang="pt-BR" sz="1500" dirty="0"/>
              <a:t>Comunicação com Autoridades e Novos Pleitos</a:t>
            </a:r>
          </a:p>
          <a:p>
            <a:r>
              <a:rPr lang="pt-BR" sz="1500" b="0" dirty="0"/>
              <a:t>Permite informação à Agência das atividades tomadas e a serem realizadas, bem como fortalece pleitos de reequilíbrio se necessário. </a:t>
            </a:r>
          </a:p>
          <a:p>
            <a:r>
              <a:rPr lang="pt-BR" sz="1500" b="0" dirty="0"/>
              <a:t>Deve-se respeitar o disposto nos Contratos de Concessão.</a:t>
            </a:r>
          </a:p>
          <a:p>
            <a:endParaRPr lang="pt-BR" sz="1500" b="0" dirty="0"/>
          </a:p>
        </p:txBody>
      </p:sp>
      <p:cxnSp>
        <p:nvCxnSpPr>
          <p:cNvPr id="1086" name="Conector: Angulado 1085">
            <a:extLst>
              <a:ext uri="{FF2B5EF4-FFF2-40B4-BE49-F238E27FC236}">
                <a16:creationId xmlns:a16="http://schemas.microsoft.com/office/drawing/2014/main" id="{54A34A48-F99D-729A-EDF5-2190D3E60B13}"/>
              </a:ext>
            </a:extLst>
          </p:cNvPr>
          <p:cNvCxnSpPr>
            <a:cxnSpLocks/>
            <a:stCxn id="24" idx="2"/>
            <a:endCxn id="1082" idx="0"/>
          </p:cNvCxnSpPr>
          <p:nvPr/>
        </p:nvCxnSpPr>
        <p:spPr>
          <a:xfrm rot="16200000" flipH="1">
            <a:off x="5628814" y="-1627467"/>
            <a:ext cx="460623" cy="6281853"/>
          </a:xfrm>
          <a:prstGeom prst="bentConnector3">
            <a:avLst>
              <a:gd name="adj1" fmla="val -2995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4" name="CaixaDeTexto 1093">
            <a:extLst>
              <a:ext uri="{FF2B5EF4-FFF2-40B4-BE49-F238E27FC236}">
                <a16:creationId xmlns:a16="http://schemas.microsoft.com/office/drawing/2014/main" id="{E28940C1-1AFE-8E11-4599-FAAA4862FD45}"/>
              </a:ext>
            </a:extLst>
          </p:cNvPr>
          <p:cNvSpPr txBox="1"/>
          <p:nvPr/>
        </p:nvSpPr>
        <p:spPr>
          <a:xfrm>
            <a:off x="5161308" y="781211"/>
            <a:ext cx="1293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dirty="0">
                <a:solidFill>
                  <a:srgbClr val="0B2F5B"/>
                </a:solidFill>
                <a:effectLst/>
                <a:latin typeface="YAFdJjbTu24 1"/>
              </a:rPr>
              <a:t>Ações</a:t>
            </a:r>
            <a:endParaRPr lang="pt-BR" sz="2000" dirty="0">
              <a:solidFill>
                <a:srgbClr val="0B2F5B"/>
              </a:solidFill>
              <a:effectLst/>
              <a:latin typeface="YAFdJjbTu24 1"/>
            </a:endParaRPr>
          </a:p>
        </p:txBody>
      </p:sp>
    </p:spTree>
    <p:extLst>
      <p:ext uri="{BB962C8B-B14F-4D97-AF65-F5344CB8AC3E}">
        <p14:creationId xmlns:p14="http://schemas.microsoft.com/office/powerpoint/2010/main" val="95099623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9">
            <a:extLst>
              <a:ext uri="{FF2B5EF4-FFF2-40B4-BE49-F238E27FC236}">
                <a16:creationId xmlns:a16="http://schemas.microsoft.com/office/drawing/2014/main" id="{0D5CF10C-3D48-11BE-FBBC-328F23F59EBA}"/>
              </a:ext>
            </a:extLst>
          </p:cNvPr>
          <p:cNvSpPr txBox="1"/>
          <p:nvPr/>
        </p:nvSpPr>
        <p:spPr>
          <a:xfrm>
            <a:off x="1701694" y="867860"/>
            <a:ext cx="2033010" cy="41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FFFFFF"/>
                </a:solidFill>
                <a:latin typeface="Barlow Semi-Bold"/>
              </a:rPr>
              <a:t>Money</a:t>
            </a: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B396A210-CAE5-7EF4-4E79-A4196676FBFC}"/>
              </a:ext>
            </a:extLst>
          </p:cNvPr>
          <p:cNvSpPr/>
          <p:nvPr/>
        </p:nvSpPr>
        <p:spPr>
          <a:xfrm>
            <a:off x="605393" y="309805"/>
            <a:ext cx="8475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Morro dos Cavalos: Resultados  de Monitoração</a:t>
            </a:r>
          </a:p>
        </p:txBody>
      </p:sp>
      <p:pic>
        <p:nvPicPr>
          <p:cNvPr id="98" name="Picture 2" descr="e-book] Defesa e recurso de multas no sistema da ANTT – SETCESP">
            <a:extLst>
              <a:ext uri="{FF2B5EF4-FFF2-40B4-BE49-F238E27FC236}">
                <a16:creationId xmlns:a16="http://schemas.microsoft.com/office/drawing/2014/main" id="{A1B084C2-1819-9A36-12E5-167F9517F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40" y="-356334"/>
            <a:ext cx="1560408" cy="15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064DBFC-CB1F-C4CE-0995-D7DD327C9493}"/>
              </a:ext>
            </a:extLst>
          </p:cNvPr>
          <p:cNvSpPr txBox="1"/>
          <p:nvPr/>
        </p:nvSpPr>
        <p:spPr>
          <a:xfrm>
            <a:off x="866011" y="803964"/>
            <a:ext cx="634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0" dirty="0">
                <a:solidFill>
                  <a:srgbClr val="0B2F5B"/>
                </a:solidFill>
                <a:effectLst/>
                <a:latin typeface="YAFdJjbTu24 1"/>
              </a:rPr>
              <a:t>BR-101/SC</a:t>
            </a:r>
            <a:endParaRPr lang="pt-BR" sz="2000" dirty="0">
              <a:solidFill>
                <a:srgbClr val="0B2F5B"/>
              </a:solidFill>
              <a:effectLst/>
              <a:latin typeface="YAFdJjbTu24 1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36B996A-EC8D-747D-05D5-999D45BE0352}"/>
              </a:ext>
            </a:extLst>
          </p:cNvPr>
          <p:cNvSpPr txBox="1"/>
          <p:nvPr/>
        </p:nvSpPr>
        <p:spPr>
          <a:xfrm>
            <a:off x="605394" y="63119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i="0" dirty="0">
                <a:solidFill>
                  <a:srgbClr val="0B2F5B"/>
                </a:solidFill>
                <a:effectLst/>
                <a:latin typeface="YAFdJjbTu24 1"/>
              </a:rPr>
              <a:t>Resultados Gerais: Autopista Litoral Sul</a:t>
            </a:r>
            <a:endParaRPr lang="pt-BR" sz="1200" dirty="0">
              <a:solidFill>
                <a:srgbClr val="0B2F5B"/>
              </a:solidFill>
              <a:effectLst/>
              <a:latin typeface="YAFdJjbTu24 1"/>
            </a:endParaRPr>
          </a:p>
        </p:txBody>
      </p:sp>
      <p:graphicFrame>
        <p:nvGraphicFramePr>
          <p:cNvPr id="11" name="Espaço Reservado para Conteúdo 4">
            <a:extLst>
              <a:ext uri="{FF2B5EF4-FFF2-40B4-BE49-F238E27FC236}">
                <a16:creationId xmlns:a16="http://schemas.microsoft.com/office/drawing/2014/main" id="{AA4CEA2E-48D6-CC5F-9DA5-21BF5A4CF4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821319"/>
              </p:ext>
            </p:extLst>
          </p:nvPr>
        </p:nvGraphicFramePr>
        <p:xfrm>
          <a:off x="432199" y="1668399"/>
          <a:ext cx="4572000" cy="1691999"/>
        </p:xfrm>
        <a:graphic>
          <a:graphicData uri="http://schemas.openxmlformats.org/drawingml/2006/table">
            <a:tbl>
              <a:tblPr firstRow="1">
                <a:tableStyleId>{F2DE63D5-997A-4646-A377-4702673A728D}</a:tableStyleId>
              </a:tblPr>
              <a:tblGrid>
                <a:gridCol w="1564798">
                  <a:extLst>
                    <a:ext uri="{9D8B030D-6E8A-4147-A177-3AD203B41FA5}">
                      <a16:colId xmlns:a16="http://schemas.microsoft.com/office/drawing/2014/main" val="438681360"/>
                    </a:ext>
                  </a:extLst>
                </a:gridCol>
                <a:gridCol w="3007202">
                  <a:extLst>
                    <a:ext uri="{9D8B030D-6E8A-4147-A177-3AD203B41FA5}">
                      <a16:colId xmlns:a16="http://schemas.microsoft.com/office/drawing/2014/main" val="584121398"/>
                    </a:ext>
                  </a:extLst>
                </a:gridCol>
              </a:tblGrid>
              <a:tr h="4874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Quantitativo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53" marR="2053" marT="2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NOTA DE CRITICIDADE</a:t>
                      </a:r>
                      <a:b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pt-B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(nível de risco)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53" marR="2053" marT="2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61305"/>
                  </a:ext>
                </a:extLst>
              </a:tr>
              <a:tr h="3478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1.681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53" marR="2053" marT="2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53" marR="2053" marT="2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2153296"/>
                  </a:ext>
                </a:extLst>
              </a:tr>
              <a:tr h="2447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233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53" marR="2053" marT="2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53" marR="2053" marT="2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852433"/>
                  </a:ext>
                </a:extLst>
              </a:tr>
              <a:tr h="3192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53" marR="2053" marT="2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53" marR="2053" marT="2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7192858"/>
                  </a:ext>
                </a:extLst>
              </a:tr>
              <a:tr h="2926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53" marR="2053" marT="2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2053" marR="2053" marT="205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9272652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DC96D4B7-8D17-0F38-6C66-B31535BC19C3}"/>
              </a:ext>
            </a:extLst>
          </p:cNvPr>
          <p:cNvSpPr txBox="1"/>
          <p:nvPr/>
        </p:nvSpPr>
        <p:spPr>
          <a:xfrm>
            <a:off x="5507172" y="4103231"/>
            <a:ext cx="6346133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rgbClr val="145E80"/>
                </a:solidFill>
                <a:latin typeface="Barlow" panose="00000500000000000000" pitchFamily="2" charset="0"/>
              </a:rPr>
              <a:t>Nível 0</a:t>
            </a:r>
            <a:r>
              <a:rPr lang="pt-BR" sz="1400" b="1" dirty="0">
                <a:solidFill>
                  <a:srgbClr val="002060"/>
                </a:solidFill>
                <a:latin typeface="Barlow" panose="00000500000000000000" pitchFamily="2" charset="0"/>
              </a:rPr>
              <a:t>: </a:t>
            </a:r>
            <a:r>
              <a:rPr lang="pt-BR" sz="1400" dirty="0">
                <a:solidFill>
                  <a:srgbClr val="002060"/>
                </a:solidFill>
                <a:latin typeface="Barlow" panose="00000500000000000000" pitchFamily="2" charset="0"/>
              </a:rPr>
              <a:t>O local encontra-se estabilizado, não oferecendo perigo para o tráfego. Este caso aplica-se aos locais onde já foram executadas obras, tendo sido incluído para permitir a atualização do cadastro.</a:t>
            </a:r>
          </a:p>
          <a:p>
            <a:pPr algn="just"/>
            <a:r>
              <a:rPr lang="pt-BR" sz="1400" b="1" dirty="0">
                <a:solidFill>
                  <a:srgbClr val="5C3866"/>
                </a:solidFill>
                <a:latin typeface="Barlow" panose="00000500000000000000" pitchFamily="2" charset="0"/>
              </a:rPr>
              <a:t>Nível 1: </a:t>
            </a:r>
            <a:r>
              <a:rPr lang="pt-BR" sz="1400" dirty="0">
                <a:solidFill>
                  <a:srgbClr val="002060"/>
                </a:solidFill>
                <a:latin typeface="Barlow" panose="00000500000000000000" pitchFamily="2" charset="0"/>
              </a:rPr>
              <a:t>O problema encontra-se em estágio inicial de evolução, podendo oferecer perigo a longo prazo para o tráfego.</a:t>
            </a:r>
          </a:p>
          <a:p>
            <a:pPr algn="just"/>
            <a:r>
              <a:rPr lang="pt-BR" sz="1400" b="1" dirty="0">
                <a:solidFill>
                  <a:srgbClr val="5CB15C"/>
                </a:solidFill>
                <a:latin typeface="Barlow" panose="00000500000000000000" pitchFamily="2" charset="0"/>
              </a:rPr>
              <a:t>Nível 2: </a:t>
            </a:r>
            <a:r>
              <a:rPr lang="pt-BR" sz="1400" dirty="0">
                <a:solidFill>
                  <a:srgbClr val="002060"/>
                </a:solidFill>
                <a:latin typeface="Barlow" panose="00000500000000000000" pitchFamily="2" charset="0"/>
              </a:rPr>
              <a:t>O problema está em evolução, oferecendo perigo a curto ou médio prazo para o tráfego.</a:t>
            </a:r>
          </a:p>
          <a:p>
            <a:pPr algn="just"/>
            <a:r>
              <a:rPr lang="pt-BR" sz="1400" b="1" dirty="0">
                <a:solidFill>
                  <a:srgbClr val="0E9BD3"/>
                </a:solidFill>
                <a:latin typeface="Barlow" panose="00000500000000000000" pitchFamily="2" charset="0"/>
              </a:rPr>
              <a:t>Nível 3: </a:t>
            </a:r>
            <a:r>
              <a:rPr lang="pt-BR" sz="1400" dirty="0">
                <a:solidFill>
                  <a:srgbClr val="002060"/>
                </a:solidFill>
                <a:latin typeface="Barlow" panose="00000500000000000000" pitchFamily="2" charset="0"/>
              </a:rPr>
              <a:t>O problema está em evolução, oferecendo perigo imediato para o tráfego, pois já houve ruptura ou está prestes a ocorrer. Neste caso, deverão ser tomadas medidas emergenciais, tais como: sinalizar, desviar o tráfego no trecho e impedir a infiltração de água</a:t>
            </a:r>
            <a:r>
              <a:rPr lang="pt-BR" dirty="0">
                <a:solidFill>
                  <a:srgbClr val="002060"/>
                </a:solidFill>
              </a:rPr>
              <a:t>.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E150C1B8-201E-BD1C-D695-DFC6B4E460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884335"/>
              </p:ext>
            </p:extLst>
          </p:nvPr>
        </p:nvGraphicFramePr>
        <p:xfrm>
          <a:off x="432199" y="35574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aixaDeTexto 18">
            <a:extLst>
              <a:ext uri="{FF2B5EF4-FFF2-40B4-BE49-F238E27FC236}">
                <a16:creationId xmlns:a16="http://schemas.microsoft.com/office/drawing/2014/main" id="{B0C9A865-B5D6-9CDF-86B2-12EA966A1D13}"/>
              </a:ext>
            </a:extLst>
          </p:cNvPr>
          <p:cNvSpPr txBox="1"/>
          <p:nvPr/>
        </p:nvSpPr>
        <p:spPr>
          <a:xfrm>
            <a:off x="7187803" y="2057579"/>
            <a:ext cx="3526084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1800" b="1" dirty="0">
                <a:solidFill>
                  <a:srgbClr val="002060"/>
                </a:solidFill>
              </a:rPr>
              <a:t>1.991 terraplenos monitorados</a:t>
            </a:r>
          </a:p>
          <a:p>
            <a:pPr marL="0" indent="0" algn="ctr">
              <a:buNone/>
            </a:pPr>
            <a:r>
              <a:rPr lang="pt-BR" dirty="0">
                <a:solidFill>
                  <a:srgbClr val="002060"/>
                </a:solidFill>
              </a:rPr>
              <a:t>Destes, 4% com nível 2 e 3 </a:t>
            </a:r>
            <a:br>
              <a:rPr lang="pt-BR" dirty="0">
                <a:solidFill>
                  <a:srgbClr val="002060"/>
                </a:solidFill>
              </a:rPr>
            </a:br>
            <a:r>
              <a:rPr lang="pt-BR" dirty="0">
                <a:solidFill>
                  <a:srgbClr val="002060"/>
                </a:solidFill>
              </a:rPr>
              <a:t>(77 pontos)</a:t>
            </a:r>
            <a:endParaRPr lang="pt-BR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494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399BD5F-5674-C33C-76E1-A8E556ADB6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456194"/>
              </p:ext>
            </p:extLst>
          </p:nvPr>
        </p:nvGraphicFramePr>
        <p:xfrm>
          <a:off x="1390649" y="1525371"/>
          <a:ext cx="9410701" cy="1661160"/>
        </p:xfrm>
        <a:graphic>
          <a:graphicData uri="http://schemas.openxmlformats.org/drawingml/2006/table">
            <a:tbl>
              <a:tblPr/>
              <a:tblGrid>
                <a:gridCol w="1817435">
                  <a:extLst>
                    <a:ext uri="{9D8B030D-6E8A-4147-A177-3AD203B41FA5}">
                      <a16:colId xmlns:a16="http://schemas.microsoft.com/office/drawing/2014/main" val="1927107674"/>
                    </a:ext>
                  </a:extLst>
                </a:gridCol>
                <a:gridCol w="608984">
                  <a:extLst>
                    <a:ext uri="{9D8B030D-6E8A-4147-A177-3AD203B41FA5}">
                      <a16:colId xmlns:a16="http://schemas.microsoft.com/office/drawing/2014/main" val="40135868"/>
                    </a:ext>
                  </a:extLst>
                </a:gridCol>
                <a:gridCol w="3377956">
                  <a:extLst>
                    <a:ext uri="{9D8B030D-6E8A-4147-A177-3AD203B41FA5}">
                      <a16:colId xmlns:a16="http://schemas.microsoft.com/office/drawing/2014/main" val="1229402394"/>
                    </a:ext>
                  </a:extLst>
                </a:gridCol>
                <a:gridCol w="608984">
                  <a:extLst>
                    <a:ext uri="{9D8B030D-6E8A-4147-A177-3AD203B41FA5}">
                      <a16:colId xmlns:a16="http://schemas.microsoft.com/office/drawing/2014/main" val="3752717302"/>
                    </a:ext>
                  </a:extLst>
                </a:gridCol>
                <a:gridCol w="608984">
                  <a:extLst>
                    <a:ext uri="{9D8B030D-6E8A-4147-A177-3AD203B41FA5}">
                      <a16:colId xmlns:a16="http://schemas.microsoft.com/office/drawing/2014/main" val="876642576"/>
                    </a:ext>
                  </a:extLst>
                </a:gridCol>
                <a:gridCol w="1256029">
                  <a:extLst>
                    <a:ext uri="{9D8B030D-6E8A-4147-A177-3AD203B41FA5}">
                      <a16:colId xmlns:a16="http://schemas.microsoft.com/office/drawing/2014/main" val="1310036704"/>
                    </a:ext>
                  </a:extLst>
                </a:gridCol>
                <a:gridCol w="1132329">
                  <a:extLst>
                    <a:ext uri="{9D8B030D-6E8A-4147-A177-3AD203B41FA5}">
                      <a16:colId xmlns:a16="http://schemas.microsoft.com/office/drawing/2014/main" val="367617660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km próximo à ocorrência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Sentido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Terraplenos mais próximos na Monitoração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Sentido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em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Nível em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516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232+000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 101 SC 231+885 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231+885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8272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232+500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 101 SC 232+520 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232+520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03949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232+600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 101 SC 232+720 N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232+720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9591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233+500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 101 SC 233+520 N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233+520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152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233+800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 101 SC 233+910 N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233+910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164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234+420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 101 SC 234+465 N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234+465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62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230+000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 101 SC 230+175 S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230+175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Nível 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575329"/>
                  </a:ext>
                </a:extLst>
              </a:tr>
            </a:tbl>
          </a:graphicData>
        </a:graphic>
      </p:graphicFrame>
      <p:sp>
        <p:nvSpPr>
          <p:cNvPr id="8" name="Retângulo 7">
            <a:extLst>
              <a:ext uri="{FF2B5EF4-FFF2-40B4-BE49-F238E27FC236}">
                <a16:creationId xmlns:a16="http://schemas.microsoft.com/office/drawing/2014/main" id="{F323B010-4188-878A-FC7E-17C50EEFCAC4}"/>
              </a:ext>
            </a:extLst>
          </p:cNvPr>
          <p:cNvSpPr/>
          <p:nvPr/>
        </p:nvSpPr>
        <p:spPr>
          <a:xfrm>
            <a:off x="605393" y="309805"/>
            <a:ext cx="8475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Morro dos Cavalos: Resultados  de Monitoração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01FE5B2-AF37-6F1F-3F8D-132F436D7BB3}"/>
              </a:ext>
            </a:extLst>
          </p:cNvPr>
          <p:cNvSpPr txBox="1"/>
          <p:nvPr/>
        </p:nvSpPr>
        <p:spPr>
          <a:xfrm>
            <a:off x="866011" y="803964"/>
            <a:ext cx="634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B2F5B"/>
                </a:solidFill>
                <a:latin typeface="YAFdJjbTu24 1"/>
              </a:rPr>
              <a:t>Terraplenos Próximos</a:t>
            </a:r>
            <a:endParaRPr lang="pt-BR" sz="2000" dirty="0">
              <a:solidFill>
                <a:srgbClr val="0B2F5B"/>
              </a:solidFill>
              <a:effectLst/>
              <a:latin typeface="YAFdJjbTu24 1"/>
            </a:endParaRP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BC5B4AC-1196-F259-79C9-CCB587259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76" y="4279900"/>
            <a:ext cx="3873501" cy="186818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2060"/>
                </a:solidFill>
                <a:latin typeface="Barlow" panose="00000500000000000000" pitchFamily="2" charset="0"/>
              </a:rPr>
              <a:t>A Fiscalização da ANTT poderia ter tomado alguma atitude adicional, mesmo que os resultados da monitoração não indicassem necessidades específicas?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1500" dirty="0">
              <a:solidFill>
                <a:srgbClr val="002060"/>
              </a:solidFill>
              <a:latin typeface="Barlow" panose="000005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500" dirty="0">
                <a:solidFill>
                  <a:srgbClr val="002060"/>
                </a:solidFill>
                <a:latin typeface="Barlow" panose="00000500000000000000" pitchFamily="2" charset="0"/>
              </a:rPr>
              <a:t>Essa ação poderia ser tomada em função do conhecimento de campo dos fiscais?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C558A09-E6BD-FEA6-5028-3033A1A2C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6"/>
          <a:stretch/>
        </p:blipFill>
        <p:spPr>
          <a:xfrm>
            <a:off x="4064000" y="3848100"/>
            <a:ext cx="7789884" cy="2972050"/>
          </a:xfrm>
          <a:prstGeom prst="rect">
            <a:avLst/>
          </a:prstGeom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B343C04C-31AF-D029-BECE-FB76E55529D0}"/>
              </a:ext>
            </a:extLst>
          </p:cNvPr>
          <p:cNvSpPr txBox="1">
            <a:spLocks/>
          </p:cNvSpPr>
          <p:nvPr/>
        </p:nvSpPr>
        <p:spPr>
          <a:xfrm>
            <a:off x="6521196" y="3429000"/>
            <a:ext cx="3154891" cy="3566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b="1" dirty="0">
                <a:solidFill>
                  <a:srgbClr val="002060"/>
                </a:solidFill>
                <a:latin typeface="Barlow" panose="00000500000000000000" pitchFamily="2" charset="0"/>
              </a:rPr>
              <a:t>Histórico de tomada de decisão</a:t>
            </a:r>
          </a:p>
        </p:txBody>
      </p:sp>
    </p:spTree>
    <p:extLst>
      <p:ext uri="{BB962C8B-B14F-4D97-AF65-F5344CB8AC3E}">
        <p14:creationId xmlns:p14="http://schemas.microsoft.com/office/powerpoint/2010/main" val="85948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EF029EEE-6741-62A8-D79F-1A7D56079B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32295"/>
              </p:ext>
            </p:extLst>
          </p:nvPr>
        </p:nvGraphicFramePr>
        <p:xfrm>
          <a:off x="329184" y="1296140"/>
          <a:ext cx="11375135" cy="5135775"/>
        </p:xfrm>
        <a:graphic>
          <a:graphicData uri="http://schemas.openxmlformats.org/drawingml/2006/table">
            <a:tbl>
              <a:tblPr/>
              <a:tblGrid>
                <a:gridCol w="898594">
                  <a:extLst>
                    <a:ext uri="{9D8B030D-6E8A-4147-A177-3AD203B41FA5}">
                      <a16:colId xmlns:a16="http://schemas.microsoft.com/office/drawing/2014/main" val="1967274471"/>
                    </a:ext>
                  </a:extLst>
                </a:gridCol>
                <a:gridCol w="672293">
                  <a:extLst>
                    <a:ext uri="{9D8B030D-6E8A-4147-A177-3AD203B41FA5}">
                      <a16:colId xmlns:a16="http://schemas.microsoft.com/office/drawing/2014/main" val="982968915"/>
                    </a:ext>
                  </a:extLst>
                </a:gridCol>
                <a:gridCol w="672293">
                  <a:extLst>
                    <a:ext uri="{9D8B030D-6E8A-4147-A177-3AD203B41FA5}">
                      <a16:colId xmlns:a16="http://schemas.microsoft.com/office/drawing/2014/main" val="2239099246"/>
                    </a:ext>
                  </a:extLst>
                </a:gridCol>
                <a:gridCol w="672293">
                  <a:extLst>
                    <a:ext uri="{9D8B030D-6E8A-4147-A177-3AD203B41FA5}">
                      <a16:colId xmlns:a16="http://schemas.microsoft.com/office/drawing/2014/main" val="1455209892"/>
                    </a:ext>
                  </a:extLst>
                </a:gridCol>
                <a:gridCol w="672293">
                  <a:extLst>
                    <a:ext uri="{9D8B030D-6E8A-4147-A177-3AD203B41FA5}">
                      <a16:colId xmlns:a16="http://schemas.microsoft.com/office/drawing/2014/main" val="3593996622"/>
                    </a:ext>
                  </a:extLst>
                </a:gridCol>
                <a:gridCol w="672293">
                  <a:extLst>
                    <a:ext uri="{9D8B030D-6E8A-4147-A177-3AD203B41FA5}">
                      <a16:colId xmlns:a16="http://schemas.microsoft.com/office/drawing/2014/main" val="2938791761"/>
                    </a:ext>
                  </a:extLst>
                </a:gridCol>
                <a:gridCol w="672293">
                  <a:extLst>
                    <a:ext uri="{9D8B030D-6E8A-4147-A177-3AD203B41FA5}">
                      <a16:colId xmlns:a16="http://schemas.microsoft.com/office/drawing/2014/main" val="3380990045"/>
                    </a:ext>
                  </a:extLst>
                </a:gridCol>
                <a:gridCol w="672293">
                  <a:extLst>
                    <a:ext uri="{9D8B030D-6E8A-4147-A177-3AD203B41FA5}">
                      <a16:colId xmlns:a16="http://schemas.microsoft.com/office/drawing/2014/main" val="438681360"/>
                    </a:ext>
                  </a:extLst>
                </a:gridCol>
                <a:gridCol w="672293">
                  <a:extLst>
                    <a:ext uri="{9D8B030D-6E8A-4147-A177-3AD203B41FA5}">
                      <a16:colId xmlns:a16="http://schemas.microsoft.com/office/drawing/2014/main" val="584121398"/>
                    </a:ext>
                  </a:extLst>
                </a:gridCol>
                <a:gridCol w="5098197">
                  <a:extLst>
                    <a:ext uri="{9D8B030D-6E8A-4147-A177-3AD203B41FA5}">
                      <a16:colId xmlns:a16="http://schemas.microsoft.com/office/drawing/2014/main" val="1685941328"/>
                    </a:ext>
                  </a:extLst>
                </a:gridCol>
              </a:tblGrid>
              <a:tr h="32843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PONTO</a:t>
                      </a:r>
                      <a:b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</a:b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identificação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TIPO 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LOCALIZAÇÃO (km)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EXTENSÃO</a:t>
                      </a:r>
                      <a:b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</a:b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(m)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KM INICIAL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KM FINAL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SENTIDO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ALTURA</a:t>
                      </a:r>
                      <a:b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</a:b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(m)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NOTA DE CRITICIDADE</a:t>
                      </a:r>
                      <a:b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</a:br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(nível de risco)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rlow" panose="00000500000000000000" pitchFamily="2" charset="0"/>
                        </a:rPr>
                        <a:t>OBSERVAÇÃO (qual a solução ou plano de contingência)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261305"/>
                  </a:ext>
                </a:extLst>
              </a:tr>
              <a:tr h="6568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TP 101 SC 235+015 N 1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Corte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235+015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130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234+950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234+950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Norte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15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Em avaliação para definição de ações conforme cronograma estabelecido no relatório de monitoração.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153296"/>
                  </a:ext>
                </a:extLst>
              </a:tr>
              <a:tr h="11043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TP 101 SC 235+145 S 1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Aterro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235+145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215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235+225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235+225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Sul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4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Enrocamento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52433"/>
                  </a:ext>
                </a:extLst>
              </a:tr>
              <a:tr h="11207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TP 101 SC 235+155 N 1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Corte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235+155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150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235+080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235+080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Norte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15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Conforme definido pela nota técnica nº 003/2018/GEINV/SUINF, de 25/01/2018, quando houver o agravamento da severidade deste passivo, este será objeto de análise da Agência para incremento ao contrato de concessão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192858"/>
                  </a:ext>
                </a:extLst>
              </a:tr>
              <a:tr h="4105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TP 101 SC 235+255 N 1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Aterro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235+255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235+240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235+240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Norte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Concessionária segue monitorando e realizando ação de conservação.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272652"/>
                  </a:ext>
                </a:extLst>
              </a:tr>
              <a:tr h="65686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TP 101 SC 235+530 N 1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Aterro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235+530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200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235+430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235+430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Norte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4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3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Em avaliação para definição de ações conforme cronograma estabelecido no relatório de monitoração.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0788098"/>
                  </a:ext>
                </a:extLst>
              </a:tr>
              <a:tr h="65686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TP 101 SC 235+540 S 1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Aterro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235+540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200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235+640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235+640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Sul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4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Em avaliação para definição de ações conforme cronograma estabelecido no relatório de monitoração.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0626011"/>
                  </a:ext>
                </a:extLst>
              </a:tr>
              <a:tr h="41054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TP 101 SC 236+050 N 1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Aterro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236+050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100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236+000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236+000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Norte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6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0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rlow" panose="00000500000000000000" pitchFamily="2" charset="0"/>
                        </a:rPr>
                        <a:t>Concessionária segue monitorando e realizando ação de conservação.</a:t>
                      </a:r>
                    </a:p>
                  </a:txBody>
                  <a:tcPr marL="2053" marR="2053" marT="2053" marB="0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6876671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15E0E442-A4CC-25E8-8486-649FAE8E30BC}"/>
              </a:ext>
            </a:extLst>
          </p:cNvPr>
          <p:cNvSpPr/>
          <p:nvPr/>
        </p:nvSpPr>
        <p:spPr>
          <a:xfrm>
            <a:off x="605393" y="309805"/>
            <a:ext cx="84751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000" b="1" dirty="0">
                <a:solidFill>
                  <a:srgbClr val="002060"/>
                </a:solidFill>
                <a:latin typeface="Barlow ExtraBold" panose="00000900000000000000" pitchFamily="2" charset="0"/>
              </a:rPr>
              <a:t>Morro dos Cavalos: Resultados  de Monitoração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35A64E4-E7F0-A767-F056-F146D0DB187F}"/>
              </a:ext>
            </a:extLst>
          </p:cNvPr>
          <p:cNvSpPr txBox="1"/>
          <p:nvPr/>
        </p:nvSpPr>
        <p:spPr>
          <a:xfrm>
            <a:off x="866011" y="803964"/>
            <a:ext cx="6346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B2F5B"/>
                </a:solidFill>
                <a:latin typeface="YAFdJjbTu24 1"/>
              </a:rPr>
              <a:t>Análise de Segmentos</a:t>
            </a:r>
            <a:endParaRPr lang="pt-BR" sz="2000" dirty="0">
              <a:solidFill>
                <a:srgbClr val="0B2F5B"/>
              </a:solidFill>
              <a:effectLst/>
              <a:latin typeface="YAFdJjbTu24 1"/>
            </a:endParaRPr>
          </a:p>
        </p:txBody>
      </p:sp>
    </p:spTree>
    <p:extLst>
      <p:ext uri="{BB962C8B-B14F-4D97-AF65-F5344CB8AC3E}">
        <p14:creationId xmlns:p14="http://schemas.microsoft.com/office/powerpoint/2010/main" val="6036094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B24D64-6210-468F-B366-5A6F2A1DA6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430C51-19F6-45CE-B008-B33E553F2B72}"/>
</file>

<file path=customXml/itemProps3.xml><?xml version="1.0" encoding="utf-8"?>
<ds:datastoreItem xmlns:ds="http://schemas.openxmlformats.org/officeDocument/2006/customXml" ds:itemID="{CFE5B597-3E7F-458E-936E-87555FCF5BEA}"/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1114</Words>
  <Application>Microsoft Office PowerPoint</Application>
  <PresentationFormat>Widescreen</PresentationFormat>
  <Paragraphs>239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Aptos Narrow</vt:lpstr>
      <vt:lpstr>Arial</vt:lpstr>
      <vt:lpstr>Barlow</vt:lpstr>
      <vt:lpstr>Barlow ExtraBold</vt:lpstr>
      <vt:lpstr>Barlow Semi-Bold</vt:lpstr>
      <vt:lpstr>Calibri</vt:lpstr>
      <vt:lpstr>Wingdings</vt:lpstr>
      <vt:lpstr>YAFdJjbTu24 1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Rodrigues Alves</dc:creator>
  <cp:lastModifiedBy>Sergio Bezerra De Menezes Rodrigues</cp:lastModifiedBy>
  <cp:revision>8</cp:revision>
  <dcterms:created xsi:type="dcterms:W3CDTF">2024-05-31T13:12:03Z</dcterms:created>
  <dcterms:modified xsi:type="dcterms:W3CDTF">2024-06-03T20:24:10Z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</Properties>
</file>