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611" r:id="rId2"/>
    <p:sldId id="256" r:id="rId3"/>
    <p:sldId id="610" r:id="rId4"/>
    <p:sldId id="612" r:id="rId5"/>
    <p:sldId id="613" r:id="rId6"/>
    <p:sldId id="614" r:id="rId7"/>
    <p:sldId id="615" r:id="rId8"/>
    <p:sldId id="617" r:id="rId9"/>
    <p:sldId id="541" r:id="rId10"/>
    <p:sldId id="539" r:id="rId11"/>
    <p:sldId id="618" r:id="rId12"/>
    <p:sldId id="619" r:id="rId13"/>
    <p:sldId id="625" r:id="rId14"/>
    <p:sldId id="626" r:id="rId15"/>
    <p:sldId id="627" r:id="rId16"/>
    <p:sldId id="628" r:id="rId17"/>
    <p:sldId id="629" r:id="rId18"/>
    <p:sldId id="630" r:id="rId19"/>
    <p:sldId id="620" r:id="rId20"/>
    <p:sldId id="621" r:id="rId21"/>
    <p:sldId id="622" r:id="rId22"/>
    <p:sldId id="623" r:id="rId23"/>
    <p:sldId id="624" r:id="rId24"/>
    <p:sldId id="631" r:id="rId25"/>
    <p:sldId id="632" r:id="rId26"/>
    <p:sldId id="633" r:id="rId27"/>
    <p:sldId id="634" r:id="rId28"/>
    <p:sldId id="635" r:id="rId29"/>
    <p:sldId id="636" r:id="rId30"/>
    <p:sldId id="637" r:id="rId31"/>
    <p:sldId id="638" r:id="rId32"/>
    <p:sldId id="642" r:id="rId33"/>
    <p:sldId id="641" r:id="rId34"/>
    <p:sldId id="640" r:id="rId35"/>
    <p:sldId id="639" r:id="rId36"/>
    <p:sldId id="643" r:id="rId37"/>
    <p:sldId id="644" r:id="rId38"/>
    <p:sldId id="646" r:id="rId39"/>
    <p:sldId id="647" r:id="rId40"/>
    <p:sldId id="616" r:id="rId4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597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48" Type="http://schemas.openxmlformats.org/officeDocument/2006/relationships/customXml" Target="../customXml/item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67B0AD-304C-441A-B762-B8EE2481B4C9}" type="datetimeFigureOut">
              <a:rPr lang="pt-BR" smtClean="0"/>
              <a:t>03/06/2024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BF1620-31F7-4B25-9861-C4826ADF04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7668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4D5630-59A8-BE90-078A-F0707DF043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00C697E-1359-8DE9-1B58-01BC0E4610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260D21B-7503-C8C0-E59B-4F6999D5C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ACBD-E49B-4931-BD0A-8F2D32DABE83}" type="datetimeFigureOut">
              <a:rPr lang="pt-BR" smtClean="0"/>
              <a:t>03/06/2024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A9A1801-2915-1F78-B512-E83C1E385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BB9CD46-B10A-0509-D9C2-E324D0FF0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E73F4-B3EF-4435-9CF2-31056429E3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4427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C1764A-3B5D-D108-D6F6-549371631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C985730-B524-3757-183B-303B31A0EB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582CE43-1CD2-0537-9372-403864E13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ACBD-E49B-4931-BD0A-8F2D32DABE83}" type="datetimeFigureOut">
              <a:rPr lang="pt-BR" smtClean="0"/>
              <a:t>03/06/2024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C7EAA2F-DF6D-462C-F1A2-762F2C6FB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005F5C0-9268-1923-01BE-E63F2C345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E73F4-B3EF-4435-9CF2-31056429E3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1308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5FC4E41-6E90-8EC1-B6C5-A3D042AACA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95BD430-AF8D-53A4-F60F-CB46E21D51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F03EF62-8273-A1D0-7E53-E15F2E4AE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ACBD-E49B-4931-BD0A-8F2D32DABE83}" type="datetimeFigureOut">
              <a:rPr lang="pt-BR" smtClean="0"/>
              <a:t>03/06/2024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8405DF8-1D2C-C803-E0BE-93C83D6CF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33CBEF1-8019-4612-ABDA-5DDBEB946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E73F4-B3EF-4435-9CF2-31056429E3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23057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 Slid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9"/>
          <p:cNvSpPr txBox="1">
            <a:spLocks noGrp="1"/>
          </p:cNvSpPr>
          <p:nvPr>
            <p:ph type="title"/>
          </p:nvPr>
        </p:nvSpPr>
        <p:spPr>
          <a:xfrm>
            <a:off x="1026360" y="1509120"/>
            <a:ext cx="484956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9"/>
          <p:cNvSpPr txBox="1">
            <a:spLocks noGrp="1"/>
          </p:cNvSpPr>
          <p:nvPr>
            <p:ph type="subTitle" idx="1"/>
          </p:nvPr>
        </p:nvSpPr>
        <p:spPr>
          <a:xfrm>
            <a:off x="838080" y="2443320"/>
            <a:ext cx="10515240" cy="2612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9"/>
          <p:cNvSpPr txBox="1">
            <a:spLocks noGrp="1"/>
          </p:cNvSpPr>
          <p:nvPr>
            <p:ph type="ftr" idx="11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9"/>
          <p:cNvSpPr txBox="1">
            <a:spLocks noGrp="1"/>
          </p:cNvSpPr>
          <p:nvPr>
            <p:ph type="sldNum" idx="12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2400" b="0" strike="noStrike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lvl1pPr>
            <a:lvl2pPr marL="0" lvl="1" indent="0" algn="l">
              <a:spcBef>
                <a:spcPts val="0"/>
              </a:spcBef>
              <a:buNone/>
              <a:defRPr sz="2400" b="0" strike="noStrike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lvl2pPr>
            <a:lvl3pPr marL="0" lvl="2" indent="0" algn="l">
              <a:spcBef>
                <a:spcPts val="0"/>
              </a:spcBef>
              <a:buNone/>
              <a:defRPr sz="2400" b="0" strike="noStrike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lvl3pPr>
            <a:lvl4pPr marL="0" lvl="3" indent="0" algn="l">
              <a:spcBef>
                <a:spcPts val="0"/>
              </a:spcBef>
              <a:buNone/>
              <a:defRPr sz="2400" b="0" strike="noStrike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lvl4pPr>
            <a:lvl5pPr marL="0" lvl="4" indent="0" algn="l">
              <a:spcBef>
                <a:spcPts val="0"/>
              </a:spcBef>
              <a:buNone/>
              <a:defRPr sz="2400" b="0" strike="noStrike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lvl5pPr>
            <a:lvl6pPr marL="0" lvl="5" indent="0" algn="l">
              <a:spcBef>
                <a:spcPts val="0"/>
              </a:spcBef>
              <a:buNone/>
              <a:defRPr sz="2400" b="0" strike="noStrike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lvl6pPr>
            <a:lvl7pPr marL="0" lvl="6" indent="0" algn="l">
              <a:spcBef>
                <a:spcPts val="0"/>
              </a:spcBef>
              <a:buNone/>
              <a:defRPr sz="2400" b="0" strike="noStrike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lvl7pPr>
            <a:lvl8pPr marL="0" lvl="7" indent="0" algn="l">
              <a:spcBef>
                <a:spcPts val="0"/>
              </a:spcBef>
              <a:buNone/>
              <a:defRPr sz="2400" b="0" strike="noStrike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lvl8pPr>
            <a:lvl9pPr marL="0" lvl="8" indent="0" algn="l">
              <a:spcBef>
                <a:spcPts val="0"/>
              </a:spcBef>
              <a:buNone/>
              <a:defRPr sz="2400" b="0" strike="noStrike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lang="pt-BR"/>
          </a:p>
        </p:txBody>
      </p:sp>
      <p:sp>
        <p:nvSpPr>
          <p:cNvPr id="26" name="Google Shape;26;p29"/>
          <p:cNvSpPr txBox="1">
            <a:spLocks noGrp="1"/>
          </p:cNvSpPr>
          <p:nvPr>
            <p:ph type="dt" idx="10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3313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AC159D-7396-9D81-BB07-3A20E0CAC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E89BD48-440B-3713-AF31-3CB7110363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0F09E50-5FFE-E8E2-A8BF-BA16BB806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ACBD-E49B-4931-BD0A-8F2D32DABE83}" type="datetimeFigureOut">
              <a:rPr lang="pt-BR" smtClean="0"/>
              <a:t>03/06/2024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A09D543-4F1C-7AE9-FCD1-B18912FA9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30154AE-185A-6361-5619-017C710EA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E73F4-B3EF-4435-9CF2-31056429E3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994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980D3A-607E-C851-B849-F2C17CFD4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DCDF5E6-3C6F-4A6D-EA49-DE4E822097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4A5EAE0-70CD-250F-C681-D3AC9DDD9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ACBD-E49B-4931-BD0A-8F2D32DABE83}" type="datetimeFigureOut">
              <a:rPr lang="pt-BR" smtClean="0"/>
              <a:t>03/06/2024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17D6923-9A60-2C40-5650-10BBC09C1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0637E39-250A-0E1E-2EAE-1515F38B3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E73F4-B3EF-4435-9CF2-31056429E3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760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EFDA9D-708B-1B69-F58B-3639CC693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76F7805-7632-7452-CFE6-41089638DD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51E8CB7-56B4-CFF6-8EF2-3DC8A2915D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B4948E2-F36C-A18A-FA8A-886D07ADC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ACBD-E49B-4931-BD0A-8F2D32DABE83}" type="datetimeFigureOut">
              <a:rPr lang="pt-BR" smtClean="0"/>
              <a:t>03/06/2024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08A2DBE-1C17-ACA2-998C-9161BD136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C38143D-2E38-AB69-3A6B-855468B14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E73F4-B3EF-4435-9CF2-31056429E3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6038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0EA836-34A4-576B-C7DA-A6D50A1D3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72B2C46-EA3F-EAFA-BE9F-D9960AF4C9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58BAB7A-D84C-DED6-3C03-60975A5671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CD3169F-A0CC-4417-4D72-84A49B4D56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4318BACD-5C17-B50A-D0D8-CFD2C47B91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8EA4902A-D756-6C30-5EE8-45E6DFA98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ACBD-E49B-4931-BD0A-8F2D32DABE83}" type="datetimeFigureOut">
              <a:rPr lang="pt-BR" smtClean="0"/>
              <a:t>03/06/2024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0BBF540-D933-D673-BE66-168483D3A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413F168F-90E9-A3FE-6AAB-679223B2B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E73F4-B3EF-4435-9CF2-31056429E3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5338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D929F1-A775-45E7-B2D0-406BD7600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7F3FC1D-B153-B5AA-97A8-1DF7A4461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ACBD-E49B-4931-BD0A-8F2D32DABE83}" type="datetimeFigureOut">
              <a:rPr lang="pt-BR" smtClean="0"/>
              <a:t>03/06/2024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0B3C5B6-68E8-CE8F-3C07-97786EB54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D42F90A-31FA-9CE5-C4AE-28F75ECC5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E73F4-B3EF-4435-9CF2-31056429E3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8430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A6F5DBF-ED62-7E00-7F86-4F4804191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ACBD-E49B-4931-BD0A-8F2D32DABE83}" type="datetimeFigureOut">
              <a:rPr lang="pt-BR" smtClean="0"/>
              <a:t>03/06/2024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46833E02-579F-8DB2-E42B-F94B3DA3A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E9B3CAF-59DF-3504-0FB3-835184C61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E73F4-B3EF-4435-9CF2-31056429E3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1103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D21944-1891-5513-65D3-FDF62FB4B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407DEB5-77AF-2B0A-C0CF-2C53D5DE7B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A35C0C5-6636-5C0F-B6C9-7EF99CF30C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0A08B85-92EC-2490-79D8-C81CD93AD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ACBD-E49B-4931-BD0A-8F2D32DABE83}" type="datetimeFigureOut">
              <a:rPr lang="pt-BR" smtClean="0"/>
              <a:t>03/06/2024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747FE90-DC36-DBAB-9AEC-AABB9A829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88D3EE0-C9DB-710C-E145-B2DEC8CF6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E73F4-B3EF-4435-9CF2-31056429E3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3723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72C5D1-FBB2-F494-8D38-7C0C69046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BF8284D2-3E97-E2F7-44F6-DF9BD42041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78C7715-115A-6987-8F0B-30F1E0E409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950F2FF-3FE3-0956-CD8F-EB2285CA5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ACBD-E49B-4931-BD0A-8F2D32DABE83}" type="datetimeFigureOut">
              <a:rPr lang="pt-BR" smtClean="0"/>
              <a:t>03/06/2024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FBD01BB-69A0-63EB-259A-89448509C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D8BDC1C-C642-F137-DED4-64F4C11F4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E73F4-B3EF-4435-9CF2-31056429E3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1851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30B9C650-65AD-86BA-8C30-FAD489E86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BE8FA2A-CA67-65B1-A632-9C1FA06B6D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B9110BC-8B99-4DD2-91CA-2425CF68C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5ACBD-E49B-4931-BD0A-8F2D32DABE83}" type="datetimeFigureOut">
              <a:rPr lang="pt-BR" smtClean="0"/>
              <a:t>03/06/2024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8C8564C-4F42-3230-2FBC-9F33E97A24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1B596A6-7F60-4288-C8E8-CDFE5C297C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E73F4-B3EF-4435-9CF2-31056429E3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3564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9F585588-D420-62D7-6CAA-4DB62823A1EB}"/>
              </a:ext>
            </a:extLst>
          </p:cNvPr>
          <p:cNvSpPr txBox="1"/>
          <p:nvPr/>
        </p:nvSpPr>
        <p:spPr>
          <a:xfrm>
            <a:off x="-3010664" y="2891340"/>
            <a:ext cx="94142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800" b="1" dirty="0">
                <a:solidFill>
                  <a:srgbClr val="002060"/>
                </a:solidFill>
                <a:latin typeface="Barlow ExtraBold" panose="00000900000000000000" pitchFamily="2" charset="0"/>
              </a:rPr>
              <a:t>O DUPLO DESAFIO:</a:t>
            </a:r>
          </a:p>
          <a:p>
            <a:pPr algn="r"/>
            <a:r>
              <a:rPr lang="pt-BR" sz="4800" b="1" dirty="0">
                <a:solidFill>
                  <a:srgbClr val="002060"/>
                </a:solidFill>
                <a:latin typeface="Barlow ExtraBold" panose="00000900000000000000" pitchFamily="2" charset="0"/>
              </a:rPr>
              <a:t>ADAPTAÇÃO E</a:t>
            </a:r>
          </a:p>
          <a:p>
            <a:pPr algn="r"/>
            <a:r>
              <a:rPr lang="pt-BR" sz="4800" b="1" dirty="0">
                <a:solidFill>
                  <a:srgbClr val="002060"/>
                </a:solidFill>
                <a:latin typeface="Barlow ExtraBold" panose="00000900000000000000" pitchFamily="2" charset="0"/>
              </a:rPr>
              <a:t>MITIGAÇÃO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9C113DF-7A72-5F1B-E4CE-95FCD6F09F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238" r="8281" b="32296"/>
          <a:stretch/>
        </p:blipFill>
        <p:spPr>
          <a:xfrm>
            <a:off x="-1" y="51110"/>
            <a:ext cx="7887767" cy="1504988"/>
          </a:xfrm>
          <a:prstGeom prst="rect">
            <a:avLst/>
          </a:prstGeom>
        </p:spPr>
      </p:pic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1DCA79EA-DC27-B7E1-8E26-93E647AF8C7F}"/>
              </a:ext>
            </a:extLst>
          </p:cNvPr>
          <p:cNvCxnSpPr>
            <a:cxnSpLocks/>
          </p:cNvCxnSpPr>
          <p:nvPr/>
        </p:nvCxnSpPr>
        <p:spPr>
          <a:xfrm>
            <a:off x="6892234" y="2639764"/>
            <a:ext cx="0" cy="2667000"/>
          </a:xfrm>
          <a:prstGeom prst="line">
            <a:avLst/>
          </a:prstGeom>
          <a:ln w="825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m 8" descr="Logotipo&#10;&#10;Descrição gerada automaticamente">
            <a:extLst>
              <a:ext uri="{FF2B5EF4-FFF2-40B4-BE49-F238E27FC236}">
                <a16:creationId xmlns:a16="http://schemas.microsoft.com/office/drawing/2014/main" id="{6CFD3BF3-3982-2614-3AD8-1BAFE3D2C7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2" t="8546" r="6790" b="43455"/>
          <a:stretch/>
        </p:blipFill>
        <p:spPr>
          <a:xfrm>
            <a:off x="6993138" y="2253356"/>
            <a:ext cx="4322134" cy="2946308"/>
          </a:xfrm>
          <a:prstGeom prst="rect">
            <a:avLst/>
          </a:prstGeom>
        </p:spPr>
      </p:pic>
      <p:pic>
        <p:nvPicPr>
          <p:cNvPr id="10" name="Picture 2" descr="e-book] Defesa e recurso de multas no sistema da ANTT – SETCESP">
            <a:extLst>
              <a:ext uri="{FF2B5EF4-FFF2-40B4-BE49-F238E27FC236}">
                <a16:creationId xmlns:a16="http://schemas.microsoft.com/office/drawing/2014/main" id="{B8D7257E-4E7F-698B-DA2C-6332A11F1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3240" y="-356334"/>
            <a:ext cx="1560408" cy="156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37464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AC4BBE-9FE5-AD7D-A20C-07E1693E7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B2E26AF-5BC6-2CA3-B2AC-959934B270C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9" name="Imagem 8" descr="Mapa&#10;&#10;Descrição gerada automaticamente">
            <a:extLst>
              <a:ext uri="{FF2B5EF4-FFF2-40B4-BE49-F238E27FC236}">
                <a16:creationId xmlns:a16="http://schemas.microsoft.com/office/drawing/2014/main" id="{2FD0B141-2119-3E47-7AC5-F27FB0A70E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98" r="9591"/>
          <a:stretch/>
        </p:blipFill>
        <p:spPr>
          <a:xfrm>
            <a:off x="0" y="-16332"/>
            <a:ext cx="12192300" cy="6858000"/>
          </a:xfrm>
          <a:prstGeom prst="rect">
            <a:avLst/>
          </a:prstGeom>
        </p:spPr>
      </p:pic>
      <p:pic>
        <p:nvPicPr>
          <p:cNvPr id="11" name="Imagem 10" descr="Gráfico, Gráfico de barras&#10;&#10;Descrição gerada automaticamente">
            <a:extLst>
              <a:ext uri="{FF2B5EF4-FFF2-40B4-BE49-F238E27FC236}">
                <a16:creationId xmlns:a16="http://schemas.microsoft.com/office/drawing/2014/main" id="{CF6440C9-6633-7DB7-B821-27A440B47B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7" t="13469" r="15357" b="3971"/>
          <a:stretch/>
        </p:blipFill>
        <p:spPr>
          <a:xfrm>
            <a:off x="8073855" y="4542554"/>
            <a:ext cx="4115986" cy="2299114"/>
          </a:xfrm>
          <a:prstGeom prst="rect">
            <a:avLst/>
          </a:prstGeom>
        </p:spPr>
      </p:pic>
      <p:sp>
        <p:nvSpPr>
          <p:cNvPr id="6" name="CustomShape 1">
            <a:extLst>
              <a:ext uri="{FF2B5EF4-FFF2-40B4-BE49-F238E27FC236}">
                <a16:creationId xmlns:a16="http://schemas.microsoft.com/office/drawing/2014/main" id="{444B3A6E-595A-0ACD-F5B7-0DAA4394C313}"/>
              </a:ext>
            </a:extLst>
          </p:cNvPr>
          <p:cNvSpPr/>
          <p:nvPr/>
        </p:nvSpPr>
        <p:spPr>
          <a:xfrm>
            <a:off x="9637772" y="222636"/>
            <a:ext cx="2225783" cy="368145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/>
          <a:lstStyle/>
          <a:p>
            <a:r>
              <a:rPr lang="pt-BR" sz="2600" b="1" spc="-1" dirty="0">
                <a:solidFill>
                  <a:srgbClr val="002060"/>
                </a:solidFill>
                <a:latin typeface="Barlow ExtraBold" panose="00000900000000000000" pitchFamily="2" charset="0"/>
                <a:ea typeface="Calibri"/>
              </a:rPr>
              <a:t>Dos 5570 municípios, 3.679 tem capacidade adaptativa baixa ou muito baixa </a:t>
            </a:r>
          </a:p>
        </p:txBody>
      </p:sp>
      <p:sp>
        <p:nvSpPr>
          <p:cNvPr id="8" name="Google Shape;353;p1">
            <a:extLst>
              <a:ext uri="{FF2B5EF4-FFF2-40B4-BE49-F238E27FC236}">
                <a16:creationId xmlns:a16="http://schemas.microsoft.com/office/drawing/2014/main" id="{680B206F-17B6-0D72-6E64-E19F63EB7B44}"/>
              </a:ext>
            </a:extLst>
          </p:cNvPr>
          <p:cNvSpPr/>
          <p:nvPr/>
        </p:nvSpPr>
        <p:spPr>
          <a:xfrm>
            <a:off x="2007220" y="6506965"/>
            <a:ext cx="1653560" cy="275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664D"/>
              </a:buClr>
              <a:buSzPts val="3200"/>
              <a:buFont typeface="Arial Black" panose="020B0A04020102020204"/>
              <a:buNone/>
            </a:pPr>
            <a:r>
              <a:rPr lang="pt-BR" sz="1200" u="none" strike="noStrike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Adobe Gothic Std B" pitchFamily="34" charset="-128"/>
                <a:ea typeface="Adobe Gothic Std B" pitchFamily="34" charset="-128"/>
                <a:cs typeface="Arial Black" panose="020B0A04020102020204"/>
                <a:sym typeface="Arial Black" panose="020B0A04020102020204"/>
              </a:rPr>
              <a:t>Fonte: </a:t>
            </a:r>
            <a:r>
              <a:rPr lang="pt-BR" sz="1200" u="none" strike="noStrike" cap="none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dobe Gothic Std B" pitchFamily="34" charset="-128"/>
                <a:ea typeface="Adobe Gothic Std B" pitchFamily="34" charset="-128"/>
                <a:cs typeface="Arial Black" panose="020B0A04020102020204"/>
                <a:sym typeface="Arial Black" panose="020B0A04020102020204"/>
              </a:rPr>
              <a:t>AdaptaBrasil</a:t>
            </a:r>
            <a:endParaRPr sz="900" u="none" strike="noStrike" cap="none" dirty="0">
              <a:solidFill>
                <a:schemeClr val="tx1">
                  <a:lumMod val="85000"/>
                  <a:lumOff val="15000"/>
                </a:schemeClr>
              </a:solidFill>
              <a:latin typeface="Adobe Gothic Std B" pitchFamily="34" charset="-128"/>
              <a:ea typeface="Adobe Gothic Std B" pitchFamily="34" charset="-128"/>
              <a:sym typeface="Arial" panose="020B0604020202020204"/>
            </a:endParaRPr>
          </a:p>
        </p:txBody>
      </p:sp>
      <p:sp>
        <p:nvSpPr>
          <p:cNvPr id="10" name="CustomShape 1">
            <a:extLst>
              <a:ext uri="{FF2B5EF4-FFF2-40B4-BE49-F238E27FC236}">
                <a16:creationId xmlns:a16="http://schemas.microsoft.com/office/drawing/2014/main" id="{6AE3F67D-8417-6052-7CC4-0BC28A796CAE}"/>
              </a:ext>
            </a:extLst>
          </p:cNvPr>
          <p:cNvSpPr/>
          <p:nvPr/>
        </p:nvSpPr>
        <p:spPr>
          <a:xfrm>
            <a:off x="72483" y="3082665"/>
            <a:ext cx="4307425" cy="12031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/>
          <a:lstStyle/>
          <a:p>
            <a:r>
              <a:rPr lang="pt-BR" sz="2600" b="1" spc="-1" dirty="0">
                <a:solidFill>
                  <a:srgbClr val="002060"/>
                </a:solidFill>
                <a:latin typeface="Barlow ExtraBold" panose="00000900000000000000" pitchFamily="2" charset="0"/>
                <a:ea typeface="Calibri"/>
              </a:rPr>
              <a:t>Desastres </a:t>
            </a:r>
          </a:p>
          <a:p>
            <a:r>
              <a:rPr lang="pt-BR" sz="2600" b="1" spc="-1" dirty="0" err="1">
                <a:solidFill>
                  <a:srgbClr val="002060"/>
                </a:solidFill>
                <a:latin typeface="Barlow ExtraBold" panose="00000900000000000000" pitchFamily="2" charset="0"/>
                <a:ea typeface="Calibri"/>
              </a:rPr>
              <a:t>geohidrológicos</a:t>
            </a:r>
            <a:endParaRPr lang="pt-BR" sz="2600" b="1" spc="-1" dirty="0">
              <a:solidFill>
                <a:srgbClr val="002060"/>
              </a:solidFill>
              <a:latin typeface="Barlow ExtraBold" panose="00000900000000000000" pitchFamily="2" charset="0"/>
              <a:ea typeface="Calibri"/>
            </a:endParaRPr>
          </a:p>
          <a:p>
            <a:endParaRPr lang="pt-BR" sz="2600" b="1" spc="-1" dirty="0">
              <a:solidFill>
                <a:srgbClr val="002060"/>
              </a:solidFill>
              <a:latin typeface="Barlow ExtraBold" panose="00000900000000000000" pitchFamily="2" charset="0"/>
              <a:ea typeface="Calibri"/>
            </a:endParaRPr>
          </a:p>
          <a:p>
            <a:endParaRPr lang="pt-BR" sz="2600" b="1" spc="-1" dirty="0">
              <a:solidFill>
                <a:srgbClr val="002060"/>
              </a:solidFill>
              <a:latin typeface="Barlow ExtraBold" panose="00000900000000000000" pitchFamily="2" charset="0"/>
              <a:ea typeface="Calibri"/>
            </a:endParaRPr>
          </a:p>
        </p:txBody>
      </p:sp>
      <p:sp>
        <p:nvSpPr>
          <p:cNvPr id="5" name="CustomShape 1">
            <a:extLst>
              <a:ext uri="{FF2B5EF4-FFF2-40B4-BE49-F238E27FC236}">
                <a16:creationId xmlns:a16="http://schemas.microsoft.com/office/drawing/2014/main" id="{8C168702-556F-4691-0109-9298CACB5E26}"/>
              </a:ext>
            </a:extLst>
          </p:cNvPr>
          <p:cNvSpPr/>
          <p:nvPr/>
        </p:nvSpPr>
        <p:spPr>
          <a:xfrm>
            <a:off x="267629" y="470505"/>
            <a:ext cx="2727241" cy="12031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/>
          <a:lstStyle/>
          <a:p>
            <a:r>
              <a:rPr lang="pt-BR" sz="2600" b="1" spc="-1" dirty="0">
                <a:solidFill>
                  <a:srgbClr val="002060"/>
                </a:solidFill>
                <a:latin typeface="Barlow ExtraBold" panose="00000900000000000000" pitchFamily="2" charset="0"/>
                <a:ea typeface="Calibri"/>
              </a:rPr>
              <a:t>CAPACIDADE ADAPTATIVA</a:t>
            </a:r>
          </a:p>
          <a:p>
            <a:endParaRPr lang="pt-BR" sz="2600" b="1" spc="-1" dirty="0">
              <a:solidFill>
                <a:srgbClr val="002060"/>
              </a:solidFill>
              <a:latin typeface="Barlow ExtraBold" panose="00000900000000000000" pitchFamily="2" charset="0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15516858"/>
      </p:ext>
    </p:extLst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39">
            <a:extLst>
              <a:ext uri="{FF2B5EF4-FFF2-40B4-BE49-F238E27FC236}">
                <a16:creationId xmlns:a16="http://schemas.microsoft.com/office/drawing/2014/main" id="{0D5CF10C-3D48-11BE-FBBC-328F23F59EBA}"/>
              </a:ext>
            </a:extLst>
          </p:cNvPr>
          <p:cNvSpPr txBox="1"/>
          <p:nvPr/>
        </p:nvSpPr>
        <p:spPr>
          <a:xfrm>
            <a:off x="1701694" y="867860"/>
            <a:ext cx="2033010" cy="4152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60"/>
              </a:lnSpc>
            </a:pPr>
            <a:r>
              <a:rPr lang="en-US" sz="2400" dirty="0">
                <a:solidFill>
                  <a:srgbClr val="FFFFFF"/>
                </a:solidFill>
                <a:latin typeface="Barlow Semi-Bold"/>
              </a:rPr>
              <a:t>Money</a:t>
            </a:r>
          </a:p>
        </p:txBody>
      </p:sp>
      <p:sp>
        <p:nvSpPr>
          <p:cNvPr id="25" name="TextBox 42">
            <a:extLst>
              <a:ext uri="{FF2B5EF4-FFF2-40B4-BE49-F238E27FC236}">
                <a16:creationId xmlns:a16="http://schemas.microsoft.com/office/drawing/2014/main" id="{8E9AF3AA-2CED-1182-0CEA-0A990D181C52}"/>
              </a:ext>
            </a:extLst>
          </p:cNvPr>
          <p:cNvSpPr txBox="1"/>
          <p:nvPr/>
        </p:nvSpPr>
        <p:spPr>
          <a:xfrm>
            <a:off x="797179" y="530097"/>
            <a:ext cx="532786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FFFFFF"/>
                </a:solidFill>
                <a:latin typeface="Barlow Bold"/>
              </a:rPr>
              <a:t>1.</a:t>
            </a:r>
          </a:p>
        </p:txBody>
      </p:sp>
      <p:pic>
        <p:nvPicPr>
          <p:cNvPr id="98" name="Picture 2" descr="e-book] Defesa e recurso de multas no sistema da ANTT – SETCESP">
            <a:extLst>
              <a:ext uri="{FF2B5EF4-FFF2-40B4-BE49-F238E27FC236}">
                <a16:creationId xmlns:a16="http://schemas.microsoft.com/office/drawing/2014/main" id="{A1B084C2-1819-9A36-12E5-167F9517F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3240" y="-356334"/>
            <a:ext cx="1560408" cy="156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E0447922-6D3F-8183-B7C2-4C1BEFF6065C}"/>
              </a:ext>
            </a:extLst>
          </p:cNvPr>
          <p:cNvSpPr txBox="1"/>
          <p:nvPr/>
        </p:nvSpPr>
        <p:spPr>
          <a:xfrm>
            <a:off x="670253" y="275648"/>
            <a:ext cx="10851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rgbClr val="002060"/>
                </a:solidFill>
                <a:latin typeface="Barlow" panose="00000500000000000000" pitchFamily="2" charset="0"/>
                <a:cs typeface="72 Black" panose="020B0A04030603020204" pitchFamily="34" charset="0"/>
              </a:rPr>
              <a:t>Panorama de desastres no Brasil</a:t>
            </a:r>
          </a:p>
        </p:txBody>
      </p:sp>
      <p:pic>
        <p:nvPicPr>
          <p:cNvPr id="4" name="Imagem 3" descr="slide desastre 3.PNG">
            <a:extLst>
              <a:ext uri="{FF2B5EF4-FFF2-40B4-BE49-F238E27FC236}">
                <a16:creationId xmlns:a16="http://schemas.microsoft.com/office/drawing/2014/main" id="{A25ACFB7-19EF-E13E-05FD-1DE4B35BE9D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8697"/>
          <a:stretch>
            <a:fillRect/>
          </a:stretch>
        </p:blipFill>
        <p:spPr>
          <a:xfrm>
            <a:off x="66673" y="1032023"/>
            <a:ext cx="12058651" cy="4923453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F3FFC79D-C82F-051D-D4CD-AB724125B6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886" y="6200420"/>
            <a:ext cx="1590897" cy="52394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2D303509-2355-3FDC-2D2B-88C4EAA12CC5}"/>
              </a:ext>
            </a:extLst>
          </p:cNvPr>
          <p:cNvSpPr/>
          <p:nvPr/>
        </p:nvSpPr>
        <p:spPr>
          <a:xfrm>
            <a:off x="-63885" y="6065520"/>
            <a:ext cx="13228320" cy="792480"/>
          </a:xfrm>
          <a:prstGeom prst="rect">
            <a:avLst/>
          </a:prstGeom>
          <a:solidFill>
            <a:srgbClr val="00448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289384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39">
            <a:extLst>
              <a:ext uri="{FF2B5EF4-FFF2-40B4-BE49-F238E27FC236}">
                <a16:creationId xmlns:a16="http://schemas.microsoft.com/office/drawing/2014/main" id="{0D5CF10C-3D48-11BE-FBBC-328F23F59EBA}"/>
              </a:ext>
            </a:extLst>
          </p:cNvPr>
          <p:cNvSpPr txBox="1"/>
          <p:nvPr/>
        </p:nvSpPr>
        <p:spPr>
          <a:xfrm>
            <a:off x="1701694" y="867860"/>
            <a:ext cx="2033010" cy="4152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60"/>
              </a:lnSpc>
            </a:pPr>
            <a:r>
              <a:rPr lang="en-US" sz="2400" dirty="0">
                <a:solidFill>
                  <a:srgbClr val="FFFFFF"/>
                </a:solidFill>
                <a:latin typeface="Barlow Semi-Bold"/>
              </a:rPr>
              <a:t>Money</a:t>
            </a:r>
          </a:p>
        </p:txBody>
      </p:sp>
      <p:sp>
        <p:nvSpPr>
          <p:cNvPr id="25" name="TextBox 42">
            <a:extLst>
              <a:ext uri="{FF2B5EF4-FFF2-40B4-BE49-F238E27FC236}">
                <a16:creationId xmlns:a16="http://schemas.microsoft.com/office/drawing/2014/main" id="{8E9AF3AA-2CED-1182-0CEA-0A990D181C52}"/>
              </a:ext>
            </a:extLst>
          </p:cNvPr>
          <p:cNvSpPr txBox="1"/>
          <p:nvPr/>
        </p:nvSpPr>
        <p:spPr>
          <a:xfrm>
            <a:off x="797179" y="530097"/>
            <a:ext cx="532786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FFFFFF"/>
                </a:solidFill>
                <a:latin typeface="Barlow Bold"/>
              </a:rPr>
              <a:t>1.</a:t>
            </a:r>
          </a:p>
        </p:txBody>
      </p:sp>
      <p:pic>
        <p:nvPicPr>
          <p:cNvPr id="98" name="Picture 2" descr="e-book] Defesa e recurso de multas no sistema da ANTT – SETCESP">
            <a:extLst>
              <a:ext uri="{FF2B5EF4-FFF2-40B4-BE49-F238E27FC236}">
                <a16:creationId xmlns:a16="http://schemas.microsoft.com/office/drawing/2014/main" id="{A1B084C2-1819-9A36-12E5-167F9517F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3240" y="-356334"/>
            <a:ext cx="1560408" cy="156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2D303509-2355-3FDC-2D2B-88C4EAA12CC5}"/>
              </a:ext>
            </a:extLst>
          </p:cNvPr>
          <p:cNvSpPr/>
          <p:nvPr/>
        </p:nvSpPr>
        <p:spPr>
          <a:xfrm>
            <a:off x="-130997" y="6065520"/>
            <a:ext cx="13228320" cy="792480"/>
          </a:xfrm>
          <a:prstGeom prst="rect">
            <a:avLst/>
          </a:prstGeom>
          <a:solidFill>
            <a:srgbClr val="00448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tângulo Arredondado 16">
            <a:extLst>
              <a:ext uri="{FF2B5EF4-FFF2-40B4-BE49-F238E27FC236}">
                <a16:creationId xmlns:a16="http://schemas.microsoft.com/office/drawing/2014/main" id="{4511A8EF-A4F7-BAF1-4420-A04D851B85BA}"/>
              </a:ext>
            </a:extLst>
          </p:cNvPr>
          <p:cNvSpPr/>
          <p:nvPr/>
        </p:nvSpPr>
        <p:spPr>
          <a:xfrm>
            <a:off x="5864719" y="1459637"/>
            <a:ext cx="5133643" cy="4526808"/>
          </a:xfrm>
          <a:prstGeom prst="roundRect">
            <a:avLst>
              <a:gd name="adj" fmla="val 10086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1400" kern="100" dirty="0">
              <a:solidFill>
                <a:schemeClr val="tx1"/>
              </a:solidFill>
              <a:effectLst/>
              <a:latin typeface="Barlow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pt-BR" dirty="0">
                <a:solidFill>
                  <a:schemeClr val="tx1"/>
                </a:solidFill>
                <a:latin typeface="Barlow" panose="020F0502020204030204" pitchFamily="34" charset="0"/>
              </a:rPr>
              <a:t>Agricultura e pecuária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>
                <a:solidFill>
                  <a:schemeClr val="tx1"/>
                </a:solidFill>
                <a:latin typeface="Barlow" panose="020F0502020204030204" pitchFamily="34" charset="0"/>
              </a:rPr>
              <a:t>Biodiversidade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>
                <a:solidFill>
                  <a:schemeClr val="tx1"/>
                </a:solidFill>
                <a:latin typeface="Barlow" panose="020F0502020204030204" pitchFamily="34" charset="0"/>
              </a:rPr>
              <a:t>Cidades + Mobilidade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>
                <a:solidFill>
                  <a:schemeClr val="tx1"/>
                </a:solidFill>
                <a:latin typeface="Barlow" panose="020F0502020204030204" pitchFamily="34" charset="0"/>
              </a:rPr>
              <a:t>Gestão de Riscos e Desastres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>
                <a:solidFill>
                  <a:schemeClr val="tx1"/>
                </a:solidFill>
                <a:latin typeface="Barlow" panose="020F0502020204030204" pitchFamily="34" charset="0"/>
              </a:rPr>
              <a:t>Indústria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>
                <a:solidFill>
                  <a:schemeClr val="tx1"/>
                </a:solidFill>
                <a:latin typeface="Barlow" panose="020F0502020204030204" pitchFamily="34" charset="0"/>
              </a:rPr>
              <a:t>Energia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>
                <a:solidFill>
                  <a:schemeClr val="tx1"/>
                </a:solidFill>
                <a:latin typeface="Barlow" panose="020F0502020204030204" pitchFamily="34" charset="0"/>
              </a:rPr>
              <a:t>Transportes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>
                <a:solidFill>
                  <a:schemeClr val="tx1"/>
                </a:solidFill>
                <a:latin typeface="Barlow" panose="020F0502020204030204" pitchFamily="34" charset="0"/>
              </a:rPr>
              <a:t>Igualdade racial e combate ao racismo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>
                <a:solidFill>
                  <a:schemeClr val="tx1"/>
                </a:solidFill>
                <a:latin typeface="Barlow" panose="020F0502020204030204" pitchFamily="34" charset="0"/>
              </a:rPr>
              <a:t>Povos e Comunidades Tradicionais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>
                <a:solidFill>
                  <a:schemeClr val="tx1"/>
                </a:solidFill>
                <a:latin typeface="Barlow" panose="020F0502020204030204" pitchFamily="34" charset="0"/>
              </a:rPr>
              <a:t>Povos Indígenas 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>
                <a:solidFill>
                  <a:schemeClr val="tx1"/>
                </a:solidFill>
                <a:latin typeface="Barlow" panose="020F0502020204030204" pitchFamily="34" charset="0"/>
              </a:rPr>
              <a:t>Recursos Hídricos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>
                <a:solidFill>
                  <a:schemeClr val="tx1"/>
                </a:solidFill>
                <a:latin typeface="Barlow" panose="020F0502020204030204" pitchFamily="34" charset="0"/>
              </a:rPr>
              <a:t>Saúde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>
                <a:solidFill>
                  <a:schemeClr val="tx1"/>
                </a:solidFill>
                <a:latin typeface="Barlow" panose="020F0502020204030204" pitchFamily="34" charset="0"/>
              </a:rPr>
              <a:t>Segurança Alimentar e Nutricional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>
                <a:solidFill>
                  <a:schemeClr val="tx1"/>
                </a:solidFill>
                <a:latin typeface="Barlow" panose="020F0502020204030204" pitchFamily="34" charset="0"/>
              </a:rPr>
              <a:t>Oceano e Zona Costeira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>
                <a:solidFill>
                  <a:schemeClr val="tx1"/>
                </a:solidFill>
                <a:latin typeface="Barlow" panose="020F0502020204030204" pitchFamily="34" charset="0"/>
              </a:rPr>
              <a:t>Turismo</a:t>
            </a:r>
          </a:p>
          <a:p>
            <a:pPr marL="342900" indent="-342900">
              <a:buFont typeface="+mj-lt"/>
              <a:buAutoNum type="arabicPeriod"/>
            </a:pPr>
            <a:endParaRPr lang="pt-BR" sz="1400" dirty="0">
              <a:solidFill>
                <a:schemeClr val="tx1"/>
              </a:solidFill>
              <a:latin typeface="Barlow" panose="020F0502020204030204" pitchFamily="34" charset="0"/>
            </a:endParaRP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1CA35C56-0339-8085-ED1F-76C38985664B}"/>
              </a:ext>
            </a:extLst>
          </p:cNvPr>
          <p:cNvSpPr/>
          <p:nvPr/>
        </p:nvSpPr>
        <p:spPr>
          <a:xfrm>
            <a:off x="927097" y="376567"/>
            <a:ext cx="3262391" cy="924542"/>
          </a:xfrm>
          <a:prstGeom prst="roundRect">
            <a:avLst>
              <a:gd name="adj" fmla="val 4529"/>
            </a:avLst>
          </a:prstGeom>
          <a:solidFill>
            <a:schemeClr val="tx2">
              <a:lumMod val="60000"/>
              <a:lumOff val="40000"/>
              <a:alpha val="16863"/>
            </a:scheme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600" b="1" dirty="0">
                <a:solidFill>
                  <a:srgbClr val="002060"/>
                </a:solidFill>
                <a:latin typeface="Barlow" panose="020F0502020204030204" pitchFamily="34" charset="0"/>
              </a:rPr>
              <a:t>Planos Setoriais de Mitigação</a:t>
            </a:r>
          </a:p>
        </p:txBody>
      </p:sp>
      <p:sp>
        <p:nvSpPr>
          <p:cNvPr id="5" name="Retângulo Arredondado 16">
            <a:extLst>
              <a:ext uri="{FF2B5EF4-FFF2-40B4-BE49-F238E27FC236}">
                <a16:creationId xmlns:a16="http://schemas.microsoft.com/office/drawing/2014/main" id="{DFE4DFD2-A830-EE45-874A-5D71726BE8CA}"/>
              </a:ext>
            </a:extLst>
          </p:cNvPr>
          <p:cNvSpPr/>
          <p:nvPr/>
        </p:nvSpPr>
        <p:spPr>
          <a:xfrm>
            <a:off x="224408" y="1454639"/>
            <a:ext cx="5133643" cy="4463145"/>
          </a:xfrm>
          <a:prstGeom prst="roundRect">
            <a:avLst>
              <a:gd name="adj" fmla="val 10086"/>
            </a:avLst>
          </a:prstGeom>
          <a:solidFill>
            <a:schemeClr val="tx2">
              <a:lumMod val="60000"/>
              <a:lumOff val="40000"/>
              <a:alpha val="50196"/>
            </a:scheme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endParaRPr lang="pt-BR" sz="2000" dirty="0">
              <a:solidFill>
                <a:schemeClr val="tx1"/>
              </a:solidFill>
              <a:latin typeface="Barlow" panose="020F0502020204030204" pitchFamily="34" charset="0"/>
            </a:endParaRP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pt-BR" dirty="0">
                <a:solidFill>
                  <a:schemeClr val="tx1"/>
                </a:solidFill>
                <a:latin typeface="Barlow" panose="020F0502020204030204" pitchFamily="34" charset="0"/>
              </a:rPr>
              <a:t>Agricultura e pecuária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pt-BR" dirty="0">
                <a:solidFill>
                  <a:schemeClr val="tx1"/>
                </a:solidFill>
                <a:latin typeface="Barlow" panose="020F0502020204030204" pitchFamily="34" charset="0"/>
              </a:rPr>
              <a:t>Uso da terra e florestas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pt-BR" dirty="0">
                <a:solidFill>
                  <a:schemeClr val="tx1"/>
                </a:solidFill>
                <a:latin typeface="Barlow" panose="020F0502020204030204" pitchFamily="34" charset="0"/>
              </a:rPr>
              <a:t>Cidades, incluindo Mobilidade Urbana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pt-BR" dirty="0">
                <a:solidFill>
                  <a:schemeClr val="tx1"/>
                </a:solidFill>
                <a:latin typeface="Barlow" panose="020F0502020204030204" pitchFamily="34" charset="0"/>
              </a:rPr>
              <a:t>Energia (energia elétrica e combustíveis) 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pt-BR" dirty="0">
                <a:solidFill>
                  <a:schemeClr val="tx1"/>
                </a:solidFill>
                <a:latin typeface="Barlow" panose="020F0502020204030204" pitchFamily="34" charset="0"/>
              </a:rPr>
              <a:t>Indústria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pt-BR" dirty="0">
                <a:solidFill>
                  <a:schemeClr val="tx1"/>
                </a:solidFill>
                <a:latin typeface="Barlow" panose="020F0502020204030204" pitchFamily="34" charset="0"/>
              </a:rPr>
              <a:t>Resíduos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pt-BR" dirty="0">
                <a:solidFill>
                  <a:schemeClr val="tx1"/>
                </a:solidFill>
                <a:latin typeface="Barlow" panose="020F0502020204030204" pitchFamily="34" charset="0"/>
              </a:rPr>
              <a:t>Transportes</a:t>
            </a:r>
          </a:p>
          <a:p>
            <a:pPr marL="342900" indent="-342900">
              <a:buFont typeface="+mj-lt"/>
              <a:buAutoNum type="arabicPeriod"/>
            </a:pPr>
            <a:endParaRPr lang="pt-BR" sz="1500" dirty="0">
              <a:solidFill>
                <a:schemeClr val="tx1"/>
              </a:solidFill>
              <a:latin typeface="Barlow" panose="020F0502020204030204" pitchFamily="34" charset="0"/>
            </a:endParaRP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D20455B7-98B9-D05E-EDAD-FEB5AD6FAD4F}"/>
              </a:ext>
            </a:extLst>
          </p:cNvPr>
          <p:cNvSpPr/>
          <p:nvPr/>
        </p:nvSpPr>
        <p:spPr>
          <a:xfrm>
            <a:off x="6432357" y="376567"/>
            <a:ext cx="3998366" cy="924542"/>
          </a:xfrm>
          <a:prstGeom prst="roundRect">
            <a:avLst>
              <a:gd name="adj" fmla="val 4529"/>
            </a:avLst>
          </a:prstGeom>
          <a:solidFill>
            <a:schemeClr val="accent4">
              <a:alpha val="16863"/>
            </a:scheme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rlow" panose="020F0502020204030204" pitchFamily="34" charset="0"/>
                <a:ea typeface="+mn-ea"/>
                <a:cs typeface="+mn-cs"/>
              </a:rPr>
              <a:t>Planos Setoriais de Adaptação</a:t>
            </a:r>
          </a:p>
        </p:txBody>
      </p:sp>
    </p:spTree>
    <p:extLst>
      <p:ext uri="{BB962C8B-B14F-4D97-AF65-F5344CB8AC3E}">
        <p14:creationId xmlns:p14="http://schemas.microsoft.com/office/powerpoint/2010/main" val="1612316469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39">
            <a:extLst>
              <a:ext uri="{FF2B5EF4-FFF2-40B4-BE49-F238E27FC236}">
                <a16:creationId xmlns:a16="http://schemas.microsoft.com/office/drawing/2014/main" id="{0D5CF10C-3D48-11BE-FBBC-328F23F59EBA}"/>
              </a:ext>
            </a:extLst>
          </p:cNvPr>
          <p:cNvSpPr txBox="1"/>
          <p:nvPr/>
        </p:nvSpPr>
        <p:spPr>
          <a:xfrm>
            <a:off x="1701694" y="867860"/>
            <a:ext cx="2033010" cy="4152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60"/>
              </a:lnSpc>
            </a:pPr>
            <a:r>
              <a:rPr lang="en-US" sz="2400" dirty="0">
                <a:solidFill>
                  <a:srgbClr val="FFFFFF"/>
                </a:solidFill>
                <a:latin typeface="Barlow Semi-Bold"/>
              </a:rPr>
              <a:t>Money</a:t>
            </a:r>
          </a:p>
        </p:txBody>
      </p:sp>
      <p:sp>
        <p:nvSpPr>
          <p:cNvPr id="25" name="TextBox 42">
            <a:extLst>
              <a:ext uri="{FF2B5EF4-FFF2-40B4-BE49-F238E27FC236}">
                <a16:creationId xmlns:a16="http://schemas.microsoft.com/office/drawing/2014/main" id="{8E9AF3AA-2CED-1182-0CEA-0A990D181C52}"/>
              </a:ext>
            </a:extLst>
          </p:cNvPr>
          <p:cNvSpPr txBox="1"/>
          <p:nvPr/>
        </p:nvSpPr>
        <p:spPr>
          <a:xfrm>
            <a:off x="797179" y="530097"/>
            <a:ext cx="532786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FFFFFF"/>
                </a:solidFill>
                <a:latin typeface="Barlow Bold"/>
              </a:rPr>
              <a:t>1.</a:t>
            </a:r>
          </a:p>
        </p:txBody>
      </p:sp>
      <p:pic>
        <p:nvPicPr>
          <p:cNvPr id="98" name="Picture 2" descr="e-book] Defesa e recurso de multas no sistema da ANTT – SETCESP">
            <a:extLst>
              <a:ext uri="{FF2B5EF4-FFF2-40B4-BE49-F238E27FC236}">
                <a16:creationId xmlns:a16="http://schemas.microsoft.com/office/drawing/2014/main" id="{A1B084C2-1819-9A36-12E5-167F9517F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3240" y="-356334"/>
            <a:ext cx="1560408" cy="156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2D303509-2355-3FDC-2D2B-88C4EAA12CC5}"/>
              </a:ext>
            </a:extLst>
          </p:cNvPr>
          <p:cNvSpPr/>
          <p:nvPr/>
        </p:nvSpPr>
        <p:spPr>
          <a:xfrm>
            <a:off x="-130997" y="6065520"/>
            <a:ext cx="13228320" cy="792480"/>
          </a:xfrm>
          <a:prstGeom prst="rect">
            <a:avLst/>
          </a:prstGeom>
          <a:solidFill>
            <a:srgbClr val="00448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44C023F-7A1F-21FB-3995-176A053D2B6F}"/>
              </a:ext>
            </a:extLst>
          </p:cNvPr>
          <p:cNvSpPr txBox="1"/>
          <p:nvPr/>
        </p:nvSpPr>
        <p:spPr>
          <a:xfrm>
            <a:off x="-1749913" y="1176066"/>
            <a:ext cx="11299372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RISCOS CLIMÁTICOS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1C381205-6317-BB79-B3B5-7B8DBC9824FB}"/>
              </a:ext>
            </a:extLst>
          </p:cNvPr>
          <p:cNvSpPr txBox="1"/>
          <p:nvPr/>
        </p:nvSpPr>
        <p:spPr>
          <a:xfrm>
            <a:off x="945047" y="2193323"/>
            <a:ext cx="6096000" cy="2985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RESULTADO DA INTERAÇÃO ENTRE:</a:t>
            </a:r>
          </a:p>
          <a:p>
            <a:pPr algn="ctr"/>
            <a:endParaRPr lang="pt-BR" sz="2400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pt-BR" sz="24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AMEAÇAS CLIMÁTICAS</a:t>
            </a:r>
          </a:p>
          <a:p>
            <a:pPr algn="ctr"/>
            <a:r>
              <a:rPr lang="pt-BR" sz="32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+</a:t>
            </a:r>
          </a:p>
          <a:p>
            <a:pPr algn="ctr"/>
            <a:r>
              <a:rPr lang="pt-BR" sz="24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 EXPOSIÇÃO DE SISTEMAS</a:t>
            </a:r>
          </a:p>
          <a:p>
            <a:pPr algn="ctr"/>
            <a:r>
              <a:rPr lang="pt-BR" sz="32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+</a:t>
            </a:r>
          </a:p>
          <a:p>
            <a:pPr algn="ctr"/>
            <a:r>
              <a:rPr lang="pt-BR" sz="24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SUA VULNERABILIDADE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2DD6EAB0-D50C-8FF6-8951-3CC1525F7B03}"/>
              </a:ext>
            </a:extLst>
          </p:cNvPr>
          <p:cNvSpPr txBox="1"/>
          <p:nvPr/>
        </p:nvSpPr>
        <p:spPr>
          <a:xfrm>
            <a:off x="381000" y="158633"/>
            <a:ext cx="11430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RISCOS, IMPACTOS E ADAPTAÇÃO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277DAB83-AF93-8192-C7F1-F30418E991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0751" y="1228795"/>
            <a:ext cx="3961466" cy="4400409"/>
          </a:xfrm>
          <a:prstGeom prst="round2DiagRect">
            <a:avLst>
              <a:gd name="adj1" fmla="val 16667"/>
              <a:gd name="adj2" fmla="val 565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61250974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Uma imagem contendo ao ar livre, tijolo, edifício, frente&#10;&#10;Descrição gerada automaticamente">
            <a:extLst>
              <a:ext uri="{FF2B5EF4-FFF2-40B4-BE49-F238E27FC236}">
                <a16:creationId xmlns:a16="http://schemas.microsoft.com/office/drawing/2014/main" id="{682BC8BC-244A-3B9A-E00A-CD048BAB5C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50" r="156" b="1093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TextBox 42">
            <a:extLst>
              <a:ext uri="{FF2B5EF4-FFF2-40B4-BE49-F238E27FC236}">
                <a16:creationId xmlns:a16="http://schemas.microsoft.com/office/drawing/2014/main" id="{8E9AF3AA-2CED-1182-0CEA-0A990D181C52}"/>
              </a:ext>
            </a:extLst>
          </p:cNvPr>
          <p:cNvSpPr txBox="1"/>
          <p:nvPr/>
        </p:nvSpPr>
        <p:spPr>
          <a:xfrm>
            <a:off x="797179" y="530097"/>
            <a:ext cx="532786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FFFFFF"/>
                </a:solidFill>
                <a:latin typeface="Barlow Bold"/>
              </a:rPr>
              <a:t>1.</a:t>
            </a:r>
          </a:p>
        </p:txBody>
      </p:sp>
      <p:pic>
        <p:nvPicPr>
          <p:cNvPr id="98" name="Picture 2" descr="e-book] Defesa e recurso de multas no sistema da ANTT – SETCESP">
            <a:extLst>
              <a:ext uri="{FF2B5EF4-FFF2-40B4-BE49-F238E27FC236}">
                <a16:creationId xmlns:a16="http://schemas.microsoft.com/office/drawing/2014/main" id="{A1B084C2-1819-9A36-12E5-167F9517F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3240" y="-356334"/>
            <a:ext cx="1560408" cy="156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2D303509-2355-3FDC-2D2B-88C4EAA12CC5}"/>
              </a:ext>
            </a:extLst>
          </p:cNvPr>
          <p:cNvSpPr/>
          <p:nvPr/>
        </p:nvSpPr>
        <p:spPr>
          <a:xfrm>
            <a:off x="-130997" y="6065520"/>
            <a:ext cx="13228320" cy="792480"/>
          </a:xfrm>
          <a:prstGeom prst="rect">
            <a:avLst/>
          </a:prstGeom>
          <a:solidFill>
            <a:srgbClr val="00448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F13F104-D726-FE11-4B2D-1A9C1CFA2B3F}"/>
              </a:ext>
            </a:extLst>
          </p:cNvPr>
          <p:cNvSpPr txBox="1"/>
          <p:nvPr/>
        </p:nvSpPr>
        <p:spPr>
          <a:xfrm>
            <a:off x="385744" y="1643777"/>
            <a:ext cx="1129937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algn="ctr">
              <a:defRPr sz="60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defRPr>
            </a:lvl1pPr>
          </a:lstStyle>
          <a:p>
            <a:r>
              <a:rPr lang="pt-BR" dirty="0"/>
              <a:t>AMEAÇA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3725C97-1A90-79DB-132A-C9121E431CBC}"/>
              </a:ext>
            </a:extLst>
          </p:cNvPr>
          <p:cNvSpPr txBox="1"/>
          <p:nvPr/>
        </p:nvSpPr>
        <p:spPr>
          <a:xfrm>
            <a:off x="3095538" y="2801119"/>
            <a:ext cx="62173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0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POTENCIAL DE EVENTO OU IMPACTO FÍSICO QUE PODE CAUSAR DANO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8202FC3-85A5-05D0-F5F8-D3D2C34B0198}"/>
              </a:ext>
            </a:extLst>
          </p:cNvPr>
          <p:cNvSpPr txBox="1"/>
          <p:nvPr/>
        </p:nvSpPr>
        <p:spPr>
          <a:xfrm>
            <a:off x="356932" y="3740822"/>
            <a:ext cx="11299371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600" b="1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SINAL </a:t>
            </a:r>
          </a:p>
          <a:p>
            <a:pPr algn="ctr"/>
            <a:r>
              <a:rPr lang="pt-BR" sz="2600" b="1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ou </a:t>
            </a:r>
          </a:p>
          <a:p>
            <a:pPr algn="ctr"/>
            <a:r>
              <a:rPr lang="pt-BR" sz="2600" b="1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EVENTO EXTREMO </a:t>
            </a:r>
          </a:p>
          <a:p>
            <a:pPr algn="ctr"/>
            <a:r>
              <a:rPr lang="pt-BR" sz="2600" b="1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ou </a:t>
            </a:r>
          </a:p>
          <a:p>
            <a:pPr algn="ctr"/>
            <a:r>
              <a:rPr lang="pt-BR" sz="2600" b="1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TENDÊNCIA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CFDF6395-A9DB-405A-EC8B-C99506B21001}"/>
              </a:ext>
            </a:extLst>
          </p:cNvPr>
          <p:cNvSpPr txBox="1"/>
          <p:nvPr/>
        </p:nvSpPr>
        <p:spPr>
          <a:xfrm>
            <a:off x="315686" y="161881"/>
            <a:ext cx="11430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RISCOS, IMPACTOS E ADAPTAÇÃO</a:t>
            </a:r>
          </a:p>
        </p:txBody>
      </p:sp>
    </p:spTree>
    <p:extLst>
      <p:ext uri="{BB962C8B-B14F-4D97-AF65-F5344CB8AC3E}">
        <p14:creationId xmlns:p14="http://schemas.microsoft.com/office/powerpoint/2010/main" val="201623333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Uma imagem contendo ao ar livre, tijolo, edifício, frente&#10;&#10;Descrição gerada automaticamente">
            <a:extLst>
              <a:ext uri="{FF2B5EF4-FFF2-40B4-BE49-F238E27FC236}">
                <a16:creationId xmlns:a16="http://schemas.microsoft.com/office/drawing/2014/main" id="{7E2F6EEC-BE88-6B58-B112-7F2A39DA10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50" r="156" b="1093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TextBox 42">
            <a:extLst>
              <a:ext uri="{FF2B5EF4-FFF2-40B4-BE49-F238E27FC236}">
                <a16:creationId xmlns:a16="http://schemas.microsoft.com/office/drawing/2014/main" id="{8E9AF3AA-2CED-1182-0CEA-0A990D181C52}"/>
              </a:ext>
            </a:extLst>
          </p:cNvPr>
          <p:cNvSpPr txBox="1"/>
          <p:nvPr/>
        </p:nvSpPr>
        <p:spPr>
          <a:xfrm>
            <a:off x="797179" y="530097"/>
            <a:ext cx="532786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FFFFFF"/>
                </a:solidFill>
                <a:latin typeface="Barlow Bold"/>
              </a:rPr>
              <a:t>1.</a:t>
            </a:r>
          </a:p>
        </p:txBody>
      </p:sp>
      <p:pic>
        <p:nvPicPr>
          <p:cNvPr id="98" name="Picture 2" descr="e-book] Defesa e recurso de multas no sistema da ANTT – SETCESP">
            <a:extLst>
              <a:ext uri="{FF2B5EF4-FFF2-40B4-BE49-F238E27FC236}">
                <a16:creationId xmlns:a16="http://schemas.microsoft.com/office/drawing/2014/main" id="{A1B084C2-1819-9A36-12E5-167F9517F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3240" y="-356334"/>
            <a:ext cx="1560408" cy="156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2D303509-2355-3FDC-2D2B-88C4EAA12CC5}"/>
              </a:ext>
            </a:extLst>
          </p:cNvPr>
          <p:cNvSpPr/>
          <p:nvPr/>
        </p:nvSpPr>
        <p:spPr>
          <a:xfrm>
            <a:off x="-130997" y="6065520"/>
            <a:ext cx="13228320" cy="792480"/>
          </a:xfrm>
          <a:prstGeom prst="rect">
            <a:avLst/>
          </a:prstGeom>
          <a:solidFill>
            <a:srgbClr val="00448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7F583C0-CD43-DD22-0F2E-0E714A0DB20A}"/>
              </a:ext>
            </a:extLst>
          </p:cNvPr>
          <p:cNvSpPr txBox="1"/>
          <p:nvPr/>
        </p:nvSpPr>
        <p:spPr>
          <a:xfrm>
            <a:off x="427263" y="2138017"/>
            <a:ext cx="1129937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6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EXPOSIÇÃO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1BF5849-70C0-A872-D128-495646302794}"/>
              </a:ext>
            </a:extLst>
          </p:cNvPr>
          <p:cNvSpPr txBox="1"/>
          <p:nvPr/>
        </p:nvSpPr>
        <p:spPr>
          <a:xfrm>
            <a:off x="3271706" y="3510014"/>
            <a:ext cx="578111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0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PRESENÇA DE ELEMENTOS DE INFRAESTRUTURA EM LUGARES E AMBIENTES </a:t>
            </a:r>
          </a:p>
          <a:p>
            <a:pPr algn="ctr"/>
            <a:r>
              <a:rPr lang="pt-BR" sz="20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QUE PODERIAM SER AFETADOS NEGATIVAMENTE.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01A86E4-4FA8-FBC6-37B7-1DE1C0B2BD64}"/>
              </a:ext>
            </a:extLst>
          </p:cNvPr>
          <p:cNvSpPr txBox="1"/>
          <p:nvPr/>
        </p:nvSpPr>
        <p:spPr>
          <a:xfrm>
            <a:off x="381000" y="158633"/>
            <a:ext cx="11430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RISCOS, IMPACTOS E ADAPTAÇÃO</a:t>
            </a:r>
          </a:p>
        </p:txBody>
      </p:sp>
    </p:spTree>
    <p:extLst>
      <p:ext uri="{BB962C8B-B14F-4D97-AF65-F5344CB8AC3E}">
        <p14:creationId xmlns:p14="http://schemas.microsoft.com/office/powerpoint/2010/main" val="866772333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Uma imagem contendo ao ar livre, tijolo, edifício, frente&#10;&#10;Descrição gerada automaticamente">
            <a:extLst>
              <a:ext uri="{FF2B5EF4-FFF2-40B4-BE49-F238E27FC236}">
                <a16:creationId xmlns:a16="http://schemas.microsoft.com/office/drawing/2014/main" id="{8FF284A3-41F0-5128-1BB9-536997844A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50" r="156" b="1093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TextBox 42">
            <a:extLst>
              <a:ext uri="{FF2B5EF4-FFF2-40B4-BE49-F238E27FC236}">
                <a16:creationId xmlns:a16="http://schemas.microsoft.com/office/drawing/2014/main" id="{8E9AF3AA-2CED-1182-0CEA-0A990D181C52}"/>
              </a:ext>
            </a:extLst>
          </p:cNvPr>
          <p:cNvSpPr txBox="1"/>
          <p:nvPr/>
        </p:nvSpPr>
        <p:spPr>
          <a:xfrm>
            <a:off x="797179" y="530097"/>
            <a:ext cx="532786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FFFFFF"/>
                </a:solidFill>
                <a:latin typeface="Barlow Bold"/>
              </a:rPr>
              <a:t>1.</a:t>
            </a:r>
          </a:p>
        </p:txBody>
      </p:sp>
      <p:pic>
        <p:nvPicPr>
          <p:cNvPr id="98" name="Picture 2" descr="e-book] Defesa e recurso de multas no sistema da ANTT – SETCESP">
            <a:extLst>
              <a:ext uri="{FF2B5EF4-FFF2-40B4-BE49-F238E27FC236}">
                <a16:creationId xmlns:a16="http://schemas.microsoft.com/office/drawing/2014/main" id="{A1B084C2-1819-9A36-12E5-167F9517F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3240" y="-356334"/>
            <a:ext cx="1560408" cy="156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2D303509-2355-3FDC-2D2B-88C4EAA12CC5}"/>
              </a:ext>
            </a:extLst>
          </p:cNvPr>
          <p:cNvSpPr/>
          <p:nvPr/>
        </p:nvSpPr>
        <p:spPr>
          <a:xfrm>
            <a:off x="-130997" y="6065520"/>
            <a:ext cx="13228320" cy="792480"/>
          </a:xfrm>
          <a:prstGeom prst="rect">
            <a:avLst/>
          </a:prstGeom>
          <a:solidFill>
            <a:srgbClr val="00448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0029F44-D05C-773B-3F99-59ED4CD16F5A}"/>
              </a:ext>
            </a:extLst>
          </p:cNvPr>
          <p:cNvSpPr txBox="1"/>
          <p:nvPr/>
        </p:nvSpPr>
        <p:spPr>
          <a:xfrm>
            <a:off x="381000" y="1196422"/>
            <a:ext cx="1129937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algn="ctr">
              <a:defRPr sz="60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defRPr>
            </a:lvl1pPr>
          </a:lstStyle>
          <a:p>
            <a:r>
              <a:rPr lang="pt-BR" dirty="0"/>
              <a:t>VULNERABILIDADE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B8ADCCC-57A1-D29F-4045-C5E6417AB12B}"/>
              </a:ext>
            </a:extLst>
          </p:cNvPr>
          <p:cNvSpPr txBox="1"/>
          <p:nvPr/>
        </p:nvSpPr>
        <p:spPr>
          <a:xfrm>
            <a:off x="429536" y="2230163"/>
            <a:ext cx="1129937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0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PROPENSÃO OU PREDISPOSIÇÃO DA INFRAESTRUTURA A SER ADVERSAMENTE AFETADA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9E4F6459-49F5-833A-C4C6-CA0365CBD384}"/>
              </a:ext>
            </a:extLst>
          </p:cNvPr>
          <p:cNvSpPr/>
          <p:nvPr/>
        </p:nvSpPr>
        <p:spPr>
          <a:xfrm>
            <a:off x="679543" y="2926635"/>
            <a:ext cx="4657999" cy="2808996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A96C11F4-D1AE-B576-CEB2-B9B91B308DED}"/>
              </a:ext>
            </a:extLst>
          </p:cNvPr>
          <p:cNvSpPr/>
          <p:nvPr/>
        </p:nvSpPr>
        <p:spPr>
          <a:xfrm>
            <a:off x="6722019" y="2912579"/>
            <a:ext cx="4657999" cy="2808996"/>
          </a:xfrm>
          <a:prstGeom prst="rect">
            <a:avLst/>
          </a:prstGeom>
          <a:solidFill>
            <a:schemeClr val="tx2">
              <a:lumMod val="20000"/>
              <a:lumOff val="8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EEEAD80-3AE7-870B-1F08-A3CDCAEF7F53}"/>
              </a:ext>
            </a:extLst>
          </p:cNvPr>
          <p:cNvSpPr txBox="1"/>
          <p:nvPr/>
        </p:nvSpPr>
        <p:spPr>
          <a:xfrm>
            <a:off x="679543" y="3045433"/>
            <a:ext cx="46579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SENSIBILIDADE </a:t>
            </a:r>
            <a:endParaRPr lang="pt-BR" sz="2400" b="1" dirty="0">
              <a:solidFill>
                <a:srgbClr val="002060"/>
              </a:solidFill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B4C50D01-9219-F6E1-F89A-C629606CD002}"/>
              </a:ext>
            </a:extLst>
          </p:cNvPr>
          <p:cNvSpPr txBox="1"/>
          <p:nvPr/>
        </p:nvSpPr>
        <p:spPr>
          <a:xfrm>
            <a:off x="6722019" y="3062011"/>
            <a:ext cx="46044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CAPACIDADE ADAPTATIVA</a:t>
            </a:r>
            <a:endParaRPr lang="pt-BR" sz="2400" b="1" dirty="0">
              <a:solidFill>
                <a:srgbClr val="002060"/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E308C8E8-A2EF-A1B8-C0BE-C9E965FA6180}"/>
              </a:ext>
            </a:extLst>
          </p:cNvPr>
          <p:cNvSpPr txBox="1"/>
          <p:nvPr/>
        </p:nvSpPr>
        <p:spPr>
          <a:xfrm>
            <a:off x="923382" y="3686384"/>
            <a:ext cx="417031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dirty="0">
                <a:solidFill>
                  <a:srgbClr val="002060"/>
                </a:solidFill>
                <a:cs typeface="Aharoni" panose="02010803020104030203" pitchFamily="2" charset="-79"/>
              </a:rPr>
              <a:t>NÍVEL EM QUE UM SISTEMA PODE SER AFETADO PELA VARIABILIDADE CLIMÁTICA</a:t>
            </a:r>
          </a:p>
          <a:p>
            <a:pPr algn="just"/>
            <a:r>
              <a:rPr lang="pt-BR" dirty="0">
                <a:solidFill>
                  <a:srgbClr val="002060"/>
                </a:solidFill>
                <a:cs typeface="Aharoni" panose="02010803020104030203" pitchFamily="2" charset="-79"/>
              </a:rPr>
              <a:t>(SUSCETIBILIDADE)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6C960281-9CC2-969B-1527-DF7B5716A120}"/>
              </a:ext>
            </a:extLst>
          </p:cNvPr>
          <p:cNvSpPr txBox="1"/>
          <p:nvPr/>
        </p:nvSpPr>
        <p:spPr>
          <a:xfrm>
            <a:off x="6965858" y="3686384"/>
            <a:ext cx="417031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dirty="0">
                <a:solidFill>
                  <a:srgbClr val="002060"/>
                </a:solidFill>
                <a:cs typeface="Aharoni" panose="02010803020104030203" pitchFamily="2" charset="-79"/>
              </a:rPr>
              <a:t>HABILIDADE DE GERIR E SUPERAR AS CONDIÇÕES ADVERSAS, E DE SE AJUSTAREM A POSSÍVEIS DANOS, PARA APROVEITAR AS OPORTUNIDADES, OU PARA RESPONDER ÀS CONSEQUÊNCIAS</a:t>
            </a:r>
            <a:r>
              <a:rPr lang="pt-BR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 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5BD185B5-E3C3-2A8D-19F1-DD9FF7F772D1}"/>
              </a:ext>
            </a:extLst>
          </p:cNvPr>
          <p:cNvSpPr txBox="1"/>
          <p:nvPr/>
        </p:nvSpPr>
        <p:spPr>
          <a:xfrm>
            <a:off x="381000" y="158633"/>
            <a:ext cx="11430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RISCOS, IMPACTOS &amp; ADAPTAÇÃO</a:t>
            </a:r>
          </a:p>
        </p:txBody>
      </p:sp>
    </p:spTree>
    <p:extLst>
      <p:ext uri="{BB962C8B-B14F-4D97-AF65-F5344CB8AC3E}">
        <p14:creationId xmlns:p14="http://schemas.microsoft.com/office/powerpoint/2010/main" val="3181559398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Uma imagem contendo ao ar livre, tijolo, edifício, frente&#10;&#10;Descrição gerada automaticamente">
            <a:extLst>
              <a:ext uri="{FF2B5EF4-FFF2-40B4-BE49-F238E27FC236}">
                <a16:creationId xmlns:a16="http://schemas.microsoft.com/office/drawing/2014/main" id="{9FBA18FD-0737-ED9C-7AE1-3F913E1569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50" r="156" b="1093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TextBox 42">
            <a:extLst>
              <a:ext uri="{FF2B5EF4-FFF2-40B4-BE49-F238E27FC236}">
                <a16:creationId xmlns:a16="http://schemas.microsoft.com/office/drawing/2014/main" id="{8E9AF3AA-2CED-1182-0CEA-0A990D181C52}"/>
              </a:ext>
            </a:extLst>
          </p:cNvPr>
          <p:cNvSpPr txBox="1"/>
          <p:nvPr/>
        </p:nvSpPr>
        <p:spPr>
          <a:xfrm>
            <a:off x="797179" y="530097"/>
            <a:ext cx="532786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FFFFFF"/>
                </a:solidFill>
                <a:latin typeface="Barlow Bold"/>
              </a:rPr>
              <a:t>1.</a:t>
            </a:r>
          </a:p>
        </p:txBody>
      </p:sp>
      <p:pic>
        <p:nvPicPr>
          <p:cNvPr id="98" name="Picture 2" descr="e-book] Defesa e recurso de multas no sistema da ANTT – SETCESP">
            <a:extLst>
              <a:ext uri="{FF2B5EF4-FFF2-40B4-BE49-F238E27FC236}">
                <a16:creationId xmlns:a16="http://schemas.microsoft.com/office/drawing/2014/main" id="{A1B084C2-1819-9A36-12E5-167F9517F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3240" y="-356334"/>
            <a:ext cx="1560408" cy="156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2D303509-2355-3FDC-2D2B-88C4EAA12CC5}"/>
              </a:ext>
            </a:extLst>
          </p:cNvPr>
          <p:cNvSpPr/>
          <p:nvPr/>
        </p:nvSpPr>
        <p:spPr>
          <a:xfrm>
            <a:off x="-130997" y="6065520"/>
            <a:ext cx="13228320" cy="792480"/>
          </a:xfrm>
          <a:prstGeom prst="rect">
            <a:avLst/>
          </a:prstGeom>
          <a:solidFill>
            <a:srgbClr val="00448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49ACED4-E309-F4F2-0920-F815549E3C62}"/>
              </a:ext>
            </a:extLst>
          </p:cNvPr>
          <p:cNvSpPr txBox="1"/>
          <p:nvPr/>
        </p:nvSpPr>
        <p:spPr>
          <a:xfrm>
            <a:off x="0" y="1546957"/>
            <a:ext cx="12192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6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IMPACTOS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BCBA63D-D426-A235-8587-652CC4644CDA}"/>
              </a:ext>
            </a:extLst>
          </p:cNvPr>
          <p:cNvSpPr txBox="1"/>
          <p:nvPr/>
        </p:nvSpPr>
        <p:spPr>
          <a:xfrm>
            <a:off x="446314" y="2537579"/>
            <a:ext cx="1129937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0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EFEITOS SOBRE SISTEMAS NATURAIS E HUMANOS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B0E0515-16B0-0EE4-61DA-34517A571767}"/>
              </a:ext>
            </a:extLst>
          </p:cNvPr>
          <p:cNvSpPr txBox="1"/>
          <p:nvPr/>
        </p:nvSpPr>
        <p:spPr>
          <a:xfrm>
            <a:off x="4327469" y="3798899"/>
            <a:ext cx="348892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dirty="0">
                <a:solidFill>
                  <a:srgbClr val="002060"/>
                </a:solidFill>
                <a:cs typeface="Aharoni" panose="02010803020104030203" pitchFamily="2" charset="-79"/>
              </a:rPr>
              <a:t>DESLIZAMENTOS, ALAGAMENTOS, INCÊNDIOS E QUEIMADAS , TEMPERATURA ELEVADA, AUMENTO DO NÍVEL DO MAR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585260A-F7BE-C4CC-38DC-722B596A1C05}"/>
              </a:ext>
            </a:extLst>
          </p:cNvPr>
          <p:cNvSpPr txBox="1"/>
          <p:nvPr/>
        </p:nvSpPr>
        <p:spPr>
          <a:xfrm>
            <a:off x="315686" y="3350122"/>
            <a:ext cx="330812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DIRETOS</a:t>
            </a:r>
            <a:endParaRPr lang="pt-BR" sz="2400" dirty="0">
              <a:solidFill>
                <a:srgbClr val="002060"/>
              </a:solidFill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BB2D64C-14F9-42DE-CABD-D4F853DB528C}"/>
              </a:ext>
            </a:extLst>
          </p:cNvPr>
          <p:cNvSpPr txBox="1"/>
          <p:nvPr/>
        </p:nvSpPr>
        <p:spPr>
          <a:xfrm>
            <a:off x="4327469" y="3306767"/>
            <a:ext cx="34889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INDIRETOS</a:t>
            </a:r>
            <a:endParaRPr lang="pt-BR" sz="2400" dirty="0">
              <a:solidFill>
                <a:srgbClr val="002060"/>
              </a:solidFill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A3099CE6-8192-5B9F-5E1A-D69B5B3E2E03}"/>
              </a:ext>
            </a:extLst>
          </p:cNvPr>
          <p:cNvSpPr txBox="1"/>
          <p:nvPr/>
        </p:nvSpPr>
        <p:spPr>
          <a:xfrm>
            <a:off x="315687" y="3747421"/>
            <a:ext cx="330812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dirty="0">
                <a:solidFill>
                  <a:srgbClr val="002060"/>
                </a:solidFill>
                <a:cs typeface="Aharoni" panose="02010803020104030203" pitchFamily="2" charset="-79"/>
              </a:rPr>
              <a:t>EROSÃO DE TALUDE, FLAMBAGEM DE TRILHO,  COLAPSO DA PLATAFORMA,</a:t>
            </a:r>
          </a:p>
          <a:p>
            <a:pPr algn="ctr"/>
            <a:r>
              <a:rPr lang="pt-BR" dirty="0">
                <a:solidFill>
                  <a:srgbClr val="002060"/>
                </a:solidFill>
                <a:cs typeface="Aharoni" panose="02010803020104030203" pitchFamily="2" charset="-79"/>
              </a:rPr>
              <a:t>OBSTRUÇÃO DE DRENAGEM, </a:t>
            </a:r>
          </a:p>
          <a:p>
            <a:pPr algn="ctr"/>
            <a:r>
              <a:rPr lang="pt-BR" dirty="0">
                <a:solidFill>
                  <a:srgbClr val="002060"/>
                </a:solidFill>
                <a:cs typeface="Aharoni" panose="02010803020104030203" pitchFamily="2" charset="-79"/>
              </a:rPr>
              <a:t>FERIMENTOS E MORTES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505EE4A8-1D62-79E4-1D39-31922A8F65BF}"/>
              </a:ext>
            </a:extLst>
          </p:cNvPr>
          <p:cNvSpPr txBox="1"/>
          <p:nvPr/>
        </p:nvSpPr>
        <p:spPr>
          <a:xfrm>
            <a:off x="8237709" y="3734628"/>
            <a:ext cx="348892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dirty="0">
                <a:solidFill>
                  <a:srgbClr val="002060"/>
                </a:solidFill>
                <a:cs typeface="Aharoni" panose="02010803020104030203" pitchFamily="2" charset="-79"/>
              </a:rPr>
              <a:t>ATRASOS, </a:t>
            </a:r>
          </a:p>
          <a:p>
            <a:pPr algn="ctr"/>
            <a:r>
              <a:rPr lang="pt-BR" dirty="0">
                <a:solidFill>
                  <a:srgbClr val="002060"/>
                </a:solidFill>
                <a:cs typeface="Aharoni" panose="02010803020104030203" pitchFamily="2" charset="-79"/>
              </a:rPr>
              <a:t>DESVIOS, CANCELAMENTOS, </a:t>
            </a:r>
          </a:p>
          <a:p>
            <a:pPr algn="ctr"/>
            <a:r>
              <a:rPr lang="pt-BR" dirty="0">
                <a:solidFill>
                  <a:srgbClr val="002060"/>
                </a:solidFill>
                <a:cs typeface="Aharoni" panose="02010803020104030203" pitchFamily="2" charset="-79"/>
              </a:rPr>
              <a:t>CUSTOS DE RECUPERAÇÃO</a:t>
            </a:r>
          </a:p>
          <a:p>
            <a:pPr algn="ctr"/>
            <a:r>
              <a:rPr lang="pt-BR" dirty="0">
                <a:solidFill>
                  <a:srgbClr val="002060"/>
                </a:solidFill>
                <a:cs typeface="Aharoni" panose="02010803020104030203" pitchFamily="2" charset="-79"/>
              </a:rPr>
              <a:t>PREJUÍZOS CONTRATUAIS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A6310F62-5F9D-4182-2AF5-6AE4CE2E6DD1}"/>
              </a:ext>
            </a:extLst>
          </p:cNvPr>
          <p:cNvSpPr txBox="1"/>
          <p:nvPr/>
        </p:nvSpPr>
        <p:spPr>
          <a:xfrm>
            <a:off x="8237709" y="3302915"/>
            <a:ext cx="34889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EM CASCATA</a:t>
            </a:r>
            <a:endParaRPr lang="pt-BR" sz="2400" dirty="0">
              <a:solidFill>
                <a:srgbClr val="002060"/>
              </a:solidFill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2875BA4D-3A68-5562-B4B5-26298364C32C}"/>
              </a:ext>
            </a:extLst>
          </p:cNvPr>
          <p:cNvSpPr txBox="1"/>
          <p:nvPr/>
        </p:nvSpPr>
        <p:spPr>
          <a:xfrm>
            <a:off x="381000" y="158633"/>
            <a:ext cx="11430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RISCOS, IMPACTOS E ADAPTAÇÃO</a:t>
            </a:r>
          </a:p>
        </p:txBody>
      </p:sp>
    </p:spTree>
    <p:extLst>
      <p:ext uri="{BB962C8B-B14F-4D97-AF65-F5344CB8AC3E}">
        <p14:creationId xmlns:p14="http://schemas.microsoft.com/office/powerpoint/2010/main" val="1203577576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39">
            <a:extLst>
              <a:ext uri="{FF2B5EF4-FFF2-40B4-BE49-F238E27FC236}">
                <a16:creationId xmlns:a16="http://schemas.microsoft.com/office/drawing/2014/main" id="{0D5CF10C-3D48-11BE-FBBC-328F23F59EBA}"/>
              </a:ext>
            </a:extLst>
          </p:cNvPr>
          <p:cNvSpPr txBox="1"/>
          <p:nvPr/>
        </p:nvSpPr>
        <p:spPr>
          <a:xfrm>
            <a:off x="1701694" y="867860"/>
            <a:ext cx="2033010" cy="4152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60"/>
              </a:lnSpc>
            </a:pPr>
            <a:r>
              <a:rPr lang="en-US" sz="2400" dirty="0">
                <a:solidFill>
                  <a:srgbClr val="FFFFFF"/>
                </a:solidFill>
                <a:latin typeface="Barlow Semi-Bold"/>
              </a:rPr>
              <a:t>Money</a:t>
            </a:r>
          </a:p>
        </p:txBody>
      </p:sp>
      <p:sp>
        <p:nvSpPr>
          <p:cNvPr id="25" name="TextBox 42">
            <a:extLst>
              <a:ext uri="{FF2B5EF4-FFF2-40B4-BE49-F238E27FC236}">
                <a16:creationId xmlns:a16="http://schemas.microsoft.com/office/drawing/2014/main" id="{8E9AF3AA-2CED-1182-0CEA-0A990D181C52}"/>
              </a:ext>
            </a:extLst>
          </p:cNvPr>
          <p:cNvSpPr txBox="1"/>
          <p:nvPr/>
        </p:nvSpPr>
        <p:spPr>
          <a:xfrm>
            <a:off x="797179" y="530097"/>
            <a:ext cx="532786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FFFFFF"/>
                </a:solidFill>
                <a:latin typeface="Barlow Bold"/>
              </a:rPr>
              <a:t>1.</a:t>
            </a:r>
          </a:p>
        </p:txBody>
      </p:sp>
      <p:pic>
        <p:nvPicPr>
          <p:cNvPr id="98" name="Picture 2" descr="e-book] Defesa e recurso de multas no sistema da ANTT – SETCESP">
            <a:extLst>
              <a:ext uri="{FF2B5EF4-FFF2-40B4-BE49-F238E27FC236}">
                <a16:creationId xmlns:a16="http://schemas.microsoft.com/office/drawing/2014/main" id="{A1B084C2-1819-9A36-12E5-167F9517F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3240" y="-356334"/>
            <a:ext cx="1560408" cy="156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2D303509-2355-3FDC-2D2B-88C4EAA12CC5}"/>
              </a:ext>
            </a:extLst>
          </p:cNvPr>
          <p:cNvSpPr/>
          <p:nvPr/>
        </p:nvSpPr>
        <p:spPr>
          <a:xfrm>
            <a:off x="-130997" y="6065520"/>
            <a:ext cx="13228320" cy="792480"/>
          </a:xfrm>
          <a:prstGeom prst="rect">
            <a:avLst/>
          </a:prstGeom>
          <a:solidFill>
            <a:srgbClr val="00448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A54E75B-65E6-1BC5-BA53-F7B4803F8F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956"/>
          <a:stretch/>
        </p:blipFill>
        <p:spPr>
          <a:xfrm>
            <a:off x="318207" y="1204074"/>
            <a:ext cx="11308330" cy="4644828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093BC86B-254F-6B77-5A39-D19E50824695}"/>
              </a:ext>
            </a:extLst>
          </p:cNvPr>
          <p:cNvSpPr txBox="1"/>
          <p:nvPr/>
        </p:nvSpPr>
        <p:spPr>
          <a:xfrm>
            <a:off x="381000" y="158633"/>
            <a:ext cx="11430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RISCOS, IMPACTOS E ADAPTAÇÃO</a:t>
            </a:r>
          </a:p>
        </p:txBody>
      </p:sp>
    </p:spTree>
    <p:extLst>
      <p:ext uri="{BB962C8B-B14F-4D97-AF65-F5344CB8AC3E}">
        <p14:creationId xmlns:p14="http://schemas.microsoft.com/office/powerpoint/2010/main" val="1404459910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 descr="Uma imagem contendo ao ar livre, tijolo, edifício, frente&#10;&#10;Descrição gerada automaticamente">
            <a:extLst>
              <a:ext uri="{FF2B5EF4-FFF2-40B4-BE49-F238E27FC236}">
                <a16:creationId xmlns:a16="http://schemas.microsoft.com/office/drawing/2014/main" id="{B91356B2-1DB6-505A-0A9F-E0529910C8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50" r="156" b="1093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8" name="Picture 2" descr="e-book] Defesa e recurso de multas no sistema da ANTT – SETCESP">
            <a:extLst>
              <a:ext uri="{FF2B5EF4-FFF2-40B4-BE49-F238E27FC236}">
                <a16:creationId xmlns:a16="http://schemas.microsoft.com/office/drawing/2014/main" id="{A1B084C2-1819-9A36-12E5-167F9517F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3240" y="-356334"/>
            <a:ext cx="1560408" cy="156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21AB0B84-7073-D957-CF91-F3CB2AE4559F}"/>
              </a:ext>
            </a:extLst>
          </p:cNvPr>
          <p:cNvSpPr txBox="1"/>
          <p:nvPr/>
        </p:nvSpPr>
        <p:spPr>
          <a:xfrm>
            <a:off x="-158352" y="1331890"/>
            <a:ext cx="12192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6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ADAPTAÇÃO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8203F43-2285-C9CA-F41E-182A9B4E022E}"/>
              </a:ext>
            </a:extLst>
          </p:cNvPr>
          <p:cNvSpPr txBox="1"/>
          <p:nvPr/>
        </p:nvSpPr>
        <p:spPr>
          <a:xfrm>
            <a:off x="511629" y="2356375"/>
            <a:ext cx="1129937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0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PROCESSO DE AJUSTE AO CLIMA ATUAL OU ESPERADO E SEUS EFEITOS, </a:t>
            </a:r>
          </a:p>
          <a:p>
            <a:pPr algn="ctr"/>
            <a:r>
              <a:rPr lang="pt-BR" sz="20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PODENDO REDUZIR O RISCO CLIMÁTICO MEDIANTE: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3D536E9-ECC9-FD68-065F-73BE228134C7}"/>
              </a:ext>
            </a:extLst>
          </p:cNvPr>
          <p:cNvSpPr txBox="1"/>
          <p:nvPr/>
        </p:nvSpPr>
        <p:spPr>
          <a:xfrm>
            <a:off x="4555875" y="4706452"/>
            <a:ext cx="24955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0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VULNERABILIDADE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0C9694E-A48B-DF06-6BD5-D6E0B14ED202}"/>
              </a:ext>
            </a:extLst>
          </p:cNvPr>
          <p:cNvSpPr txBox="1"/>
          <p:nvPr/>
        </p:nvSpPr>
        <p:spPr>
          <a:xfrm>
            <a:off x="7832478" y="5025558"/>
            <a:ext cx="31146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CAPACIDADE ADAPTATIVA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05A83FB-49D2-5E1B-6AC4-B38089BD46C4}"/>
              </a:ext>
            </a:extLst>
          </p:cNvPr>
          <p:cNvSpPr txBox="1"/>
          <p:nvPr/>
        </p:nvSpPr>
        <p:spPr>
          <a:xfrm>
            <a:off x="1722189" y="4694861"/>
            <a:ext cx="24955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0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EXPOSIÇÃO</a:t>
            </a:r>
          </a:p>
        </p:txBody>
      </p:sp>
      <p:sp>
        <p:nvSpPr>
          <p:cNvPr id="9" name="Seta: para a Direita Listrada 8">
            <a:extLst>
              <a:ext uri="{FF2B5EF4-FFF2-40B4-BE49-F238E27FC236}">
                <a16:creationId xmlns:a16="http://schemas.microsoft.com/office/drawing/2014/main" id="{5BA39A39-B8F8-692F-066D-71DA80494728}"/>
              </a:ext>
            </a:extLst>
          </p:cNvPr>
          <p:cNvSpPr/>
          <p:nvPr/>
        </p:nvSpPr>
        <p:spPr>
          <a:xfrm rot="5400000">
            <a:off x="2455613" y="3853965"/>
            <a:ext cx="1028700" cy="676275"/>
          </a:xfrm>
          <a:prstGeom prst="stripedRightArrow">
            <a:avLst/>
          </a:prstGeom>
          <a:solidFill>
            <a:srgbClr val="002060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2060"/>
              </a:solidFill>
            </a:endParaRPr>
          </a:p>
        </p:txBody>
      </p:sp>
      <p:sp>
        <p:nvSpPr>
          <p:cNvPr id="10" name="Seta: para a Direita Listrada 9">
            <a:extLst>
              <a:ext uri="{FF2B5EF4-FFF2-40B4-BE49-F238E27FC236}">
                <a16:creationId xmlns:a16="http://schemas.microsoft.com/office/drawing/2014/main" id="{2BB5AF60-4CD4-F3EC-6C7D-B820A6206BE5}"/>
              </a:ext>
            </a:extLst>
          </p:cNvPr>
          <p:cNvSpPr/>
          <p:nvPr/>
        </p:nvSpPr>
        <p:spPr>
          <a:xfrm rot="5400000">
            <a:off x="5303589" y="3870730"/>
            <a:ext cx="1028700" cy="676275"/>
          </a:xfrm>
          <a:prstGeom prst="stripedRightArrow">
            <a:avLst/>
          </a:prstGeom>
          <a:solidFill>
            <a:srgbClr val="002060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2060"/>
              </a:solidFill>
            </a:endParaRPr>
          </a:p>
        </p:txBody>
      </p:sp>
      <p:sp>
        <p:nvSpPr>
          <p:cNvPr id="11" name="Seta: para a Direita Listrada 10">
            <a:extLst>
              <a:ext uri="{FF2B5EF4-FFF2-40B4-BE49-F238E27FC236}">
                <a16:creationId xmlns:a16="http://schemas.microsoft.com/office/drawing/2014/main" id="{6901EBC8-DBE0-962A-63CB-D3FA83D6E432}"/>
              </a:ext>
            </a:extLst>
          </p:cNvPr>
          <p:cNvSpPr/>
          <p:nvPr/>
        </p:nvSpPr>
        <p:spPr>
          <a:xfrm rot="16200000">
            <a:off x="7475258" y="5054377"/>
            <a:ext cx="400111" cy="271463"/>
          </a:xfrm>
          <a:prstGeom prst="stripedRight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2060"/>
              </a:solidFill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90EC1892-A684-615D-9A7C-6AEBDF4A3A1E}"/>
              </a:ext>
            </a:extLst>
          </p:cNvPr>
          <p:cNvSpPr txBox="1"/>
          <p:nvPr/>
        </p:nvSpPr>
        <p:spPr>
          <a:xfrm>
            <a:off x="7832478" y="4430221"/>
            <a:ext cx="20478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SENSIBILIDADE</a:t>
            </a:r>
          </a:p>
        </p:txBody>
      </p:sp>
      <p:sp>
        <p:nvSpPr>
          <p:cNvPr id="13" name="Seta: para a Direita Listrada 12">
            <a:extLst>
              <a:ext uri="{FF2B5EF4-FFF2-40B4-BE49-F238E27FC236}">
                <a16:creationId xmlns:a16="http://schemas.microsoft.com/office/drawing/2014/main" id="{3728E49B-5017-613C-74D6-87524AFC2943}"/>
              </a:ext>
            </a:extLst>
          </p:cNvPr>
          <p:cNvSpPr/>
          <p:nvPr/>
        </p:nvSpPr>
        <p:spPr>
          <a:xfrm rot="5400000">
            <a:off x="7457569" y="4466096"/>
            <a:ext cx="418821" cy="288130"/>
          </a:xfrm>
          <a:prstGeom prst="stripedRightArrow">
            <a:avLst/>
          </a:prstGeom>
          <a:solidFill>
            <a:srgbClr val="002060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2060"/>
              </a:solidFill>
            </a:endParaRPr>
          </a:p>
        </p:txBody>
      </p:sp>
      <p:sp>
        <p:nvSpPr>
          <p:cNvPr id="14" name="Chave Esquerda 13">
            <a:extLst>
              <a:ext uri="{FF2B5EF4-FFF2-40B4-BE49-F238E27FC236}">
                <a16:creationId xmlns:a16="http://schemas.microsoft.com/office/drawing/2014/main" id="{4BAF954A-D51C-2A00-650F-373927CE46E6}"/>
              </a:ext>
            </a:extLst>
          </p:cNvPr>
          <p:cNvSpPr/>
          <p:nvPr/>
        </p:nvSpPr>
        <p:spPr>
          <a:xfrm>
            <a:off x="7039506" y="4272048"/>
            <a:ext cx="417910" cy="1268917"/>
          </a:xfrm>
          <a:prstGeom prst="leftBrac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75E0D0E3-9A0B-51EB-EC5C-123AE3B08BFF}"/>
              </a:ext>
            </a:extLst>
          </p:cNvPr>
          <p:cNvSpPr/>
          <p:nvPr/>
        </p:nvSpPr>
        <p:spPr>
          <a:xfrm>
            <a:off x="-130997" y="6065520"/>
            <a:ext cx="13228320" cy="792480"/>
          </a:xfrm>
          <a:prstGeom prst="rect">
            <a:avLst/>
          </a:prstGeom>
          <a:solidFill>
            <a:srgbClr val="00448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DB815A67-A845-D05A-7407-FEDDCE312355}"/>
              </a:ext>
            </a:extLst>
          </p:cNvPr>
          <p:cNvSpPr txBox="1"/>
          <p:nvPr/>
        </p:nvSpPr>
        <p:spPr>
          <a:xfrm>
            <a:off x="381000" y="158633"/>
            <a:ext cx="11430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RISCOS, IMPACTOS E ADAPTAÇÃO</a:t>
            </a:r>
          </a:p>
        </p:txBody>
      </p:sp>
    </p:spTree>
    <p:extLst>
      <p:ext uri="{BB962C8B-B14F-4D97-AF65-F5344CB8AC3E}">
        <p14:creationId xmlns:p14="http://schemas.microsoft.com/office/powerpoint/2010/main" val="1452543496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39">
            <a:extLst>
              <a:ext uri="{FF2B5EF4-FFF2-40B4-BE49-F238E27FC236}">
                <a16:creationId xmlns:a16="http://schemas.microsoft.com/office/drawing/2014/main" id="{0D5CF10C-3D48-11BE-FBBC-328F23F59EBA}"/>
              </a:ext>
            </a:extLst>
          </p:cNvPr>
          <p:cNvSpPr txBox="1"/>
          <p:nvPr/>
        </p:nvSpPr>
        <p:spPr>
          <a:xfrm>
            <a:off x="1701694" y="867860"/>
            <a:ext cx="2033010" cy="4152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60"/>
              </a:lnSpc>
            </a:pPr>
            <a:r>
              <a:rPr lang="en-US" sz="2400" dirty="0">
                <a:solidFill>
                  <a:srgbClr val="FFFFFF"/>
                </a:solidFill>
                <a:latin typeface="Barlow Semi-Bold"/>
              </a:rPr>
              <a:t>Money</a:t>
            </a:r>
          </a:p>
        </p:txBody>
      </p:sp>
      <p:sp>
        <p:nvSpPr>
          <p:cNvPr id="25" name="TextBox 42">
            <a:extLst>
              <a:ext uri="{FF2B5EF4-FFF2-40B4-BE49-F238E27FC236}">
                <a16:creationId xmlns:a16="http://schemas.microsoft.com/office/drawing/2014/main" id="{8E9AF3AA-2CED-1182-0CEA-0A990D181C52}"/>
              </a:ext>
            </a:extLst>
          </p:cNvPr>
          <p:cNvSpPr txBox="1"/>
          <p:nvPr/>
        </p:nvSpPr>
        <p:spPr>
          <a:xfrm>
            <a:off x="797179" y="530097"/>
            <a:ext cx="532786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FFFFFF"/>
                </a:solidFill>
                <a:latin typeface="Barlow Bold"/>
              </a:rPr>
              <a:t>1.</a:t>
            </a:r>
          </a:p>
        </p:txBody>
      </p:sp>
      <p:pic>
        <p:nvPicPr>
          <p:cNvPr id="98" name="Picture 2" descr="e-book] Defesa e recurso de multas no sistema da ANTT – SETCESP">
            <a:extLst>
              <a:ext uri="{FF2B5EF4-FFF2-40B4-BE49-F238E27FC236}">
                <a16:creationId xmlns:a16="http://schemas.microsoft.com/office/drawing/2014/main" id="{A1B084C2-1819-9A36-12E5-167F9517F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3240" y="-356334"/>
            <a:ext cx="1560408" cy="156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2D303509-2355-3FDC-2D2B-88C4EAA12CC5}"/>
              </a:ext>
            </a:extLst>
          </p:cNvPr>
          <p:cNvSpPr/>
          <p:nvPr/>
        </p:nvSpPr>
        <p:spPr>
          <a:xfrm>
            <a:off x="-130997" y="6065520"/>
            <a:ext cx="13228320" cy="792480"/>
          </a:xfrm>
          <a:prstGeom prst="rect">
            <a:avLst/>
          </a:prstGeom>
          <a:solidFill>
            <a:srgbClr val="00448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C78E8AD2-D9D3-0AC1-7B66-FB6A3B88B835}"/>
              </a:ext>
            </a:extLst>
          </p:cNvPr>
          <p:cNvGrpSpPr/>
          <p:nvPr/>
        </p:nvGrpSpPr>
        <p:grpSpPr>
          <a:xfrm>
            <a:off x="586510" y="103777"/>
            <a:ext cx="9589336" cy="5961743"/>
            <a:chOff x="751906" y="164080"/>
            <a:chExt cx="7093971" cy="4899749"/>
          </a:xfrm>
        </p:grpSpPr>
        <p:grpSp>
          <p:nvGrpSpPr>
            <p:cNvPr id="4" name="Agrupar 3">
              <a:extLst>
                <a:ext uri="{FF2B5EF4-FFF2-40B4-BE49-F238E27FC236}">
                  <a16:creationId xmlns:a16="http://schemas.microsoft.com/office/drawing/2014/main" id="{A1FB0896-D8E9-0A5D-E042-702B9FA07B8D}"/>
                </a:ext>
              </a:extLst>
            </p:cNvPr>
            <p:cNvGrpSpPr/>
            <p:nvPr/>
          </p:nvGrpSpPr>
          <p:grpSpPr>
            <a:xfrm>
              <a:off x="751906" y="164080"/>
              <a:ext cx="7093971" cy="4899749"/>
              <a:chOff x="751906" y="164080"/>
              <a:chExt cx="7093971" cy="4899749"/>
            </a:xfrm>
          </p:grpSpPr>
          <p:grpSp>
            <p:nvGrpSpPr>
              <p:cNvPr id="10" name="Agrupar 9">
                <a:extLst>
                  <a:ext uri="{FF2B5EF4-FFF2-40B4-BE49-F238E27FC236}">
                    <a16:creationId xmlns:a16="http://schemas.microsoft.com/office/drawing/2014/main" id="{3B424393-1805-1A3C-68A6-D50482076879}"/>
                  </a:ext>
                </a:extLst>
              </p:cNvPr>
              <p:cNvGrpSpPr/>
              <p:nvPr/>
            </p:nvGrpSpPr>
            <p:grpSpPr>
              <a:xfrm>
                <a:off x="751906" y="164080"/>
                <a:ext cx="7093971" cy="4899749"/>
                <a:chOff x="751906" y="164080"/>
                <a:chExt cx="7093971" cy="4899749"/>
              </a:xfrm>
            </p:grpSpPr>
            <p:pic>
              <p:nvPicPr>
                <p:cNvPr id="12" name="Imagem 11" descr="Gráfico&#10;&#10;Descrição gerada automaticamente">
                  <a:extLst>
                    <a:ext uri="{FF2B5EF4-FFF2-40B4-BE49-F238E27FC236}">
                      <a16:creationId xmlns:a16="http://schemas.microsoft.com/office/drawing/2014/main" id="{751F58CB-D566-78C5-DFE7-999E733D971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51907" y="171672"/>
                  <a:ext cx="7093970" cy="4892157"/>
                </a:xfrm>
                <a:prstGeom prst="rect">
                  <a:avLst/>
                </a:prstGeom>
              </p:spPr>
            </p:pic>
            <p:sp>
              <p:nvSpPr>
                <p:cNvPr id="13" name="CaixaDeTexto 12">
                  <a:extLst>
                    <a:ext uri="{FF2B5EF4-FFF2-40B4-BE49-F238E27FC236}">
                      <a16:creationId xmlns:a16="http://schemas.microsoft.com/office/drawing/2014/main" id="{F28D7F49-18BC-30B1-7849-4C5FC3AA8B6D}"/>
                    </a:ext>
                  </a:extLst>
                </p:cNvPr>
                <p:cNvSpPr txBox="1"/>
                <p:nvPr/>
              </p:nvSpPr>
              <p:spPr>
                <a:xfrm>
                  <a:off x="751906" y="164080"/>
                  <a:ext cx="6200378" cy="623248"/>
                </a:xfrm>
                <a:prstGeom prst="rect">
                  <a:avLst/>
                </a:prstGeom>
                <a:solidFill>
                  <a:srgbClr val="FFFFFF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sz="2400" b="1" dirty="0"/>
                    <a:t>Trajetórias de Emissões Globais de Gases de Efeito Estufa (GEE)</a:t>
                  </a:r>
                </a:p>
                <a:p>
                  <a:r>
                    <a:rPr lang="pt-BR" sz="1200" dirty="0"/>
                    <a:t>Cada trajetória contempla incertezas, indicada pelas faixas de cores.</a:t>
                  </a:r>
                </a:p>
                <a:p>
                  <a:r>
                    <a:rPr lang="pt-BR" sz="1200" dirty="0"/>
                    <a:t>O aumento da temperatura considera como base o período pré-industrial.</a:t>
                  </a:r>
                </a:p>
              </p:txBody>
            </p:sp>
          </p:grpSp>
          <p:sp>
            <p:nvSpPr>
              <p:cNvPr id="11" name="Google Shape;268;p40">
                <a:extLst>
                  <a:ext uri="{FF2B5EF4-FFF2-40B4-BE49-F238E27FC236}">
                    <a16:creationId xmlns:a16="http://schemas.microsoft.com/office/drawing/2014/main" id="{0E09FD66-A740-99D7-3BE0-672C6BC34C63}"/>
                  </a:ext>
                </a:extLst>
              </p:cNvPr>
              <p:cNvSpPr txBox="1"/>
              <p:nvPr/>
            </p:nvSpPr>
            <p:spPr>
              <a:xfrm>
                <a:off x="751906" y="914642"/>
                <a:ext cx="3305744" cy="48471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r>
                  <a:rPr lang="en" sz="1400" b="1" dirty="0">
                    <a:solidFill>
                      <a:srgbClr val="3F3F3F"/>
                    </a:solidFill>
                    <a:latin typeface="Montserrat Light"/>
                    <a:ea typeface="Montserrat Light"/>
                    <a:cs typeface="Montserrat Light"/>
                    <a:sym typeface="Montserrat Light"/>
                  </a:rPr>
                  <a:t>Emissões anuais de gases de efeito estufa</a:t>
                </a:r>
              </a:p>
              <a:p>
                <a:r>
                  <a:rPr lang="pt-BR" sz="1200" dirty="0">
                    <a:solidFill>
                      <a:srgbClr val="3F3F3F"/>
                    </a:solidFill>
                    <a:latin typeface="Montserrat Light"/>
                    <a:ea typeface="Montserrat Light"/>
                    <a:cs typeface="Montserrat Light"/>
                    <a:sym typeface="Montserrat Light"/>
                  </a:rPr>
                  <a:t>E</a:t>
                </a:r>
                <a:r>
                  <a:rPr lang="en" sz="1200" dirty="0">
                    <a:solidFill>
                      <a:srgbClr val="3F3F3F"/>
                    </a:solidFill>
                    <a:latin typeface="Montserrat Light"/>
                    <a:ea typeface="Montserrat Light"/>
                    <a:cs typeface="Montserrat Light"/>
                    <a:sym typeface="Montserrat Light"/>
                  </a:rPr>
                  <a:t>m gigatoneladas de CO</a:t>
                </a:r>
                <a:r>
                  <a:rPr lang="en" sz="1200" baseline="-25000" dirty="0">
                    <a:solidFill>
                      <a:srgbClr val="3F3F3F"/>
                    </a:solidFill>
                    <a:latin typeface="Montserrat Light"/>
                    <a:ea typeface="Montserrat Light"/>
                    <a:cs typeface="Montserrat Light"/>
                    <a:sym typeface="Montserrat Light"/>
                  </a:rPr>
                  <a:t>2</a:t>
                </a:r>
                <a:r>
                  <a:rPr lang="en" sz="1200" dirty="0">
                    <a:solidFill>
                      <a:srgbClr val="3F3F3F"/>
                    </a:solidFill>
                    <a:latin typeface="Montserrat Light"/>
                    <a:ea typeface="Montserrat Light"/>
                    <a:cs typeface="Montserrat Light"/>
                    <a:sym typeface="Montserrat Light"/>
                  </a:rPr>
                  <a:t>eq</a:t>
                </a:r>
                <a:endParaRPr sz="1600" dirty="0">
                  <a:solidFill>
                    <a:srgbClr val="3F3F3F"/>
                  </a:solidFill>
                  <a:latin typeface="Montserrat Light"/>
                  <a:ea typeface="Montserrat Light"/>
                  <a:cs typeface="Montserrat Light"/>
                  <a:sym typeface="Montserrat Light"/>
                </a:endParaRPr>
              </a:p>
            </p:txBody>
          </p:sp>
        </p:grpSp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id="{F6ACD6C1-DB7A-4653-C95F-8037E4E55CD2}"/>
                </a:ext>
              </a:extLst>
            </p:cNvPr>
            <p:cNvSpPr txBox="1"/>
            <p:nvPr/>
          </p:nvSpPr>
          <p:spPr>
            <a:xfrm>
              <a:off x="5898228" y="1513562"/>
              <a:ext cx="1591475" cy="230833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lIns="48000" rtlCol="0">
              <a:spAutoFit/>
            </a:bodyPr>
            <a:lstStyle/>
            <a:p>
              <a:r>
                <a:rPr lang="pt-BR" sz="1400" b="1" dirty="0">
                  <a:solidFill>
                    <a:srgbClr val="DF8CA4"/>
                  </a:solidFill>
                </a:rPr>
                <a:t>Sem políticas climáticas</a:t>
              </a:r>
            </a:p>
          </p:txBody>
        </p:sp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D22E6277-2E6A-E4B5-8DA3-70316FF5E511}"/>
                </a:ext>
              </a:extLst>
            </p:cNvPr>
            <p:cNvSpPr txBox="1"/>
            <p:nvPr/>
          </p:nvSpPr>
          <p:spPr>
            <a:xfrm>
              <a:off x="5898228" y="3030593"/>
              <a:ext cx="1591475" cy="230833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lIns="48000" rtlCol="0">
              <a:spAutoFit/>
            </a:bodyPr>
            <a:lstStyle/>
            <a:p>
              <a:r>
                <a:rPr lang="pt-BR" sz="1400" b="1" dirty="0">
                  <a:solidFill>
                    <a:srgbClr val="F5AD6B"/>
                  </a:solidFill>
                </a:rPr>
                <a:t>Políticas atuais</a:t>
              </a:r>
            </a:p>
          </p:txBody>
        </p:sp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77359D33-C239-65B7-4789-D56AD98739B7}"/>
                </a:ext>
              </a:extLst>
            </p:cNvPr>
            <p:cNvSpPr txBox="1"/>
            <p:nvPr/>
          </p:nvSpPr>
          <p:spPr>
            <a:xfrm>
              <a:off x="5920482" y="3686953"/>
              <a:ext cx="1251354" cy="22309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lIns="48000" rtlCol="0">
              <a:spAutoFit/>
            </a:bodyPr>
            <a:lstStyle/>
            <a:p>
              <a:r>
                <a:rPr lang="pt-BR" sz="1333" b="1" dirty="0">
                  <a:solidFill>
                    <a:srgbClr val="0084B8"/>
                  </a:solidFill>
                </a:rPr>
                <a:t>Promessas e metas</a:t>
              </a:r>
              <a:endParaRPr lang="pt-BR" sz="1333" dirty="0">
                <a:solidFill>
                  <a:srgbClr val="848484"/>
                </a:solidFill>
              </a:endParaRPr>
            </a:p>
          </p:txBody>
        </p:sp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1131A2BE-C32C-DD29-49AC-895BCFE97E62}"/>
                </a:ext>
              </a:extLst>
            </p:cNvPr>
            <p:cNvSpPr txBox="1"/>
            <p:nvPr/>
          </p:nvSpPr>
          <p:spPr>
            <a:xfrm>
              <a:off x="5898228" y="4315536"/>
              <a:ext cx="1409991" cy="22309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lIns="48000" rtlCol="0">
              <a:spAutoFit/>
            </a:bodyPr>
            <a:lstStyle/>
            <a:p>
              <a:r>
                <a:rPr lang="pt-BR" sz="1333" b="1" dirty="0">
                  <a:solidFill>
                    <a:srgbClr val="7FCCCD"/>
                  </a:solidFill>
                </a:rPr>
                <a:t>Cenários para 1,5</a:t>
              </a:r>
              <a:r>
                <a:rPr lang="pt-BR" sz="1333" b="1" baseline="30000" dirty="0">
                  <a:solidFill>
                    <a:srgbClr val="7FCCCD"/>
                  </a:solidFill>
                </a:rPr>
                <a:t>o</a:t>
              </a:r>
              <a:r>
                <a:rPr lang="pt-BR" sz="1333" b="1" dirty="0">
                  <a:solidFill>
                    <a:srgbClr val="7FCCCD"/>
                  </a:solidFill>
                </a:rPr>
                <a:t>C</a:t>
              </a:r>
              <a:endParaRPr lang="pt-BR" sz="1333" dirty="0">
                <a:solidFill>
                  <a:srgbClr val="7FCCCD"/>
                </a:solidFill>
              </a:endParaRPr>
            </a:p>
          </p:txBody>
        </p: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5AAD2E62-C9EB-2967-8E49-E7A6846FEFD1}"/>
                </a:ext>
              </a:extLst>
            </p:cNvPr>
            <p:cNvSpPr txBox="1"/>
            <p:nvPr/>
          </p:nvSpPr>
          <p:spPr>
            <a:xfrm>
              <a:off x="5898228" y="4099206"/>
              <a:ext cx="1295862" cy="22309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lIns="48000" rtlCol="0">
              <a:spAutoFit/>
            </a:bodyPr>
            <a:lstStyle/>
            <a:p>
              <a:r>
                <a:rPr lang="pt-BR" sz="1333" b="1" dirty="0">
                  <a:solidFill>
                    <a:srgbClr val="9698C8"/>
                  </a:solidFill>
                </a:rPr>
                <a:t>Cenários para 2</a:t>
              </a:r>
              <a:r>
                <a:rPr lang="pt-BR" sz="1333" b="1" baseline="30000" dirty="0">
                  <a:solidFill>
                    <a:srgbClr val="9698C8"/>
                  </a:solidFill>
                </a:rPr>
                <a:t>o</a:t>
              </a:r>
              <a:r>
                <a:rPr lang="pt-BR" sz="1333" b="1" dirty="0">
                  <a:solidFill>
                    <a:srgbClr val="9698C8"/>
                  </a:solidFill>
                </a:rPr>
                <a:t>C</a:t>
              </a:r>
              <a:endParaRPr lang="pt-BR" sz="1333" dirty="0">
                <a:solidFill>
                  <a:srgbClr val="9698C8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0996230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Uma imagem contendo ao ar livre, tijolo, edifício, frente&#10;&#10;Descrição gerada automaticamente">
            <a:extLst>
              <a:ext uri="{FF2B5EF4-FFF2-40B4-BE49-F238E27FC236}">
                <a16:creationId xmlns:a16="http://schemas.microsoft.com/office/drawing/2014/main" id="{0C848287-4FAB-373C-8124-E43715B0C2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50" r="156" b="1093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8" name="Picture 2" descr="e-book] Defesa e recurso de multas no sistema da ANTT – SETCESP">
            <a:extLst>
              <a:ext uri="{FF2B5EF4-FFF2-40B4-BE49-F238E27FC236}">
                <a16:creationId xmlns:a16="http://schemas.microsoft.com/office/drawing/2014/main" id="{A1B084C2-1819-9A36-12E5-167F9517F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3240" y="-356334"/>
            <a:ext cx="1560408" cy="156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2D303509-2355-3FDC-2D2B-88C4EAA12CC5}"/>
              </a:ext>
            </a:extLst>
          </p:cNvPr>
          <p:cNvSpPr/>
          <p:nvPr/>
        </p:nvSpPr>
        <p:spPr>
          <a:xfrm>
            <a:off x="-130997" y="6065520"/>
            <a:ext cx="13228320" cy="792480"/>
          </a:xfrm>
          <a:prstGeom prst="rect">
            <a:avLst/>
          </a:prstGeom>
          <a:solidFill>
            <a:srgbClr val="00448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0F6EB40-B545-A9EE-7088-E8D82FA92658}"/>
              </a:ext>
            </a:extLst>
          </p:cNvPr>
          <p:cNvSpPr txBox="1"/>
          <p:nvPr/>
        </p:nvSpPr>
        <p:spPr>
          <a:xfrm>
            <a:off x="1655827" y="1836583"/>
            <a:ext cx="874971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0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CAPACIDADE DE LIDAR COM UM EVENTO PERIGOSO OU TENDÊNCIA OU DISTÚRBIO, RESPONDENDO OU REORGANIZANDO DE FORMA A MANTER SUA FUNÇÃO ESSENCIAL, IDENTIDADE E ESTRUTURA, BEM COMO A BIODIVERSIDADE NO CASO DOS ECOSSISTEMAS, MANTENDO TAMBÉM A CAPACIDADE DE ADAPTAÇÃO, APRENDIZAGEM E TRANSFORMAÇÃO.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1F9800A-EA45-4BBC-A6D1-F53EF5A6B122}"/>
              </a:ext>
            </a:extLst>
          </p:cNvPr>
          <p:cNvSpPr txBox="1"/>
          <p:nvPr/>
        </p:nvSpPr>
        <p:spPr>
          <a:xfrm>
            <a:off x="1015448" y="4453454"/>
            <a:ext cx="10343245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5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ABSORÇÃO DE CHOQUE + AUTO-RENOVAÇÃO</a:t>
            </a:r>
            <a:endParaRPr lang="pt-BR" sz="3500" dirty="0">
              <a:solidFill>
                <a:srgbClr val="002060"/>
              </a:solidFill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1E10781-1962-6B88-AD54-A9A2948FB293}"/>
              </a:ext>
            </a:extLst>
          </p:cNvPr>
          <p:cNvSpPr txBox="1"/>
          <p:nvPr/>
        </p:nvSpPr>
        <p:spPr>
          <a:xfrm>
            <a:off x="315686" y="161881"/>
            <a:ext cx="11430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RESILIÊNCIA CLIMÁTICA</a:t>
            </a:r>
          </a:p>
        </p:txBody>
      </p:sp>
    </p:spTree>
    <p:extLst>
      <p:ext uri="{BB962C8B-B14F-4D97-AF65-F5344CB8AC3E}">
        <p14:creationId xmlns:p14="http://schemas.microsoft.com/office/powerpoint/2010/main" val="789425293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Uma imagem contendo ao ar livre, tijolo, edifício, frente&#10;&#10;Descrição gerada automaticamente">
            <a:extLst>
              <a:ext uri="{FF2B5EF4-FFF2-40B4-BE49-F238E27FC236}">
                <a16:creationId xmlns:a16="http://schemas.microsoft.com/office/drawing/2014/main" id="{3681FEAE-BE80-036F-3A41-4BA3AD6624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50" r="156" b="1093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8" name="Picture 2" descr="e-book] Defesa e recurso de multas no sistema da ANTT – SETCESP">
            <a:extLst>
              <a:ext uri="{FF2B5EF4-FFF2-40B4-BE49-F238E27FC236}">
                <a16:creationId xmlns:a16="http://schemas.microsoft.com/office/drawing/2014/main" id="{A1B084C2-1819-9A36-12E5-167F9517F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3240" y="-356334"/>
            <a:ext cx="1560408" cy="156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2D303509-2355-3FDC-2D2B-88C4EAA12CC5}"/>
              </a:ext>
            </a:extLst>
          </p:cNvPr>
          <p:cNvSpPr/>
          <p:nvPr/>
        </p:nvSpPr>
        <p:spPr>
          <a:xfrm>
            <a:off x="-130997" y="6065520"/>
            <a:ext cx="13228320" cy="792480"/>
          </a:xfrm>
          <a:prstGeom prst="rect">
            <a:avLst/>
          </a:prstGeom>
          <a:solidFill>
            <a:srgbClr val="00448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D7D9D8E-D363-8BE0-4B31-2C2B1F005069}"/>
              </a:ext>
            </a:extLst>
          </p:cNvPr>
          <p:cNvSpPr txBox="1"/>
          <p:nvPr/>
        </p:nvSpPr>
        <p:spPr>
          <a:xfrm>
            <a:off x="334787" y="199248"/>
            <a:ext cx="1152071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IMPACTOS E RODOVIAS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1B2302B-7143-B59D-6578-7B4AC31B67C5}"/>
              </a:ext>
            </a:extLst>
          </p:cNvPr>
          <p:cNvSpPr txBox="1"/>
          <p:nvPr/>
        </p:nvSpPr>
        <p:spPr>
          <a:xfrm>
            <a:off x="1820254" y="1394912"/>
            <a:ext cx="799322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Aharoni" panose="02010803020104030203" pitchFamily="2" charset="-79"/>
              </a:defRPr>
            </a:lvl1pPr>
          </a:lstStyle>
          <a:p>
            <a:pPr algn="just"/>
            <a:r>
              <a:rPr lang="pt-BR" dirty="0">
                <a:solidFill>
                  <a:srgbClr val="002060"/>
                </a:solidFill>
                <a:latin typeface="Aharoni" panose="02010803020104030203" pitchFamily="2" charset="-79"/>
              </a:rPr>
              <a:t>OS SISTEMAS DE TRANSPORTES SÃO PROJETADOS COM BASE EM PADRÕES CLIMÁTICOS HISTÓRICOS ONDE SE ASSUME A CONDIÇÃO DE ESTACIONARIEDADE, OU SEJA, CONSTÂNCIA.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4FF4471-BC35-5702-3B61-4C70423C4295}"/>
              </a:ext>
            </a:extLst>
          </p:cNvPr>
          <p:cNvSpPr txBox="1"/>
          <p:nvPr/>
        </p:nvSpPr>
        <p:spPr>
          <a:xfrm>
            <a:off x="1820254" y="2680424"/>
            <a:ext cx="816841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Aharoni" panose="02010803020104030203" pitchFamily="2" charset="-79"/>
              </a:defRPr>
            </a:lvl1pPr>
          </a:lstStyle>
          <a:p>
            <a:pPr algn="just"/>
            <a:r>
              <a:rPr lang="pt-BR" dirty="0">
                <a:solidFill>
                  <a:srgbClr val="002060"/>
                </a:solidFill>
                <a:latin typeface="Aharoni" panose="02010803020104030203" pitchFamily="2" charset="-79"/>
              </a:rPr>
              <a:t>ESTES IMPACTOS GERAM CUSTOS ADICIONAIS DE MANUTENÇÃO, RECUPERAÇÃO OU RECONSTRUÇÃO DE ATIVOS EVENTUALMENTE DANIFICADOS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4AB1E4C-9A6E-8581-9A06-A8BD14BF2B96}"/>
              </a:ext>
            </a:extLst>
          </p:cNvPr>
          <p:cNvSpPr txBox="1"/>
          <p:nvPr/>
        </p:nvSpPr>
        <p:spPr>
          <a:xfrm>
            <a:off x="1820254" y="3965936"/>
            <a:ext cx="832932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algn="ctr">
              <a:defRPr sz="20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defRPr>
            </a:lvl1pPr>
          </a:lstStyle>
          <a:p>
            <a:pPr algn="just"/>
            <a:r>
              <a:rPr lang="pt-BR" dirty="0"/>
              <a:t>ALÉM DESSES IMPACTOS NA PRÓPRIA INFRAESTRUTURA, OS IMPACTOS DA MUDANÇA DO CLIMA NO SETOR DE TRANSPORTES PODEM AFETAR DE FORMA DIRETA OU INDIRETA AS CONDIÇÕES DE DESLOCAMENTO DAS PESSOAS E A DISTRIBUIÇÃO DE INSUMOS E DE SERVIÇOS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E65A4902-CF7D-410F-8D1A-3345FBDC4D17}"/>
              </a:ext>
            </a:extLst>
          </p:cNvPr>
          <p:cNvSpPr txBox="1"/>
          <p:nvPr/>
        </p:nvSpPr>
        <p:spPr>
          <a:xfrm>
            <a:off x="6871339" y="6285516"/>
            <a:ext cx="5162309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50" dirty="0">
                <a:solidFill>
                  <a:schemeClr val="bg1"/>
                </a:solidFill>
              </a:rPr>
              <a:t>https://www.gov.br/transportes/pt-br/assuntos/sustentabilidade/projeto-adaptavias</a:t>
            </a:r>
          </a:p>
        </p:txBody>
      </p:sp>
    </p:spTree>
    <p:extLst>
      <p:ext uri="{BB962C8B-B14F-4D97-AF65-F5344CB8AC3E}">
        <p14:creationId xmlns:p14="http://schemas.microsoft.com/office/powerpoint/2010/main" val="1125027934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39">
            <a:extLst>
              <a:ext uri="{FF2B5EF4-FFF2-40B4-BE49-F238E27FC236}">
                <a16:creationId xmlns:a16="http://schemas.microsoft.com/office/drawing/2014/main" id="{0D5CF10C-3D48-11BE-FBBC-328F23F59EBA}"/>
              </a:ext>
            </a:extLst>
          </p:cNvPr>
          <p:cNvSpPr txBox="1"/>
          <p:nvPr/>
        </p:nvSpPr>
        <p:spPr>
          <a:xfrm>
            <a:off x="1701694" y="867860"/>
            <a:ext cx="2033010" cy="4152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60"/>
              </a:lnSpc>
            </a:pPr>
            <a:r>
              <a:rPr lang="en-US" sz="2400" dirty="0">
                <a:solidFill>
                  <a:srgbClr val="FFFFFF"/>
                </a:solidFill>
                <a:latin typeface="Barlow Semi-Bold"/>
              </a:rPr>
              <a:t>Money</a:t>
            </a:r>
          </a:p>
        </p:txBody>
      </p:sp>
      <p:sp>
        <p:nvSpPr>
          <p:cNvPr id="25" name="TextBox 42">
            <a:extLst>
              <a:ext uri="{FF2B5EF4-FFF2-40B4-BE49-F238E27FC236}">
                <a16:creationId xmlns:a16="http://schemas.microsoft.com/office/drawing/2014/main" id="{8E9AF3AA-2CED-1182-0CEA-0A990D181C52}"/>
              </a:ext>
            </a:extLst>
          </p:cNvPr>
          <p:cNvSpPr txBox="1"/>
          <p:nvPr/>
        </p:nvSpPr>
        <p:spPr>
          <a:xfrm>
            <a:off x="797179" y="530097"/>
            <a:ext cx="532786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FFFFFF"/>
                </a:solidFill>
                <a:latin typeface="Barlow Bold"/>
              </a:rPr>
              <a:t>1.</a:t>
            </a:r>
          </a:p>
        </p:txBody>
      </p:sp>
      <p:pic>
        <p:nvPicPr>
          <p:cNvPr id="98" name="Picture 2" descr="e-book] Defesa e recurso de multas no sistema da ANTT – SETCESP">
            <a:extLst>
              <a:ext uri="{FF2B5EF4-FFF2-40B4-BE49-F238E27FC236}">
                <a16:creationId xmlns:a16="http://schemas.microsoft.com/office/drawing/2014/main" id="{A1B084C2-1819-9A36-12E5-167F9517F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3240" y="-356334"/>
            <a:ext cx="1560408" cy="156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2D303509-2355-3FDC-2D2B-88C4EAA12CC5}"/>
              </a:ext>
            </a:extLst>
          </p:cNvPr>
          <p:cNvSpPr/>
          <p:nvPr/>
        </p:nvSpPr>
        <p:spPr>
          <a:xfrm>
            <a:off x="-130997" y="6065520"/>
            <a:ext cx="13228320" cy="792480"/>
          </a:xfrm>
          <a:prstGeom prst="rect">
            <a:avLst/>
          </a:prstGeom>
          <a:solidFill>
            <a:srgbClr val="00448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6C699E4-CB10-2271-1DE8-D0EB650AC154}"/>
              </a:ext>
            </a:extLst>
          </p:cNvPr>
          <p:cNvSpPr txBox="1"/>
          <p:nvPr/>
        </p:nvSpPr>
        <p:spPr>
          <a:xfrm>
            <a:off x="756552" y="1997906"/>
            <a:ext cx="1945921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6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Aharoni" panose="02010803020104030203" pitchFamily="2" charset="-79"/>
              </a:rPr>
              <a:t>2024</a:t>
            </a:r>
            <a:endParaRPr lang="pt-BR" sz="6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5037E3A-847E-255D-FA15-E595342900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086" y="3764641"/>
            <a:ext cx="11299371" cy="2110358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341A524C-4DF1-C819-A65B-158956CF5E21}"/>
              </a:ext>
            </a:extLst>
          </p:cNvPr>
          <p:cNvSpPr txBox="1"/>
          <p:nvPr/>
        </p:nvSpPr>
        <p:spPr>
          <a:xfrm>
            <a:off x="535414" y="5834165"/>
            <a:ext cx="1141004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00" dirty="0">
                <a:solidFill>
                  <a:schemeClr val="bg1"/>
                </a:solidFill>
              </a:rPr>
              <a:t>https://www.gov.br/antt/pt-br/assuntos/ultimas-noticias/comite-climatico-da-antt-divulga-balanco-de-interdicoes-por-fenomenos-da-natureza/comite-climatico-balanco-de-interdicoes_20240804-3.pdf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DBD55BB0-B4D4-1BA9-4D6E-E3C8386D39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9967" y="1491264"/>
            <a:ext cx="8484817" cy="2295183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57161E22-F448-461E-3FDD-F4828F74D9DD}"/>
              </a:ext>
            </a:extLst>
          </p:cNvPr>
          <p:cNvSpPr txBox="1"/>
          <p:nvPr/>
        </p:nvSpPr>
        <p:spPr>
          <a:xfrm>
            <a:off x="426357" y="6446562"/>
            <a:ext cx="1141004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00" dirty="0">
                <a:solidFill>
                  <a:schemeClr val="bg1"/>
                </a:solidFill>
              </a:rPr>
              <a:t>https://www.gov.br/antt/pt-br/assuntos/ultimas-noticias/comite-climatico-da-antt-divulga-balanco-de-interdicoes-por-fenomenos-da-natureza/comite-climatico-balanco-de-interdicoes_20240804-3.pdf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53011DE-ADB3-C5BD-4689-96F344227A7F}"/>
              </a:ext>
            </a:extLst>
          </p:cNvPr>
          <p:cNvSpPr txBox="1"/>
          <p:nvPr/>
        </p:nvSpPr>
        <p:spPr>
          <a:xfrm>
            <a:off x="335643" y="331850"/>
            <a:ext cx="1152071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IMPACTOS E RODOVIAS</a:t>
            </a:r>
          </a:p>
        </p:txBody>
      </p:sp>
    </p:spTree>
    <p:extLst>
      <p:ext uri="{BB962C8B-B14F-4D97-AF65-F5344CB8AC3E}">
        <p14:creationId xmlns:p14="http://schemas.microsoft.com/office/powerpoint/2010/main" val="3231319938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39">
            <a:extLst>
              <a:ext uri="{FF2B5EF4-FFF2-40B4-BE49-F238E27FC236}">
                <a16:creationId xmlns:a16="http://schemas.microsoft.com/office/drawing/2014/main" id="{0D5CF10C-3D48-11BE-FBBC-328F23F59EBA}"/>
              </a:ext>
            </a:extLst>
          </p:cNvPr>
          <p:cNvSpPr txBox="1"/>
          <p:nvPr/>
        </p:nvSpPr>
        <p:spPr>
          <a:xfrm>
            <a:off x="1701694" y="867860"/>
            <a:ext cx="2033010" cy="4152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60"/>
              </a:lnSpc>
            </a:pPr>
            <a:r>
              <a:rPr lang="en-US" sz="2400" dirty="0">
                <a:solidFill>
                  <a:srgbClr val="FFFFFF"/>
                </a:solidFill>
                <a:latin typeface="Barlow Semi-Bold"/>
              </a:rPr>
              <a:t>Money</a:t>
            </a:r>
          </a:p>
        </p:txBody>
      </p:sp>
      <p:sp>
        <p:nvSpPr>
          <p:cNvPr id="25" name="TextBox 42">
            <a:extLst>
              <a:ext uri="{FF2B5EF4-FFF2-40B4-BE49-F238E27FC236}">
                <a16:creationId xmlns:a16="http://schemas.microsoft.com/office/drawing/2014/main" id="{8E9AF3AA-2CED-1182-0CEA-0A990D181C52}"/>
              </a:ext>
            </a:extLst>
          </p:cNvPr>
          <p:cNvSpPr txBox="1"/>
          <p:nvPr/>
        </p:nvSpPr>
        <p:spPr>
          <a:xfrm>
            <a:off x="797179" y="530097"/>
            <a:ext cx="532786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FFFFFF"/>
                </a:solidFill>
                <a:latin typeface="Barlow Bold"/>
              </a:rPr>
              <a:t>1.</a:t>
            </a:r>
          </a:p>
        </p:txBody>
      </p:sp>
      <p:pic>
        <p:nvPicPr>
          <p:cNvPr id="98" name="Picture 2" descr="e-book] Defesa e recurso de multas no sistema da ANTT – SETCESP">
            <a:extLst>
              <a:ext uri="{FF2B5EF4-FFF2-40B4-BE49-F238E27FC236}">
                <a16:creationId xmlns:a16="http://schemas.microsoft.com/office/drawing/2014/main" id="{A1B084C2-1819-9A36-12E5-167F9517F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3240" y="-356334"/>
            <a:ext cx="1560408" cy="156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2D303509-2355-3FDC-2D2B-88C4EAA12CC5}"/>
              </a:ext>
            </a:extLst>
          </p:cNvPr>
          <p:cNvSpPr/>
          <p:nvPr/>
        </p:nvSpPr>
        <p:spPr>
          <a:xfrm>
            <a:off x="-130997" y="6065520"/>
            <a:ext cx="13228320" cy="792480"/>
          </a:xfrm>
          <a:prstGeom prst="rect">
            <a:avLst/>
          </a:prstGeom>
          <a:solidFill>
            <a:srgbClr val="00448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96CCCDC7-BC55-6F2F-45BB-45A98A1043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314" y="1030397"/>
            <a:ext cx="11299372" cy="4857462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0AC3C7E6-B0FC-7413-A306-309FC3F99853}"/>
              </a:ext>
            </a:extLst>
          </p:cNvPr>
          <p:cNvSpPr txBox="1"/>
          <p:nvPr/>
        </p:nvSpPr>
        <p:spPr>
          <a:xfrm>
            <a:off x="334787" y="199248"/>
            <a:ext cx="1152071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IMPACTOS E RODOVIAS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D27384E-12E6-AE48-9D73-0179050B0354}"/>
              </a:ext>
            </a:extLst>
          </p:cNvPr>
          <p:cNvSpPr txBox="1"/>
          <p:nvPr/>
        </p:nvSpPr>
        <p:spPr>
          <a:xfrm>
            <a:off x="426357" y="6446562"/>
            <a:ext cx="1141004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00" dirty="0">
                <a:solidFill>
                  <a:schemeClr val="bg1"/>
                </a:solidFill>
              </a:rPr>
              <a:t>https://www.gov.br/antt/pt-br/assuntos/ultimas-noticias/comite-climatico-da-antt-divulga-balanco-de-interdicoes-por-fenomenos-da-natureza/comite-climatico-balanco-de-interdicoes_20240804-3.pdf</a:t>
            </a:r>
          </a:p>
        </p:txBody>
      </p:sp>
    </p:spTree>
    <p:extLst>
      <p:ext uri="{BB962C8B-B14F-4D97-AF65-F5344CB8AC3E}">
        <p14:creationId xmlns:p14="http://schemas.microsoft.com/office/powerpoint/2010/main" val="3995956494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39">
            <a:extLst>
              <a:ext uri="{FF2B5EF4-FFF2-40B4-BE49-F238E27FC236}">
                <a16:creationId xmlns:a16="http://schemas.microsoft.com/office/drawing/2014/main" id="{0D5CF10C-3D48-11BE-FBBC-328F23F59EBA}"/>
              </a:ext>
            </a:extLst>
          </p:cNvPr>
          <p:cNvSpPr txBox="1"/>
          <p:nvPr/>
        </p:nvSpPr>
        <p:spPr>
          <a:xfrm>
            <a:off x="1701694" y="867860"/>
            <a:ext cx="2033010" cy="4152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60"/>
              </a:lnSpc>
            </a:pPr>
            <a:r>
              <a:rPr lang="en-US" sz="2400" dirty="0">
                <a:solidFill>
                  <a:srgbClr val="FFFFFF"/>
                </a:solidFill>
                <a:latin typeface="Barlow Semi-Bold"/>
              </a:rPr>
              <a:t>Money</a:t>
            </a:r>
          </a:p>
        </p:txBody>
      </p:sp>
      <p:sp>
        <p:nvSpPr>
          <p:cNvPr id="25" name="TextBox 42">
            <a:extLst>
              <a:ext uri="{FF2B5EF4-FFF2-40B4-BE49-F238E27FC236}">
                <a16:creationId xmlns:a16="http://schemas.microsoft.com/office/drawing/2014/main" id="{8E9AF3AA-2CED-1182-0CEA-0A990D181C52}"/>
              </a:ext>
            </a:extLst>
          </p:cNvPr>
          <p:cNvSpPr txBox="1"/>
          <p:nvPr/>
        </p:nvSpPr>
        <p:spPr>
          <a:xfrm>
            <a:off x="797179" y="530097"/>
            <a:ext cx="532786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FFFFFF"/>
                </a:solidFill>
                <a:latin typeface="Barlow Bold"/>
              </a:rPr>
              <a:t>1.</a:t>
            </a:r>
          </a:p>
        </p:txBody>
      </p:sp>
      <p:pic>
        <p:nvPicPr>
          <p:cNvPr id="98" name="Picture 2" descr="e-book] Defesa e recurso de multas no sistema da ANTT – SETCESP">
            <a:extLst>
              <a:ext uri="{FF2B5EF4-FFF2-40B4-BE49-F238E27FC236}">
                <a16:creationId xmlns:a16="http://schemas.microsoft.com/office/drawing/2014/main" id="{A1B084C2-1819-9A36-12E5-167F9517F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3240" y="-356334"/>
            <a:ext cx="1560408" cy="156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2D303509-2355-3FDC-2D2B-88C4EAA12CC5}"/>
              </a:ext>
            </a:extLst>
          </p:cNvPr>
          <p:cNvSpPr/>
          <p:nvPr/>
        </p:nvSpPr>
        <p:spPr>
          <a:xfrm>
            <a:off x="-130997" y="6065520"/>
            <a:ext cx="13228320" cy="792480"/>
          </a:xfrm>
          <a:prstGeom prst="rect">
            <a:avLst/>
          </a:prstGeom>
          <a:solidFill>
            <a:srgbClr val="00448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AC3C7E6-B0FC-7413-A306-309FC3F99853}"/>
              </a:ext>
            </a:extLst>
          </p:cNvPr>
          <p:cNvSpPr txBox="1"/>
          <p:nvPr/>
        </p:nvSpPr>
        <p:spPr>
          <a:xfrm>
            <a:off x="334787" y="199248"/>
            <a:ext cx="1152071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IMPACTOS E RODOVIAS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CF78F17B-CCCA-67C6-A8EA-E75D43CE7E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7" y="1018900"/>
            <a:ext cx="11299372" cy="482020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230ADEC8-E134-7B7C-B3DA-4A442DDAC03D}"/>
              </a:ext>
            </a:extLst>
          </p:cNvPr>
          <p:cNvSpPr txBox="1"/>
          <p:nvPr/>
        </p:nvSpPr>
        <p:spPr>
          <a:xfrm>
            <a:off x="224116" y="6364591"/>
            <a:ext cx="1141004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00" dirty="0">
                <a:solidFill>
                  <a:schemeClr val="bg1"/>
                </a:solidFill>
              </a:rPr>
              <a:t>https://www.gov.br/antt/pt-br/assuntos/ultimas-noticias/comite-climatico-da-antt-divulga-balanco-de-interdicoes-por-fenomenos-da-natureza/comite-climatico-balanco-de-interdicoes_20240804-3.pdf</a:t>
            </a:r>
          </a:p>
        </p:txBody>
      </p:sp>
    </p:spTree>
    <p:extLst>
      <p:ext uri="{BB962C8B-B14F-4D97-AF65-F5344CB8AC3E}">
        <p14:creationId xmlns:p14="http://schemas.microsoft.com/office/powerpoint/2010/main" val="1932829547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39">
            <a:extLst>
              <a:ext uri="{FF2B5EF4-FFF2-40B4-BE49-F238E27FC236}">
                <a16:creationId xmlns:a16="http://schemas.microsoft.com/office/drawing/2014/main" id="{0D5CF10C-3D48-11BE-FBBC-328F23F59EBA}"/>
              </a:ext>
            </a:extLst>
          </p:cNvPr>
          <p:cNvSpPr txBox="1"/>
          <p:nvPr/>
        </p:nvSpPr>
        <p:spPr>
          <a:xfrm>
            <a:off x="1701694" y="867860"/>
            <a:ext cx="2033010" cy="4152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60"/>
              </a:lnSpc>
            </a:pPr>
            <a:r>
              <a:rPr lang="en-US" sz="2400" dirty="0">
                <a:solidFill>
                  <a:srgbClr val="FFFFFF"/>
                </a:solidFill>
                <a:latin typeface="Barlow Semi-Bold"/>
              </a:rPr>
              <a:t>Money</a:t>
            </a:r>
          </a:p>
        </p:txBody>
      </p:sp>
      <p:sp>
        <p:nvSpPr>
          <p:cNvPr id="25" name="TextBox 42">
            <a:extLst>
              <a:ext uri="{FF2B5EF4-FFF2-40B4-BE49-F238E27FC236}">
                <a16:creationId xmlns:a16="http://schemas.microsoft.com/office/drawing/2014/main" id="{8E9AF3AA-2CED-1182-0CEA-0A990D181C52}"/>
              </a:ext>
            </a:extLst>
          </p:cNvPr>
          <p:cNvSpPr txBox="1"/>
          <p:nvPr/>
        </p:nvSpPr>
        <p:spPr>
          <a:xfrm>
            <a:off x="797179" y="530097"/>
            <a:ext cx="532786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FFFFFF"/>
                </a:solidFill>
                <a:latin typeface="Barlow Bold"/>
              </a:rPr>
              <a:t>1.</a:t>
            </a:r>
          </a:p>
        </p:txBody>
      </p:sp>
      <p:pic>
        <p:nvPicPr>
          <p:cNvPr id="98" name="Picture 2" descr="e-book] Defesa e recurso de multas no sistema da ANTT – SETCESP">
            <a:extLst>
              <a:ext uri="{FF2B5EF4-FFF2-40B4-BE49-F238E27FC236}">
                <a16:creationId xmlns:a16="http://schemas.microsoft.com/office/drawing/2014/main" id="{A1B084C2-1819-9A36-12E5-167F9517F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3240" y="-356334"/>
            <a:ext cx="1560408" cy="156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2D303509-2355-3FDC-2D2B-88C4EAA12CC5}"/>
              </a:ext>
            </a:extLst>
          </p:cNvPr>
          <p:cNvSpPr/>
          <p:nvPr/>
        </p:nvSpPr>
        <p:spPr>
          <a:xfrm>
            <a:off x="-130997" y="6065520"/>
            <a:ext cx="13228320" cy="792480"/>
          </a:xfrm>
          <a:prstGeom prst="rect">
            <a:avLst/>
          </a:prstGeom>
          <a:solidFill>
            <a:srgbClr val="00448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4B7974D-066D-C208-50C6-64914490E3C7}"/>
              </a:ext>
            </a:extLst>
          </p:cNvPr>
          <p:cNvSpPr txBox="1"/>
          <p:nvPr/>
        </p:nvSpPr>
        <p:spPr>
          <a:xfrm>
            <a:off x="158352" y="467777"/>
            <a:ext cx="1083490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QUAIS OS IMPACTOS CLIMÁTICOS MAIS RELEVANTES PARA A INFRAESTRUTURA RODOVIÁRIA, CONSIDERANDO A REALIDADE BRASILEIRA</a:t>
            </a:r>
            <a:r>
              <a:rPr lang="pt-BR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?</a:t>
            </a:r>
            <a:endParaRPr lang="pt-BR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DFD3A81-1943-085E-B589-75F1C9187935}"/>
              </a:ext>
            </a:extLst>
          </p:cNvPr>
          <p:cNvSpPr txBox="1"/>
          <p:nvPr/>
        </p:nvSpPr>
        <p:spPr>
          <a:xfrm>
            <a:off x="6925452" y="6341670"/>
            <a:ext cx="5162309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50" dirty="0">
                <a:solidFill>
                  <a:srgbClr val="002060"/>
                </a:solidFill>
              </a:rPr>
              <a:t>https://www.gov.br/transportes/pt-br/assuntos/sustentabilidade/projeto-adaptavias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16654E3-B191-CA9C-D20F-C3506CB91F13}"/>
              </a:ext>
            </a:extLst>
          </p:cNvPr>
          <p:cNvSpPr txBox="1"/>
          <p:nvPr/>
        </p:nvSpPr>
        <p:spPr>
          <a:xfrm>
            <a:off x="4323175" y="1734909"/>
            <a:ext cx="32602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ADAPTAVIAS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21BED34-2197-8B50-43C1-880B5F2167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7440" y="2492217"/>
            <a:ext cx="10026004" cy="335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2005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39">
            <a:extLst>
              <a:ext uri="{FF2B5EF4-FFF2-40B4-BE49-F238E27FC236}">
                <a16:creationId xmlns:a16="http://schemas.microsoft.com/office/drawing/2014/main" id="{0D5CF10C-3D48-11BE-FBBC-328F23F59EBA}"/>
              </a:ext>
            </a:extLst>
          </p:cNvPr>
          <p:cNvSpPr txBox="1"/>
          <p:nvPr/>
        </p:nvSpPr>
        <p:spPr>
          <a:xfrm>
            <a:off x="1701694" y="867860"/>
            <a:ext cx="2033010" cy="4152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60"/>
              </a:lnSpc>
            </a:pPr>
            <a:r>
              <a:rPr lang="en-US" sz="2400" dirty="0">
                <a:solidFill>
                  <a:srgbClr val="FFFFFF"/>
                </a:solidFill>
                <a:latin typeface="Barlow Semi-Bold"/>
              </a:rPr>
              <a:t>Money</a:t>
            </a:r>
          </a:p>
        </p:txBody>
      </p:sp>
      <p:sp>
        <p:nvSpPr>
          <p:cNvPr id="25" name="TextBox 42">
            <a:extLst>
              <a:ext uri="{FF2B5EF4-FFF2-40B4-BE49-F238E27FC236}">
                <a16:creationId xmlns:a16="http://schemas.microsoft.com/office/drawing/2014/main" id="{8E9AF3AA-2CED-1182-0CEA-0A990D181C52}"/>
              </a:ext>
            </a:extLst>
          </p:cNvPr>
          <p:cNvSpPr txBox="1"/>
          <p:nvPr/>
        </p:nvSpPr>
        <p:spPr>
          <a:xfrm>
            <a:off x="797179" y="530097"/>
            <a:ext cx="532786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FFFFFF"/>
                </a:solidFill>
                <a:latin typeface="Barlow Bold"/>
              </a:rPr>
              <a:t>1.</a:t>
            </a:r>
          </a:p>
        </p:txBody>
      </p:sp>
      <p:pic>
        <p:nvPicPr>
          <p:cNvPr id="98" name="Picture 2" descr="e-book] Defesa e recurso de multas no sistema da ANTT – SETCESP">
            <a:extLst>
              <a:ext uri="{FF2B5EF4-FFF2-40B4-BE49-F238E27FC236}">
                <a16:creationId xmlns:a16="http://schemas.microsoft.com/office/drawing/2014/main" id="{A1B084C2-1819-9A36-12E5-167F9517F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3240" y="-356334"/>
            <a:ext cx="1560408" cy="156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2D303509-2355-3FDC-2D2B-88C4EAA12CC5}"/>
              </a:ext>
            </a:extLst>
          </p:cNvPr>
          <p:cNvSpPr/>
          <p:nvPr/>
        </p:nvSpPr>
        <p:spPr>
          <a:xfrm>
            <a:off x="-130997" y="6065520"/>
            <a:ext cx="13228320" cy="792480"/>
          </a:xfrm>
          <a:prstGeom prst="rect">
            <a:avLst/>
          </a:prstGeom>
          <a:solidFill>
            <a:srgbClr val="00448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8AC2E58E-E420-4950-6359-C09CDE9F9DD9}"/>
              </a:ext>
            </a:extLst>
          </p:cNvPr>
          <p:cNvGrpSpPr/>
          <p:nvPr/>
        </p:nvGrpSpPr>
        <p:grpSpPr>
          <a:xfrm>
            <a:off x="6147353" y="1485320"/>
            <a:ext cx="5579999" cy="4275688"/>
            <a:chOff x="427262" y="1755910"/>
            <a:chExt cx="5579999" cy="4441333"/>
          </a:xfrm>
          <a:solidFill>
            <a:schemeClr val="accent1">
              <a:lumMod val="75000"/>
            </a:schemeClr>
          </a:solidFill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id="{18F60242-4BC9-2AB4-8F63-9A63C4626FAF}"/>
                </a:ext>
              </a:extLst>
            </p:cNvPr>
            <p:cNvSpPr/>
            <p:nvPr/>
          </p:nvSpPr>
          <p:spPr>
            <a:xfrm>
              <a:off x="427263" y="1755910"/>
              <a:ext cx="5579998" cy="4379542"/>
            </a:xfrm>
            <a:prstGeom prst="rect">
              <a:avLst/>
            </a:prstGeom>
            <a:solidFill>
              <a:srgbClr val="2F5597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id="{EF0F5D7D-B4EF-4277-F385-06A72A812EAA}"/>
                </a:ext>
              </a:extLst>
            </p:cNvPr>
            <p:cNvSpPr txBox="1"/>
            <p:nvPr/>
          </p:nvSpPr>
          <p:spPr>
            <a:xfrm>
              <a:off x="427262" y="1909312"/>
              <a:ext cx="5579998" cy="86319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pt-BR" sz="24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haroni" panose="02010803020104030203" pitchFamily="2" charset="-79"/>
                  <a:cs typeface="Aharoni" panose="02010803020104030203" pitchFamily="2" charset="-79"/>
                </a:rPr>
                <a:t>IMPACTOS PRIORITÁRIOS PARA A INFRAESTRUTURA RODOVIÁRIA</a:t>
              </a:r>
            </a:p>
          </p:txBody>
        </p:sp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72F089E9-03E9-793A-5793-00BF038EECEA}"/>
                </a:ext>
              </a:extLst>
            </p:cNvPr>
            <p:cNvSpPr txBox="1"/>
            <p:nvPr/>
          </p:nvSpPr>
          <p:spPr>
            <a:xfrm>
              <a:off x="633683" y="2785377"/>
              <a:ext cx="5248687" cy="34118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pt-BR" sz="2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haroni" panose="02010803020104030203" pitchFamily="2" charset="-79"/>
                  <a:cs typeface="Aharoni" panose="02010803020104030203" pitchFamily="2" charset="-79"/>
                </a:rPr>
                <a:t>ALAGAMENTO/INUNDAÇÃO</a:t>
              </a:r>
            </a:p>
            <a:p>
              <a:pPr algn="ctr">
                <a:lnSpc>
                  <a:spcPct val="150000"/>
                </a:lnSpc>
              </a:pPr>
              <a:r>
                <a:rPr lang="pt-BR" sz="2000" dirty="0">
                  <a:solidFill>
                    <a:schemeClr val="bg1">
                      <a:lumMod val="8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haroni" panose="02010803020104030203" pitchFamily="2" charset="-79"/>
                  <a:cs typeface="Aharoni" panose="02010803020104030203" pitchFamily="2" charset="-79"/>
                </a:rPr>
                <a:t>ASSOREAMENTO</a:t>
              </a:r>
            </a:p>
            <a:p>
              <a:pPr algn="ctr">
                <a:lnSpc>
                  <a:spcPct val="150000"/>
                </a:lnSpc>
              </a:pPr>
              <a:r>
                <a:rPr lang="pt-BR" sz="2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haroni" panose="02010803020104030203" pitchFamily="2" charset="-79"/>
                  <a:cs typeface="Aharoni" panose="02010803020104030203" pitchFamily="2" charset="-79"/>
                </a:rPr>
                <a:t>DESLIZAMENTO </a:t>
              </a:r>
            </a:p>
            <a:p>
              <a:pPr algn="ctr">
                <a:lnSpc>
                  <a:spcPct val="150000"/>
                </a:lnSpc>
              </a:pPr>
              <a:r>
                <a:rPr lang="pt-BR" sz="2000" dirty="0">
                  <a:solidFill>
                    <a:schemeClr val="accent3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haroni" panose="02010803020104030203" pitchFamily="2" charset="-79"/>
                  <a:cs typeface="Aharoni" panose="02010803020104030203" pitchFamily="2" charset="-79"/>
                </a:rPr>
                <a:t>EROSÃO </a:t>
              </a:r>
            </a:p>
            <a:p>
              <a:pPr algn="ctr">
                <a:lnSpc>
                  <a:spcPct val="150000"/>
                </a:lnSpc>
              </a:pPr>
              <a:r>
                <a:rPr lang="pt-BR" sz="2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haroni" panose="02010803020104030203" pitchFamily="2" charset="-79"/>
                  <a:cs typeface="Aharoni" panose="02010803020104030203" pitchFamily="2" charset="-79"/>
                </a:rPr>
                <a:t>INCÊNDIOS E QUEIMADAS</a:t>
              </a:r>
            </a:p>
            <a:p>
              <a:pPr algn="ctr">
                <a:lnSpc>
                  <a:spcPct val="150000"/>
                </a:lnSpc>
              </a:pPr>
              <a:r>
                <a:rPr lang="pt-BR" sz="2000" dirty="0">
                  <a:solidFill>
                    <a:schemeClr val="accent3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haroni" panose="02010803020104030203" pitchFamily="2" charset="-79"/>
                  <a:cs typeface="Aharoni" panose="02010803020104030203" pitchFamily="2" charset="-79"/>
                </a:rPr>
                <a:t>ALTAS TEMPERATURAS</a:t>
              </a:r>
            </a:p>
            <a:p>
              <a:pPr algn="ctr">
                <a:lnSpc>
                  <a:spcPct val="150000"/>
                </a:lnSpc>
              </a:pPr>
              <a:r>
                <a:rPr lang="pt-BR" sz="2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haroni" panose="02010803020104030203" pitchFamily="2" charset="-79"/>
                  <a:cs typeface="Aharoni" panose="02010803020104030203" pitchFamily="2" charset="-79"/>
                </a:rPr>
                <a:t>AUMENTO DO NÍVEL DO MAR*</a:t>
              </a:r>
              <a:endParaRPr lang="pt-B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7" name="Agrupar 6">
            <a:extLst>
              <a:ext uri="{FF2B5EF4-FFF2-40B4-BE49-F238E27FC236}">
                <a16:creationId xmlns:a16="http://schemas.microsoft.com/office/drawing/2014/main" id="{00AF5807-45FE-4BBC-5E95-74B4E650275B}"/>
              </a:ext>
            </a:extLst>
          </p:cNvPr>
          <p:cNvGrpSpPr/>
          <p:nvPr/>
        </p:nvGrpSpPr>
        <p:grpSpPr>
          <a:xfrm>
            <a:off x="427264" y="1485321"/>
            <a:ext cx="5302418" cy="4068192"/>
            <a:chOff x="6360293" y="1755910"/>
            <a:chExt cx="5404443" cy="4379542"/>
          </a:xfrm>
          <a:solidFill>
            <a:srgbClr val="2F5597">
              <a:alpha val="50196"/>
            </a:srgbClr>
          </a:solidFill>
        </p:grpSpPr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9D60AF8C-CD74-2282-2918-0E8AB764A3F2}"/>
                </a:ext>
              </a:extLst>
            </p:cNvPr>
            <p:cNvSpPr/>
            <p:nvPr/>
          </p:nvSpPr>
          <p:spPr>
            <a:xfrm>
              <a:off x="6360295" y="1755910"/>
              <a:ext cx="5366340" cy="43795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0CAFDFD3-5D81-F58C-20EC-BC02725A15A2}"/>
                </a:ext>
              </a:extLst>
            </p:cNvPr>
            <p:cNvSpPr txBox="1"/>
            <p:nvPr/>
          </p:nvSpPr>
          <p:spPr>
            <a:xfrm>
              <a:off x="6379344" y="1914892"/>
              <a:ext cx="5366342" cy="9381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pt-BR" sz="24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haroni" panose="02010803020104030203" pitchFamily="2" charset="-79"/>
                  <a:cs typeface="Aharoni" panose="02010803020104030203" pitchFamily="2" charset="-79"/>
                </a:rPr>
                <a:t>SINAL CLIMÁTICO </a:t>
              </a:r>
            </a:p>
            <a:p>
              <a:pPr algn="ctr"/>
              <a:r>
                <a:rPr lang="pt-BR" sz="24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haroni" panose="02010803020104030203" pitchFamily="2" charset="-79"/>
                  <a:cs typeface="Aharoni" panose="02010803020104030203" pitchFamily="2" charset="-79"/>
                </a:rPr>
                <a:t>MAIS RELEVANTE</a:t>
              </a:r>
            </a:p>
          </p:txBody>
        </p:sp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97203BB9-A605-3923-6956-9583C415C790}"/>
                </a:ext>
              </a:extLst>
            </p:cNvPr>
            <p:cNvSpPr txBox="1"/>
            <p:nvPr/>
          </p:nvSpPr>
          <p:spPr>
            <a:xfrm>
              <a:off x="6360293" y="3211018"/>
              <a:ext cx="5366339" cy="5549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pt-BR" sz="2000" dirty="0">
                  <a:solidFill>
                    <a:schemeClr val="bg1">
                      <a:lumMod val="8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haroni" panose="02010803020104030203" pitchFamily="2" charset="-79"/>
                  <a:cs typeface="Aharoni" panose="02010803020104030203" pitchFamily="2" charset="-79"/>
                </a:rPr>
                <a:t>PRECIPITAÇÃO</a:t>
              </a:r>
            </a:p>
          </p:txBody>
        </p:sp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CBFD8688-C04B-A561-1638-B3FF6DE2392F}"/>
                </a:ext>
              </a:extLst>
            </p:cNvPr>
            <p:cNvSpPr txBox="1"/>
            <p:nvPr/>
          </p:nvSpPr>
          <p:spPr>
            <a:xfrm>
              <a:off x="6360293" y="4049450"/>
              <a:ext cx="5404443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t-BR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haroni" panose="02010803020104030203" pitchFamily="2" charset="-79"/>
                  <a:cs typeface="Aharoni" panose="02010803020104030203" pitchFamily="2" charset="-79"/>
                </a:rPr>
                <a:t>IMPACTO BIOFÍSICO </a:t>
              </a:r>
            </a:p>
            <a:p>
              <a:pPr algn="ctr"/>
              <a:r>
                <a:rPr lang="pt-BR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haroni" panose="02010803020104030203" pitchFamily="2" charset="-79"/>
                  <a:cs typeface="Aharoni" panose="02010803020104030203" pitchFamily="2" charset="-79"/>
                </a:rPr>
                <a:t>MAIS RELEVANTE</a:t>
              </a:r>
            </a:p>
          </p:txBody>
        </p:sp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id="{392E86D5-3F28-893D-82B6-FE8A504C3829}"/>
                </a:ext>
              </a:extLst>
            </p:cNvPr>
            <p:cNvSpPr txBox="1"/>
            <p:nvPr/>
          </p:nvSpPr>
          <p:spPr>
            <a:xfrm>
              <a:off x="6398396" y="5017215"/>
              <a:ext cx="5366340" cy="5549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pt-BR" sz="2000" dirty="0">
                  <a:solidFill>
                    <a:schemeClr val="bg1">
                      <a:lumMod val="8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haroni" panose="02010803020104030203" pitchFamily="2" charset="-79"/>
                  <a:cs typeface="Aharoni" panose="02010803020104030203" pitchFamily="2" charset="-79"/>
                </a:rPr>
                <a:t>EROSÃO</a:t>
              </a:r>
            </a:p>
          </p:txBody>
        </p:sp>
      </p:grp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0B87E2D1-F221-DF85-817D-B8D0624EB2F3}"/>
              </a:ext>
            </a:extLst>
          </p:cNvPr>
          <p:cNvSpPr txBox="1"/>
          <p:nvPr/>
        </p:nvSpPr>
        <p:spPr>
          <a:xfrm>
            <a:off x="315686" y="161881"/>
            <a:ext cx="1152071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ADAPTAVIAS</a:t>
            </a:r>
            <a:r>
              <a:rPr lang="pt-BR" sz="6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                                     </a:t>
            </a:r>
          </a:p>
          <a:p>
            <a:r>
              <a:rPr lang="pt-BR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ETAPA 2 - Série Histórica</a:t>
            </a:r>
          </a:p>
        </p:txBody>
      </p:sp>
    </p:spTree>
    <p:extLst>
      <p:ext uri="{BB962C8B-B14F-4D97-AF65-F5344CB8AC3E}">
        <p14:creationId xmlns:p14="http://schemas.microsoft.com/office/powerpoint/2010/main" val="7457219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39">
            <a:extLst>
              <a:ext uri="{FF2B5EF4-FFF2-40B4-BE49-F238E27FC236}">
                <a16:creationId xmlns:a16="http://schemas.microsoft.com/office/drawing/2014/main" id="{0D5CF10C-3D48-11BE-FBBC-328F23F59EBA}"/>
              </a:ext>
            </a:extLst>
          </p:cNvPr>
          <p:cNvSpPr txBox="1"/>
          <p:nvPr/>
        </p:nvSpPr>
        <p:spPr>
          <a:xfrm>
            <a:off x="1701694" y="867860"/>
            <a:ext cx="2033010" cy="4152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60"/>
              </a:lnSpc>
            </a:pPr>
            <a:r>
              <a:rPr lang="en-US" sz="2400" dirty="0">
                <a:solidFill>
                  <a:srgbClr val="FFFFFF"/>
                </a:solidFill>
                <a:latin typeface="Barlow Semi-Bold"/>
              </a:rPr>
              <a:t>Money</a:t>
            </a:r>
          </a:p>
        </p:txBody>
      </p:sp>
      <p:sp>
        <p:nvSpPr>
          <p:cNvPr id="25" name="TextBox 42">
            <a:extLst>
              <a:ext uri="{FF2B5EF4-FFF2-40B4-BE49-F238E27FC236}">
                <a16:creationId xmlns:a16="http://schemas.microsoft.com/office/drawing/2014/main" id="{8E9AF3AA-2CED-1182-0CEA-0A990D181C52}"/>
              </a:ext>
            </a:extLst>
          </p:cNvPr>
          <p:cNvSpPr txBox="1"/>
          <p:nvPr/>
        </p:nvSpPr>
        <p:spPr>
          <a:xfrm>
            <a:off x="797179" y="530097"/>
            <a:ext cx="532786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FFFFFF"/>
                </a:solidFill>
                <a:latin typeface="Barlow Bold"/>
              </a:rPr>
              <a:t>1.</a:t>
            </a:r>
          </a:p>
        </p:txBody>
      </p:sp>
      <p:pic>
        <p:nvPicPr>
          <p:cNvPr id="98" name="Picture 2" descr="e-book] Defesa e recurso de multas no sistema da ANTT – SETCESP">
            <a:extLst>
              <a:ext uri="{FF2B5EF4-FFF2-40B4-BE49-F238E27FC236}">
                <a16:creationId xmlns:a16="http://schemas.microsoft.com/office/drawing/2014/main" id="{A1B084C2-1819-9A36-12E5-167F9517F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3240" y="-356334"/>
            <a:ext cx="1560408" cy="156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2D303509-2355-3FDC-2D2B-88C4EAA12CC5}"/>
              </a:ext>
            </a:extLst>
          </p:cNvPr>
          <p:cNvSpPr/>
          <p:nvPr/>
        </p:nvSpPr>
        <p:spPr>
          <a:xfrm>
            <a:off x="-130997" y="6065520"/>
            <a:ext cx="13228320" cy="792480"/>
          </a:xfrm>
          <a:prstGeom prst="rect">
            <a:avLst/>
          </a:prstGeom>
          <a:solidFill>
            <a:srgbClr val="00448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21EE7809-6DF9-728B-E5B1-929278B031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572" y="1283149"/>
            <a:ext cx="10261316" cy="4740608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1EE68FDC-D5F6-3C45-114C-8230938ECA58}"/>
              </a:ext>
            </a:extLst>
          </p:cNvPr>
          <p:cNvSpPr txBox="1"/>
          <p:nvPr/>
        </p:nvSpPr>
        <p:spPr>
          <a:xfrm>
            <a:off x="315686" y="161881"/>
            <a:ext cx="1152071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ADAPTAVIAS  </a:t>
            </a:r>
            <a:r>
              <a:rPr lang="pt-BR" sz="6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                                   </a:t>
            </a:r>
          </a:p>
          <a:p>
            <a:r>
              <a:rPr lang="pt-BR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ETAPA 3 – Ameaças e Cenários </a:t>
            </a:r>
          </a:p>
        </p:txBody>
      </p:sp>
    </p:spTree>
    <p:extLst>
      <p:ext uri="{BB962C8B-B14F-4D97-AF65-F5344CB8AC3E}">
        <p14:creationId xmlns:p14="http://schemas.microsoft.com/office/powerpoint/2010/main" val="3418795358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39">
            <a:extLst>
              <a:ext uri="{FF2B5EF4-FFF2-40B4-BE49-F238E27FC236}">
                <a16:creationId xmlns:a16="http://schemas.microsoft.com/office/drawing/2014/main" id="{0D5CF10C-3D48-11BE-FBBC-328F23F59EBA}"/>
              </a:ext>
            </a:extLst>
          </p:cNvPr>
          <p:cNvSpPr txBox="1"/>
          <p:nvPr/>
        </p:nvSpPr>
        <p:spPr>
          <a:xfrm>
            <a:off x="1701694" y="867860"/>
            <a:ext cx="2033010" cy="4152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60"/>
              </a:lnSpc>
            </a:pPr>
            <a:r>
              <a:rPr lang="en-US" sz="2400" dirty="0">
                <a:solidFill>
                  <a:srgbClr val="FFFFFF"/>
                </a:solidFill>
                <a:latin typeface="Barlow Semi-Bold"/>
              </a:rPr>
              <a:t>Money</a:t>
            </a:r>
          </a:p>
        </p:txBody>
      </p:sp>
      <p:sp>
        <p:nvSpPr>
          <p:cNvPr id="25" name="TextBox 42">
            <a:extLst>
              <a:ext uri="{FF2B5EF4-FFF2-40B4-BE49-F238E27FC236}">
                <a16:creationId xmlns:a16="http://schemas.microsoft.com/office/drawing/2014/main" id="{8E9AF3AA-2CED-1182-0CEA-0A990D181C52}"/>
              </a:ext>
            </a:extLst>
          </p:cNvPr>
          <p:cNvSpPr txBox="1"/>
          <p:nvPr/>
        </p:nvSpPr>
        <p:spPr>
          <a:xfrm>
            <a:off x="797179" y="530097"/>
            <a:ext cx="532786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FFFFFF"/>
                </a:solidFill>
                <a:latin typeface="Barlow Bold"/>
              </a:rPr>
              <a:t>1.</a:t>
            </a:r>
          </a:p>
        </p:txBody>
      </p:sp>
      <p:pic>
        <p:nvPicPr>
          <p:cNvPr id="98" name="Picture 2" descr="e-book] Defesa e recurso de multas no sistema da ANTT – SETCESP">
            <a:extLst>
              <a:ext uri="{FF2B5EF4-FFF2-40B4-BE49-F238E27FC236}">
                <a16:creationId xmlns:a16="http://schemas.microsoft.com/office/drawing/2014/main" id="{A1B084C2-1819-9A36-12E5-167F9517F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3240" y="-356334"/>
            <a:ext cx="1560408" cy="156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2D303509-2355-3FDC-2D2B-88C4EAA12CC5}"/>
              </a:ext>
            </a:extLst>
          </p:cNvPr>
          <p:cNvSpPr/>
          <p:nvPr/>
        </p:nvSpPr>
        <p:spPr>
          <a:xfrm>
            <a:off x="-130997" y="6065520"/>
            <a:ext cx="13228320" cy="792480"/>
          </a:xfrm>
          <a:prstGeom prst="rect">
            <a:avLst/>
          </a:prstGeom>
          <a:solidFill>
            <a:srgbClr val="00448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7215554-A9E2-CC28-BB1B-1CE90C6F0A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4620" y="868415"/>
            <a:ext cx="8200777" cy="5056489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399F327D-B2F3-A0F7-5AE4-11B93C99939A}"/>
              </a:ext>
            </a:extLst>
          </p:cNvPr>
          <p:cNvSpPr txBox="1"/>
          <p:nvPr/>
        </p:nvSpPr>
        <p:spPr>
          <a:xfrm>
            <a:off x="315686" y="161881"/>
            <a:ext cx="1152071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ADAPTAVIAS  </a:t>
            </a:r>
            <a:r>
              <a:rPr lang="pt-BR" sz="6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                                   </a:t>
            </a:r>
          </a:p>
          <a:p>
            <a:r>
              <a:rPr lang="pt-BR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ETAPA 3 – Ameaças e Cenários </a:t>
            </a:r>
          </a:p>
        </p:txBody>
      </p:sp>
    </p:spTree>
    <p:extLst>
      <p:ext uri="{BB962C8B-B14F-4D97-AF65-F5344CB8AC3E}">
        <p14:creationId xmlns:p14="http://schemas.microsoft.com/office/powerpoint/2010/main" val="809968449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39">
            <a:extLst>
              <a:ext uri="{FF2B5EF4-FFF2-40B4-BE49-F238E27FC236}">
                <a16:creationId xmlns:a16="http://schemas.microsoft.com/office/drawing/2014/main" id="{0D5CF10C-3D48-11BE-FBBC-328F23F59EBA}"/>
              </a:ext>
            </a:extLst>
          </p:cNvPr>
          <p:cNvSpPr txBox="1"/>
          <p:nvPr/>
        </p:nvSpPr>
        <p:spPr>
          <a:xfrm>
            <a:off x="1701694" y="867860"/>
            <a:ext cx="2033010" cy="4152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60"/>
              </a:lnSpc>
            </a:pPr>
            <a:r>
              <a:rPr lang="en-US" sz="2400" dirty="0">
                <a:solidFill>
                  <a:srgbClr val="FFFFFF"/>
                </a:solidFill>
                <a:latin typeface="Barlow Semi-Bold"/>
              </a:rPr>
              <a:t>Money</a:t>
            </a:r>
          </a:p>
        </p:txBody>
      </p:sp>
      <p:sp>
        <p:nvSpPr>
          <p:cNvPr id="25" name="TextBox 42">
            <a:extLst>
              <a:ext uri="{FF2B5EF4-FFF2-40B4-BE49-F238E27FC236}">
                <a16:creationId xmlns:a16="http://schemas.microsoft.com/office/drawing/2014/main" id="{8E9AF3AA-2CED-1182-0CEA-0A990D181C52}"/>
              </a:ext>
            </a:extLst>
          </p:cNvPr>
          <p:cNvSpPr txBox="1"/>
          <p:nvPr/>
        </p:nvSpPr>
        <p:spPr>
          <a:xfrm>
            <a:off x="797179" y="530097"/>
            <a:ext cx="532786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FFFFFF"/>
                </a:solidFill>
                <a:latin typeface="Barlow Bold"/>
              </a:rPr>
              <a:t>1.</a:t>
            </a:r>
          </a:p>
        </p:txBody>
      </p:sp>
      <p:pic>
        <p:nvPicPr>
          <p:cNvPr id="98" name="Picture 2" descr="e-book] Defesa e recurso de multas no sistema da ANTT – SETCESP">
            <a:extLst>
              <a:ext uri="{FF2B5EF4-FFF2-40B4-BE49-F238E27FC236}">
                <a16:creationId xmlns:a16="http://schemas.microsoft.com/office/drawing/2014/main" id="{A1B084C2-1819-9A36-12E5-167F9517F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3240" y="-356334"/>
            <a:ext cx="1560408" cy="156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2D303509-2355-3FDC-2D2B-88C4EAA12CC5}"/>
              </a:ext>
            </a:extLst>
          </p:cNvPr>
          <p:cNvSpPr/>
          <p:nvPr/>
        </p:nvSpPr>
        <p:spPr>
          <a:xfrm>
            <a:off x="-130997" y="6065520"/>
            <a:ext cx="13228320" cy="792480"/>
          </a:xfrm>
          <a:prstGeom prst="rect">
            <a:avLst/>
          </a:prstGeom>
          <a:solidFill>
            <a:srgbClr val="00448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7C68803-1592-0AEE-F11C-4326F7B0855C}"/>
              </a:ext>
            </a:extLst>
          </p:cNvPr>
          <p:cNvSpPr txBox="1"/>
          <p:nvPr/>
        </p:nvSpPr>
        <p:spPr>
          <a:xfrm>
            <a:off x="315686" y="161881"/>
            <a:ext cx="1152071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ADAPTAVIAS  </a:t>
            </a:r>
            <a:r>
              <a:rPr lang="pt-BR" sz="6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                                   </a:t>
            </a:r>
          </a:p>
          <a:p>
            <a:r>
              <a:rPr lang="pt-BR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ETAPA 4 – Exposição e Vulnerabilidade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25593B3-8270-A88F-88C0-1AD858D4EF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734" y="1572290"/>
            <a:ext cx="10440531" cy="434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793232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39">
            <a:extLst>
              <a:ext uri="{FF2B5EF4-FFF2-40B4-BE49-F238E27FC236}">
                <a16:creationId xmlns:a16="http://schemas.microsoft.com/office/drawing/2014/main" id="{0D5CF10C-3D48-11BE-FBBC-328F23F59EBA}"/>
              </a:ext>
            </a:extLst>
          </p:cNvPr>
          <p:cNvSpPr txBox="1"/>
          <p:nvPr/>
        </p:nvSpPr>
        <p:spPr>
          <a:xfrm>
            <a:off x="1701694" y="867860"/>
            <a:ext cx="2033010" cy="4152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60"/>
              </a:lnSpc>
            </a:pPr>
            <a:r>
              <a:rPr lang="en-US" sz="2400" dirty="0">
                <a:solidFill>
                  <a:srgbClr val="FFFFFF"/>
                </a:solidFill>
                <a:latin typeface="Barlow Semi-Bold"/>
              </a:rPr>
              <a:t>Money</a:t>
            </a:r>
          </a:p>
        </p:txBody>
      </p:sp>
      <p:sp>
        <p:nvSpPr>
          <p:cNvPr id="25" name="TextBox 42">
            <a:extLst>
              <a:ext uri="{FF2B5EF4-FFF2-40B4-BE49-F238E27FC236}">
                <a16:creationId xmlns:a16="http://schemas.microsoft.com/office/drawing/2014/main" id="{8E9AF3AA-2CED-1182-0CEA-0A990D181C52}"/>
              </a:ext>
            </a:extLst>
          </p:cNvPr>
          <p:cNvSpPr txBox="1"/>
          <p:nvPr/>
        </p:nvSpPr>
        <p:spPr>
          <a:xfrm>
            <a:off x="797179" y="530097"/>
            <a:ext cx="532786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FFFFFF"/>
                </a:solidFill>
                <a:latin typeface="Barlow Bold"/>
              </a:rPr>
              <a:t>1.</a:t>
            </a:r>
          </a:p>
        </p:txBody>
      </p:sp>
      <p:pic>
        <p:nvPicPr>
          <p:cNvPr id="98" name="Picture 2" descr="e-book] Defesa e recurso de multas no sistema da ANTT – SETCESP">
            <a:extLst>
              <a:ext uri="{FF2B5EF4-FFF2-40B4-BE49-F238E27FC236}">
                <a16:creationId xmlns:a16="http://schemas.microsoft.com/office/drawing/2014/main" id="{A1B084C2-1819-9A36-12E5-167F9517F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3240" y="-356334"/>
            <a:ext cx="1560408" cy="156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2D303509-2355-3FDC-2D2B-88C4EAA12CC5}"/>
              </a:ext>
            </a:extLst>
          </p:cNvPr>
          <p:cNvSpPr/>
          <p:nvPr/>
        </p:nvSpPr>
        <p:spPr>
          <a:xfrm>
            <a:off x="-130997" y="6065520"/>
            <a:ext cx="13228320" cy="792480"/>
          </a:xfrm>
          <a:prstGeom prst="rect">
            <a:avLst/>
          </a:prstGeom>
          <a:solidFill>
            <a:srgbClr val="00448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158A6BD-822E-E824-9802-B8367447D0F5}"/>
              </a:ext>
            </a:extLst>
          </p:cNvPr>
          <p:cNvSpPr txBox="1"/>
          <p:nvPr/>
        </p:nvSpPr>
        <p:spPr>
          <a:xfrm>
            <a:off x="-2510721" y="2375645"/>
            <a:ext cx="867199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800" b="1" dirty="0">
                <a:solidFill>
                  <a:srgbClr val="002060"/>
                </a:solidFill>
                <a:latin typeface="Barlow ExtraBold" panose="00000900000000000000" pitchFamily="2" charset="0"/>
              </a:rPr>
              <a:t>O DESAFIO DA</a:t>
            </a:r>
          </a:p>
          <a:p>
            <a:pPr algn="r"/>
            <a:r>
              <a:rPr lang="pt-BR" sz="8000" b="1" dirty="0">
                <a:solidFill>
                  <a:srgbClr val="002060"/>
                </a:solidFill>
                <a:latin typeface="Barlow ExtraBold" panose="00000900000000000000" pitchFamily="2" charset="0"/>
              </a:rPr>
              <a:t>MITIGAÇÃO</a:t>
            </a:r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5CC3E90A-F3BD-73CC-5FA4-27F82F467C83}"/>
              </a:ext>
            </a:extLst>
          </p:cNvPr>
          <p:cNvCxnSpPr>
            <a:cxnSpLocks/>
          </p:cNvCxnSpPr>
          <p:nvPr/>
        </p:nvCxnSpPr>
        <p:spPr>
          <a:xfrm>
            <a:off x="6421554" y="2143856"/>
            <a:ext cx="0" cy="2667000"/>
          </a:xfrm>
          <a:prstGeom prst="line">
            <a:avLst/>
          </a:prstGeom>
          <a:ln w="825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m 6" descr="Logotipo&#10;&#10;Descrição gerada automaticamente">
            <a:extLst>
              <a:ext uri="{FF2B5EF4-FFF2-40B4-BE49-F238E27FC236}">
                <a16:creationId xmlns:a16="http://schemas.microsoft.com/office/drawing/2014/main" id="{7D3F5E27-B674-A59C-F379-279F71887E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2" t="8546" r="6790" b="43455"/>
          <a:stretch/>
        </p:blipFill>
        <p:spPr>
          <a:xfrm>
            <a:off x="6686482" y="1663597"/>
            <a:ext cx="4658429" cy="3175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876811"/>
      </p:ext>
    </p:extLst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39">
            <a:extLst>
              <a:ext uri="{FF2B5EF4-FFF2-40B4-BE49-F238E27FC236}">
                <a16:creationId xmlns:a16="http://schemas.microsoft.com/office/drawing/2014/main" id="{0D5CF10C-3D48-11BE-FBBC-328F23F59EBA}"/>
              </a:ext>
            </a:extLst>
          </p:cNvPr>
          <p:cNvSpPr txBox="1"/>
          <p:nvPr/>
        </p:nvSpPr>
        <p:spPr>
          <a:xfrm>
            <a:off x="1701694" y="867860"/>
            <a:ext cx="2033010" cy="4152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60"/>
              </a:lnSpc>
            </a:pPr>
            <a:r>
              <a:rPr lang="en-US" sz="2400" dirty="0">
                <a:solidFill>
                  <a:srgbClr val="FFFFFF"/>
                </a:solidFill>
                <a:latin typeface="Barlow Semi-Bold"/>
              </a:rPr>
              <a:t>Money</a:t>
            </a:r>
          </a:p>
        </p:txBody>
      </p:sp>
      <p:sp>
        <p:nvSpPr>
          <p:cNvPr id="25" name="TextBox 42">
            <a:extLst>
              <a:ext uri="{FF2B5EF4-FFF2-40B4-BE49-F238E27FC236}">
                <a16:creationId xmlns:a16="http://schemas.microsoft.com/office/drawing/2014/main" id="{8E9AF3AA-2CED-1182-0CEA-0A990D181C52}"/>
              </a:ext>
            </a:extLst>
          </p:cNvPr>
          <p:cNvSpPr txBox="1"/>
          <p:nvPr/>
        </p:nvSpPr>
        <p:spPr>
          <a:xfrm>
            <a:off x="797179" y="530097"/>
            <a:ext cx="532786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FFFFFF"/>
                </a:solidFill>
                <a:latin typeface="Barlow Bold"/>
              </a:rPr>
              <a:t>1.</a:t>
            </a:r>
          </a:p>
        </p:txBody>
      </p:sp>
      <p:pic>
        <p:nvPicPr>
          <p:cNvPr id="98" name="Picture 2" descr="e-book] Defesa e recurso de multas no sistema da ANTT – SETCESP">
            <a:extLst>
              <a:ext uri="{FF2B5EF4-FFF2-40B4-BE49-F238E27FC236}">
                <a16:creationId xmlns:a16="http://schemas.microsoft.com/office/drawing/2014/main" id="{A1B084C2-1819-9A36-12E5-167F9517F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3240" y="-356334"/>
            <a:ext cx="1560408" cy="156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2D303509-2355-3FDC-2D2B-88C4EAA12CC5}"/>
              </a:ext>
            </a:extLst>
          </p:cNvPr>
          <p:cNvSpPr/>
          <p:nvPr/>
        </p:nvSpPr>
        <p:spPr>
          <a:xfrm>
            <a:off x="-130997" y="6065520"/>
            <a:ext cx="13228320" cy="792480"/>
          </a:xfrm>
          <a:prstGeom prst="rect">
            <a:avLst/>
          </a:prstGeom>
          <a:solidFill>
            <a:srgbClr val="00448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14911E8F-A975-43C0-D289-6FB6AA899C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6916" y="1523841"/>
            <a:ext cx="9566528" cy="4441602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D0264CBA-47D4-98E9-24DD-DF22C5E4AD98}"/>
              </a:ext>
            </a:extLst>
          </p:cNvPr>
          <p:cNvSpPr txBox="1"/>
          <p:nvPr/>
        </p:nvSpPr>
        <p:spPr>
          <a:xfrm>
            <a:off x="315686" y="161881"/>
            <a:ext cx="1152071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ADAPTAVIAS  </a:t>
            </a:r>
            <a:r>
              <a:rPr lang="pt-BR" sz="6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                                   </a:t>
            </a:r>
          </a:p>
          <a:p>
            <a:r>
              <a:rPr lang="pt-BR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ETAPA 4 – Exposição e Vulnerabilidade </a:t>
            </a:r>
          </a:p>
        </p:txBody>
      </p:sp>
    </p:spTree>
    <p:extLst>
      <p:ext uri="{BB962C8B-B14F-4D97-AF65-F5344CB8AC3E}">
        <p14:creationId xmlns:p14="http://schemas.microsoft.com/office/powerpoint/2010/main" val="2974086856"/>
      </p:ext>
    </p:extLst>
  </p:cSld>
  <p:clrMapOvr>
    <a:masterClrMapping/>
  </p:clrMapOvr>
  <p:transition spd="slow"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39">
            <a:extLst>
              <a:ext uri="{FF2B5EF4-FFF2-40B4-BE49-F238E27FC236}">
                <a16:creationId xmlns:a16="http://schemas.microsoft.com/office/drawing/2014/main" id="{0D5CF10C-3D48-11BE-FBBC-328F23F59EBA}"/>
              </a:ext>
            </a:extLst>
          </p:cNvPr>
          <p:cNvSpPr txBox="1"/>
          <p:nvPr/>
        </p:nvSpPr>
        <p:spPr>
          <a:xfrm>
            <a:off x="1701694" y="867860"/>
            <a:ext cx="2033010" cy="4152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60"/>
              </a:lnSpc>
            </a:pPr>
            <a:r>
              <a:rPr lang="en-US" sz="2400" dirty="0">
                <a:solidFill>
                  <a:srgbClr val="FFFFFF"/>
                </a:solidFill>
                <a:latin typeface="Barlow Semi-Bold"/>
              </a:rPr>
              <a:t>Money</a:t>
            </a:r>
          </a:p>
        </p:txBody>
      </p:sp>
      <p:sp>
        <p:nvSpPr>
          <p:cNvPr id="25" name="TextBox 42">
            <a:extLst>
              <a:ext uri="{FF2B5EF4-FFF2-40B4-BE49-F238E27FC236}">
                <a16:creationId xmlns:a16="http://schemas.microsoft.com/office/drawing/2014/main" id="{8E9AF3AA-2CED-1182-0CEA-0A990D181C52}"/>
              </a:ext>
            </a:extLst>
          </p:cNvPr>
          <p:cNvSpPr txBox="1"/>
          <p:nvPr/>
        </p:nvSpPr>
        <p:spPr>
          <a:xfrm>
            <a:off x="797179" y="530097"/>
            <a:ext cx="532786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FFFFFF"/>
                </a:solidFill>
                <a:latin typeface="Barlow Bold"/>
              </a:rPr>
              <a:t>1.</a:t>
            </a:r>
          </a:p>
        </p:txBody>
      </p:sp>
      <p:pic>
        <p:nvPicPr>
          <p:cNvPr id="98" name="Picture 2" descr="e-book] Defesa e recurso de multas no sistema da ANTT – SETCESP">
            <a:extLst>
              <a:ext uri="{FF2B5EF4-FFF2-40B4-BE49-F238E27FC236}">
                <a16:creationId xmlns:a16="http://schemas.microsoft.com/office/drawing/2014/main" id="{A1B084C2-1819-9A36-12E5-167F9517F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3240" y="-356334"/>
            <a:ext cx="1560408" cy="156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2D303509-2355-3FDC-2D2B-88C4EAA12CC5}"/>
              </a:ext>
            </a:extLst>
          </p:cNvPr>
          <p:cNvSpPr/>
          <p:nvPr/>
        </p:nvSpPr>
        <p:spPr>
          <a:xfrm>
            <a:off x="-130997" y="6065520"/>
            <a:ext cx="13228320" cy="792480"/>
          </a:xfrm>
          <a:prstGeom prst="rect">
            <a:avLst/>
          </a:prstGeom>
          <a:solidFill>
            <a:srgbClr val="00448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0264CBA-47D4-98E9-24DD-DF22C5E4AD98}"/>
              </a:ext>
            </a:extLst>
          </p:cNvPr>
          <p:cNvSpPr txBox="1"/>
          <p:nvPr/>
        </p:nvSpPr>
        <p:spPr>
          <a:xfrm>
            <a:off x="315686" y="161881"/>
            <a:ext cx="1152071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ADAPTAVIAS  </a:t>
            </a:r>
            <a:r>
              <a:rPr lang="pt-BR" sz="6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                                   </a:t>
            </a:r>
          </a:p>
          <a:p>
            <a:r>
              <a:rPr lang="pt-BR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ETAPA 5 –  CENÁRIOS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4272929-501D-9802-7AE2-32215BA026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2575" y="853583"/>
            <a:ext cx="7350869" cy="5150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45972"/>
      </p:ext>
    </p:extLst>
  </p:cSld>
  <p:clrMapOvr>
    <a:masterClrMapping/>
  </p:clrMapOvr>
  <p:transition spd="slow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39">
            <a:extLst>
              <a:ext uri="{FF2B5EF4-FFF2-40B4-BE49-F238E27FC236}">
                <a16:creationId xmlns:a16="http://schemas.microsoft.com/office/drawing/2014/main" id="{0D5CF10C-3D48-11BE-FBBC-328F23F59EBA}"/>
              </a:ext>
            </a:extLst>
          </p:cNvPr>
          <p:cNvSpPr txBox="1"/>
          <p:nvPr/>
        </p:nvSpPr>
        <p:spPr>
          <a:xfrm>
            <a:off x="1701694" y="867860"/>
            <a:ext cx="2033010" cy="4152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60"/>
              </a:lnSpc>
            </a:pPr>
            <a:r>
              <a:rPr lang="en-US" sz="2400" dirty="0">
                <a:solidFill>
                  <a:srgbClr val="FFFFFF"/>
                </a:solidFill>
                <a:latin typeface="Barlow Semi-Bold"/>
              </a:rPr>
              <a:t>Money</a:t>
            </a:r>
          </a:p>
        </p:txBody>
      </p:sp>
      <p:sp>
        <p:nvSpPr>
          <p:cNvPr id="25" name="TextBox 42">
            <a:extLst>
              <a:ext uri="{FF2B5EF4-FFF2-40B4-BE49-F238E27FC236}">
                <a16:creationId xmlns:a16="http://schemas.microsoft.com/office/drawing/2014/main" id="{8E9AF3AA-2CED-1182-0CEA-0A990D181C52}"/>
              </a:ext>
            </a:extLst>
          </p:cNvPr>
          <p:cNvSpPr txBox="1"/>
          <p:nvPr/>
        </p:nvSpPr>
        <p:spPr>
          <a:xfrm>
            <a:off x="797179" y="530097"/>
            <a:ext cx="532786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FFFFFF"/>
                </a:solidFill>
                <a:latin typeface="Barlow Bold"/>
              </a:rPr>
              <a:t>1.</a:t>
            </a:r>
          </a:p>
        </p:txBody>
      </p:sp>
      <p:pic>
        <p:nvPicPr>
          <p:cNvPr id="98" name="Picture 2" descr="e-book] Defesa e recurso de multas no sistema da ANTT – SETCESP">
            <a:extLst>
              <a:ext uri="{FF2B5EF4-FFF2-40B4-BE49-F238E27FC236}">
                <a16:creationId xmlns:a16="http://schemas.microsoft.com/office/drawing/2014/main" id="{A1B084C2-1819-9A36-12E5-167F9517F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3240" y="-356334"/>
            <a:ext cx="1560408" cy="156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2D303509-2355-3FDC-2D2B-88C4EAA12CC5}"/>
              </a:ext>
            </a:extLst>
          </p:cNvPr>
          <p:cNvSpPr/>
          <p:nvPr/>
        </p:nvSpPr>
        <p:spPr>
          <a:xfrm>
            <a:off x="-130997" y="6065520"/>
            <a:ext cx="13228320" cy="792480"/>
          </a:xfrm>
          <a:prstGeom prst="rect">
            <a:avLst/>
          </a:prstGeom>
          <a:solidFill>
            <a:srgbClr val="00448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5B19EC9-DB84-D035-28F2-9CE68E8043F7}"/>
              </a:ext>
            </a:extLst>
          </p:cNvPr>
          <p:cNvSpPr txBox="1"/>
          <p:nvPr/>
        </p:nvSpPr>
        <p:spPr>
          <a:xfrm>
            <a:off x="6746820" y="6557429"/>
            <a:ext cx="5162309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50" dirty="0">
                <a:solidFill>
                  <a:srgbClr val="002060"/>
                </a:solidFill>
              </a:rPr>
              <a:t>https://www.gov.br/transportes/pt-br/assuntos/sustentabilidade/projeto-adaptavias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FF91A99-9910-83D6-9394-4B200863F2E9}"/>
              </a:ext>
            </a:extLst>
          </p:cNvPr>
          <p:cNvSpPr txBox="1"/>
          <p:nvPr/>
        </p:nvSpPr>
        <p:spPr>
          <a:xfrm>
            <a:off x="1441614" y="4178549"/>
            <a:ext cx="18026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MEDIDAS</a:t>
            </a:r>
          </a:p>
          <a:p>
            <a:r>
              <a:rPr lang="pt-BR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DE  ADAPTAÇÃO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C030455F-696E-AB0B-574C-A5C98E32DB66}"/>
              </a:ext>
            </a:extLst>
          </p:cNvPr>
          <p:cNvSpPr txBox="1"/>
          <p:nvPr/>
        </p:nvSpPr>
        <p:spPr>
          <a:xfrm>
            <a:off x="428892" y="4070827"/>
            <a:ext cx="12041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179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567A8A00-6C60-1854-B079-BC9AC357826D}"/>
              </a:ext>
            </a:extLst>
          </p:cNvPr>
          <p:cNvSpPr txBox="1"/>
          <p:nvPr/>
        </p:nvSpPr>
        <p:spPr>
          <a:xfrm>
            <a:off x="1420059" y="1789471"/>
            <a:ext cx="18026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MEDIDAS</a:t>
            </a:r>
          </a:p>
          <a:p>
            <a:r>
              <a:rPr lang="pt-BR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ESTRUTURAIS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E00E0F75-6102-AD05-CD80-50B1EE202F57}"/>
              </a:ext>
            </a:extLst>
          </p:cNvPr>
          <p:cNvSpPr txBox="1"/>
          <p:nvPr/>
        </p:nvSpPr>
        <p:spPr>
          <a:xfrm>
            <a:off x="407337" y="1681749"/>
            <a:ext cx="12041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121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2E2C62E3-386F-A5CD-FEDC-44F4F63EE714}"/>
              </a:ext>
            </a:extLst>
          </p:cNvPr>
          <p:cNvSpPr txBox="1"/>
          <p:nvPr/>
        </p:nvSpPr>
        <p:spPr>
          <a:xfrm>
            <a:off x="1396272" y="3002085"/>
            <a:ext cx="18026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MEDIDAS NÃO</a:t>
            </a:r>
          </a:p>
          <a:p>
            <a:r>
              <a:rPr lang="pt-BR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ESTRUTURAIS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ED54988B-91C3-0228-5CA1-B72B92329853}"/>
              </a:ext>
            </a:extLst>
          </p:cNvPr>
          <p:cNvSpPr txBox="1"/>
          <p:nvPr/>
        </p:nvSpPr>
        <p:spPr>
          <a:xfrm>
            <a:off x="521781" y="2894363"/>
            <a:ext cx="10658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58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778A3D5F-7C55-6389-91BA-82423FDAD8C6}"/>
              </a:ext>
            </a:extLst>
          </p:cNvPr>
          <p:cNvSpPr txBox="1"/>
          <p:nvPr/>
        </p:nvSpPr>
        <p:spPr>
          <a:xfrm>
            <a:off x="3605016" y="3063640"/>
            <a:ext cx="7892053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Políticas públicas, planejamento, regulação, normatização, capacitação, integração, parcerias, gestão da informação, parcerias etc.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7D621586-348F-3017-C956-84ADF307FF1B}"/>
              </a:ext>
            </a:extLst>
          </p:cNvPr>
          <p:cNvSpPr txBox="1"/>
          <p:nvPr/>
        </p:nvSpPr>
        <p:spPr>
          <a:xfrm>
            <a:off x="3605015" y="1820248"/>
            <a:ext cx="7892053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Soluções técnicas e de engenharia, medidas de monitoramento, substituição de dispositivos, plantio e revegetação etc.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13EDF715-ECBB-8ADD-33D1-1D7B916D4737}"/>
              </a:ext>
            </a:extLst>
          </p:cNvPr>
          <p:cNvSpPr/>
          <p:nvPr/>
        </p:nvSpPr>
        <p:spPr>
          <a:xfrm>
            <a:off x="3623704" y="4281483"/>
            <a:ext cx="1802636" cy="60495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PLANEJAMENTO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590DB58A-DEC5-7202-C8CF-E483A8DBB10F}"/>
              </a:ext>
            </a:extLst>
          </p:cNvPr>
          <p:cNvSpPr/>
          <p:nvPr/>
        </p:nvSpPr>
        <p:spPr>
          <a:xfrm>
            <a:off x="5524809" y="4281417"/>
            <a:ext cx="1881720" cy="60495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IMPLANTAÇÃO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2A7A0B97-7713-0CE9-AA32-68F07C4D2B2A}"/>
              </a:ext>
            </a:extLst>
          </p:cNvPr>
          <p:cNvSpPr/>
          <p:nvPr/>
        </p:nvSpPr>
        <p:spPr>
          <a:xfrm>
            <a:off x="7491902" y="4278010"/>
            <a:ext cx="1887419" cy="60495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OPERAÇÃO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BD53051D-67D4-D567-9B25-CA88D397B666}"/>
              </a:ext>
            </a:extLst>
          </p:cNvPr>
          <p:cNvSpPr/>
          <p:nvPr/>
        </p:nvSpPr>
        <p:spPr>
          <a:xfrm>
            <a:off x="9474526" y="4278010"/>
            <a:ext cx="2041230" cy="60495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MONITORAMENTO</a:t>
            </a:r>
          </a:p>
        </p:txBody>
      </p:sp>
      <p:grpSp>
        <p:nvGrpSpPr>
          <p:cNvPr id="17" name="Agrupar 16">
            <a:extLst>
              <a:ext uri="{FF2B5EF4-FFF2-40B4-BE49-F238E27FC236}">
                <a16:creationId xmlns:a16="http://schemas.microsoft.com/office/drawing/2014/main" id="{3F41DEC7-B5DA-0017-E94C-E9715CA140F4}"/>
              </a:ext>
            </a:extLst>
          </p:cNvPr>
          <p:cNvGrpSpPr/>
          <p:nvPr/>
        </p:nvGrpSpPr>
        <p:grpSpPr>
          <a:xfrm>
            <a:off x="6696054" y="5351115"/>
            <a:ext cx="2446158" cy="769441"/>
            <a:chOff x="6696054" y="5351115"/>
            <a:chExt cx="2446158" cy="769441"/>
          </a:xfrm>
        </p:grpSpPr>
        <p:sp>
          <p:nvSpPr>
            <p:cNvPr id="18" name="CaixaDeTexto 17">
              <a:extLst>
                <a:ext uri="{FF2B5EF4-FFF2-40B4-BE49-F238E27FC236}">
                  <a16:creationId xmlns:a16="http://schemas.microsoft.com/office/drawing/2014/main" id="{D6817DF7-EDE7-4453-FEA9-386CC0F58DDF}"/>
                </a:ext>
              </a:extLst>
            </p:cNvPr>
            <p:cNvSpPr txBox="1"/>
            <p:nvPr/>
          </p:nvSpPr>
          <p:spPr>
            <a:xfrm>
              <a:off x="7339577" y="5458538"/>
              <a:ext cx="180263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anose="020B0806030902050204" pitchFamily="34" charset="0"/>
                </a:rPr>
                <a:t>ADAPTAÇÃO +</a:t>
              </a:r>
            </a:p>
            <a:p>
              <a:r>
                <a:rPr lang="pt-BR" sz="16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anose="020B0806030902050204" pitchFamily="34" charset="0"/>
                </a:rPr>
                <a:t>MITIGAÇÃO</a:t>
              </a:r>
            </a:p>
          </p:txBody>
        </p:sp>
        <p:sp>
          <p:nvSpPr>
            <p:cNvPr id="19" name="CaixaDeTexto 18">
              <a:extLst>
                <a:ext uri="{FF2B5EF4-FFF2-40B4-BE49-F238E27FC236}">
                  <a16:creationId xmlns:a16="http://schemas.microsoft.com/office/drawing/2014/main" id="{EBAF42EB-4315-DB9A-AA97-7B83B3FE979E}"/>
                </a:ext>
              </a:extLst>
            </p:cNvPr>
            <p:cNvSpPr txBox="1"/>
            <p:nvPr/>
          </p:nvSpPr>
          <p:spPr>
            <a:xfrm>
              <a:off x="6696054" y="5351115"/>
              <a:ext cx="85980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44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anose="020B0806030902050204" pitchFamily="34" charset="0"/>
                </a:rPr>
                <a:t>27</a:t>
              </a:r>
            </a:p>
          </p:txBody>
        </p:sp>
      </p:grpSp>
      <p:grpSp>
        <p:nvGrpSpPr>
          <p:cNvPr id="20" name="Agrupar 19">
            <a:extLst>
              <a:ext uri="{FF2B5EF4-FFF2-40B4-BE49-F238E27FC236}">
                <a16:creationId xmlns:a16="http://schemas.microsoft.com/office/drawing/2014/main" id="{0F9A15AA-B60D-B0F5-C572-37DD894C0191}"/>
              </a:ext>
            </a:extLst>
          </p:cNvPr>
          <p:cNvGrpSpPr/>
          <p:nvPr/>
        </p:nvGrpSpPr>
        <p:grpSpPr>
          <a:xfrm>
            <a:off x="8691651" y="5342878"/>
            <a:ext cx="3144749" cy="769441"/>
            <a:chOff x="8691651" y="5342878"/>
            <a:chExt cx="3144749" cy="769441"/>
          </a:xfrm>
        </p:grpSpPr>
        <p:sp>
          <p:nvSpPr>
            <p:cNvPr id="21" name="CaixaDeTexto 20">
              <a:extLst>
                <a:ext uri="{FF2B5EF4-FFF2-40B4-BE49-F238E27FC236}">
                  <a16:creationId xmlns:a16="http://schemas.microsoft.com/office/drawing/2014/main" id="{5BAC7B18-45D4-C0FC-3389-5BCC91A824B5}"/>
                </a:ext>
              </a:extLst>
            </p:cNvPr>
            <p:cNvSpPr txBox="1"/>
            <p:nvPr/>
          </p:nvSpPr>
          <p:spPr>
            <a:xfrm>
              <a:off x="9316640" y="5450331"/>
              <a:ext cx="25197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anose="020B0806030902050204" pitchFamily="34" charset="0"/>
                </a:rPr>
                <a:t>SOLUÇÕES BASEADAS NA NATUREZA (SBN)</a:t>
              </a:r>
            </a:p>
          </p:txBody>
        </p:sp>
        <p:sp>
          <p:nvSpPr>
            <p:cNvPr id="22" name="CaixaDeTexto 21">
              <a:extLst>
                <a:ext uri="{FF2B5EF4-FFF2-40B4-BE49-F238E27FC236}">
                  <a16:creationId xmlns:a16="http://schemas.microsoft.com/office/drawing/2014/main" id="{49E68C24-A6BD-84CA-87DB-25F31EC3C402}"/>
                </a:ext>
              </a:extLst>
            </p:cNvPr>
            <p:cNvSpPr txBox="1"/>
            <p:nvPr/>
          </p:nvSpPr>
          <p:spPr>
            <a:xfrm>
              <a:off x="8691651" y="5342878"/>
              <a:ext cx="85980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44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anose="020B0806030902050204" pitchFamily="34" charset="0"/>
                </a:rPr>
                <a:t>31</a:t>
              </a:r>
            </a:p>
          </p:txBody>
        </p:sp>
      </p:grp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877E86CE-4D8D-EE74-BC37-6A9E75578782}"/>
              </a:ext>
            </a:extLst>
          </p:cNvPr>
          <p:cNvSpPr txBox="1"/>
          <p:nvPr/>
        </p:nvSpPr>
        <p:spPr>
          <a:xfrm>
            <a:off x="315686" y="161881"/>
            <a:ext cx="1152071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ADAPTAVIAS  </a:t>
            </a:r>
            <a:r>
              <a:rPr lang="pt-BR" sz="6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                                   </a:t>
            </a:r>
          </a:p>
          <a:p>
            <a:r>
              <a:rPr lang="pt-BR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ETAPA 6 –  MEDIDAS E ADAPTAÇÃO </a:t>
            </a:r>
          </a:p>
        </p:txBody>
      </p:sp>
    </p:spTree>
    <p:extLst>
      <p:ext uri="{BB962C8B-B14F-4D97-AF65-F5344CB8AC3E}">
        <p14:creationId xmlns:p14="http://schemas.microsoft.com/office/powerpoint/2010/main" val="31081502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39">
            <a:extLst>
              <a:ext uri="{FF2B5EF4-FFF2-40B4-BE49-F238E27FC236}">
                <a16:creationId xmlns:a16="http://schemas.microsoft.com/office/drawing/2014/main" id="{0D5CF10C-3D48-11BE-FBBC-328F23F59EBA}"/>
              </a:ext>
            </a:extLst>
          </p:cNvPr>
          <p:cNvSpPr txBox="1"/>
          <p:nvPr/>
        </p:nvSpPr>
        <p:spPr>
          <a:xfrm>
            <a:off x="1701694" y="867860"/>
            <a:ext cx="2033010" cy="4152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60"/>
              </a:lnSpc>
            </a:pPr>
            <a:r>
              <a:rPr lang="en-US" sz="2400" dirty="0">
                <a:solidFill>
                  <a:srgbClr val="FFFFFF"/>
                </a:solidFill>
                <a:latin typeface="Barlow Semi-Bold"/>
              </a:rPr>
              <a:t>Money</a:t>
            </a:r>
          </a:p>
        </p:txBody>
      </p:sp>
      <p:sp>
        <p:nvSpPr>
          <p:cNvPr id="25" name="TextBox 42">
            <a:extLst>
              <a:ext uri="{FF2B5EF4-FFF2-40B4-BE49-F238E27FC236}">
                <a16:creationId xmlns:a16="http://schemas.microsoft.com/office/drawing/2014/main" id="{8E9AF3AA-2CED-1182-0CEA-0A990D181C52}"/>
              </a:ext>
            </a:extLst>
          </p:cNvPr>
          <p:cNvSpPr txBox="1"/>
          <p:nvPr/>
        </p:nvSpPr>
        <p:spPr>
          <a:xfrm>
            <a:off x="797179" y="530097"/>
            <a:ext cx="532786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FFFFFF"/>
                </a:solidFill>
                <a:latin typeface="Barlow Bold"/>
              </a:rPr>
              <a:t>1.</a:t>
            </a:r>
          </a:p>
        </p:txBody>
      </p:sp>
      <p:pic>
        <p:nvPicPr>
          <p:cNvPr id="98" name="Picture 2" descr="e-book] Defesa e recurso de multas no sistema da ANTT – SETCESP">
            <a:extLst>
              <a:ext uri="{FF2B5EF4-FFF2-40B4-BE49-F238E27FC236}">
                <a16:creationId xmlns:a16="http://schemas.microsoft.com/office/drawing/2014/main" id="{A1B084C2-1819-9A36-12E5-167F9517F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3240" y="-356334"/>
            <a:ext cx="1560408" cy="156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2D303509-2355-3FDC-2D2B-88C4EAA12CC5}"/>
              </a:ext>
            </a:extLst>
          </p:cNvPr>
          <p:cNvSpPr/>
          <p:nvPr/>
        </p:nvSpPr>
        <p:spPr>
          <a:xfrm>
            <a:off x="-130997" y="6065520"/>
            <a:ext cx="13228320" cy="792480"/>
          </a:xfrm>
          <a:prstGeom prst="rect">
            <a:avLst/>
          </a:prstGeom>
          <a:solidFill>
            <a:srgbClr val="00448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205E998-A7A4-472A-6C70-A7EF6E95BEEE}"/>
              </a:ext>
            </a:extLst>
          </p:cNvPr>
          <p:cNvSpPr txBox="1"/>
          <p:nvPr/>
        </p:nvSpPr>
        <p:spPr>
          <a:xfrm>
            <a:off x="315686" y="161881"/>
            <a:ext cx="1152071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ADAPTAVIAS  </a:t>
            </a:r>
            <a:r>
              <a:rPr lang="pt-BR" sz="6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                                   </a:t>
            </a:r>
          </a:p>
          <a:p>
            <a:r>
              <a:rPr lang="pt-BR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ETAPA 6 –  MEDIDAS E ADAPTAÇÃO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0051FDC-C861-3F2E-160B-38896516C1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7118" y="1049837"/>
            <a:ext cx="7556868" cy="4758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304283"/>
      </p:ext>
    </p:extLst>
  </p:cSld>
  <p:clrMapOvr>
    <a:masterClrMapping/>
  </p:clrMapOvr>
  <p:transition spd="slow">
    <p:push dir="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39">
            <a:extLst>
              <a:ext uri="{FF2B5EF4-FFF2-40B4-BE49-F238E27FC236}">
                <a16:creationId xmlns:a16="http://schemas.microsoft.com/office/drawing/2014/main" id="{0D5CF10C-3D48-11BE-FBBC-328F23F59EBA}"/>
              </a:ext>
            </a:extLst>
          </p:cNvPr>
          <p:cNvSpPr txBox="1"/>
          <p:nvPr/>
        </p:nvSpPr>
        <p:spPr>
          <a:xfrm>
            <a:off x="1701694" y="867860"/>
            <a:ext cx="2033010" cy="4152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60"/>
              </a:lnSpc>
            </a:pPr>
            <a:r>
              <a:rPr lang="en-US" sz="2400" dirty="0">
                <a:solidFill>
                  <a:srgbClr val="FFFFFF"/>
                </a:solidFill>
                <a:latin typeface="Barlow Semi-Bold"/>
              </a:rPr>
              <a:t>Money</a:t>
            </a:r>
          </a:p>
        </p:txBody>
      </p:sp>
      <p:sp>
        <p:nvSpPr>
          <p:cNvPr id="25" name="TextBox 42">
            <a:extLst>
              <a:ext uri="{FF2B5EF4-FFF2-40B4-BE49-F238E27FC236}">
                <a16:creationId xmlns:a16="http://schemas.microsoft.com/office/drawing/2014/main" id="{8E9AF3AA-2CED-1182-0CEA-0A990D181C52}"/>
              </a:ext>
            </a:extLst>
          </p:cNvPr>
          <p:cNvSpPr txBox="1"/>
          <p:nvPr/>
        </p:nvSpPr>
        <p:spPr>
          <a:xfrm>
            <a:off x="797179" y="530097"/>
            <a:ext cx="532786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FFFFFF"/>
                </a:solidFill>
                <a:latin typeface="Barlow Bold"/>
              </a:rPr>
              <a:t>1.</a:t>
            </a:r>
          </a:p>
        </p:txBody>
      </p:sp>
      <p:pic>
        <p:nvPicPr>
          <p:cNvPr id="98" name="Picture 2" descr="e-book] Defesa e recurso de multas no sistema da ANTT – SETCESP">
            <a:extLst>
              <a:ext uri="{FF2B5EF4-FFF2-40B4-BE49-F238E27FC236}">
                <a16:creationId xmlns:a16="http://schemas.microsoft.com/office/drawing/2014/main" id="{A1B084C2-1819-9A36-12E5-167F9517F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3240" y="-356334"/>
            <a:ext cx="1560408" cy="156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2D303509-2355-3FDC-2D2B-88C4EAA12CC5}"/>
              </a:ext>
            </a:extLst>
          </p:cNvPr>
          <p:cNvSpPr/>
          <p:nvPr/>
        </p:nvSpPr>
        <p:spPr>
          <a:xfrm>
            <a:off x="-130997" y="6065520"/>
            <a:ext cx="13228320" cy="792480"/>
          </a:xfrm>
          <a:prstGeom prst="rect">
            <a:avLst/>
          </a:prstGeom>
          <a:solidFill>
            <a:srgbClr val="00448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859C2C1-A632-4410-BD6B-0B5EB12565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70" t="970" b="-1"/>
          <a:stretch/>
        </p:blipFill>
        <p:spPr>
          <a:xfrm>
            <a:off x="3397541" y="1210316"/>
            <a:ext cx="7948154" cy="4714588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2631817B-228E-134E-76F0-D125883698C5}"/>
              </a:ext>
            </a:extLst>
          </p:cNvPr>
          <p:cNvSpPr txBox="1"/>
          <p:nvPr/>
        </p:nvSpPr>
        <p:spPr>
          <a:xfrm>
            <a:off x="315686" y="161881"/>
            <a:ext cx="1152071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ADAPTAVIAS  </a:t>
            </a:r>
            <a:r>
              <a:rPr lang="pt-BR" sz="6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                                   </a:t>
            </a:r>
          </a:p>
          <a:p>
            <a:r>
              <a:rPr lang="pt-BR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ETAPA 6 –  MEDIDAS E ADAPTAÇÃO </a:t>
            </a:r>
          </a:p>
        </p:txBody>
      </p:sp>
    </p:spTree>
    <p:extLst>
      <p:ext uri="{BB962C8B-B14F-4D97-AF65-F5344CB8AC3E}">
        <p14:creationId xmlns:p14="http://schemas.microsoft.com/office/powerpoint/2010/main" val="1619928487"/>
      </p:ext>
    </p:extLst>
  </p:cSld>
  <p:clrMapOvr>
    <a:masterClrMapping/>
  </p:clrMapOvr>
  <p:transition spd="slow">
    <p:push dir="u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39">
            <a:extLst>
              <a:ext uri="{FF2B5EF4-FFF2-40B4-BE49-F238E27FC236}">
                <a16:creationId xmlns:a16="http://schemas.microsoft.com/office/drawing/2014/main" id="{0D5CF10C-3D48-11BE-FBBC-328F23F59EBA}"/>
              </a:ext>
            </a:extLst>
          </p:cNvPr>
          <p:cNvSpPr txBox="1"/>
          <p:nvPr/>
        </p:nvSpPr>
        <p:spPr>
          <a:xfrm>
            <a:off x="1701694" y="867860"/>
            <a:ext cx="2033010" cy="4152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60"/>
              </a:lnSpc>
            </a:pPr>
            <a:r>
              <a:rPr lang="en-US" sz="2400" dirty="0">
                <a:solidFill>
                  <a:srgbClr val="FFFFFF"/>
                </a:solidFill>
                <a:latin typeface="Barlow Semi-Bold"/>
              </a:rPr>
              <a:t>Money</a:t>
            </a:r>
          </a:p>
        </p:txBody>
      </p:sp>
      <p:sp>
        <p:nvSpPr>
          <p:cNvPr id="25" name="TextBox 42">
            <a:extLst>
              <a:ext uri="{FF2B5EF4-FFF2-40B4-BE49-F238E27FC236}">
                <a16:creationId xmlns:a16="http://schemas.microsoft.com/office/drawing/2014/main" id="{8E9AF3AA-2CED-1182-0CEA-0A990D181C52}"/>
              </a:ext>
            </a:extLst>
          </p:cNvPr>
          <p:cNvSpPr txBox="1"/>
          <p:nvPr/>
        </p:nvSpPr>
        <p:spPr>
          <a:xfrm>
            <a:off x="797179" y="530097"/>
            <a:ext cx="532786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FFFFFF"/>
                </a:solidFill>
                <a:latin typeface="Barlow Bold"/>
              </a:rPr>
              <a:t>1.</a:t>
            </a:r>
          </a:p>
        </p:txBody>
      </p:sp>
      <p:pic>
        <p:nvPicPr>
          <p:cNvPr id="98" name="Picture 2" descr="e-book] Defesa e recurso de multas no sistema da ANTT – SETCESP">
            <a:extLst>
              <a:ext uri="{FF2B5EF4-FFF2-40B4-BE49-F238E27FC236}">
                <a16:creationId xmlns:a16="http://schemas.microsoft.com/office/drawing/2014/main" id="{A1B084C2-1819-9A36-12E5-167F9517F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3240" y="-356334"/>
            <a:ext cx="1560408" cy="156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2D303509-2355-3FDC-2D2B-88C4EAA12CC5}"/>
              </a:ext>
            </a:extLst>
          </p:cNvPr>
          <p:cNvSpPr/>
          <p:nvPr/>
        </p:nvSpPr>
        <p:spPr>
          <a:xfrm>
            <a:off x="-130997" y="6065520"/>
            <a:ext cx="13228320" cy="792480"/>
          </a:xfrm>
          <a:prstGeom prst="rect">
            <a:avLst/>
          </a:prstGeom>
          <a:solidFill>
            <a:srgbClr val="00448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6B94124-F675-4241-772B-CAE47A10AE74}"/>
              </a:ext>
            </a:extLst>
          </p:cNvPr>
          <p:cNvSpPr txBox="1"/>
          <p:nvPr/>
        </p:nvSpPr>
        <p:spPr>
          <a:xfrm>
            <a:off x="315686" y="161881"/>
            <a:ext cx="1152071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ADAPTAVIAS  </a:t>
            </a:r>
            <a:r>
              <a:rPr lang="pt-BR" sz="6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                                   </a:t>
            </a:r>
          </a:p>
          <a:p>
            <a:r>
              <a:rPr lang="pt-BR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ETAPA 6 –  MEDIDAS E ADAPTAÇÃO </a:t>
            </a:r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1E238635-108A-3284-E955-1979064C2A8D}"/>
              </a:ext>
            </a:extLst>
          </p:cNvPr>
          <p:cNvGrpSpPr/>
          <p:nvPr/>
        </p:nvGrpSpPr>
        <p:grpSpPr>
          <a:xfrm>
            <a:off x="3734704" y="867860"/>
            <a:ext cx="7098077" cy="5070541"/>
            <a:chOff x="3631442" y="633973"/>
            <a:chExt cx="7328699" cy="5211856"/>
          </a:xfrm>
        </p:grpSpPr>
        <p:pic>
          <p:nvPicPr>
            <p:cNvPr id="3" name="Imagem 2">
              <a:extLst>
                <a:ext uri="{FF2B5EF4-FFF2-40B4-BE49-F238E27FC236}">
                  <a16:creationId xmlns:a16="http://schemas.microsoft.com/office/drawing/2014/main" id="{B01FE0AF-743A-DB2F-D98D-61F2107477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31442" y="1140275"/>
              <a:ext cx="7328699" cy="4705554"/>
            </a:xfrm>
            <a:prstGeom prst="rect">
              <a:avLst/>
            </a:prstGeom>
          </p:spPr>
        </p:pic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5F8E4FED-B8A4-BD71-D7F3-86DCA8B80CB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31442" y="633973"/>
              <a:ext cx="7328699" cy="4871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1422641"/>
      </p:ext>
    </p:extLst>
  </p:cSld>
  <p:clrMapOvr>
    <a:masterClrMapping/>
  </p:clrMapOvr>
  <p:transition spd="slow">
    <p:push dir="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39">
            <a:extLst>
              <a:ext uri="{FF2B5EF4-FFF2-40B4-BE49-F238E27FC236}">
                <a16:creationId xmlns:a16="http://schemas.microsoft.com/office/drawing/2014/main" id="{0D5CF10C-3D48-11BE-FBBC-328F23F59EBA}"/>
              </a:ext>
            </a:extLst>
          </p:cNvPr>
          <p:cNvSpPr txBox="1"/>
          <p:nvPr/>
        </p:nvSpPr>
        <p:spPr>
          <a:xfrm>
            <a:off x="1701694" y="867860"/>
            <a:ext cx="2033010" cy="4152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60"/>
              </a:lnSpc>
            </a:pPr>
            <a:r>
              <a:rPr lang="en-US" sz="2400" dirty="0">
                <a:solidFill>
                  <a:srgbClr val="FFFFFF"/>
                </a:solidFill>
                <a:latin typeface="Barlow Semi-Bold"/>
              </a:rPr>
              <a:t>Money</a:t>
            </a:r>
          </a:p>
        </p:txBody>
      </p:sp>
      <p:sp>
        <p:nvSpPr>
          <p:cNvPr id="25" name="TextBox 42">
            <a:extLst>
              <a:ext uri="{FF2B5EF4-FFF2-40B4-BE49-F238E27FC236}">
                <a16:creationId xmlns:a16="http://schemas.microsoft.com/office/drawing/2014/main" id="{8E9AF3AA-2CED-1182-0CEA-0A990D181C52}"/>
              </a:ext>
            </a:extLst>
          </p:cNvPr>
          <p:cNvSpPr txBox="1"/>
          <p:nvPr/>
        </p:nvSpPr>
        <p:spPr>
          <a:xfrm>
            <a:off x="797179" y="530097"/>
            <a:ext cx="532786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FFFFFF"/>
                </a:solidFill>
                <a:latin typeface="Barlow Bold"/>
              </a:rPr>
              <a:t>1.</a:t>
            </a:r>
          </a:p>
        </p:txBody>
      </p:sp>
      <p:pic>
        <p:nvPicPr>
          <p:cNvPr id="98" name="Picture 2" descr="e-book] Defesa e recurso de multas no sistema da ANTT – SETCESP">
            <a:extLst>
              <a:ext uri="{FF2B5EF4-FFF2-40B4-BE49-F238E27FC236}">
                <a16:creationId xmlns:a16="http://schemas.microsoft.com/office/drawing/2014/main" id="{A1B084C2-1819-9A36-12E5-167F9517F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3240" y="-356334"/>
            <a:ext cx="1560408" cy="156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2D303509-2355-3FDC-2D2B-88C4EAA12CC5}"/>
              </a:ext>
            </a:extLst>
          </p:cNvPr>
          <p:cNvSpPr/>
          <p:nvPr/>
        </p:nvSpPr>
        <p:spPr>
          <a:xfrm>
            <a:off x="-130997" y="6065520"/>
            <a:ext cx="13228320" cy="792480"/>
          </a:xfrm>
          <a:prstGeom prst="rect">
            <a:avLst/>
          </a:prstGeom>
          <a:solidFill>
            <a:srgbClr val="00448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6B94124-F675-4241-772B-CAE47A10AE74}"/>
              </a:ext>
            </a:extLst>
          </p:cNvPr>
          <p:cNvSpPr txBox="1"/>
          <p:nvPr/>
        </p:nvSpPr>
        <p:spPr>
          <a:xfrm>
            <a:off x="315686" y="161881"/>
            <a:ext cx="1152071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ADAPTAVIAS  </a:t>
            </a:r>
            <a:r>
              <a:rPr lang="pt-BR" sz="6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                                   </a:t>
            </a:r>
          </a:p>
          <a:p>
            <a:r>
              <a:rPr lang="pt-BR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ETAPA 6 –  MEDIDAS E ADAPTAÇÃO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EED856B-9734-6202-9411-E1ECC3D3F8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4320" y="1003838"/>
            <a:ext cx="8510704" cy="492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207656"/>
      </p:ext>
    </p:extLst>
  </p:cSld>
  <p:clrMapOvr>
    <a:masterClrMapping/>
  </p:clrMapOvr>
  <p:transition spd="slow">
    <p:push dir="u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39">
            <a:extLst>
              <a:ext uri="{FF2B5EF4-FFF2-40B4-BE49-F238E27FC236}">
                <a16:creationId xmlns:a16="http://schemas.microsoft.com/office/drawing/2014/main" id="{0D5CF10C-3D48-11BE-FBBC-328F23F59EBA}"/>
              </a:ext>
            </a:extLst>
          </p:cNvPr>
          <p:cNvSpPr txBox="1"/>
          <p:nvPr/>
        </p:nvSpPr>
        <p:spPr>
          <a:xfrm>
            <a:off x="1701694" y="867860"/>
            <a:ext cx="2033010" cy="4152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60"/>
              </a:lnSpc>
            </a:pPr>
            <a:r>
              <a:rPr lang="en-US" sz="2400" dirty="0">
                <a:solidFill>
                  <a:srgbClr val="FFFFFF"/>
                </a:solidFill>
                <a:latin typeface="Barlow Semi-Bold"/>
              </a:rPr>
              <a:t>Money</a:t>
            </a:r>
          </a:p>
        </p:txBody>
      </p:sp>
      <p:sp>
        <p:nvSpPr>
          <p:cNvPr id="25" name="TextBox 42">
            <a:extLst>
              <a:ext uri="{FF2B5EF4-FFF2-40B4-BE49-F238E27FC236}">
                <a16:creationId xmlns:a16="http://schemas.microsoft.com/office/drawing/2014/main" id="{8E9AF3AA-2CED-1182-0CEA-0A990D181C52}"/>
              </a:ext>
            </a:extLst>
          </p:cNvPr>
          <p:cNvSpPr txBox="1"/>
          <p:nvPr/>
        </p:nvSpPr>
        <p:spPr>
          <a:xfrm>
            <a:off x="797179" y="530097"/>
            <a:ext cx="532786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FFFFFF"/>
                </a:solidFill>
                <a:latin typeface="Barlow Bold"/>
              </a:rPr>
              <a:t>1.</a:t>
            </a:r>
          </a:p>
        </p:txBody>
      </p:sp>
      <p:pic>
        <p:nvPicPr>
          <p:cNvPr id="98" name="Picture 2" descr="e-book] Defesa e recurso de multas no sistema da ANTT – SETCESP">
            <a:extLst>
              <a:ext uri="{FF2B5EF4-FFF2-40B4-BE49-F238E27FC236}">
                <a16:creationId xmlns:a16="http://schemas.microsoft.com/office/drawing/2014/main" id="{A1B084C2-1819-9A36-12E5-167F9517F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3240" y="-356334"/>
            <a:ext cx="1560408" cy="156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2D303509-2355-3FDC-2D2B-88C4EAA12CC5}"/>
              </a:ext>
            </a:extLst>
          </p:cNvPr>
          <p:cNvSpPr/>
          <p:nvPr/>
        </p:nvSpPr>
        <p:spPr>
          <a:xfrm>
            <a:off x="-130997" y="6065520"/>
            <a:ext cx="13228320" cy="792480"/>
          </a:xfrm>
          <a:prstGeom prst="rect">
            <a:avLst/>
          </a:prstGeom>
          <a:solidFill>
            <a:srgbClr val="00448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6B94124-F675-4241-772B-CAE47A10AE74}"/>
              </a:ext>
            </a:extLst>
          </p:cNvPr>
          <p:cNvSpPr txBox="1"/>
          <p:nvPr/>
        </p:nvSpPr>
        <p:spPr>
          <a:xfrm>
            <a:off x="315686" y="161881"/>
            <a:ext cx="1152071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ADAPTAVIAS  </a:t>
            </a:r>
            <a:r>
              <a:rPr lang="pt-BR" sz="6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                                   </a:t>
            </a:r>
          </a:p>
          <a:p>
            <a:r>
              <a:rPr lang="pt-BR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ETAPA 6 –  MEDIDAS E ADAPTAÇÃO </a:t>
            </a:r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9F3F3E23-425B-1C41-5AE9-F47CC895F306}"/>
              </a:ext>
            </a:extLst>
          </p:cNvPr>
          <p:cNvGrpSpPr/>
          <p:nvPr/>
        </p:nvGrpSpPr>
        <p:grpSpPr>
          <a:xfrm>
            <a:off x="3661394" y="812882"/>
            <a:ext cx="7826125" cy="5177258"/>
            <a:chOff x="3661394" y="555028"/>
            <a:chExt cx="7826125" cy="5177258"/>
          </a:xfrm>
        </p:grpSpPr>
        <p:pic>
          <p:nvPicPr>
            <p:cNvPr id="3" name="Imagem 2">
              <a:extLst>
                <a:ext uri="{FF2B5EF4-FFF2-40B4-BE49-F238E27FC236}">
                  <a16:creationId xmlns:a16="http://schemas.microsoft.com/office/drawing/2014/main" id="{C7CBDB67-49F7-BEA1-FEFB-426DCBF23B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61394" y="1075504"/>
              <a:ext cx="7797968" cy="4656782"/>
            </a:xfrm>
            <a:prstGeom prst="rect">
              <a:avLst/>
            </a:prstGeom>
          </p:spPr>
        </p:pic>
        <p:pic>
          <p:nvPicPr>
            <p:cNvPr id="7" name="Imagem 6">
              <a:extLst>
                <a:ext uri="{FF2B5EF4-FFF2-40B4-BE49-F238E27FC236}">
                  <a16:creationId xmlns:a16="http://schemas.microsoft.com/office/drawing/2014/main" id="{B6984ECD-5E0A-F2D5-BFBC-6E93E6DFC8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61394" y="555028"/>
              <a:ext cx="7826125" cy="5201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31061815"/>
      </p:ext>
    </p:extLst>
  </p:cSld>
  <p:clrMapOvr>
    <a:masterClrMapping/>
  </p:clrMapOvr>
  <p:transition spd="slow">
    <p:push dir="u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39">
            <a:extLst>
              <a:ext uri="{FF2B5EF4-FFF2-40B4-BE49-F238E27FC236}">
                <a16:creationId xmlns:a16="http://schemas.microsoft.com/office/drawing/2014/main" id="{0D5CF10C-3D48-11BE-FBBC-328F23F59EBA}"/>
              </a:ext>
            </a:extLst>
          </p:cNvPr>
          <p:cNvSpPr txBox="1"/>
          <p:nvPr/>
        </p:nvSpPr>
        <p:spPr>
          <a:xfrm>
            <a:off x="1701694" y="867860"/>
            <a:ext cx="2033010" cy="4152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60"/>
              </a:lnSpc>
            </a:pPr>
            <a:r>
              <a:rPr lang="en-US" sz="2400" dirty="0">
                <a:solidFill>
                  <a:srgbClr val="FFFFFF"/>
                </a:solidFill>
                <a:latin typeface="Barlow Semi-Bold"/>
              </a:rPr>
              <a:t>Money</a:t>
            </a:r>
          </a:p>
        </p:txBody>
      </p:sp>
      <p:sp>
        <p:nvSpPr>
          <p:cNvPr id="25" name="TextBox 42">
            <a:extLst>
              <a:ext uri="{FF2B5EF4-FFF2-40B4-BE49-F238E27FC236}">
                <a16:creationId xmlns:a16="http://schemas.microsoft.com/office/drawing/2014/main" id="{8E9AF3AA-2CED-1182-0CEA-0A990D181C52}"/>
              </a:ext>
            </a:extLst>
          </p:cNvPr>
          <p:cNvSpPr txBox="1"/>
          <p:nvPr/>
        </p:nvSpPr>
        <p:spPr>
          <a:xfrm>
            <a:off x="797179" y="530097"/>
            <a:ext cx="532786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FFFFFF"/>
                </a:solidFill>
                <a:latin typeface="Barlow Bold"/>
              </a:rPr>
              <a:t>1.</a:t>
            </a:r>
          </a:p>
        </p:txBody>
      </p:sp>
      <p:pic>
        <p:nvPicPr>
          <p:cNvPr id="98" name="Picture 2" descr="e-book] Defesa e recurso de multas no sistema da ANTT – SETCESP">
            <a:extLst>
              <a:ext uri="{FF2B5EF4-FFF2-40B4-BE49-F238E27FC236}">
                <a16:creationId xmlns:a16="http://schemas.microsoft.com/office/drawing/2014/main" id="{A1B084C2-1819-9A36-12E5-167F9517F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3240" y="-356334"/>
            <a:ext cx="1560408" cy="156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2D303509-2355-3FDC-2D2B-88C4EAA12CC5}"/>
              </a:ext>
            </a:extLst>
          </p:cNvPr>
          <p:cNvSpPr/>
          <p:nvPr/>
        </p:nvSpPr>
        <p:spPr>
          <a:xfrm>
            <a:off x="-130997" y="6065520"/>
            <a:ext cx="13228320" cy="792480"/>
          </a:xfrm>
          <a:prstGeom prst="rect">
            <a:avLst/>
          </a:prstGeom>
          <a:solidFill>
            <a:srgbClr val="00448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6B94124-F675-4241-772B-CAE47A10AE74}"/>
              </a:ext>
            </a:extLst>
          </p:cNvPr>
          <p:cNvSpPr txBox="1"/>
          <p:nvPr/>
        </p:nvSpPr>
        <p:spPr>
          <a:xfrm>
            <a:off x="315686" y="161881"/>
            <a:ext cx="1152071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ADAPTAVIAS  </a:t>
            </a:r>
            <a:r>
              <a:rPr lang="pt-BR" sz="6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                                   </a:t>
            </a:r>
          </a:p>
          <a:p>
            <a:r>
              <a:rPr lang="pt-BR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ETAPA 6 –  MEDIDAS E ADAPTAÇÃO 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860A3D59-EF45-D515-19D6-1CBC9838E3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008" y="1204074"/>
            <a:ext cx="8757640" cy="454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203416"/>
      </p:ext>
    </p:extLst>
  </p:cSld>
  <p:clrMapOvr>
    <a:masterClrMapping/>
  </p:clrMapOvr>
  <p:transition spd="slow">
    <p:push dir="u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39">
            <a:extLst>
              <a:ext uri="{FF2B5EF4-FFF2-40B4-BE49-F238E27FC236}">
                <a16:creationId xmlns:a16="http://schemas.microsoft.com/office/drawing/2014/main" id="{0D5CF10C-3D48-11BE-FBBC-328F23F59EBA}"/>
              </a:ext>
            </a:extLst>
          </p:cNvPr>
          <p:cNvSpPr txBox="1"/>
          <p:nvPr/>
        </p:nvSpPr>
        <p:spPr>
          <a:xfrm>
            <a:off x="1701694" y="867860"/>
            <a:ext cx="2033010" cy="4152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60"/>
              </a:lnSpc>
            </a:pPr>
            <a:r>
              <a:rPr lang="en-US" sz="2400" dirty="0">
                <a:solidFill>
                  <a:srgbClr val="FFFFFF"/>
                </a:solidFill>
                <a:latin typeface="Barlow Semi-Bold"/>
              </a:rPr>
              <a:t>Money</a:t>
            </a:r>
          </a:p>
        </p:txBody>
      </p:sp>
      <p:sp>
        <p:nvSpPr>
          <p:cNvPr id="25" name="TextBox 42">
            <a:extLst>
              <a:ext uri="{FF2B5EF4-FFF2-40B4-BE49-F238E27FC236}">
                <a16:creationId xmlns:a16="http://schemas.microsoft.com/office/drawing/2014/main" id="{8E9AF3AA-2CED-1182-0CEA-0A990D181C52}"/>
              </a:ext>
            </a:extLst>
          </p:cNvPr>
          <p:cNvSpPr txBox="1"/>
          <p:nvPr/>
        </p:nvSpPr>
        <p:spPr>
          <a:xfrm>
            <a:off x="797179" y="530097"/>
            <a:ext cx="532786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FFFFFF"/>
                </a:solidFill>
                <a:latin typeface="Barlow Bold"/>
              </a:rPr>
              <a:t>1.</a:t>
            </a:r>
          </a:p>
        </p:txBody>
      </p:sp>
      <p:pic>
        <p:nvPicPr>
          <p:cNvPr id="98" name="Picture 2" descr="e-book] Defesa e recurso de multas no sistema da ANTT – SETCESP">
            <a:extLst>
              <a:ext uri="{FF2B5EF4-FFF2-40B4-BE49-F238E27FC236}">
                <a16:creationId xmlns:a16="http://schemas.microsoft.com/office/drawing/2014/main" id="{A1B084C2-1819-9A36-12E5-167F9517F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3240" y="-356334"/>
            <a:ext cx="1560408" cy="156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2D303509-2355-3FDC-2D2B-88C4EAA12CC5}"/>
              </a:ext>
            </a:extLst>
          </p:cNvPr>
          <p:cNvSpPr/>
          <p:nvPr/>
        </p:nvSpPr>
        <p:spPr>
          <a:xfrm>
            <a:off x="-130997" y="6065520"/>
            <a:ext cx="13228320" cy="792480"/>
          </a:xfrm>
          <a:prstGeom prst="rect">
            <a:avLst/>
          </a:prstGeom>
          <a:solidFill>
            <a:srgbClr val="00448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6B94124-F675-4241-772B-CAE47A10AE74}"/>
              </a:ext>
            </a:extLst>
          </p:cNvPr>
          <p:cNvSpPr txBox="1"/>
          <p:nvPr/>
        </p:nvSpPr>
        <p:spPr>
          <a:xfrm>
            <a:off x="315686" y="161881"/>
            <a:ext cx="1152071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ADAPTAVIAS  </a:t>
            </a:r>
            <a:r>
              <a:rPr lang="pt-BR" sz="6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                                   </a:t>
            </a:r>
          </a:p>
          <a:p>
            <a:r>
              <a:rPr lang="pt-BR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ETAPA 6 –  MEDIDAS E ADAPTAÇÃO 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A1A7453-1626-75A9-A609-6534FC0B02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8696" y="1423765"/>
            <a:ext cx="8160450" cy="4538952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5938AABA-A814-2745-C6B4-EC262B5E06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8696" y="895284"/>
            <a:ext cx="8160450" cy="542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282075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39">
            <a:extLst>
              <a:ext uri="{FF2B5EF4-FFF2-40B4-BE49-F238E27FC236}">
                <a16:creationId xmlns:a16="http://schemas.microsoft.com/office/drawing/2014/main" id="{0D5CF10C-3D48-11BE-FBBC-328F23F59EBA}"/>
              </a:ext>
            </a:extLst>
          </p:cNvPr>
          <p:cNvSpPr txBox="1"/>
          <p:nvPr/>
        </p:nvSpPr>
        <p:spPr>
          <a:xfrm>
            <a:off x="1701694" y="867860"/>
            <a:ext cx="2033010" cy="4152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60"/>
              </a:lnSpc>
            </a:pPr>
            <a:r>
              <a:rPr lang="en-US" sz="2400" dirty="0">
                <a:solidFill>
                  <a:srgbClr val="FFFFFF"/>
                </a:solidFill>
                <a:latin typeface="Barlow Semi-Bold"/>
              </a:rPr>
              <a:t>Money</a:t>
            </a:r>
          </a:p>
        </p:txBody>
      </p:sp>
      <p:sp>
        <p:nvSpPr>
          <p:cNvPr id="25" name="TextBox 42">
            <a:extLst>
              <a:ext uri="{FF2B5EF4-FFF2-40B4-BE49-F238E27FC236}">
                <a16:creationId xmlns:a16="http://schemas.microsoft.com/office/drawing/2014/main" id="{8E9AF3AA-2CED-1182-0CEA-0A990D181C52}"/>
              </a:ext>
            </a:extLst>
          </p:cNvPr>
          <p:cNvSpPr txBox="1"/>
          <p:nvPr/>
        </p:nvSpPr>
        <p:spPr>
          <a:xfrm>
            <a:off x="797179" y="530097"/>
            <a:ext cx="532786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FFFFFF"/>
                </a:solidFill>
                <a:latin typeface="Barlow Bold"/>
              </a:rPr>
              <a:t>1.</a:t>
            </a:r>
          </a:p>
        </p:txBody>
      </p:sp>
      <p:pic>
        <p:nvPicPr>
          <p:cNvPr id="98" name="Picture 2" descr="e-book] Defesa e recurso de multas no sistema da ANTT – SETCESP">
            <a:extLst>
              <a:ext uri="{FF2B5EF4-FFF2-40B4-BE49-F238E27FC236}">
                <a16:creationId xmlns:a16="http://schemas.microsoft.com/office/drawing/2014/main" id="{A1B084C2-1819-9A36-12E5-167F9517F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3240" y="-356334"/>
            <a:ext cx="1560408" cy="156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2D303509-2355-3FDC-2D2B-88C4EAA12CC5}"/>
              </a:ext>
            </a:extLst>
          </p:cNvPr>
          <p:cNvSpPr/>
          <p:nvPr/>
        </p:nvSpPr>
        <p:spPr>
          <a:xfrm>
            <a:off x="-130997" y="6065520"/>
            <a:ext cx="13228320" cy="792480"/>
          </a:xfrm>
          <a:prstGeom prst="rect">
            <a:avLst/>
          </a:prstGeom>
          <a:solidFill>
            <a:srgbClr val="00448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Google Shape;219;p35">
            <a:extLst>
              <a:ext uri="{FF2B5EF4-FFF2-40B4-BE49-F238E27FC236}">
                <a16:creationId xmlns:a16="http://schemas.microsoft.com/office/drawing/2014/main" id="{F5634A7B-014F-960E-8F21-D2916F110AA4}"/>
              </a:ext>
            </a:extLst>
          </p:cNvPr>
          <p:cNvSpPr txBox="1"/>
          <p:nvPr/>
        </p:nvSpPr>
        <p:spPr>
          <a:xfrm>
            <a:off x="-130997" y="241553"/>
            <a:ext cx="10960995" cy="998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rmAutofit/>
          </a:bodyPr>
          <a:lstStyle/>
          <a:p>
            <a:pPr algn="ctr" defTabSz="1219170">
              <a:lnSpc>
                <a:spcPct val="80000"/>
              </a:lnSpc>
              <a:buClr>
                <a:srgbClr val="000000"/>
              </a:buClr>
              <a:buSzPts val="1100"/>
            </a:pPr>
            <a:r>
              <a:rPr lang="pt-BR" sz="3000" b="1" kern="0" cap="all" dirty="0">
                <a:solidFill>
                  <a:srgbClr val="3F3F3F"/>
                </a:solidFill>
                <a:latin typeface="Barlow ExtraBold" panose="00000900000000000000" pitchFamily="2" charset="0"/>
                <a:ea typeface="Montserrat"/>
                <a:cs typeface="Montserrat"/>
                <a:sym typeface="Montserrat"/>
              </a:rPr>
              <a:t>FONTES DE E</a:t>
            </a:r>
            <a:r>
              <a:rPr lang="en" sz="3000" b="1" kern="0" cap="all" dirty="0">
                <a:solidFill>
                  <a:srgbClr val="3F3F3F"/>
                </a:solidFill>
                <a:latin typeface="Barlow ExtraBold" panose="00000900000000000000" pitchFamily="2" charset="0"/>
                <a:ea typeface="Montserrat"/>
                <a:cs typeface="Montserrat"/>
                <a:sym typeface="Montserrat"/>
              </a:rPr>
              <a:t>missões DE GASES DE EFEITO ESTUFA (gee)</a:t>
            </a:r>
            <a:endParaRPr sz="3000" kern="0" cap="all" dirty="0">
              <a:solidFill>
                <a:srgbClr val="000000"/>
              </a:solidFill>
              <a:latin typeface="Barlow ExtraBold" panose="00000900000000000000" pitchFamily="2" charset="0"/>
              <a:cs typeface="Arial"/>
              <a:sym typeface="Arial"/>
            </a:endParaRPr>
          </a:p>
        </p:txBody>
      </p:sp>
      <p:sp>
        <p:nvSpPr>
          <p:cNvPr id="4" name="Google Shape;222;p35">
            <a:extLst>
              <a:ext uri="{FF2B5EF4-FFF2-40B4-BE49-F238E27FC236}">
                <a16:creationId xmlns:a16="http://schemas.microsoft.com/office/drawing/2014/main" id="{512846E0-A0DC-3555-F767-0F8E5E18EEAE}"/>
              </a:ext>
            </a:extLst>
          </p:cNvPr>
          <p:cNvSpPr txBox="1"/>
          <p:nvPr/>
        </p:nvSpPr>
        <p:spPr>
          <a:xfrm>
            <a:off x="594275" y="5751453"/>
            <a:ext cx="3859600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1400" kern="0" dirty="0">
                <a:solidFill>
                  <a:srgbClr val="3F3F3F"/>
                </a:solidFill>
                <a:latin typeface="Montserrat" panose="00000500000000000000" pitchFamily="2" charset="0"/>
                <a:ea typeface="Montserrat Light"/>
                <a:cs typeface="Montserrat Light"/>
                <a:sym typeface="Montserrat Light"/>
              </a:rPr>
              <a:t>Fonte: Our world in data, 2016.</a:t>
            </a:r>
            <a:endParaRPr sz="1400" kern="0" dirty="0">
              <a:solidFill>
                <a:srgbClr val="3F3F3F"/>
              </a:solidFill>
              <a:latin typeface="Montserrat" panose="00000500000000000000" pitchFamily="2" charset="0"/>
              <a:ea typeface="Montserrat Light"/>
              <a:cs typeface="Montserrat Light"/>
              <a:sym typeface="Montserrat Light"/>
            </a:endParaRPr>
          </a:p>
          <a:p>
            <a:pPr defTabSz="1219170">
              <a:buClr>
                <a:srgbClr val="000000"/>
              </a:buClr>
            </a:pPr>
            <a:endParaRPr sz="1600" kern="0" dirty="0">
              <a:solidFill>
                <a:srgbClr val="3F3F3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5" name="Imagem 4" descr="Logotipo&#10;&#10;Descrição gerada automaticamente">
            <a:extLst>
              <a:ext uri="{FF2B5EF4-FFF2-40B4-BE49-F238E27FC236}">
                <a16:creationId xmlns:a16="http://schemas.microsoft.com/office/drawing/2014/main" id="{43932F31-C9BF-FE83-63D7-6FD64E9158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023" y="5634336"/>
            <a:ext cx="1406426" cy="302041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94814640-7F1C-6C0E-0489-52314E7A87BF}"/>
              </a:ext>
            </a:extLst>
          </p:cNvPr>
          <p:cNvSpPr txBox="1"/>
          <p:nvPr/>
        </p:nvSpPr>
        <p:spPr>
          <a:xfrm>
            <a:off x="-130997" y="712196"/>
            <a:ext cx="610144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2400" b="1" kern="0" cap="all" dirty="0">
                <a:solidFill>
                  <a:srgbClr val="FFC000"/>
                </a:solidFill>
                <a:latin typeface="Barlow ExtraBold" panose="00000900000000000000" pitchFamily="2" charset="0"/>
                <a:ea typeface="Montserrat"/>
                <a:cs typeface="Montserrat"/>
                <a:sym typeface="Montserrat"/>
              </a:rPr>
              <a:t>mundo</a:t>
            </a:r>
            <a:r>
              <a:rPr lang="en" sz="2400" b="1" kern="0" cap="all" dirty="0">
                <a:solidFill>
                  <a:srgbClr val="3F3F3F"/>
                </a:solidFill>
                <a:latin typeface="Barlow ExtraBold" panose="00000900000000000000" pitchFamily="2" charset="0"/>
                <a:ea typeface="Montserrat"/>
                <a:cs typeface="Montserrat"/>
                <a:sym typeface="Montserrat"/>
              </a:rPr>
              <a:t>: ENERGIA </a:t>
            </a:r>
          </a:p>
          <a:p>
            <a:pPr algn="ctr"/>
            <a:r>
              <a:rPr lang="en" sz="2400" b="1" kern="0" cap="all" dirty="0">
                <a:solidFill>
                  <a:srgbClr val="3F3F3F"/>
                </a:solidFill>
                <a:latin typeface="Barlow ExtraBold" panose="00000900000000000000" pitchFamily="2" charset="0"/>
                <a:ea typeface="Montserrat"/>
                <a:cs typeface="Montserrat"/>
                <a:sym typeface="Montserrat"/>
              </a:rPr>
              <a:t>(COMBUSTÍVEIS FÓSSEIS)</a:t>
            </a:r>
            <a:endParaRPr lang="pt-BR" sz="2400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0FAFDA62-5102-8AF1-468F-6283E4D2CD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543193"/>
            <a:ext cx="5627913" cy="3925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670BC04A-0090-85F3-8ACF-8FB158C5E51C}"/>
              </a:ext>
            </a:extLst>
          </p:cNvPr>
          <p:cNvSpPr txBox="1"/>
          <p:nvPr/>
        </p:nvSpPr>
        <p:spPr>
          <a:xfrm>
            <a:off x="5852326" y="768927"/>
            <a:ext cx="610144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2400" b="1" kern="0" cap="all" dirty="0">
                <a:solidFill>
                  <a:srgbClr val="00A0A7"/>
                </a:solidFill>
                <a:latin typeface="Barlow ExtraBold" panose="00000900000000000000" pitchFamily="2" charset="0"/>
                <a:ea typeface="Montserrat"/>
                <a:cs typeface="Montserrat"/>
                <a:sym typeface="Montserrat"/>
              </a:rPr>
              <a:t>BRASIL</a:t>
            </a:r>
            <a:r>
              <a:rPr lang="en" sz="2400" b="1" kern="0" cap="all" dirty="0">
                <a:solidFill>
                  <a:srgbClr val="3F3F3F"/>
                </a:solidFill>
                <a:latin typeface="Barlow ExtraBold" panose="00000900000000000000" pitchFamily="2" charset="0"/>
                <a:ea typeface="Montserrat"/>
                <a:cs typeface="Montserrat"/>
                <a:sym typeface="Montserrat"/>
              </a:rPr>
              <a:t>: DESMATAMENTO E AGROPECUÁRIA</a:t>
            </a:r>
            <a:endParaRPr lang="pt-BR" sz="2400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366D1265-250A-1510-97BC-A19FC8E01255}"/>
              </a:ext>
            </a:extLst>
          </p:cNvPr>
          <p:cNvSpPr txBox="1"/>
          <p:nvPr/>
        </p:nvSpPr>
        <p:spPr>
          <a:xfrm>
            <a:off x="7705291" y="5505192"/>
            <a:ext cx="424847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pt-BR" sz="1400" kern="0" dirty="0">
                <a:solidFill>
                  <a:srgbClr val="3F3F3F"/>
                </a:solidFill>
                <a:latin typeface="Montserrat" panose="00000500000000000000" pitchFamily="2" charset="0"/>
                <a:cs typeface="Arial"/>
                <a:sym typeface="Arial"/>
              </a:rPr>
              <a:t>Fonte: MCTI, Estimativas Anuais de 2020, 6a edição, GWP-SAR, 2022.</a:t>
            </a:r>
            <a:endParaRPr lang="pt-BR"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br>
              <a:rPr lang="pt-BR" sz="1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</a:br>
            <a:endParaRPr lang="pt-BR"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AB3815D1-2574-9604-0488-94BAD67561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766" y="1470383"/>
            <a:ext cx="5253494" cy="44294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82391516"/>
      </p:ext>
    </p:extLst>
  </p:cSld>
  <p:clrMapOvr>
    <a:masterClrMapping/>
  </p:clrMapOvr>
  <p:transition spd="slow">
    <p:push dir="u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39">
            <a:extLst>
              <a:ext uri="{FF2B5EF4-FFF2-40B4-BE49-F238E27FC236}">
                <a16:creationId xmlns:a16="http://schemas.microsoft.com/office/drawing/2014/main" id="{0D5CF10C-3D48-11BE-FBBC-328F23F59EBA}"/>
              </a:ext>
            </a:extLst>
          </p:cNvPr>
          <p:cNvSpPr txBox="1"/>
          <p:nvPr/>
        </p:nvSpPr>
        <p:spPr>
          <a:xfrm>
            <a:off x="1701694" y="867860"/>
            <a:ext cx="2033010" cy="4152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60"/>
              </a:lnSpc>
            </a:pPr>
            <a:r>
              <a:rPr lang="en-US" sz="2400" dirty="0">
                <a:solidFill>
                  <a:srgbClr val="FFFFFF"/>
                </a:solidFill>
                <a:latin typeface="Barlow Semi-Bold"/>
              </a:rPr>
              <a:t>Money</a:t>
            </a:r>
          </a:p>
        </p:txBody>
      </p:sp>
      <p:sp>
        <p:nvSpPr>
          <p:cNvPr id="25" name="TextBox 42">
            <a:extLst>
              <a:ext uri="{FF2B5EF4-FFF2-40B4-BE49-F238E27FC236}">
                <a16:creationId xmlns:a16="http://schemas.microsoft.com/office/drawing/2014/main" id="{8E9AF3AA-2CED-1182-0CEA-0A990D181C52}"/>
              </a:ext>
            </a:extLst>
          </p:cNvPr>
          <p:cNvSpPr txBox="1"/>
          <p:nvPr/>
        </p:nvSpPr>
        <p:spPr>
          <a:xfrm>
            <a:off x="797179" y="530097"/>
            <a:ext cx="532786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FFFFFF"/>
                </a:solidFill>
                <a:latin typeface="Barlow Bold"/>
              </a:rPr>
              <a:t>1.</a:t>
            </a:r>
          </a:p>
        </p:txBody>
      </p:sp>
      <p:pic>
        <p:nvPicPr>
          <p:cNvPr id="98" name="Picture 2" descr="e-book] Defesa e recurso de multas no sistema da ANTT – SETCESP">
            <a:extLst>
              <a:ext uri="{FF2B5EF4-FFF2-40B4-BE49-F238E27FC236}">
                <a16:creationId xmlns:a16="http://schemas.microsoft.com/office/drawing/2014/main" id="{A1B084C2-1819-9A36-12E5-167F9517F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3240" y="-356334"/>
            <a:ext cx="1560408" cy="156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2D303509-2355-3FDC-2D2B-88C4EAA12CC5}"/>
              </a:ext>
            </a:extLst>
          </p:cNvPr>
          <p:cNvSpPr/>
          <p:nvPr/>
        </p:nvSpPr>
        <p:spPr>
          <a:xfrm>
            <a:off x="-130997" y="6065520"/>
            <a:ext cx="13228320" cy="792480"/>
          </a:xfrm>
          <a:prstGeom prst="rect">
            <a:avLst/>
          </a:prstGeom>
          <a:solidFill>
            <a:srgbClr val="00448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6025E0F5-F790-75F7-7037-C0076CC74BC2}"/>
              </a:ext>
            </a:extLst>
          </p:cNvPr>
          <p:cNvCxnSpPr>
            <a:cxnSpLocks/>
          </p:cNvCxnSpPr>
          <p:nvPr/>
        </p:nvCxnSpPr>
        <p:spPr>
          <a:xfrm>
            <a:off x="6815164" y="2095500"/>
            <a:ext cx="0" cy="2667000"/>
          </a:xfrm>
          <a:prstGeom prst="line">
            <a:avLst/>
          </a:prstGeom>
          <a:ln w="825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 descr="Logotipo&#10;&#10;Descrição gerada automaticamente">
            <a:extLst>
              <a:ext uri="{FF2B5EF4-FFF2-40B4-BE49-F238E27FC236}">
                <a16:creationId xmlns:a16="http://schemas.microsoft.com/office/drawing/2014/main" id="{E0FF28B8-DB3F-F225-E302-4B12D65DFF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2" t="8546" r="6790" b="43455"/>
          <a:stretch/>
        </p:blipFill>
        <p:spPr>
          <a:xfrm>
            <a:off x="6965422" y="1652826"/>
            <a:ext cx="4370082" cy="2978994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EB8C7198-9B0B-9F50-57D1-2C697BD3444E}"/>
              </a:ext>
            </a:extLst>
          </p:cNvPr>
          <p:cNvSpPr txBox="1"/>
          <p:nvPr/>
        </p:nvSpPr>
        <p:spPr>
          <a:xfrm>
            <a:off x="-1964711" y="2479689"/>
            <a:ext cx="86719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6000" b="1" dirty="0">
                <a:solidFill>
                  <a:srgbClr val="002060"/>
                </a:solidFill>
                <a:latin typeface="Barlow ExtraBold" panose="00000900000000000000" pitchFamily="2" charset="0"/>
              </a:rPr>
              <a:t>Obrigado!</a:t>
            </a:r>
          </a:p>
          <a:p>
            <a:pPr algn="r"/>
            <a:endParaRPr lang="pt-BR" dirty="0">
              <a:solidFill>
                <a:srgbClr val="002060"/>
              </a:solidFill>
              <a:latin typeface="Bahnschrift Light" panose="020B0502040204020203" pitchFamily="34" charset="0"/>
            </a:endParaRPr>
          </a:p>
          <a:p>
            <a:pPr algn="r"/>
            <a:r>
              <a:rPr lang="pt-BR" dirty="0">
                <a:solidFill>
                  <a:srgbClr val="002060"/>
                </a:solidFill>
                <a:latin typeface="Bahnschrift Light" panose="020B0502040204020203" pitchFamily="34" charset="0"/>
              </a:rPr>
              <a:t>Thiago Alvarenga </a:t>
            </a:r>
          </a:p>
        </p:txBody>
      </p:sp>
    </p:spTree>
    <p:extLst>
      <p:ext uri="{BB962C8B-B14F-4D97-AF65-F5344CB8AC3E}">
        <p14:creationId xmlns:p14="http://schemas.microsoft.com/office/powerpoint/2010/main" val="401059272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39">
            <a:extLst>
              <a:ext uri="{FF2B5EF4-FFF2-40B4-BE49-F238E27FC236}">
                <a16:creationId xmlns:a16="http://schemas.microsoft.com/office/drawing/2014/main" id="{0D5CF10C-3D48-11BE-FBBC-328F23F59EBA}"/>
              </a:ext>
            </a:extLst>
          </p:cNvPr>
          <p:cNvSpPr txBox="1"/>
          <p:nvPr/>
        </p:nvSpPr>
        <p:spPr>
          <a:xfrm>
            <a:off x="1701694" y="867860"/>
            <a:ext cx="2033010" cy="4152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60"/>
              </a:lnSpc>
            </a:pPr>
            <a:r>
              <a:rPr lang="en-US" sz="2400" dirty="0">
                <a:solidFill>
                  <a:srgbClr val="FFFFFF"/>
                </a:solidFill>
                <a:latin typeface="Barlow Semi-Bold"/>
              </a:rPr>
              <a:t>Money</a:t>
            </a:r>
          </a:p>
        </p:txBody>
      </p:sp>
      <p:sp>
        <p:nvSpPr>
          <p:cNvPr id="25" name="TextBox 42">
            <a:extLst>
              <a:ext uri="{FF2B5EF4-FFF2-40B4-BE49-F238E27FC236}">
                <a16:creationId xmlns:a16="http://schemas.microsoft.com/office/drawing/2014/main" id="{8E9AF3AA-2CED-1182-0CEA-0A990D181C52}"/>
              </a:ext>
            </a:extLst>
          </p:cNvPr>
          <p:cNvSpPr txBox="1"/>
          <p:nvPr/>
        </p:nvSpPr>
        <p:spPr>
          <a:xfrm>
            <a:off x="797179" y="530097"/>
            <a:ext cx="532786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FFFFFF"/>
                </a:solidFill>
                <a:latin typeface="Barlow Bold"/>
              </a:rPr>
              <a:t>1.</a:t>
            </a:r>
          </a:p>
        </p:txBody>
      </p:sp>
      <p:pic>
        <p:nvPicPr>
          <p:cNvPr id="98" name="Picture 2" descr="e-book] Defesa e recurso de multas no sistema da ANTT – SETCESP">
            <a:extLst>
              <a:ext uri="{FF2B5EF4-FFF2-40B4-BE49-F238E27FC236}">
                <a16:creationId xmlns:a16="http://schemas.microsoft.com/office/drawing/2014/main" id="{A1B084C2-1819-9A36-12E5-167F9517F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3240" y="-356334"/>
            <a:ext cx="1560408" cy="156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2D303509-2355-3FDC-2D2B-88C4EAA12CC5}"/>
              </a:ext>
            </a:extLst>
          </p:cNvPr>
          <p:cNvSpPr/>
          <p:nvPr/>
        </p:nvSpPr>
        <p:spPr>
          <a:xfrm>
            <a:off x="-130997" y="6065520"/>
            <a:ext cx="13228320" cy="792480"/>
          </a:xfrm>
          <a:prstGeom prst="rect">
            <a:avLst/>
          </a:prstGeom>
          <a:solidFill>
            <a:srgbClr val="00448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 descr="Gráfico, Gráfico de barras&#10;&#10;Descrição gerada automaticamente">
            <a:extLst>
              <a:ext uri="{FF2B5EF4-FFF2-40B4-BE49-F238E27FC236}">
                <a16:creationId xmlns:a16="http://schemas.microsoft.com/office/drawing/2014/main" id="{8B0D69B0-3E27-9B2F-9E70-54809A7B6C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050" y="2382473"/>
            <a:ext cx="11672117" cy="3593486"/>
          </a:xfrm>
          <a:prstGeom prst="rect">
            <a:avLst/>
          </a:prstGeom>
        </p:spPr>
      </p:pic>
      <p:sp>
        <p:nvSpPr>
          <p:cNvPr id="4" name="Espaço Reservado para Texto 6">
            <a:extLst>
              <a:ext uri="{FF2B5EF4-FFF2-40B4-BE49-F238E27FC236}">
                <a16:creationId xmlns:a16="http://schemas.microsoft.com/office/drawing/2014/main" id="{5E131B6E-4B05-C64E-B3E8-0C5167E9520C}"/>
              </a:ext>
            </a:extLst>
          </p:cNvPr>
          <p:cNvSpPr txBox="1">
            <a:spLocks/>
          </p:cNvSpPr>
          <p:nvPr/>
        </p:nvSpPr>
        <p:spPr>
          <a:xfrm>
            <a:off x="548050" y="234247"/>
            <a:ext cx="5501019" cy="2078727"/>
          </a:xfrm>
          <a:prstGeom prst="rect">
            <a:avLst/>
          </a:prstGeom>
        </p:spPr>
        <p:txBody>
          <a:bodyPr rtlCol="0">
            <a:normAutofit fontScale="92500" lnSpcReduction="20000"/>
          </a:bodyPr>
          <a:lstStyle>
            <a:defPPr>
              <a:defRPr lang="pt-BR"/>
            </a:defPPr>
            <a:lvl1pPr marL="228600" indent="-283464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pt-BR" sz="2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pt-BR" sz="2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8346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pt-BR"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8346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pt-BR"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8346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pt-BR"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20000"/>
              </a:lnSpc>
            </a:pPr>
            <a:r>
              <a:rPr lang="pt-BR" sz="1800" b="1" dirty="0">
                <a:solidFill>
                  <a:schemeClr val="tx2">
                    <a:lumMod val="75000"/>
                  </a:schemeClr>
                </a:solidFill>
              </a:rPr>
              <a:t>Responsável por </a:t>
            </a:r>
            <a:r>
              <a:rPr lang="pt-BR" sz="2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49,7% </a:t>
            </a:r>
            <a:r>
              <a:rPr lang="pt-BR" sz="1800" b="1" dirty="0">
                <a:solidFill>
                  <a:schemeClr val="tx2">
                    <a:lumMod val="75000"/>
                  </a:schemeClr>
                </a:solidFill>
              </a:rPr>
              <a:t>do total das emissões antrópicas de GEE</a:t>
            </a:r>
          </a:p>
          <a:p>
            <a:pPr marL="342900" indent="-342900">
              <a:lnSpc>
                <a:spcPct val="120000"/>
              </a:lnSpc>
            </a:pPr>
            <a:r>
              <a:rPr lang="pt-BR" sz="1800" b="1" dirty="0">
                <a:solidFill>
                  <a:schemeClr val="tx2">
                    <a:lumMod val="75000"/>
                  </a:schemeClr>
                </a:solidFill>
              </a:rPr>
              <a:t>Possui </a:t>
            </a:r>
            <a:r>
              <a:rPr lang="pt-BR" sz="2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78,5%</a:t>
            </a:r>
            <a:r>
              <a:rPr lang="pt-BR" sz="1800" b="1" dirty="0">
                <a:solidFill>
                  <a:schemeClr val="tx2">
                    <a:lumMod val="75000"/>
                  </a:schemeClr>
                </a:solidFill>
              </a:rPr>
              <a:t> da matriz energética não renovável.</a:t>
            </a:r>
          </a:p>
          <a:p>
            <a:pPr marL="342900" indent="-342900">
              <a:lnSpc>
                <a:spcPct val="120000"/>
              </a:lnSpc>
            </a:pPr>
            <a:r>
              <a:rPr lang="pt-BR" sz="1800" b="1" dirty="0">
                <a:solidFill>
                  <a:schemeClr val="tx2">
                    <a:lumMod val="75000"/>
                  </a:schemeClr>
                </a:solidFill>
              </a:rPr>
              <a:t>Maiores participações são Diesel </a:t>
            </a:r>
            <a:r>
              <a:rPr lang="pt-BR" sz="2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(44,6%) </a:t>
            </a:r>
            <a:r>
              <a:rPr lang="pt-BR" sz="1800" b="1" dirty="0">
                <a:solidFill>
                  <a:schemeClr val="tx2">
                    <a:lumMod val="75000"/>
                  </a:schemeClr>
                </a:solidFill>
              </a:rPr>
              <a:t>e Gasolina </a:t>
            </a:r>
            <a:r>
              <a:rPr lang="pt-BR" sz="2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(27,1%) 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t-BR" sz="1800" dirty="0"/>
          </a:p>
          <a:p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2479574421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39">
            <a:extLst>
              <a:ext uri="{FF2B5EF4-FFF2-40B4-BE49-F238E27FC236}">
                <a16:creationId xmlns:a16="http://schemas.microsoft.com/office/drawing/2014/main" id="{0D5CF10C-3D48-11BE-FBBC-328F23F59EBA}"/>
              </a:ext>
            </a:extLst>
          </p:cNvPr>
          <p:cNvSpPr txBox="1"/>
          <p:nvPr/>
        </p:nvSpPr>
        <p:spPr>
          <a:xfrm>
            <a:off x="1701694" y="867860"/>
            <a:ext cx="2033010" cy="4152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60"/>
              </a:lnSpc>
            </a:pPr>
            <a:r>
              <a:rPr lang="en-US" sz="2400" dirty="0">
                <a:solidFill>
                  <a:srgbClr val="FFFFFF"/>
                </a:solidFill>
                <a:latin typeface="Barlow Semi-Bold"/>
              </a:rPr>
              <a:t>Money</a:t>
            </a:r>
          </a:p>
        </p:txBody>
      </p:sp>
      <p:sp>
        <p:nvSpPr>
          <p:cNvPr id="25" name="TextBox 42">
            <a:extLst>
              <a:ext uri="{FF2B5EF4-FFF2-40B4-BE49-F238E27FC236}">
                <a16:creationId xmlns:a16="http://schemas.microsoft.com/office/drawing/2014/main" id="{8E9AF3AA-2CED-1182-0CEA-0A990D181C52}"/>
              </a:ext>
            </a:extLst>
          </p:cNvPr>
          <p:cNvSpPr txBox="1"/>
          <p:nvPr/>
        </p:nvSpPr>
        <p:spPr>
          <a:xfrm>
            <a:off x="797179" y="530097"/>
            <a:ext cx="532786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FFFFFF"/>
                </a:solidFill>
                <a:latin typeface="Barlow Bold"/>
              </a:rPr>
              <a:t>1.</a:t>
            </a:r>
          </a:p>
        </p:txBody>
      </p:sp>
      <p:pic>
        <p:nvPicPr>
          <p:cNvPr id="98" name="Picture 2" descr="e-book] Defesa e recurso de multas no sistema da ANTT – SETCESP">
            <a:extLst>
              <a:ext uri="{FF2B5EF4-FFF2-40B4-BE49-F238E27FC236}">
                <a16:creationId xmlns:a16="http://schemas.microsoft.com/office/drawing/2014/main" id="{A1B084C2-1819-9A36-12E5-167F9517F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3240" y="-356334"/>
            <a:ext cx="1560408" cy="156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2D303509-2355-3FDC-2D2B-88C4EAA12CC5}"/>
              </a:ext>
            </a:extLst>
          </p:cNvPr>
          <p:cNvSpPr/>
          <p:nvPr/>
        </p:nvSpPr>
        <p:spPr>
          <a:xfrm>
            <a:off x="-130997" y="6065520"/>
            <a:ext cx="13228320" cy="792480"/>
          </a:xfrm>
          <a:prstGeom prst="rect">
            <a:avLst/>
          </a:prstGeom>
          <a:solidFill>
            <a:srgbClr val="00448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A4151F1-0AF2-A989-3636-0D7E3421C3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231" y="949881"/>
            <a:ext cx="9916909" cy="5115639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6A1BFE55-EB2A-56D8-BD0C-F3E7176A91B6}"/>
              </a:ext>
            </a:extLst>
          </p:cNvPr>
          <p:cNvSpPr txBox="1"/>
          <p:nvPr/>
        </p:nvSpPr>
        <p:spPr>
          <a:xfrm>
            <a:off x="315685" y="159974"/>
            <a:ext cx="1143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MATRIZ DE TRANSPORTES</a:t>
            </a:r>
          </a:p>
        </p:txBody>
      </p:sp>
    </p:spTree>
    <p:extLst>
      <p:ext uri="{BB962C8B-B14F-4D97-AF65-F5344CB8AC3E}">
        <p14:creationId xmlns:p14="http://schemas.microsoft.com/office/powerpoint/2010/main" val="3895643239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39">
            <a:extLst>
              <a:ext uri="{FF2B5EF4-FFF2-40B4-BE49-F238E27FC236}">
                <a16:creationId xmlns:a16="http://schemas.microsoft.com/office/drawing/2014/main" id="{0D5CF10C-3D48-11BE-FBBC-328F23F59EBA}"/>
              </a:ext>
            </a:extLst>
          </p:cNvPr>
          <p:cNvSpPr txBox="1"/>
          <p:nvPr/>
        </p:nvSpPr>
        <p:spPr>
          <a:xfrm>
            <a:off x="1701694" y="867860"/>
            <a:ext cx="2033010" cy="4152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60"/>
              </a:lnSpc>
            </a:pPr>
            <a:r>
              <a:rPr lang="en-US" sz="2400" dirty="0">
                <a:solidFill>
                  <a:srgbClr val="FFFFFF"/>
                </a:solidFill>
                <a:latin typeface="Barlow Semi-Bold"/>
              </a:rPr>
              <a:t>Money</a:t>
            </a:r>
          </a:p>
        </p:txBody>
      </p:sp>
      <p:sp>
        <p:nvSpPr>
          <p:cNvPr id="25" name="TextBox 42">
            <a:extLst>
              <a:ext uri="{FF2B5EF4-FFF2-40B4-BE49-F238E27FC236}">
                <a16:creationId xmlns:a16="http://schemas.microsoft.com/office/drawing/2014/main" id="{8E9AF3AA-2CED-1182-0CEA-0A990D181C52}"/>
              </a:ext>
            </a:extLst>
          </p:cNvPr>
          <p:cNvSpPr txBox="1"/>
          <p:nvPr/>
        </p:nvSpPr>
        <p:spPr>
          <a:xfrm>
            <a:off x="797179" y="530097"/>
            <a:ext cx="532786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FFFFFF"/>
                </a:solidFill>
                <a:latin typeface="Barlow Bold"/>
              </a:rPr>
              <a:t>1.</a:t>
            </a:r>
          </a:p>
        </p:txBody>
      </p:sp>
      <p:pic>
        <p:nvPicPr>
          <p:cNvPr id="98" name="Picture 2" descr="e-book] Defesa e recurso de multas no sistema da ANTT – SETCESP">
            <a:extLst>
              <a:ext uri="{FF2B5EF4-FFF2-40B4-BE49-F238E27FC236}">
                <a16:creationId xmlns:a16="http://schemas.microsoft.com/office/drawing/2014/main" id="{A1B084C2-1819-9A36-12E5-167F9517F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3240" y="-356334"/>
            <a:ext cx="1560408" cy="156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2D303509-2355-3FDC-2D2B-88C4EAA12CC5}"/>
              </a:ext>
            </a:extLst>
          </p:cNvPr>
          <p:cNvSpPr/>
          <p:nvPr/>
        </p:nvSpPr>
        <p:spPr>
          <a:xfrm>
            <a:off x="-130997" y="6065520"/>
            <a:ext cx="13228320" cy="792480"/>
          </a:xfrm>
          <a:prstGeom prst="rect">
            <a:avLst/>
          </a:prstGeom>
          <a:solidFill>
            <a:srgbClr val="00448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E68EE83-FE40-273E-6CBB-7740BEDDC7F4}"/>
              </a:ext>
            </a:extLst>
          </p:cNvPr>
          <p:cNvSpPr txBox="1"/>
          <p:nvPr/>
        </p:nvSpPr>
        <p:spPr>
          <a:xfrm>
            <a:off x="248574" y="128491"/>
            <a:ext cx="11430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EMISSÕES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CAC34A7-B0AC-561D-E8CD-D40806F89B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8570" y="990265"/>
            <a:ext cx="8189218" cy="491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027374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Mapa&#10;&#10;Descrição gerada automaticamente">
            <a:extLst>
              <a:ext uri="{FF2B5EF4-FFF2-40B4-BE49-F238E27FC236}">
                <a16:creationId xmlns:a16="http://schemas.microsoft.com/office/drawing/2014/main" id="{D228447B-368B-E15B-FB3A-E2E25B6743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" t="22189" r="26031" b="2650"/>
          <a:stretch/>
        </p:blipFill>
        <p:spPr>
          <a:xfrm>
            <a:off x="0" y="-1"/>
            <a:ext cx="12289872" cy="6899297"/>
          </a:xfrm>
          <a:prstGeom prst="rect">
            <a:avLst/>
          </a:prstGeom>
        </p:spPr>
      </p:pic>
      <p:pic>
        <p:nvPicPr>
          <p:cNvPr id="98" name="Picture 2" descr="e-book] Defesa e recurso de multas no sistema da ANTT – SETCESP">
            <a:extLst>
              <a:ext uri="{FF2B5EF4-FFF2-40B4-BE49-F238E27FC236}">
                <a16:creationId xmlns:a16="http://schemas.microsoft.com/office/drawing/2014/main" id="{A1B084C2-1819-9A36-12E5-167F9517F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685" y="-230070"/>
            <a:ext cx="1560408" cy="156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stomShape 1">
            <a:extLst>
              <a:ext uri="{FF2B5EF4-FFF2-40B4-BE49-F238E27FC236}">
                <a16:creationId xmlns:a16="http://schemas.microsoft.com/office/drawing/2014/main" id="{A81070A8-9AA4-32EE-E1AF-CE9158928615}"/>
              </a:ext>
            </a:extLst>
          </p:cNvPr>
          <p:cNvSpPr/>
          <p:nvPr/>
        </p:nvSpPr>
        <p:spPr>
          <a:xfrm>
            <a:off x="515971" y="1639528"/>
            <a:ext cx="3359744" cy="194380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/>
          <a:lstStyle/>
          <a:p>
            <a:pPr algn="just"/>
            <a:r>
              <a:rPr lang="pt-BR" sz="2600" b="1" spc="-1" dirty="0">
                <a:solidFill>
                  <a:srgbClr val="002060"/>
                </a:solidFill>
                <a:latin typeface="Barlow ExtraBold" panose="00000900000000000000" pitchFamily="2" charset="0"/>
                <a:ea typeface="Calibri"/>
              </a:rPr>
              <a:t>Dos 5570 municípios, 491 tem um risco alto ou muito alto de deslizamento de terra</a:t>
            </a:r>
          </a:p>
        </p:txBody>
      </p:sp>
      <p:sp>
        <p:nvSpPr>
          <p:cNvPr id="4" name="Google Shape;353;p1">
            <a:extLst>
              <a:ext uri="{FF2B5EF4-FFF2-40B4-BE49-F238E27FC236}">
                <a16:creationId xmlns:a16="http://schemas.microsoft.com/office/drawing/2014/main" id="{B2688A66-A776-3754-675B-73453083BF3C}"/>
              </a:ext>
            </a:extLst>
          </p:cNvPr>
          <p:cNvSpPr/>
          <p:nvPr/>
        </p:nvSpPr>
        <p:spPr>
          <a:xfrm>
            <a:off x="9906002" y="6295750"/>
            <a:ext cx="1653560" cy="275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664D"/>
              </a:buClr>
              <a:buSzPts val="3200"/>
              <a:buFont typeface="Arial Black" panose="020B0A04020102020204"/>
              <a:buNone/>
            </a:pPr>
            <a:r>
              <a:rPr lang="pt-BR" sz="1200" u="none" strike="noStrike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Adobe Gothic Std B" pitchFamily="34" charset="-128"/>
                <a:ea typeface="Adobe Gothic Std B" pitchFamily="34" charset="-128"/>
                <a:cs typeface="Arial Black" panose="020B0A04020102020204"/>
                <a:sym typeface="Arial Black" panose="020B0A04020102020204"/>
              </a:rPr>
              <a:t>Fonte: </a:t>
            </a:r>
            <a:r>
              <a:rPr lang="pt-BR" sz="1200" u="none" strike="noStrike" cap="none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dobe Gothic Std B" pitchFamily="34" charset="-128"/>
                <a:ea typeface="Adobe Gothic Std B" pitchFamily="34" charset="-128"/>
                <a:cs typeface="Arial Black" panose="020B0A04020102020204"/>
                <a:sym typeface="Arial Black" panose="020B0A04020102020204"/>
              </a:rPr>
              <a:t>AdaptaBrasil</a:t>
            </a:r>
            <a:endParaRPr sz="900" u="none" strike="noStrike" cap="none" dirty="0">
              <a:solidFill>
                <a:schemeClr val="tx1">
                  <a:lumMod val="85000"/>
                  <a:lumOff val="15000"/>
                </a:schemeClr>
              </a:solidFill>
              <a:latin typeface="Adobe Gothic Std B" pitchFamily="34" charset="-128"/>
              <a:ea typeface="Adobe Gothic Std B" pitchFamily="34" charset="-128"/>
              <a:sym typeface="Arial" panose="020B0604020202020204"/>
            </a:endParaRPr>
          </a:p>
        </p:txBody>
      </p:sp>
      <p:pic>
        <p:nvPicPr>
          <p:cNvPr id="5" name="Imagem 4" descr="Gráfico&#10;&#10;Descrição gerada automaticamente">
            <a:extLst>
              <a:ext uri="{FF2B5EF4-FFF2-40B4-BE49-F238E27FC236}">
                <a16:creationId xmlns:a16="http://schemas.microsoft.com/office/drawing/2014/main" id="{95D6D756-A3C1-899C-69CB-1D4493B2099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9" t="15954" r="12816" b="7210"/>
          <a:stretch/>
        </p:blipFill>
        <p:spPr>
          <a:xfrm>
            <a:off x="2432012" y="4340279"/>
            <a:ext cx="5174862" cy="2517721"/>
          </a:xfrm>
          <a:prstGeom prst="rect">
            <a:avLst/>
          </a:prstGeom>
        </p:spPr>
      </p:pic>
      <p:sp>
        <p:nvSpPr>
          <p:cNvPr id="7" name="CustomShape 1">
            <a:extLst>
              <a:ext uri="{FF2B5EF4-FFF2-40B4-BE49-F238E27FC236}">
                <a16:creationId xmlns:a16="http://schemas.microsoft.com/office/drawing/2014/main" id="{91B1C281-335A-C3D2-7E18-2DC9FC6D45CE}"/>
              </a:ext>
            </a:extLst>
          </p:cNvPr>
          <p:cNvSpPr/>
          <p:nvPr/>
        </p:nvSpPr>
        <p:spPr>
          <a:xfrm>
            <a:off x="515970" y="550134"/>
            <a:ext cx="4307425" cy="60748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/>
          <a:lstStyle/>
          <a:p>
            <a:r>
              <a:rPr lang="pt-BR" sz="2600" b="1" spc="-1" dirty="0">
                <a:solidFill>
                  <a:srgbClr val="002060"/>
                </a:solidFill>
                <a:latin typeface="Barlow ExtraBold" panose="00000900000000000000" pitchFamily="2" charset="0"/>
                <a:ea typeface="Calibri"/>
              </a:rPr>
              <a:t>Deslizamentos</a:t>
            </a:r>
          </a:p>
          <a:p>
            <a:endParaRPr lang="pt-BR" sz="2600" b="1" spc="-1" dirty="0">
              <a:solidFill>
                <a:srgbClr val="002060"/>
              </a:solidFill>
              <a:latin typeface="Barlow ExtraBold" panose="00000900000000000000" pitchFamily="2" charset="0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5755789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Mapa&#10;&#10;Descrição gerada automaticamente">
            <a:extLst>
              <a:ext uri="{FF2B5EF4-FFF2-40B4-BE49-F238E27FC236}">
                <a16:creationId xmlns:a16="http://schemas.microsoft.com/office/drawing/2014/main" id="{5D7144DC-8218-49A4-9015-71AC2A18A0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" t="10268" r="15539" b="3717"/>
          <a:stretch/>
        </p:blipFill>
        <p:spPr>
          <a:xfrm>
            <a:off x="1" y="-1"/>
            <a:ext cx="12192000" cy="6858001"/>
          </a:xfrm>
          <a:prstGeom prst="rect">
            <a:avLst/>
          </a:prstGeom>
        </p:spPr>
      </p:pic>
      <p:sp>
        <p:nvSpPr>
          <p:cNvPr id="6" name="CustomShape 1">
            <a:extLst>
              <a:ext uri="{FF2B5EF4-FFF2-40B4-BE49-F238E27FC236}">
                <a16:creationId xmlns:a16="http://schemas.microsoft.com/office/drawing/2014/main" id="{444B3A6E-595A-0ACD-F5B7-0DAA4394C313}"/>
              </a:ext>
            </a:extLst>
          </p:cNvPr>
          <p:cNvSpPr/>
          <p:nvPr/>
        </p:nvSpPr>
        <p:spPr>
          <a:xfrm>
            <a:off x="8837323" y="2711733"/>
            <a:ext cx="3037179" cy="280700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/>
          <a:lstStyle/>
          <a:p>
            <a:pPr algn="r"/>
            <a:r>
              <a:rPr lang="pt-BR" sz="2600" b="1" spc="-1" dirty="0">
                <a:solidFill>
                  <a:srgbClr val="002060"/>
                </a:solidFill>
                <a:latin typeface="Barlow ExtraBold" panose="00000900000000000000" pitchFamily="2" charset="0"/>
                <a:ea typeface="Calibri"/>
              </a:rPr>
              <a:t>Dos 5570 municípios, 899 tem um índice de ameaça de inundações, enxurradas e alagamentos</a:t>
            </a:r>
          </a:p>
          <a:p>
            <a:pPr algn="r"/>
            <a:r>
              <a:rPr lang="pt-BR" sz="2600" b="1" spc="-1" dirty="0">
                <a:solidFill>
                  <a:srgbClr val="002060"/>
                </a:solidFill>
                <a:latin typeface="Barlow ExtraBold" panose="00000900000000000000" pitchFamily="2" charset="0"/>
                <a:ea typeface="Calibri"/>
              </a:rPr>
              <a:t>alto ou muito alto </a:t>
            </a:r>
          </a:p>
        </p:txBody>
      </p:sp>
      <p:sp>
        <p:nvSpPr>
          <p:cNvPr id="8" name="Google Shape;353;p1">
            <a:extLst>
              <a:ext uri="{FF2B5EF4-FFF2-40B4-BE49-F238E27FC236}">
                <a16:creationId xmlns:a16="http://schemas.microsoft.com/office/drawing/2014/main" id="{680B206F-17B6-0D72-6E64-E19F63EB7B44}"/>
              </a:ext>
            </a:extLst>
          </p:cNvPr>
          <p:cNvSpPr/>
          <p:nvPr/>
        </p:nvSpPr>
        <p:spPr>
          <a:xfrm>
            <a:off x="0" y="4165437"/>
            <a:ext cx="1653560" cy="275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664D"/>
              </a:buClr>
              <a:buSzPts val="3200"/>
              <a:buFont typeface="Arial Black" panose="020B0A04020102020204"/>
              <a:buNone/>
            </a:pPr>
            <a:r>
              <a:rPr lang="pt-BR" sz="1200" u="none" strike="noStrike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Adobe Gothic Std B" pitchFamily="34" charset="-128"/>
                <a:ea typeface="Adobe Gothic Std B" pitchFamily="34" charset="-128"/>
                <a:cs typeface="Arial Black" panose="020B0A04020102020204"/>
                <a:sym typeface="Arial Black" panose="020B0A04020102020204"/>
              </a:rPr>
              <a:t>Fonte: </a:t>
            </a:r>
            <a:r>
              <a:rPr lang="pt-BR" sz="1200" u="none" strike="noStrike" cap="none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dobe Gothic Std B" pitchFamily="34" charset="-128"/>
                <a:ea typeface="Adobe Gothic Std B" pitchFamily="34" charset="-128"/>
                <a:cs typeface="Arial Black" panose="020B0A04020102020204"/>
                <a:sym typeface="Arial Black" panose="020B0A04020102020204"/>
              </a:rPr>
              <a:t>AdaptaBrasil</a:t>
            </a:r>
            <a:endParaRPr sz="900" u="none" strike="noStrike" cap="none" dirty="0">
              <a:solidFill>
                <a:schemeClr val="tx1">
                  <a:lumMod val="85000"/>
                  <a:lumOff val="15000"/>
                </a:schemeClr>
              </a:solidFill>
              <a:latin typeface="Adobe Gothic Std B" pitchFamily="34" charset="-128"/>
              <a:ea typeface="Adobe Gothic Std B" pitchFamily="34" charset="-128"/>
              <a:sym typeface="Arial" panose="020B0604020202020204"/>
            </a:endParaRPr>
          </a:p>
        </p:txBody>
      </p:sp>
      <p:pic>
        <p:nvPicPr>
          <p:cNvPr id="10" name="Imagem 9" descr="Gráfico, Gráfico de barras&#10;&#10;Descrição gerada automaticamente">
            <a:extLst>
              <a:ext uri="{FF2B5EF4-FFF2-40B4-BE49-F238E27FC236}">
                <a16:creationId xmlns:a16="http://schemas.microsoft.com/office/drawing/2014/main" id="{55F45BE2-80B0-A8D7-4C5B-E85E79DD9DA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9" t="15720" r="12732" b="9037"/>
          <a:stretch/>
        </p:blipFill>
        <p:spPr>
          <a:xfrm>
            <a:off x="2047875" y="4738608"/>
            <a:ext cx="4048125" cy="2119391"/>
          </a:xfrm>
          <a:prstGeom prst="rect">
            <a:avLst/>
          </a:prstGeom>
        </p:spPr>
      </p:pic>
      <p:pic>
        <p:nvPicPr>
          <p:cNvPr id="2" name="Imagem 1" descr="Logotipo&#10;&#10;Descrição gerada automaticamente">
            <a:extLst>
              <a:ext uri="{FF2B5EF4-FFF2-40B4-BE49-F238E27FC236}">
                <a16:creationId xmlns:a16="http://schemas.microsoft.com/office/drawing/2014/main" id="{9BA7FB27-7DC3-8E5E-E289-F9A42A15005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37"/>
          <a:stretch/>
        </p:blipFill>
        <p:spPr>
          <a:xfrm>
            <a:off x="10544175" y="6180754"/>
            <a:ext cx="1330327" cy="548753"/>
          </a:xfrm>
          <a:prstGeom prst="rect">
            <a:avLst/>
          </a:prstGeom>
        </p:spPr>
      </p:pic>
      <p:sp>
        <p:nvSpPr>
          <p:cNvPr id="3" name="CustomShape 1">
            <a:extLst>
              <a:ext uri="{FF2B5EF4-FFF2-40B4-BE49-F238E27FC236}">
                <a16:creationId xmlns:a16="http://schemas.microsoft.com/office/drawing/2014/main" id="{5F92F23D-309F-D705-D087-0AB61424B67C}"/>
              </a:ext>
            </a:extLst>
          </p:cNvPr>
          <p:cNvSpPr/>
          <p:nvPr/>
        </p:nvSpPr>
        <p:spPr>
          <a:xfrm>
            <a:off x="223035" y="701877"/>
            <a:ext cx="3350941" cy="12031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/>
          <a:lstStyle/>
          <a:p>
            <a:r>
              <a:rPr lang="pt-BR" sz="2600" b="1" spc="-1" dirty="0">
                <a:solidFill>
                  <a:srgbClr val="002060"/>
                </a:solidFill>
                <a:latin typeface="Barlow ExtraBold" panose="00000900000000000000" pitchFamily="2" charset="0"/>
                <a:ea typeface="Calibri"/>
              </a:rPr>
              <a:t>Inundações</a:t>
            </a:r>
            <a:r>
              <a:rPr lang="pt-BR" sz="2600" b="1" spc="-1" dirty="0">
                <a:solidFill>
                  <a:schemeClr val="tx1">
                    <a:lumMod val="95000"/>
                    <a:lumOff val="5000"/>
                  </a:schemeClr>
                </a:solidFill>
                <a:latin typeface="Barlow ExtraBold" panose="00000900000000000000" pitchFamily="2" charset="0"/>
                <a:ea typeface="Calibri"/>
              </a:rPr>
              <a:t>, Enxurradas e Alagamentos</a:t>
            </a:r>
          </a:p>
          <a:p>
            <a:endParaRPr lang="pt-BR" sz="2600" b="1" spc="-1" dirty="0">
              <a:solidFill>
                <a:schemeClr val="tx1">
                  <a:lumMod val="95000"/>
                  <a:lumOff val="5000"/>
                </a:schemeClr>
              </a:solidFill>
              <a:latin typeface="Barlow ExtraBold" panose="00000900000000000000" pitchFamily="2" charset="0"/>
              <a:ea typeface="Calibri"/>
            </a:endParaRPr>
          </a:p>
        </p:txBody>
      </p:sp>
      <p:pic>
        <p:nvPicPr>
          <p:cNvPr id="4" name="Picture 2" descr="e-book] Defesa e recurso de multas no sistema da ANTT – SETCESP">
            <a:extLst>
              <a:ext uri="{FF2B5EF4-FFF2-40B4-BE49-F238E27FC236}">
                <a16:creationId xmlns:a16="http://schemas.microsoft.com/office/drawing/2014/main" id="{F8CB4313-A6C4-C883-B599-5D9419C836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4094" y="-187933"/>
            <a:ext cx="1560408" cy="156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1153262"/>
      </p:ext>
    </p:extLst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2A644FDF5D9B241B78F5FF462CC6580" ma:contentTypeVersion="14" ma:contentTypeDescription="Criar um novo documento." ma:contentTypeScope="" ma:versionID="906cb7ad66199a7e7b51db10f7da452a">
  <xsd:schema xmlns:xsd="http://www.w3.org/2001/XMLSchema" xmlns:xs="http://www.w3.org/2001/XMLSchema" xmlns:p="http://schemas.microsoft.com/office/2006/metadata/properties" xmlns:ns2="ba9e080a-e027-49ae-ba80-13b212c038b0" xmlns:ns3="cc9b494f-5c24-4d83-ae0c-161c6c5bfe2e" targetNamespace="http://schemas.microsoft.com/office/2006/metadata/properties" ma:root="true" ma:fieldsID="91c48dbca9306375d54d36cf818a718a" ns2:_="" ns3:_="">
    <xsd:import namespace="ba9e080a-e027-49ae-ba80-13b212c038b0"/>
    <xsd:import namespace="cc9b494f-5c24-4d83-ae0c-161c6c5bfe2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9e080a-e027-49ae-ba80-13b212c038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Etiquetas de Imagem" ma:readOnly="false" ma:fieldId="{5cf76f15-5ced-4ddc-b409-7134ff3c332f}" ma:taxonomyMulti="true" ma:sspId="4eb9a08d-f8e5-44d2-81cf-7f186591706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9b494f-5c24-4d83-ae0c-161c6c5bfe2e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16d6dce4-1f43-4067-996c-6f581d640a39}" ma:internalName="TaxCatchAll" ma:showField="CatchAllData" ma:web="cc9b494f-5c24-4d83-ae0c-161c6c5bfe2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hes de 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c9b494f-5c24-4d83-ae0c-161c6c5bfe2e" xsi:nil="true"/>
    <lcf76f155ced4ddcb4097134ff3c332f xmlns="ba9e080a-e027-49ae-ba80-13b212c038b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F08F219-2A6A-4457-B7AB-663A273E0498}"/>
</file>

<file path=customXml/itemProps2.xml><?xml version="1.0" encoding="utf-8"?>
<ds:datastoreItem xmlns:ds="http://schemas.openxmlformats.org/officeDocument/2006/customXml" ds:itemID="{7298F320-9136-4A86-85E3-FB18A34E4EEC}"/>
</file>

<file path=customXml/itemProps3.xml><?xml version="1.0" encoding="utf-8"?>
<ds:datastoreItem xmlns:ds="http://schemas.openxmlformats.org/officeDocument/2006/customXml" ds:itemID="{4D713F27-E938-4A3E-A848-2DA1D82A4A09}"/>
</file>

<file path=docProps/app.xml><?xml version="1.0" encoding="utf-8"?>
<Properties xmlns="http://schemas.openxmlformats.org/officeDocument/2006/extended-properties" xmlns:vt="http://schemas.openxmlformats.org/officeDocument/2006/docPropsVTypes">
  <TotalTime>8498</TotalTime>
  <Words>1121</Words>
  <Application>Microsoft Office PowerPoint</Application>
  <PresentationFormat>Widescreen</PresentationFormat>
  <Paragraphs>265</Paragraphs>
  <Slides>40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40</vt:i4>
      </vt:variant>
    </vt:vector>
  </HeadingPairs>
  <TitlesOfParts>
    <vt:vector size="56" baseType="lpstr">
      <vt:lpstr>Adobe Gothic Std B</vt:lpstr>
      <vt:lpstr>Aharoni</vt:lpstr>
      <vt:lpstr>Arial</vt:lpstr>
      <vt:lpstr>Arial Black</vt:lpstr>
      <vt:lpstr>Bahnschrift Light</vt:lpstr>
      <vt:lpstr>Barlow</vt:lpstr>
      <vt:lpstr>Barlow Bold</vt:lpstr>
      <vt:lpstr>Barlow ExtraBold</vt:lpstr>
      <vt:lpstr>Barlow Semi-Bold</vt:lpstr>
      <vt:lpstr>Calibri</vt:lpstr>
      <vt:lpstr>Calibri Light</vt:lpstr>
      <vt:lpstr>Impact</vt:lpstr>
      <vt:lpstr>Montserrat</vt:lpstr>
      <vt:lpstr>Montserrat Light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Thiago Douglas Alvarenga Camelo</dc:creator>
  <cp:lastModifiedBy>Bruna Rodrigues Alves</cp:lastModifiedBy>
  <cp:revision>3</cp:revision>
  <dcterms:created xsi:type="dcterms:W3CDTF">2024-05-28T18:48:54Z</dcterms:created>
  <dcterms:modified xsi:type="dcterms:W3CDTF">2024-06-03T16:31:24Z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0x010100D2A644FDF5D9B241B78F5FF462CC6580</vt:lpwstr>
  </property>
</Properties>
</file>