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81" r:id="rId4"/>
    <p:sldId id="275" r:id="rId5"/>
    <p:sldId id="257" r:id="rId6"/>
    <p:sldId id="280" r:id="rId7"/>
    <p:sldId id="273" r:id="rId8"/>
    <p:sldId id="276" r:id="rId9"/>
    <p:sldId id="277" r:id="rId10"/>
    <p:sldId id="279" r:id="rId11"/>
    <p:sldId id="274" r:id="rId12"/>
    <p:sldId id="258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8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59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49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4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2112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422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1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03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147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35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CDEDE-1858-4297-BA8A-5A402C63E268}" type="datetimeFigureOut">
              <a:rPr lang="pt-BR" smtClean="0"/>
              <a:t>18/02/2024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4815F-8FD0-434F-A874-CD7956DED3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8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710CD89-5ECC-4E40-8973-91CB4FDFB12B}"/>
              </a:ext>
            </a:extLst>
          </p:cNvPr>
          <p:cNvSpPr txBox="1"/>
          <p:nvPr/>
        </p:nvSpPr>
        <p:spPr>
          <a:xfrm>
            <a:off x="528505" y="931395"/>
            <a:ext cx="43540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chemeClr val="accent1">
                    <a:lumMod val="75000"/>
                  </a:schemeClr>
                </a:solidFill>
              </a:rPr>
              <a:t>Nova Fiscalização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554BF0-B1A0-4F37-B2CC-87E7DB127DA9}"/>
              </a:ext>
            </a:extLst>
          </p:cNvPr>
          <p:cNvSpPr txBox="1"/>
          <p:nvPr/>
        </p:nvSpPr>
        <p:spPr>
          <a:xfrm>
            <a:off x="528505" y="2089898"/>
            <a:ext cx="3556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CIPRO 02/2024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67DA77F-068E-43B1-8E40-4CA560F85B70}"/>
              </a:ext>
            </a:extLst>
          </p:cNvPr>
          <p:cNvCxnSpPr>
            <a:cxnSpLocks/>
          </p:cNvCxnSpPr>
          <p:nvPr/>
        </p:nvCxnSpPr>
        <p:spPr>
          <a:xfrm>
            <a:off x="528505" y="2634143"/>
            <a:ext cx="144290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8BDB545-094E-4308-8360-E40C3E4BC228}"/>
              </a:ext>
            </a:extLst>
          </p:cNvPr>
          <p:cNvCxnSpPr>
            <a:cxnSpLocks/>
          </p:cNvCxnSpPr>
          <p:nvPr/>
        </p:nvCxnSpPr>
        <p:spPr>
          <a:xfrm>
            <a:off x="528505" y="730059"/>
            <a:ext cx="144290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1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O QUE ESPERAMOS DOS GESTORES DA FISCALIZAÇÃO?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CCDF2E-A88E-66B2-3847-3E09B16023D7}"/>
              </a:ext>
            </a:extLst>
          </p:cNvPr>
          <p:cNvSpPr txBox="1"/>
          <p:nvPr/>
        </p:nvSpPr>
        <p:spPr>
          <a:xfrm>
            <a:off x="1923068" y="1002816"/>
            <a:ext cx="8557405" cy="5000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Alinhamento, lealdade e confiança </a:t>
            </a:r>
            <a:r>
              <a:rPr lang="pt-BR" i="0" u="none" strike="noStrike" dirty="0">
                <a:effectLst/>
                <a:latin typeface="+mj-lt"/>
              </a:rPr>
              <a:t>(funções de livre nomeação e exoneração)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Conhecimento da relação de normas de observância obrigatória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Leitura </a:t>
            </a:r>
            <a:r>
              <a:rPr lang="pt-BR" dirty="0">
                <a:latin typeface="+mj-lt"/>
              </a:rPr>
              <a:t>dos relatórios das empresas supervisoras (trabalham para a ANTT)</a:t>
            </a:r>
            <a:endParaRPr lang="pt-BR" i="0" u="none" strike="noStrike" dirty="0">
              <a:effectLst/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Avaliação eficiente do sistema dinâmico da rodovia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Interpretação sistemática dos contratos de concessão e das normas</a:t>
            </a:r>
            <a:endParaRPr lang="pt-BR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Contenção de abusos e excessos no exercício das prorrogativas funcionais 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Avaliação individual das propostas de instauração de penalidades</a:t>
            </a:r>
            <a:endParaRPr lang="pt-BR" dirty="0"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Reforça na atuação com medidas não sancionatórias</a:t>
            </a:r>
            <a:endParaRPr lang="pt-BR" i="0" u="none" strike="noStrike" dirty="0">
              <a:effectLst/>
              <a:latin typeface="+mj-lt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Geração de valor </a:t>
            </a:r>
            <a:r>
              <a:rPr lang="pt-BR" i="0" u="none" strike="noStrike" dirty="0">
                <a:effectLst/>
                <a:latin typeface="+mj-lt"/>
              </a:rPr>
              <a:t>em benefício da sociedade</a:t>
            </a:r>
          </a:p>
        </p:txBody>
      </p:sp>
    </p:spTree>
    <p:extLst>
      <p:ext uri="{BB962C8B-B14F-4D97-AF65-F5344CB8AC3E}">
        <p14:creationId xmlns:p14="http://schemas.microsoft.com/office/powerpoint/2010/main" val="225616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QUAL A MISSÃO, VISÃO E VALORES DA FISCALIZAÇÃO?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1423358" y="3456574"/>
            <a:ext cx="1001310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u="none" strike="noStrike" dirty="0">
                <a:effectLst/>
                <a:latin typeface="+mj-lt"/>
              </a:rPr>
              <a:t>MISSÃO</a:t>
            </a:r>
            <a:r>
              <a:rPr lang="pt-BR" i="0" u="none" strike="noStrike" dirty="0">
                <a:effectLst/>
                <a:latin typeface="+mj-lt"/>
              </a:rPr>
              <a:t> </a:t>
            </a:r>
          </a:p>
          <a:p>
            <a:pPr algn="just"/>
            <a:r>
              <a:rPr lang="pt-BR" i="0" u="none" strike="noStrike" dirty="0">
                <a:effectLst/>
                <a:latin typeface="+mj-lt"/>
              </a:rPr>
              <a:t>Fiscalizar, orientar e avaliar a gestão </a:t>
            </a:r>
            <a:r>
              <a:rPr lang="pt-BR" dirty="0">
                <a:latin typeface="+mj-lt"/>
              </a:rPr>
              <a:t>das rodovias federais concedidas </a:t>
            </a:r>
            <a:r>
              <a:rPr lang="pt-BR" i="0" u="none" strike="noStrike" dirty="0">
                <a:effectLst/>
                <a:latin typeface="+mj-lt"/>
              </a:rPr>
              <a:t>em benefício da sociedade.</a:t>
            </a:r>
          </a:p>
          <a:p>
            <a:pPr algn="just"/>
            <a:r>
              <a:rPr lang="pt-BR" b="1" dirty="0">
                <a:latin typeface="+mj-lt"/>
              </a:rPr>
              <a:t>VISÃO </a:t>
            </a:r>
          </a:p>
          <a:p>
            <a:pPr algn="just"/>
            <a:r>
              <a:rPr lang="pt-BR" dirty="0">
                <a:latin typeface="+mj-lt"/>
              </a:rPr>
              <a:t>Ser reconhecido como atividade essencial para gestão das rodovias, da transparência e do controle social.</a:t>
            </a:r>
          </a:p>
          <a:p>
            <a:pPr algn="just"/>
            <a:r>
              <a:rPr lang="pt-BR" b="1" dirty="0">
                <a:latin typeface="+mj-lt"/>
              </a:rPr>
              <a:t>VALORES</a:t>
            </a:r>
          </a:p>
          <a:p>
            <a:pPr algn="just"/>
            <a:r>
              <a:rPr lang="pt-BR" dirty="0">
                <a:latin typeface="+mj-lt"/>
              </a:rPr>
              <a:t>EXCELÊNCIA - Atuar de forma ágil, tempestiva e efetiva, com base em padrões de excelência de gestão e de controle.</a:t>
            </a:r>
          </a:p>
        </p:txBody>
      </p:sp>
      <p:pic>
        <p:nvPicPr>
          <p:cNvPr id="3074" name="Picture 2" descr="Descrição do que é missão visão e valores">
            <a:extLst>
              <a:ext uri="{FF2B5EF4-FFF2-40B4-BE49-F238E27FC236}">
                <a16:creationId xmlns:a16="http://schemas.microsoft.com/office/drawing/2014/main" id="{48E4D705-23C8-834C-1417-CE1874F8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89" y="1094510"/>
            <a:ext cx="5965298" cy="217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06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3462" y="4108247"/>
            <a:ext cx="5562600" cy="14252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400" b="1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Ademir Castorino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Coordenação de Instrução Processual - CIPRO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Gerência de Regulação Rodoviária – GERER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t-BR" sz="140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</a:rPr>
              <a:t>Superintendência de Infraestrutura Rodoviária - SUROD </a:t>
            </a:r>
            <a:endParaRPr lang="pt-BR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sz="1400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6A95B702-69D6-34A4-6050-525145D1FFC2}"/>
              </a:ext>
            </a:extLst>
          </p:cNvPr>
          <p:cNvSpPr txBox="1">
            <a:spLocks/>
          </p:cNvSpPr>
          <p:nvPr/>
        </p:nvSpPr>
        <p:spPr>
          <a:xfrm>
            <a:off x="2715604" y="986271"/>
            <a:ext cx="8398598" cy="1615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latin typeface="+mj-lt"/>
              </a:rPr>
              <a:t>Vocês estão preparados para fiscalizar o </a:t>
            </a:r>
            <a:r>
              <a:rPr lang="pt-BR" sz="2000" i="1" dirty="0" err="1">
                <a:latin typeface="+mj-lt"/>
              </a:rPr>
              <a:t>free</a:t>
            </a:r>
            <a:r>
              <a:rPr lang="pt-BR" sz="2000" i="1" dirty="0">
                <a:latin typeface="+mj-lt"/>
              </a:rPr>
              <a:t> </a:t>
            </a:r>
            <a:r>
              <a:rPr lang="pt-BR" sz="2000" i="1" dirty="0" err="1">
                <a:latin typeface="+mj-lt"/>
              </a:rPr>
              <a:t>flow</a:t>
            </a:r>
            <a:r>
              <a:rPr lang="pt-BR" sz="2000" dirty="0">
                <a:latin typeface="+mj-lt"/>
              </a:rPr>
              <a:t>?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000" dirty="0">
              <a:latin typeface="+mj-lt"/>
              <a:ea typeface="Calibri" panose="020F050202020403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Muito obrigado pela atenção!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43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QUAL É A RESPOSTA DA FISCALIZAÇÃO?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ECCDF2E-A88E-66B2-3847-3E09B16023D7}"/>
              </a:ext>
            </a:extLst>
          </p:cNvPr>
          <p:cNvSpPr txBox="1"/>
          <p:nvPr/>
        </p:nvSpPr>
        <p:spPr>
          <a:xfrm>
            <a:off x="1923068" y="1235724"/>
            <a:ext cx="8557405" cy="44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Qual é o </a:t>
            </a:r>
            <a:r>
              <a:rPr lang="pt-BR" i="0" u="none" strike="noStrike" dirty="0" err="1">
                <a:effectLst/>
                <a:latin typeface="+mj-lt"/>
              </a:rPr>
              <a:t>Vade</a:t>
            </a:r>
            <a:r>
              <a:rPr lang="pt-BR" i="0" u="none" strike="noStrike" dirty="0">
                <a:effectLst/>
                <a:latin typeface="+mj-lt"/>
              </a:rPr>
              <a:t> </a:t>
            </a:r>
            <a:r>
              <a:rPr lang="pt-BR" i="0" u="none" strike="noStrike" dirty="0" err="1">
                <a:effectLst/>
                <a:latin typeface="+mj-lt"/>
              </a:rPr>
              <a:t>Mecum</a:t>
            </a:r>
            <a:r>
              <a:rPr lang="pt-BR" i="0" u="none" strike="noStrike" dirty="0">
                <a:effectLst/>
                <a:latin typeface="+mj-lt"/>
              </a:rPr>
              <a:t> 2024 (relação de normas de observância obrigatória) da fiscalização?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Quem é o Responsável Técnico da concessionária que você fiscaliza?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A supervisora trabalha para a concessionária ou para a ANTT?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i="0" u="none" strike="noStrike" dirty="0">
                <a:effectLst/>
                <a:latin typeface="+mj-lt"/>
              </a:rPr>
              <a:t>A gestão </a:t>
            </a:r>
            <a:r>
              <a:rPr lang="pt-BR" dirty="0">
                <a:latin typeface="+mj-lt"/>
              </a:rPr>
              <a:t>das rodovias concedidas é transparente?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A fiscalização das rodovias concedidas agrega valor </a:t>
            </a:r>
            <a:r>
              <a:rPr lang="pt-BR" i="0" u="none" strike="noStrike" dirty="0">
                <a:effectLst/>
                <a:latin typeface="+mj-lt"/>
              </a:rPr>
              <a:t>à sociedade?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A fiscalização  está alinhada com as iniciativas e ações estruturadas pela SUROD?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dirty="0">
                <a:latin typeface="+mj-lt"/>
              </a:rPr>
              <a:t>A fiscalização teria proposto a edição da Portaria SUROD nº 1/2024?</a:t>
            </a:r>
          </a:p>
        </p:txBody>
      </p:sp>
    </p:spTree>
    <p:extLst>
      <p:ext uri="{BB962C8B-B14F-4D97-AF65-F5344CB8AC3E}">
        <p14:creationId xmlns:p14="http://schemas.microsoft.com/office/powerpoint/2010/main" val="3548141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O TRABALHO DA FISCALIZAÇÃO É EFETIVO?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1245801" y="4704550"/>
            <a:ext cx="10013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+mj-lt"/>
              </a:rPr>
              <a:t>P</a:t>
            </a:r>
            <a:r>
              <a:rPr lang="pt-BR" b="1" i="0" u="none" strike="noStrike" dirty="0">
                <a:effectLst/>
                <a:latin typeface="+mj-lt"/>
              </a:rPr>
              <a:t>ortaria </a:t>
            </a:r>
            <a:r>
              <a:rPr lang="pt-BR" b="1" dirty="0">
                <a:latin typeface="+mj-lt"/>
              </a:rPr>
              <a:t>SUROD </a:t>
            </a:r>
            <a:r>
              <a:rPr lang="pt-BR" b="1" i="0" u="none" strike="noStrike" dirty="0">
                <a:effectLst/>
                <a:latin typeface="+mj-lt"/>
              </a:rPr>
              <a:t>nº 90, de 9 de março de 2022 – Comissões Tripartites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AB3377-22B8-B3BC-02C5-044DB212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10" y="1186086"/>
            <a:ext cx="4528647" cy="318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1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QUAL A REALIDADE ATUAL DA FISCALIZAÇÃO?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1535501" y="3935795"/>
            <a:ext cx="10013109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0" u="none" strike="noStrike" dirty="0">
                <a:effectLst/>
                <a:latin typeface="+mj-lt"/>
              </a:rPr>
              <a:t>Foco nas penalidades de advertência e multa por inexecução contratual – EXCESSIVO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0" u="none" strike="noStrike" dirty="0">
                <a:effectLst/>
                <a:latin typeface="+mj-lt"/>
              </a:rPr>
              <a:t>Plano Anual de Fiscalização de Exploração da Infraestrutura Rodoviária Federal 2024 – NÃO PUBLICADO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0" u="none" strike="noStrike" dirty="0">
                <a:effectLst/>
                <a:latin typeface="+mj-lt"/>
              </a:rPr>
              <a:t>Quantidades e frequências de ações de fiscalização – NÃO DEFINIDOS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+mj-lt"/>
              </a:rPr>
              <a:t>Alinhamento com as iniciativas e ações estruturadas pelo PROREV</a:t>
            </a:r>
            <a:r>
              <a:rPr lang="pt-BR" i="0" u="none" strike="noStrike" dirty="0">
                <a:effectLst/>
                <a:latin typeface="+mj-lt"/>
              </a:rPr>
              <a:t> – NÃO ALINHADAS</a:t>
            </a:r>
            <a:endParaRPr lang="pt-BR" dirty="0">
              <a:latin typeface="+mj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E9508A-E25E-0CC0-A324-1ACF7E48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02" y="1025502"/>
            <a:ext cx="7486064" cy="2763427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616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CONTEXTO DA PORTARIA SUROD Nº 1/2024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3082595" y="1367287"/>
            <a:ext cx="6734266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SEI LITIGIOSO – INSTALAÇÃO DO MODULO EM NOVEMBRO DE 2021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SÚMULA Nº 13, DE 22 DE DEZEMBRO DE 2022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SÚMULA Nº 14, DE 22 DE DEZEMBRO DE 2022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RESOLUÇÃO Nº 6.010, DE 16 DE FEVEREIRO DE 2023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PORTARIA SUROD Nº 1, DE 03 DE JANEIRO DE 2024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pt-BR" b="1" dirty="0">
                <a:latin typeface="+mj-lt"/>
              </a:rPr>
              <a:t>Próximas ações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DELIBERAÇÃO Nº 91, DE 10 DE MAIO DE 2017 – Novo Manual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+mj-lt"/>
              </a:rPr>
              <a:t>Novo sistema de arrecadação – SIFAMA só funciona para o CTB</a:t>
            </a:r>
          </a:p>
        </p:txBody>
      </p:sp>
    </p:spTree>
    <p:extLst>
      <p:ext uri="{BB962C8B-B14F-4D97-AF65-F5344CB8AC3E}">
        <p14:creationId xmlns:p14="http://schemas.microsoft.com/office/powerpoint/2010/main" val="250104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CONTEXTO DA PORTARIA SUROD Nº 1/2024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D8E0B2-BCA1-C467-D0CB-12AD2DC31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725" y="1418514"/>
            <a:ext cx="7114546" cy="201048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3099847" y="3429000"/>
            <a:ext cx="67342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i="0" u="none" strike="noStrike" dirty="0">
                <a:effectLst/>
                <a:latin typeface="+mj-lt"/>
              </a:rPr>
              <a:t>PROREV </a:t>
            </a:r>
            <a:r>
              <a:rPr lang="pt-BR" u="none" strike="noStrike" dirty="0">
                <a:latin typeface="+mj-lt"/>
              </a:rPr>
              <a:t>- P</a:t>
            </a:r>
            <a:r>
              <a:rPr lang="pt-BR" b="0" i="0" dirty="0">
                <a:effectLst/>
                <a:latin typeface="+mj-lt"/>
              </a:rPr>
              <a:t>rograma para transformar a ANTT nos próximos anos por meio de 3 revoluções, entre elas, a </a:t>
            </a:r>
            <a:r>
              <a:rPr lang="pt-BR" b="0" i="0" u="sng" dirty="0">
                <a:effectLst/>
                <a:latin typeface="+mj-lt"/>
              </a:rPr>
              <a:t>revolução comportamental</a:t>
            </a:r>
            <a:r>
              <a:rPr lang="pt-BR" b="0" i="0" dirty="0">
                <a:effectLst/>
                <a:latin typeface="+mj-lt"/>
              </a:rPr>
              <a:t>, que visa promover uma </a:t>
            </a:r>
            <a:r>
              <a:rPr lang="pt-BR" b="0" i="0" u="sng" dirty="0">
                <a:effectLst/>
                <a:latin typeface="+mj-lt"/>
              </a:rPr>
              <a:t>mudança cultural</a:t>
            </a:r>
            <a:r>
              <a:rPr lang="pt-BR" b="0" i="0" dirty="0">
                <a:effectLst/>
                <a:latin typeface="+mj-lt"/>
              </a:rPr>
              <a:t> e gerar uma atitude comportamental em busca dos </a:t>
            </a:r>
            <a:r>
              <a:rPr lang="pt-BR" b="0" i="0" u="sng" dirty="0">
                <a:effectLst/>
                <a:latin typeface="+mj-lt"/>
              </a:rPr>
              <a:t>melhores índices e resultados</a:t>
            </a:r>
            <a:r>
              <a:rPr lang="pt-BR" b="0" i="0" dirty="0">
                <a:effectLst/>
                <a:latin typeface="+mj-lt"/>
              </a:rPr>
              <a:t>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999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CONTEXTO DA PORTARIA SUROD Nº 1/2024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A44DBD-6D8D-7A3C-8CEA-0C4D4FC17887}"/>
              </a:ext>
            </a:extLst>
          </p:cNvPr>
          <p:cNvSpPr txBox="1"/>
          <p:nvPr/>
        </p:nvSpPr>
        <p:spPr>
          <a:xfrm>
            <a:off x="2194072" y="4000445"/>
            <a:ext cx="92855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u="none" strike="noStrike" dirty="0">
                <a:effectLst/>
                <a:latin typeface="+mj-lt"/>
              </a:rPr>
              <a:t>DELIBERAÇÃO Nº 409, DE 23 DE DEZEMBRO DE 2022</a:t>
            </a: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dirty="0">
                <a:latin typeface="+mj-lt"/>
              </a:rPr>
              <a:t>Art. 2º Determinar que à Superintendência de Infraestrutura Rodoviária - SUROD exerça a coordenação-geral do Programa Vias Seguras - PVS/ANTT, e para tanto, tenha poderes para nomear os membro e estabelecer a forma de funcionamento dos grupos de trabalho.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3F4A01-68B4-8155-2F56-803381F64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73" y="1034124"/>
            <a:ext cx="3809912" cy="25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685C08D-B031-1790-BDC4-C969F53E40A0}"/>
              </a:ext>
            </a:extLst>
          </p:cNvPr>
          <p:cNvSpPr txBox="1"/>
          <p:nvPr/>
        </p:nvSpPr>
        <p:spPr>
          <a:xfrm>
            <a:off x="8082949" y="1169722"/>
            <a:ext cx="339665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Gestão da Segurança Viária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Segurança Viária e Mobilidade em rodovias e ferrovias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Conhecimentos, Tecnologias e Inovações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Modelagem de Concessões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Educação para o Trânsito nas Concessões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Saúde nas Vias Rurais e Urbanas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u="sng" dirty="0">
                <a:solidFill>
                  <a:srgbClr val="3F3F3F"/>
                </a:solidFill>
                <a:effectLst/>
                <a:latin typeface="+mj-lt"/>
              </a:rPr>
              <a:t>Normatização e Fiscalização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Parceiras, Apoios e </a:t>
            </a:r>
            <a:r>
              <a:rPr lang="pt-BR" sz="1400" b="0" i="1" dirty="0" err="1">
                <a:solidFill>
                  <a:srgbClr val="3F3F3F"/>
                </a:solidFill>
                <a:effectLst/>
                <a:latin typeface="+mj-lt"/>
              </a:rPr>
              <a:t>Fundings</a:t>
            </a:r>
            <a:endParaRPr lang="pt-BR" sz="1400" b="0" i="0" dirty="0">
              <a:solidFill>
                <a:srgbClr val="3F3F3F"/>
              </a:solidFill>
              <a:effectLst/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400" b="0" i="0" dirty="0">
                <a:solidFill>
                  <a:srgbClr val="3F3F3F"/>
                </a:solidFill>
                <a:effectLst/>
                <a:latin typeface="+mj-lt"/>
              </a:rPr>
              <a:t>Observatório de Segurança Rodoviária da ANTT (OBSEG)</a:t>
            </a:r>
          </a:p>
        </p:txBody>
      </p:sp>
    </p:spTree>
    <p:extLst>
      <p:ext uri="{BB962C8B-B14F-4D97-AF65-F5344CB8AC3E}">
        <p14:creationId xmlns:p14="http://schemas.microsoft.com/office/powerpoint/2010/main" val="69490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COMO É O FLUXO DA FISCALIZAÇÃO DA ANATEL?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1030980C-F4FD-843E-E97D-09DB5675D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79" y="964622"/>
            <a:ext cx="8515709" cy="32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2269EB3-31D4-52E4-BD64-82C9DCDAF02E}"/>
              </a:ext>
            </a:extLst>
          </p:cNvPr>
          <p:cNvSpPr txBox="1"/>
          <p:nvPr/>
        </p:nvSpPr>
        <p:spPr>
          <a:xfrm>
            <a:off x="1619706" y="4303283"/>
            <a:ext cx="94307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effectLst/>
                <a:latin typeface="+mj-lt"/>
              </a:rPr>
              <a:t>Plano de Fiscalização da Superintendência de Fiscalização de Serviços de Transporte Rodoviário de Cargas e Passageiros (SUFIS)</a:t>
            </a:r>
          </a:p>
          <a:p>
            <a:pPr algn="just"/>
            <a:r>
              <a:rPr lang="pt-BR" b="0" i="0" dirty="0">
                <a:effectLst/>
                <a:latin typeface="+mj-lt"/>
              </a:rPr>
              <a:t>VI - </a:t>
            </a:r>
            <a:r>
              <a:rPr lang="pt-BR" b="0" u="sng" dirty="0">
                <a:effectLst/>
                <a:latin typeface="+mj-lt"/>
              </a:rPr>
              <a:t>Fiscalização responsiva</a:t>
            </a:r>
            <a:r>
              <a:rPr lang="pt-BR" b="0" i="0" dirty="0">
                <a:effectLst/>
                <a:latin typeface="+mj-lt"/>
              </a:rPr>
              <a:t>: O modelo de fiscalização responsiva parte do pressuposto que é possível induzir comportamentos sem necessariamente se fazer uso de punições, a partir de estímulos não sancionatórios.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919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3068" y="365126"/>
            <a:ext cx="9430732" cy="729384"/>
          </a:xfrm>
        </p:spPr>
        <p:txBody>
          <a:bodyPr>
            <a:normAutofit/>
          </a:bodyPr>
          <a:lstStyle/>
          <a:p>
            <a:pPr algn="ctr"/>
            <a:r>
              <a:rPr lang="pt-BR" sz="3000" b="1" dirty="0"/>
              <a:t>QUAL É O FLUXO DA FISCALIZAÇÃO PARA ABRIR O PAS?</a:t>
            </a:r>
          </a:p>
        </p:txBody>
      </p:sp>
      <p:pic>
        <p:nvPicPr>
          <p:cNvPr id="5122" name="Picture 2" descr="A atuação do ministério público no inquérito policial - Brasil Escola">
            <a:extLst>
              <a:ext uri="{FF2B5EF4-FFF2-40B4-BE49-F238E27FC236}">
                <a16:creationId xmlns:a16="http://schemas.microsoft.com/office/drawing/2014/main" id="{133297BF-6EE7-C929-319F-20D752351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46" y="1208447"/>
            <a:ext cx="6041641" cy="436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56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375DD7B-D364-4F78-9709-6B69F529F033}"/>
</file>

<file path=customXml/itemProps2.xml><?xml version="1.0" encoding="utf-8"?>
<ds:datastoreItem xmlns:ds="http://schemas.openxmlformats.org/officeDocument/2006/customXml" ds:itemID="{24D89821-7A48-4F06-BEBC-41BBAB1E143F}"/>
</file>

<file path=customXml/itemProps3.xml><?xml version="1.0" encoding="utf-8"?>
<ds:datastoreItem xmlns:ds="http://schemas.openxmlformats.org/officeDocument/2006/customXml" ds:itemID="{84725D43-0562-4B12-B980-0B59B0192474}"/>
</file>

<file path=docProps/app.xml><?xml version="1.0" encoding="utf-8"?>
<Properties xmlns="http://schemas.openxmlformats.org/officeDocument/2006/extended-properties" xmlns:vt="http://schemas.openxmlformats.org/officeDocument/2006/docPropsVTypes">
  <TotalTime>4578</TotalTime>
  <Words>674</Words>
  <Application>Microsoft Office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QUAL É A RESPOSTA DA FISCALIZAÇÃO?</vt:lpstr>
      <vt:lpstr>O TRABALHO DA FISCALIZAÇÃO É EFETIVO?</vt:lpstr>
      <vt:lpstr>QUAL A REALIDADE ATUAL DA FISCALIZAÇÃO?</vt:lpstr>
      <vt:lpstr>CONTEXTO DA PORTARIA SUROD Nº 1/2024</vt:lpstr>
      <vt:lpstr>CONTEXTO DA PORTARIA SUROD Nº 1/2024</vt:lpstr>
      <vt:lpstr>CONTEXTO DA PORTARIA SUROD Nº 1/2024</vt:lpstr>
      <vt:lpstr>COMO É O FLUXO DA FISCALIZAÇÃO DA ANATEL?</vt:lpstr>
      <vt:lpstr>QUAL É O FLUXO DA FISCALIZAÇÃO PARA ABRIR O PAS?</vt:lpstr>
      <vt:lpstr>O QUE ESPERAMOS DOS GESTORES DA FISCALIZAÇÃO?</vt:lpstr>
      <vt:lpstr>QUAL A MISSÃO, VISÃO E VALORES DA FISCALIZAÇÃO?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Christian Dantas Ramalho</dc:creator>
  <cp:lastModifiedBy>Ademir Batista Castorino</cp:lastModifiedBy>
  <cp:revision>54</cp:revision>
  <dcterms:created xsi:type="dcterms:W3CDTF">2022-03-16T13:07:44Z</dcterms:created>
  <dcterms:modified xsi:type="dcterms:W3CDTF">2024-02-18T13:12:33Z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