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3"/>
  </p:notesMasterIdLst>
  <p:sldIdLst>
    <p:sldId id="671" r:id="rId2"/>
    <p:sldId id="1305" r:id="rId3"/>
    <p:sldId id="691" r:id="rId4"/>
    <p:sldId id="1316" r:id="rId5"/>
    <p:sldId id="1318" r:id="rId6"/>
    <p:sldId id="1302" r:id="rId7"/>
    <p:sldId id="1317" r:id="rId8"/>
    <p:sldId id="1319" r:id="rId9"/>
    <p:sldId id="1320" r:id="rId10"/>
    <p:sldId id="1321" r:id="rId11"/>
    <p:sldId id="1322" r:id="rId12"/>
    <p:sldId id="1323" r:id="rId13"/>
    <p:sldId id="1324" r:id="rId14"/>
    <p:sldId id="1325" r:id="rId15"/>
    <p:sldId id="1326" r:id="rId16"/>
    <p:sldId id="1327" r:id="rId17"/>
    <p:sldId id="1328" r:id="rId18"/>
    <p:sldId id="1329" r:id="rId19"/>
    <p:sldId id="1330" r:id="rId20"/>
    <p:sldId id="1331" r:id="rId21"/>
    <p:sldId id="1332" r:id="rId22"/>
    <p:sldId id="1333" r:id="rId23"/>
    <p:sldId id="1334" r:id="rId24"/>
    <p:sldId id="1335" r:id="rId25"/>
    <p:sldId id="1336" r:id="rId26"/>
    <p:sldId id="1337" r:id="rId27"/>
    <p:sldId id="1338" r:id="rId28"/>
    <p:sldId id="1339" r:id="rId29"/>
    <p:sldId id="1340" r:id="rId30"/>
    <p:sldId id="1341" r:id="rId31"/>
    <p:sldId id="689" r:id="rId32"/>
  </p:sldIdLst>
  <p:sldSz cx="18286413" cy="10287000"/>
  <p:notesSz cx="6858000" cy="9144000"/>
  <p:custDataLst>
    <p:tags r:id="rId34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1305"/>
            <p14:sldId id="691"/>
            <p14:sldId id="1316"/>
            <p14:sldId id="1318"/>
            <p14:sldId id="1302"/>
            <p14:sldId id="1317"/>
            <p14:sldId id="1319"/>
            <p14:sldId id="1320"/>
            <p14:sldId id="1321"/>
            <p14:sldId id="1322"/>
            <p14:sldId id="1323"/>
            <p14:sldId id="1324"/>
            <p14:sldId id="1325"/>
            <p14:sldId id="1326"/>
            <p14:sldId id="1327"/>
            <p14:sldId id="1328"/>
            <p14:sldId id="1329"/>
            <p14:sldId id="1330"/>
            <p14:sldId id="1331"/>
            <p14:sldId id="1332"/>
            <p14:sldId id="1333"/>
            <p14:sldId id="1334"/>
            <p14:sldId id="1335"/>
            <p14:sldId id="1336"/>
            <p14:sldId id="1337"/>
            <p14:sldId id="1338"/>
            <p14:sldId id="1339"/>
            <p14:sldId id="1340"/>
            <p14:sldId id="1341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4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007373"/>
    <a:srgbClr val="088FAE"/>
    <a:srgbClr val="DF4F3B"/>
    <a:srgbClr val="00C0BC"/>
    <a:srgbClr val="0679A9"/>
    <a:srgbClr val="FF9933"/>
    <a:srgbClr val="CC99FF"/>
    <a:srgbClr val="E67768"/>
    <a:srgbClr val="ED9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382" autoAdjust="0"/>
  </p:normalViewPr>
  <p:slideViewPr>
    <p:cSldViewPr>
      <p:cViewPr varScale="1">
        <p:scale>
          <a:sx n="51" d="100"/>
          <a:sy n="51" d="100"/>
        </p:scale>
        <p:origin x="714" y="84"/>
      </p:cViewPr>
      <p:guideLst>
        <p:guide orient="horz" pos="1244"/>
        <p:guide orient="horz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30/10/2019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45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046862" y="3704086"/>
            <a:ext cx="10248450" cy="129539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/>
              <a:t>Workshop </a:t>
            </a:r>
            <a:r>
              <a:rPr lang="pt-BR" sz="4000" dirty="0" err="1"/>
              <a:t>dides</a:t>
            </a:r>
            <a:r>
              <a:rPr lang="pt-BR" sz="4000" dirty="0"/>
              <a:t>/FENASAÚDE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973835" y="79518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Outubro / 2019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78" y="1471092"/>
            <a:ext cx="2903634" cy="5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678710" y="4999483"/>
            <a:ext cx="11595926" cy="168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Relacionamento entre Operadoras e Prestadores de Serviço</a:t>
            </a:r>
          </a:p>
          <a:p>
            <a:pPr algn="r"/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Requerimento de Informações de contratos estabelecidos com a rede de prestadores hospitalares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9989065" y="6947842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GASNT/DIRAD-DIDES/DIDES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10014821" y="7270898"/>
            <a:ext cx="6299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Gerência de Análise Setorial e Contratualização com Prestadores</a:t>
            </a:r>
          </a:p>
          <a:p>
            <a:pPr algn="r"/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Diretoria de Desenvolvimento Setorial</a:t>
            </a:r>
          </a:p>
        </p:txBody>
      </p:sp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Prazo não renovação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188985"/>
            <a:ext cx="15625736" cy="79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Informar se há previsão de prazo mínimo para manifestar intenção de não renovar contrato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DCF270-6658-4277-B6BC-ED36C5A8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9" y="4921250"/>
            <a:ext cx="9622729" cy="4536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7FF17E-31B2-4E88-A021-9A470ED19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37" y="3343928"/>
            <a:ext cx="7563938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22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Regime de Atendimento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188985"/>
            <a:ext cx="15625736" cy="83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Regime de atendimento dos serviços contratados (ambulatorial e/ou hospitalar)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389461-C2E8-4A84-B33F-22E1E39C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814" y="4806799"/>
            <a:ext cx="8136904" cy="48468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C3268DA-3D63-4D60-91F3-F00A0557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15" y="3199284"/>
            <a:ext cx="7420501" cy="12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676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Utilização de indicadores de qualidade na composição do reajuste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471092"/>
            <a:ext cx="15625736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dirty="0">
                <a:latin typeface="+mn-lt"/>
              </a:rPr>
              <a:t>Informar se o contrato utiliza indicadores ou critérios de qualidade e desempenho da assistência e serviços prestados, previamente discutidos e aceitos pelas partes na composição do reajuste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3155B9-29B5-4049-9F8E-9F84909D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498" y="4999484"/>
            <a:ext cx="7068253" cy="42484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548D260-0B66-41B7-998B-72599223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375" y="3559324"/>
            <a:ext cx="7095376" cy="10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11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Data do último reajuste e utilização do Fator de Qualidade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975148"/>
            <a:ext cx="15625736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dirty="0">
                <a:latin typeface="+mn-lt"/>
              </a:rPr>
              <a:t>Data do último reajuste dos valores contratuais</a:t>
            </a:r>
          </a:p>
          <a:p>
            <a:pPr algn="ctr"/>
            <a:r>
              <a:rPr lang="pt-BR" sz="2800" dirty="0">
                <a:latin typeface="+mn-lt"/>
              </a:rPr>
              <a:t>(campo condicionado, informar caso tenha havido reajuste dos valores contratados)</a:t>
            </a:r>
          </a:p>
          <a:p>
            <a:endParaRPr lang="pt-BR" sz="3600" dirty="0">
              <a:latin typeface="+mn-lt"/>
            </a:endParaRPr>
          </a:p>
          <a:p>
            <a:endParaRPr lang="pt-BR" sz="3600" dirty="0">
              <a:latin typeface="+mn-lt"/>
            </a:endParaRPr>
          </a:p>
          <a:p>
            <a:endParaRPr lang="pt-BR" sz="3600" dirty="0">
              <a:latin typeface="+mn-lt"/>
            </a:endParaRPr>
          </a:p>
          <a:p>
            <a:endParaRPr lang="pt-BR" sz="3600" dirty="0">
              <a:latin typeface="+mn-lt"/>
            </a:endParaRPr>
          </a:p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Utilização do Fator de Qualidade - FQ no último reajuste</a:t>
            </a:r>
          </a:p>
          <a:p>
            <a:pPr algn="ctr"/>
            <a:r>
              <a:rPr lang="pt-BR" sz="2800" dirty="0">
                <a:latin typeface="+mn-lt"/>
              </a:rPr>
              <a:t>Informar se foi utilizado o FQ previsto na RN nº 364/2014, no último reajuste.</a:t>
            </a: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D0E8FE-4007-494B-8938-BA0D6BE22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766" y="3631332"/>
            <a:ext cx="7523116" cy="14022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35AC83-02F9-4F85-97C2-1942720B5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1" y="7375748"/>
            <a:ext cx="7523116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30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Forma de reajuste diárias e taxas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615108"/>
            <a:ext cx="15625736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forma contratual de reajuste prevista para diárias e taxas hospitalares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1327C4-8E8B-4A41-AB4F-737B4088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552" y="2518265"/>
            <a:ext cx="7286666" cy="2162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746362B-D7B0-4315-B9C8-56B9FB39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45" y="5006149"/>
            <a:ext cx="8080122" cy="43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44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Forma de reajuste honorários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615107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forma contratual de reajuste prevista para honorários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F9ABC6-C7C4-4760-899A-D7142AA2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89" y="2623220"/>
            <a:ext cx="7014467" cy="20815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A90267C-B197-4FC3-BB38-890718D7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48" y="4895182"/>
            <a:ext cx="8595747" cy="48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82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Forma de reajuste medicamentos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615107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forma contratual de reajuste prevista para medicamentos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B074EA-9985-4EFF-B282-5A8D0025A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49" y="2551212"/>
            <a:ext cx="6309123" cy="18722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4A3C888-4063-49D9-9ECE-DFF1EA5F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78" y="4777005"/>
            <a:ext cx="13472423" cy="45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55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Forma de reajuste materiais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615107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forma contratual de reajuste prevista para materiais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E3ACB0-8B08-4965-B3C9-7A09EA244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82" y="2695228"/>
            <a:ext cx="6408712" cy="19017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7D3BA1-9D0D-40DE-B825-17414BC9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574" y="4924936"/>
            <a:ext cx="1087718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389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Quantidade prazo máximo de faturamento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327076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quantidade </a:t>
            </a:r>
            <a:r>
              <a:rPr lang="pt-BR" sz="3600" dirty="0" err="1">
                <a:latin typeface="+mn-lt"/>
              </a:rPr>
              <a:t>contratualizada</a:t>
            </a:r>
            <a:r>
              <a:rPr lang="pt-BR" sz="3600" dirty="0">
                <a:latin typeface="+mn-lt"/>
              </a:rPr>
              <a:t> para o prestador apresentar a operadora a fatura do serviço prestado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4A8EDF-EB07-4C54-A008-DAFC012F35D2}"/>
              </a:ext>
            </a:extLst>
          </p:cNvPr>
          <p:cNvSpPr txBox="1"/>
          <p:nvPr/>
        </p:nvSpPr>
        <p:spPr>
          <a:xfrm>
            <a:off x="1974225" y="8005121"/>
            <a:ext cx="36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valores mais informados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0A5707-848A-4ECD-94C9-95B46033A173}"/>
              </a:ext>
            </a:extLst>
          </p:cNvPr>
          <p:cNvSpPr txBox="1"/>
          <p:nvPr/>
        </p:nvSpPr>
        <p:spPr>
          <a:xfrm>
            <a:off x="8819170" y="8044085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-1:significa que a operadora não informou a quantidade</a:t>
            </a:r>
          </a:p>
          <a:p>
            <a:r>
              <a:rPr lang="pt-BR" sz="2400" dirty="0"/>
              <a:t>O(zero): significa que não há previsão contratual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2158E62-818C-46E8-8AE6-63552313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880" y="3212504"/>
            <a:ext cx="7812868" cy="46132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3364EBE-25BC-44D6-8B75-3D6048E6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58" y="3212504"/>
            <a:ext cx="4393482" cy="46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305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Quantidade prazo máximo de pagamento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327076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quantidade </a:t>
            </a:r>
            <a:r>
              <a:rPr lang="pt-BR" sz="3600" dirty="0" err="1">
                <a:latin typeface="+mn-lt"/>
              </a:rPr>
              <a:t>contratualizada</a:t>
            </a:r>
            <a:r>
              <a:rPr lang="pt-BR" sz="3600" dirty="0">
                <a:latin typeface="+mn-lt"/>
              </a:rPr>
              <a:t> para a operadora pagar ao prestador pelos serviços prestados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4A8EDF-EB07-4C54-A008-DAFC012F35D2}"/>
              </a:ext>
            </a:extLst>
          </p:cNvPr>
          <p:cNvSpPr txBox="1"/>
          <p:nvPr/>
        </p:nvSpPr>
        <p:spPr>
          <a:xfrm>
            <a:off x="1974225" y="8005121"/>
            <a:ext cx="36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valores mais informados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0A5707-848A-4ECD-94C9-95B46033A173}"/>
              </a:ext>
            </a:extLst>
          </p:cNvPr>
          <p:cNvSpPr txBox="1"/>
          <p:nvPr/>
        </p:nvSpPr>
        <p:spPr>
          <a:xfrm>
            <a:off x="8992861" y="8235953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-1:significa que a operadora não informou a quantidade</a:t>
            </a:r>
          </a:p>
          <a:p>
            <a:r>
              <a:rPr lang="pt-BR" sz="2400" dirty="0"/>
              <a:t>O(zero): significa que não há previsão contratual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3B45A0-F55A-45D3-9A0E-1130C008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134" y="3080219"/>
            <a:ext cx="8310595" cy="50490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0A4FD9-1BD2-4FC5-B408-0B30081B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23" y="3194985"/>
            <a:ext cx="5178951" cy="45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9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4862026" y="3390025"/>
            <a:ext cx="1333778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191134" y="4362187"/>
            <a:ext cx="10679571" cy="223214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1" i="0" u="none" strike="noStrike" kern="1200" cap="all" spc="0" normalizeH="0" baseline="0" noProof="0" dirty="0">
              <a:ln>
                <a:noFill/>
              </a:ln>
              <a:solidFill>
                <a:srgbClr val="006E8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47132" y="4567486"/>
            <a:ext cx="10296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6000" b="1" i="0" u="none" strike="noStrike" kern="0" cap="all" spc="0" normalizeH="0" baseline="0" noProof="0" dirty="0">
              <a:ln>
                <a:noFill/>
              </a:ln>
              <a:solidFill>
                <a:srgbClr val="006E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1087" y="3708542"/>
            <a:ext cx="104268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758271">
              <a:defRPr/>
            </a:pPr>
            <a:r>
              <a:rPr kumimoji="0" lang="pt-BR" sz="5600" b="1" i="0" u="none" strike="noStrike" kern="0" cap="all" spc="0" normalizeH="0" baseline="0" noProof="0" dirty="0">
                <a:ln>
                  <a:noFill/>
                </a:ln>
                <a:solidFill>
                  <a:srgbClr val="006E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Relacionamento operadora – prestador</a:t>
            </a:r>
          </a:p>
          <a:p>
            <a:pPr lvl="0" algn="ctr" defTabSz="1758271">
              <a:defRPr/>
            </a:pPr>
            <a:r>
              <a:rPr lang="pt-BR" sz="5600" b="1" kern="0" cap="all" dirty="0">
                <a:solidFill>
                  <a:srgbClr val="006E89"/>
                </a:solidFill>
                <a:latin typeface="Calibri"/>
                <a:cs typeface="Arial" panose="020B0604020202020204" pitchFamily="34" charset="0"/>
              </a:rPr>
              <a:t>Requerimento de informações - resultado</a:t>
            </a:r>
            <a:endParaRPr kumimoji="0" lang="pt-BR" sz="5600" b="1" i="0" u="none" strike="noStrike" kern="0" cap="none" spc="0" normalizeH="0" baseline="0" noProof="0" dirty="0">
              <a:ln>
                <a:noFill/>
              </a:ln>
              <a:solidFill>
                <a:srgbClr val="006E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8AA7B5-BE68-48F4-A808-D1A54C617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9911" t="27278" r="45857" b="21241"/>
          <a:stretch/>
        </p:blipFill>
        <p:spPr>
          <a:xfrm rot="21001696">
            <a:off x="2925595" y="5014586"/>
            <a:ext cx="2831180" cy="185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44333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Quantidade prazo máximo de glosa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327076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quantidade </a:t>
            </a:r>
            <a:r>
              <a:rPr lang="pt-BR" sz="3600" dirty="0" err="1">
                <a:latin typeface="+mn-lt"/>
              </a:rPr>
              <a:t>contratualizada</a:t>
            </a:r>
            <a:r>
              <a:rPr lang="pt-BR" sz="3600" dirty="0">
                <a:latin typeface="+mn-lt"/>
              </a:rPr>
              <a:t> para a operadora informar ao prestador a glosa pelo serviço prestado</a:t>
            </a: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4A8EDF-EB07-4C54-A008-DAFC012F35D2}"/>
              </a:ext>
            </a:extLst>
          </p:cNvPr>
          <p:cNvSpPr txBox="1"/>
          <p:nvPr/>
        </p:nvSpPr>
        <p:spPr>
          <a:xfrm>
            <a:off x="1974225" y="8005121"/>
            <a:ext cx="36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valores mais informados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0A5707-848A-4ECD-94C9-95B46033A173}"/>
              </a:ext>
            </a:extLst>
          </p:cNvPr>
          <p:cNvSpPr txBox="1"/>
          <p:nvPr/>
        </p:nvSpPr>
        <p:spPr>
          <a:xfrm>
            <a:off x="8992861" y="8235953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-1:significa que a operadora não informou a quantidade</a:t>
            </a:r>
          </a:p>
          <a:p>
            <a:r>
              <a:rPr lang="pt-BR" sz="2400" dirty="0"/>
              <a:t>O(zero): significa que não há previsão contratual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1C4ED5-CB63-4E12-9962-85272749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33" y="3199285"/>
            <a:ext cx="4332658" cy="45178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AD4A90-6B17-4572-92B0-147621536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36" y="3020563"/>
            <a:ext cx="8204448" cy="49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71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Quantidade prazo máximo contestação glosa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327076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quantidade </a:t>
            </a:r>
            <a:r>
              <a:rPr lang="pt-BR" sz="3600" dirty="0" err="1">
                <a:latin typeface="+mn-lt"/>
              </a:rPr>
              <a:t>contratualizada</a:t>
            </a:r>
            <a:r>
              <a:rPr lang="pt-BR" sz="3600" dirty="0">
                <a:latin typeface="+mn-lt"/>
              </a:rPr>
              <a:t> para o prestador contestar a glosa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4A8EDF-EB07-4C54-A008-DAFC012F35D2}"/>
              </a:ext>
            </a:extLst>
          </p:cNvPr>
          <p:cNvSpPr txBox="1"/>
          <p:nvPr/>
        </p:nvSpPr>
        <p:spPr>
          <a:xfrm>
            <a:off x="1974225" y="8005121"/>
            <a:ext cx="36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valores mais informados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0A5707-848A-4ECD-94C9-95B46033A173}"/>
              </a:ext>
            </a:extLst>
          </p:cNvPr>
          <p:cNvSpPr txBox="1"/>
          <p:nvPr/>
        </p:nvSpPr>
        <p:spPr>
          <a:xfrm>
            <a:off x="8992861" y="8235953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-1:significa que a operadora não informou a quantidade</a:t>
            </a:r>
          </a:p>
          <a:p>
            <a:r>
              <a:rPr lang="pt-BR" sz="2400" dirty="0"/>
              <a:t>O(zero): significa que não há previsão contratual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D53624-40AA-4D77-AA7B-09F29DD8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599" y="2911252"/>
            <a:ext cx="8190103" cy="49758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1AF556B-A257-4886-9725-D442929F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58" y="3107212"/>
            <a:ext cx="5337529" cy="47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03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Quantidade prazo máximo para resposta à contestação da glosa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327076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quantidade </a:t>
            </a:r>
            <a:r>
              <a:rPr lang="pt-BR" sz="3600" dirty="0" err="1">
                <a:latin typeface="+mn-lt"/>
              </a:rPr>
              <a:t>contratualizada</a:t>
            </a:r>
            <a:r>
              <a:rPr lang="pt-BR" sz="3600" dirty="0">
                <a:latin typeface="+mn-lt"/>
              </a:rPr>
              <a:t> para a operadora responder a contestação da glosa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4A8EDF-EB07-4C54-A008-DAFC012F35D2}"/>
              </a:ext>
            </a:extLst>
          </p:cNvPr>
          <p:cNvSpPr txBox="1"/>
          <p:nvPr/>
        </p:nvSpPr>
        <p:spPr>
          <a:xfrm>
            <a:off x="1974225" y="8005121"/>
            <a:ext cx="36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valores mais informados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0A5707-848A-4ECD-94C9-95B46033A173}"/>
              </a:ext>
            </a:extLst>
          </p:cNvPr>
          <p:cNvSpPr txBox="1"/>
          <p:nvPr/>
        </p:nvSpPr>
        <p:spPr>
          <a:xfrm>
            <a:off x="8992861" y="8235953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-1:significa que a operadora não informou a quantidade</a:t>
            </a:r>
          </a:p>
          <a:p>
            <a:r>
              <a:rPr lang="pt-BR" sz="2400" dirty="0"/>
              <a:t>O(zero): significa que não há previsão contratual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282AF5-B995-4CCC-97D2-EC7B65F1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69" y="2911252"/>
            <a:ext cx="8284862" cy="51555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7EF8FD-115E-43BA-999B-4060F1E2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82" y="2952756"/>
            <a:ext cx="5153245" cy="48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505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Quantidade prazo máximo pagamento revogação da glosa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327076"/>
            <a:ext cx="15625736" cy="8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a quantidade </a:t>
            </a:r>
            <a:r>
              <a:rPr lang="pt-BR" sz="3600" dirty="0" err="1">
                <a:latin typeface="+mn-lt"/>
              </a:rPr>
              <a:t>contratualizada</a:t>
            </a:r>
            <a:r>
              <a:rPr lang="pt-BR" sz="3600" dirty="0">
                <a:latin typeface="+mn-lt"/>
              </a:rPr>
              <a:t> para a operadora efetuar o pagamento após a revogação da glosa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4A8EDF-EB07-4C54-A008-DAFC012F35D2}"/>
              </a:ext>
            </a:extLst>
          </p:cNvPr>
          <p:cNvSpPr txBox="1"/>
          <p:nvPr/>
        </p:nvSpPr>
        <p:spPr>
          <a:xfrm>
            <a:off x="1974225" y="8005121"/>
            <a:ext cx="36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valores mais informados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0A5707-848A-4ECD-94C9-95B46033A173}"/>
              </a:ext>
            </a:extLst>
          </p:cNvPr>
          <p:cNvSpPr txBox="1"/>
          <p:nvPr/>
        </p:nvSpPr>
        <p:spPr>
          <a:xfrm>
            <a:off x="8992861" y="8235953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-1:significa que a operadora não informou a quantidade</a:t>
            </a:r>
          </a:p>
          <a:p>
            <a:r>
              <a:rPr lang="pt-BR" sz="2400" dirty="0"/>
              <a:t>O(zero): significa que não há previsão contratual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2F4478-24F4-4AC1-8DF4-11C83EAD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168" y="2551227"/>
            <a:ext cx="7847561" cy="56719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91942C3-89A8-4D70-9C07-2D7DE86F4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74" y="3055268"/>
            <a:ext cx="4927387" cy="46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443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Correção pagamento após prazo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477017"/>
            <a:ext cx="15625736" cy="79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se há previsão contratual de correção monetária para pagamentos realizados após o prazo máximo previsto no contrato.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C5519E-2322-4C18-8964-B62ADE70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10" y="3055697"/>
            <a:ext cx="8280920" cy="11931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75CC4E-9166-43F5-ABAD-33B9D0E9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74" y="4536854"/>
            <a:ext cx="6912768" cy="49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05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Penalidade inadimplemento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477017"/>
            <a:ext cx="15625736" cy="79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se há previsão contratual com penalidade para inadimplemento da operadora.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60B046B-1EF9-4E1E-9AFC-8A14E320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02" y="3132052"/>
            <a:ext cx="7577350" cy="10917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B0FD1C-FAE5-4DC4-BB2D-D1B66325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4" y="4618230"/>
            <a:ext cx="7073294" cy="50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818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Tabela de referência para material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477017"/>
            <a:ext cx="15625736" cy="79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o código da tabela utilizada como referência para contratação de material.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5DA61E-1F65-45EC-B074-69BB7D50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190" y="3549136"/>
            <a:ext cx="7392693" cy="49589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242800-E987-40D2-815C-2591F039F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84" y="4279404"/>
            <a:ext cx="70793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6014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Tabela de referência para medicamento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477017"/>
            <a:ext cx="15625736" cy="79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o código da tabela utilizada como referência para contratação de medicamento.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F07A61-12A5-4A82-9B5C-6C500251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776" y="3415308"/>
            <a:ext cx="8342234" cy="55958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A32917-9A9E-4D22-A8B9-59011273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70" y="3991371"/>
            <a:ext cx="6624736" cy="25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838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Tabela de referência para procedimentos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477017"/>
            <a:ext cx="15625736" cy="79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600" dirty="0">
                <a:latin typeface="+mn-lt"/>
              </a:rPr>
              <a:t>Informar o código da tabela utilizada como referência para contratação de procedimentos médicos.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6B5DB8-CC48-4A28-8B19-853CE4B2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971" y="3779457"/>
            <a:ext cx="7609499" cy="510434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2FD3FE8-0BAD-4A7A-9FB2-FE85BE7D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26" y="4135388"/>
            <a:ext cx="61478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494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Conclusão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898291" y="1831132"/>
            <a:ext cx="15625736" cy="78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+mn-lt"/>
              </a:rPr>
              <a:t>Em relação aos parâmetros para cobrança utilizados nos contratos verifica-se uma predominância da utilização de tabelas privadas, sobretudo SIMPRO e BRASÍNDICE. Os valores previstos nas tabelas embasam os valores previstos em contrato, ainda que com a presença de redutores ou majorantes. Somando-se todas as tabelas privadas mencionadas nas respostas, ultrapassa-se 95% dos contratos, ao passo que o preço da Nota Fiscal foi informado apenas para menos de 1% dos contratos.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+mn-lt"/>
              </a:rPr>
              <a:t>Cláusulas tidas como obrigatórias ainda não constam dos Contratos. Prazos para faturamento e pagamento, por exemplo, são cláusulas obrigatórias, mas constata-se que, passados cerca de 5 anos da edição da Lei 13.003 e sua regulamentação, ainda há muitos contratos cuja cláusula não existe.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+mn-lt"/>
              </a:rPr>
              <a:t>Grande quantidade de contratos não trazem prazos para que seja informada a rescisão contratual e a não renovação.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+mn-lt"/>
              </a:rPr>
              <a:t>Quantidade relevante de contratos inexiste prazo para o pagamento, após a revogação da glosa e mais da metade dos contratos sequer possui previsão de correção para os pagamentos quando feitos após o prazo.</a:t>
            </a:r>
          </a:p>
          <a:p>
            <a:endParaRPr lang="pt-BR" sz="2800" dirty="0">
              <a:latin typeface="+mn-lt"/>
            </a:endParaRPr>
          </a:p>
          <a:p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708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CONTEXTO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400536" y="2119164"/>
            <a:ext cx="15625736" cy="738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b="1" dirty="0">
                <a:latin typeface="+mn-lt"/>
              </a:rPr>
              <a:t>Objetivo</a:t>
            </a:r>
          </a:p>
          <a:p>
            <a:pPr algn="ctr"/>
            <a:r>
              <a:rPr lang="pt-BR" b="1" dirty="0">
                <a:latin typeface="+mn-lt"/>
              </a:rPr>
              <a:t> </a:t>
            </a:r>
          </a:p>
          <a:p>
            <a:pPr algn="just"/>
            <a:r>
              <a:rPr lang="pt-BR" dirty="0">
                <a:latin typeface="+mn-lt"/>
              </a:rPr>
              <a:t>Colher subsídios capazes de contextualizar melhor o cenário regulatório para promover estudos de futuras medidas regulatórias que solucionem os conflitos contratuais noticiados pelos agentes econômicos envolvidos.</a:t>
            </a:r>
          </a:p>
          <a:p>
            <a:pPr algn="just"/>
            <a:endParaRPr lang="pt-BR" dirty="0">
              <a:latin typeface="+mn-lt"/>
            </a:endParaRP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Requisitou-se informações atuais sobre os contratos estabelecidos com os prestadores hospitalares (38 campos a serem informados)</a:t>
            </a:r>
          </a:p>
          <a:p>
            <a:pPr lvl="1" algn="just"/>
            <a:endParaRPr lang="pt-BR" dirty="0">
              <a:latin typeface="+mn-lt"/>
            </a:endParaRP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Ofício-Circular nº 6/2019/GASNT/DIRAD-DIDES/DIDES (27/03/2019)</a:t>
            </a:r>
          </a:p>
          <a:p>
            <a:pPr lvl="1" algn="just"/>
            <a:endParaRPr lang="pt-BR" dirty="0">
              <a:latin typeface="+mn-lt"/>
            </a:endParaRP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766 operadoras notificadas para envio das informações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dirty="0"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7087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Encaminhamentos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06302" y="1543100"/>
            <a:ext cx="15625736" cy="78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+mn-lt"/>
              </a:rPr>
              <a:t>Os problemas verificados têm como origem comum a dificuldade de interlocução entre os agentes econômicos que atuam no setor, apontando para a necessidade de a ANS atuar promovendo uma ampliação deste diálogo.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32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+mn-lt"/>
              </a:rPr>
              <a:t>Necessidade de se continuarem os estudos para a implementação de medidas que estimulem ainda mais a resolução consensual de conflitos porventura existentes, bem como prosseguimento das discussões sobre itens em que não foi possível o alcance de um consenso dentro da CATEC.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32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+mn-lt"/>
              </a:rPr>
              <a:t>Conjuntamente, uma série de medidas estão sendo propostas e encaminhadas pela ANS, como a Intermediação entre as partes e divulgação de informações oriundas do Padrão TISS.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altLang="pt-BR" sz="32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+mn-lt"/>
              </a:rPr>
              <a:t>Destaque para proposta de substituição da RN 363/14 e substituição da IN 62</a:t>
            </a:r>
            <a:r>
              <a:rPr lang="pt-BR" sz="3200">
                <a:latin typeface="+mn-lt"/>
              </a:rPr>
              <a:t>/DIDES, </a:t>
            </a:r>
            <a:r>
              <a:rPr lang="pt-BR" sz="3200" dirty="0">
                <a:latin typeface="+mn-lt"/>
              </a:rPr>
              <a:t>que regulamenta o tratamento dispensado às demandas, recebidas pela DIDES. Encaminhamento para Consulta Pública. </a:t>
            </a:r>
            <a:endParaRPr lang="pt-BR" altLang="pt-B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6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820414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623926" y="9391972"/>
            <a:ext cx="2662487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5E344D-208B-40D7-AD1C-529E3D5B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6"/>
          <a:stretch/>
        </p:blipFill>
        <p:spPr>
          <a:xfrm>
            <a:off x="4582938" y="3415308"/>
            <a:ext cx="9120536" cy="35111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94" y="7591772"/>
            <a:ext cx="7786025" cy="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Campos informados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42306" y="1322335"/>
            <a:ext cx="16201800" cy="8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identificação do contrato, Reg. ANS, CNPJ e CNES contratado</a:t>
            </a:r>
          </a:p>
          <a:p>
            <a:pPr algn="just"/>
            <a:r>
              <a:rPr lang="pt-BR" sz="800" dirty="0">
                <a:latin typeface="+mn-lt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data de inicio e fim da vigência,  tipo de vigência (determinado ou indeterminado)</a:t>
            </a:r>
          </a:p>
          <a:p>
            <a:pPr algn="just"/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renovação automática, rescisão imotivada, prazo de rescisão, prazo não renovação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regime de atendimento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utilização de indicadores ou critérios de qualidade e desempenho na composição do reajuste, data do último reajuste e utilização do Fator de Qualidade no último reajuste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forma de reajuste prevista para diárias e taxas hospitalares, honorários, medicamentos e materiais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unidade e quantidade de prazo máximo para faturamento, pagamento e glosa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unidade e prazo máximo para contestação da glosa, para resposta à contestação da glosa e revogação da glosa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correção pagamento após o prazo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penalidade para inadimplemento e data de assinatura do último aditivo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n-lt"/>
              </a:rPr>
              <a:t>tabela de referência para material, medicamento e procedimentos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3200" dirty="0"/>
          </a:p>
          <a:p>
            <a:pPr lvl="2" indent="0" algn="just"/>
            <a:endParaRPr lang="pt-BR" sz="3200" dirty="0"/>
          </a:p>
          <a:p>
            <a:pPr marL="1600200" lvl="2" indent="-4572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067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Resultados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510358" y="1759124"/>
            <a:ext cx="1533770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3600" dirty="0">
                <a:latin typeface="+mn-lt"/>
              </a:rPr>
              <a:t>504 operadoras encaminharam arquivos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sz="3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3600" dirty="0">
                <a:latin typeface="+mn-lt"/>
              </a:rPr>
              <a:t> 27.969 contratos processados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sz="3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3600" dirty="0">
                <a:latin typeface="+mn-lt"/>
              </a:rPr>
              <a:t> 5.791 estabelecimentos hospitalares conforme contagem de CNES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sz="3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3600" dirty="0">
                <a:latin typeface="+mn-lt"/>
              </a:rPr>
              <a:t>5.946 estabelecimentos hospitalares conforme  contagem de CNPJ </a:t>
            </a:r>
          </a:p>
        </p:txBody>
      </p:sp>
    </p:spTree>
    <p:extLst>
      <p:ext uri="{BB962C8B-B14F-4D97-AF65-F5344CB8AC3E}">
        <p14:creationId xmlns:p14="http://schemas.microsoft.com/office/powerpoint/2010/main" val="2829740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Tipo de Vigência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188985"/>
            <a:ext cx="15625736" cy="79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Indicar se a vigência é por prazo determinado ou indeterminado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7BB4A5-AFE2-46BE-8A49-51B32EF79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34" y="4386261"/>
            <a:ext cx="7598311" cy="47285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A17E2A0-B0EF-422F-8065-CFEA0378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678" y="3007634"/>
            <a:ext cx="8252438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88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Renovação Automática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188985"/>
            <a:ext cx="15625736" cy="79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Informar se o contrato prevê renovação automática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5C39B8-EDED-4008-ABC0-F9B523F7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82" y="4855468"/>
            <a:ext cx="7852948" cy="472012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C810AD2-1BDC-4FCA-968C-44AE483B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68" y="3271292"/>
            <a:ext cx="7018876" cy="1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27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Rescisão imotivada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188985"/>
            <a:ext cx="15625736" cy="79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Informar se há previsão contratual de penalidade para rescisão imotivada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9F89C4-2859-46E2-A479-ED8AFFFA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4495428"/>
            <a:ext cx="8424936" cy="39717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1AC82A6-7E86-46BA-B763-E69DB3B3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92" y="2911619"/>
            <a:ext cx="813886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01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0198" y="0"/>
            <a:ext cx="18286412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Prazo de Rescisão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03757" y="1188985"/>
            <a:ext cx="15625736" cy="79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sz="3600" dirty="0">
              <a:latin typeface="+mn-lt"/>
            </a:endParaRPr>
          </a:p>
          <a:p>
            <a:pPr algn="ctr"/>
            <a:r>
              <a:rPr lang="pt-BR" sz="3600" dirty="0">
                <a:latin typeface="+mn-lt"/>
              </a:rPr>
              <a:t>Informar se há previsão de prazo mínimo para notificação da rescisão contratual</a:t>
            </a:r>
          </a:p>
          <a:p>
            <a:endParaRPr lang="pt-BR" sz="3600" dirty="0">
              <a:latin typeface="+mn-lt"/>
            </a:endParaRPr>
          </a:p>
          <a:p>
            <a:pPr algn="just"/>
            <a:endParaRPr lang="pt-BR" altLang="pt-BR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254B87-155A-4E8B-9B40-82D4631C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16" y="5143500"/>
            <a:ext cx="7444711" cy="35096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A8BFF9-5923-4CE6-8E1D-160EF45B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03" y="3487316"/>
            <a:ext cx="766333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1649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11675</TotalTime>
  <Words>1238</Words>
  <Application>Microsoft Office PowerPoint</Application>
  <PresentationFormat>Personalizar</PresentationFormat>
  <Paragraphs>188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Renata Valadares Maciel</cp:lastModifiedBy>
  <cp:revision>1128</cp:revision>
  <dcterms:created xsi:type="dcterms:W3CDTF">2016-01-16T10:55:01Z</dcterms:created>
  <dcterms:modified xsi:type="dcterms:W3CDTF">2019-10-30T11:16:33Z</dcterms:modified>
</cp:coreProperties>
</file>