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54"/>
  </p:notesMasterIdLst>
  <p:sldIdLst>
    <p:sldId id="819" r:id="rId2"/>
    <p:sldId id="775" r:id="rId3"/>
    <p:sldId id="815" r:id="rId4"/>
    <p:sldId id="818" r:id="rId5"/>
    <p:sldId id="768" r:id="rId6"/>
    <p:sldId id="769" r:id="rId7"/>
    <p:sldId id="812" r:id="rId8"/>
    <p:sldId id="828" r:id="rId9"/>
    <p:sldId id="829" r:id="rId10"/>
    <p:sldId id="816" r:id="rId11"/>
    <p:sldId id="817" r:id="rId12"/>
    <p:sldId id="830" r:id="rId13"/>
    <p:sldId id="778" r:id="rId14"/>
    <p:sldId id="782" r:id="rId15"/>
    <p:sldId id="824" r:id="rId16"/>
    <p:sldId id="825" r:id="rId17"/>
    <p:sldId id="802" r:id="rId18"/>
    <p:sldId id="749" r:id="rId19"/>
    <p:sldId id="760" r:id="rId20"/>
    <p:sldId id="747" r:id="rId21"/>
    <p:sldId id="765" r:id="rId22"/>
    <p:sldId id="751" r:id="rId23"/>
    <p:sldId id="752" r:id="rId24"/>
    <p:sldId id="654" r:id="rId25"/>
    <p:sldId id="714" r:id="rId26"/>
    <p:sldId id="709" r:id="rId27"/>
    <p:sldId id="705" r:id="rId28"/>
    <p:sldId id="706" r:id="rId29"/>
    <p:sldId id="707" r:id="rId30"/>
    <p:sldId id="708" r:id="rId31"/>
    <p:sldId id="711" r:id="rId32"/>
    <p:sldId id="712" r:id="rId33"/>
    <p:sldId id="715" r:id="rId34"/>
    <p:sldId id="716" r:id="rId35"/>
    <p:sldId id="717" r:id="rId36"/>
    <p:sldId id="718" r:id="rId37"/>
    <p:sldId id="721" r:id="rId38"/>
    <p:sldId id="719" r:id="rId39"/>
    <p:sldId id="720" r:id="rId40"/>
    <p:sldId id="827" r:id="rId41"/>
    <p:sldId id="540" r:id="rId42"/>
    <p:sldId id="823" r:id="rId43"/>
    <p:sldId id="820" r:id="rId44"/>
    <p:sldId id="821" r:id="rId45"/>
    <p:sldId id="822" r:id="rId46"/>
    <p:sldId id="689" r:id="rId47"/>
    <p:sldId id="671" r:id="rId48"/>
    <p:sldId id="700" r:id="rId49"/>
    <p:sldId id="699" r:id="rId50"/>
    <p:sldId id="695" r:id="rId51"/>
    <p:sldId id="696" r:id="rId52"/>
    <p:sldId id="831" r:id="rId53"/>
  </p:sldIdLst>
  <p:sldSz cx="18286413" cy="10287000"/>
  <p:notesSz cx="6858000" cy="9144000"/>
  <p:custDataLst>
    <p:tags r:id="rId55"/>
  </p:custDataLst>
  <p:defaultTextStyle>
    <a:defPPr>
      <a:defRPr lang="pt-BR"/>
    </a:defPPr>
    <a:lvl1pPr marL="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87915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75830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63745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51660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39574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27489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15404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03319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4A5B2796-1A49-4A19-8942-96C3A28C94D5}">
          <p14:sldIdLst>
            <p14:sldId id="819"/>
            <p14:sldId id="775"/>
            <p14:sldId id="815"/>
            <p14:sldId id="818"/>
            <p14:sldId id="768"/>
            <p14:sldId id="769"/>
            <p14:sldId id="812"/>
            <p14:sldId id="828"/>
            <p14:sldId id="829"/>
            <p14:sldId id="816"/>
            <p14:sldId id="817"/>
            <p14:sldId id="830"/>
            <p14:sldId id="778"/>
            <p14:sldId id="782"/>
            <p14:sldId id="824"/>
            <p14:sldId id="825"/>
            <p14:sldId id="802"/>
            <p14:sldId id="749"/>
            <p14:sldId id="760"/>
            <p14:sldId id="747"/>
            <p14:sldId id="765"/>
            <p14:sldId id="751"/>
            <p14:sldId id="752"/>
            <p14:sldId id="654"/>
            <p14:sldId id="714"/>
            <p14:sldId id="709"/>
            <p14:sldId id="705"/>
            <p14:sldId id="706"/>
            <p14:sldId id="707"/>
            <p14:sldId id="708"/>
            <p14:sldId id="711"/>
            <p14:sldId id="712"/>
            <p14:sldId id="715"/>
            <p14:sldId id="716"/>
            <p14:sldId id="717"/>
            <p14:sldId id="718"/>
            <p14:sldId id="721"/>
            <p14:sldId id="719"/>
            <p14:sldId id="720"/>
            <p14:sldId id="827"/>
            <p14:sldId id="540"/>
            <p14:sldId id="823"/>
            <p14:sldId id="820"/>
            <p14:sldId id="821"/>
            <p14:sldId id="822"/>
            <p14:sldId id="689"/>
            <p14:sldId id="671"/>
            <p14:sldId id="700"/>
            <p14:sldId id="699"/>
            <p14:sldId id="695"/>
            <p14:sldId id="696"/>
            <p14:sldId id="8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244" userDrawn="1">
          <p15:clr>
            <a:srgbClr val="A4A3A4"/>
          </p15:clr>
        </p15:guide>
        <p15:guide id="3" orient="horz">
          <p15:clr>
            <a:srgbClr val="A4A3A4"/>
          </p15:clr>
        </p15:guide>
        <p15:guide id="4" pos="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00FF"/>
    <a:srgbClr val="000099"/>
    <a:srgbClr val="006E89"/>
    <a:srgbClr val="007373"/>
    <a:srgbClr val="DF4F3B"/>
    <a:srgbClr val="00C0BC"/>
    <a:srgbClr val="0679A9"/>
    <a:srgbClr val="FF9933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63" autoAdjust="0"/>
    <p:restoredTop sz="95382" autoAdjust="0"/>
  </p:normalViewPr>
  <p:slideViewPr>
    <p:cSldViewPr>
      <p:cViewPr varScale="1">
        <p:scale>
          <a:sx n="70" d="100"/>
          <a:sy n="70" d="100"/>
        </p:scale>
        <p:origin x="208" y="512"/>
      </p:cViewPr>
      <p:guideLst>
        <p:guide orient="horz" pos="1244"/>
        <p:guide orient="horz"/>
        <p:guide pos="1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E8161E-2831-479E-87CE-2F0E519062F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pt-BR"/>
        </a:p>
      </dgm:t>
    </dgm:pt>
    <dgm:pt modelId="{071A8EAE-FDDC-4A89-B244-46CDA38D5752}">
      <dgm:prSet phldrT="[Texto]"/>
      <dgm:spPr>
        <a:solidFill>
          <a:schemeClr val="accent3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dirty="0"/>
            <a:t>Cobrança</a:t>
          </a:r>
        </a:p>
        <a:p>
          <a:endParaRPr lang="pt-BR" dirty="0"/>
        </a:p>
      </dgm:t>
    </dgm:pt>
    <dgm:pt modelId="{6C47E6AD-54A9-4C28-B579-F638A61370B4}" type="parTrans" cxnId="{E65B0E1E-B4E0-4FAD-8969-936E668B698B}">
      <dgm:prSet/>
      <dgm:spPr/>
      <dgm:t>
        <a:bodyPr/>
        <a:lstStyle/>
        <a:p>
          <a:endParaRPr lang="pt-BR"/>
        </a:p>
      </dgm:t>
    </dgm:pt>
    <dgm:pt modelId="{47FD2941-4BD7-43A8-B430-6B519A8A6EAD}" type="sibTrans" cxnId="{E65B0E1E-B4E0-4FAD-8969-936E668B698B}">
      <dgm:prSet/>
      <dgm:spPr/>
      <dgm:t>
        <a:bodyPr/>
        <a:lstStyle/>
        <a:p>
          <a:endParaRPr lang="pt-BR"/>
        </a:p>
      </dgm:t>
    </dgm:pt>
    <dgm:pt modelId="{FFCAFF76-AA76-4F4C-906F-87F670DC0A0E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pt-BR" sz="2500" kern="1200" dirty="0">
              <a:solidFill>
                <a:srgbClr val="333333">
                  <a:hueOff val="0"/>
                  <a:satOff val="0"/>
                  <a:lumOff val="0"/>
                  <a:alphaOff val="0"/>
                </a:srgbClr>
              </a:solidFill>
              <a:latin typeface="Helvetica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rPr>
            <a:t>Vinculação dos itens assistenciais aos procedimentos.</a:t>
          </a:r>
        </a:p>
      </dgm:t>
    </dgm:pt>
    <dgm:pt modelId="{3EFDC15B-D501-4ABA-B179-4AE39A06420E}" type="parTrans" cxnId="{9606F2E4-96F6-4C4D-9C40-CA845C9F2430}">
      <dgm:prSet/>
      <dgm:spPr/>
      <dgm:t>
        <a:bodyPr/>
        <a:lstStyle/>
        <a:p>
          <a:endParaRPr lang="pt-BR"/>
        </a:p>
      </dgm:t>
    </dgm:pt>
    <dgm:pt modelId="{C9A7EF0C-5E84-4DF5-B46A-63434EA90427}" type="sibTrans" cxnId="{9606F2E4-96F6-4C4D-9C40-CA845C9F2430}">
      <dgm:prSet/>
      <dgm:spPr/>
      <dgm:t>
        <a:bodyPr/>
        <a:lstStyle/>
        <a:p>
          <a:endParaRPr lang="pt-BR"/>
        </a:p>
      </dgm:t>
    </dgm:pt>
    <dgm:pt modelId="{3BB8DB54-E91D-4B68-BBC3-81F7FA5E0037}">
      <dgm:prSet phldrT="[Texto]"/>
      <dgm:spPr>
        <a:solidFill>
          <a:schemeClr val="accent3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dirty="0"/>
            <a:t>Elegibilidade   Autorização e Cobrança</a:t>
          </a:r>
        </a:p>
      </dgm:t>
    </dgm:pt>
    <dgm:pt modelId="{41AECCFF-3E23-44B9-A905-40618C50554C}" type="parTrans" cxnId="{DE73DE3C-9F5D-46EF-9916-5ADA9F3E6C04}">
      <dgm:prSet/>
      <dgm:spPr/>
      <dgm:t>
        <a:bodyPr/>
        <a:lstStyle/>
        <a:p>
          <a:endParaRPr lang="pt-BR"/>
        </a:p>
      </dgm:t>
    </dgm:pt>
    <dgm:pt modelId="{E84C7969-2C9D-47B9-A75A-FFA7F3296837}" type="sibTrans" cxnId="{DE73DE3C-9F5D-46EF-9916-5ADA9F3E6C04}">
      <dgm:prSet/>
      <dgm:spPr/>
      <dgm:t>
        <a:bodyPr/>
        <a:lstStyle/>
        <a:p>
          <a:endParaRPr lang="pt-BR"/>
        </a:p>
      </dgm:t>
    </dgm:pt>
    <dgm:pt modelId="{B5B63202-4F0B-4839-A1DB-EA70068A47A6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2500" kern="1200" dirty="0">
              <a:solidFill>
                <a:srgbClr val="333333">
                  <a:hueOff val="0"/>
                  <a:satOff val="0"/>
                  <a:lumOff val="0"/>
                  <a:alphaOff val="0"/>
                </a:srgbClr>
              </a:solidFill>
              <a:latin typeface="Helvetica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rPr>
            <a:t>Padronização da biometria digital.</a:t>
          </a:r>
        </a:p>
      </dgm:t>
    </dgm:pt>
    <dgm:pt modelId="{F431A003-6D9D-4E39-9462-1A488F0FEA7D}" type="parTrans" cxnId="{0387923F-46E0-46C3-B49D-ACFA0E766E89}">
      <dgm:prSet/>
      <dgm:spPr/>
      <dgm:t>
        <a:bodyPr/>
        <a:lstStyle/>
        <a:p>
          <a:endParaRPr lang="pt-BR"/>
        </a:p>
      </dgm:t>
    </dgm:pt>
    <dgm:pt modelId="{FF7ED1FC-6409-4406-925C-EE581F9563AB}" type="sibTrans" cxnId="{0387923F-46E0-46C3-B49D-ACFA0E766E89}">
      <dgm:prSet/>
      <dgm:spPr/>
      <dgm:t>
        <a:bodyPr/>
        <a:lstStyle/>
        <a:p>
          <a:endParaRPr lang="pt-BR"/>
        </a:p>
      </dgm:t>
    </dgm:pt>
    <dgm:pt modelId="{0CDF41C3-3B2A-42AC-8837-0794A758038F}">
      <dgm:prSet phldrT="[Texto]"/>
      <dgm:spPr>
        <a:solidFill>
          <a:schemeClr val="accent3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dirty="0"/>
            <a:t>Cobrança Recurso de glosa e Demonstrativos	</a:t>
          </a:r>
        </a:p>
      </dgm:t>
    </dgm:pt>
    <dgm:pt modelId="{79F9E7B0-1658-4D86-8E61-A46A4DA37870}" type="parTrans" cxnId="{0E0DF2BA-2BF8-4255-862C-8F1800017303}">
      <dgm:prSet/>
      <dgm:spPr/>
      <dgm:t>
        <a:bodyPr/>
        <a:lstStyle/>
        <a:p>
          <a:endParaRPr lang="pt-BR"/>
        </a:p>
      </dgm:t>
    </dgm:pt>
    <dgm:pt modelId="{A90FB5FB-33B5-4AE9-9105-700650345929}" type="sibTrans" cxnId="{0E0DF2BA-2BF8-4255-862C-8F1800017303}">
      <dgm:prSet/>
      <dgm:spPr/>
      <dgm:t>
        <a:bodyPr/>
        <a:lstStyle/>
        <a:p>
          <a:endParaRPr lang="pt-BR"/>
        </a:p>
      </dgm:t>
    </dgm:pt>
    <dgm:pt modelId="{C2DFD3BF-A351-4BC4-87BA-91549274CCE4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2500" dirty="0">
              <a:latin typeface="Helvetica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rPr>
            <a:t>Identificação unívoca de procedimentos e itens assistenciais cobrados pelos prestadores.</a:t>
          </a:r>
          <a:endParaRPr lang="pt-BR" sz="2500" dirty="0"/>
        </a:p>
      </dgm:t>
    </dgm:pt>
    <dgm:pt modelId="{DAC002CC-E6A0-4EF4-97CC-FD1FE058EAFA}" type="parTrans" cxnId="{4D5FCD3A-3A81-4221-BFFD-0F910F0A9832}">
      <dgm:prSet/>
      <dgm:spPr/>
      <dgm:t>
        <a:bodyPr/>
        <a:lstStyle/>
        <a:p>
          <a:endParaRPr lang="pt-BR"/>
        </a:p>
      </dgm:t>
    </dgm:pt>
    <dgm:pt modelId="{40B71698-A49E-4896-AF50-AFD05C2F452C}" type="sibTrans" cxnId="{4D5FCD3A-3A81-4221-BFFD-0F910F0A9832}">
      <dgm:prSet/>
      <dgm:spPr/>
      <dgm:t>
        <a:bodyPr/>
        <a:lstStyle/>
        <a:p>
          <a:endParaRPr lang="pt-BR"/>
        </a:p>
      </dgm:t>
    </dgm:pt>
    <dgm:pt modelId="{23DA43E8-C340-41BF-B9F2-C3D7DF0E08DA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2500" kern="1200" dirty="0">
              <a:solidFill>
                <a:srgbClr val="333333">
                  <a:hueOff val="0"/>
                  <a:satOff val="0"/>
                  <a:lumOff val="0"/>
                  <a:alphaOff val="0"/>
                </a:srgbClr>
              </a:solidFill>
              <a:latin typeface="Helvetica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rPr>
            <a:t>Introdução do código de validação de presença do beneficiário.</a:t>
          </a:r>
        </a:p>
      </dgm:t>
    </dgm:pt>
    <dgm:pt modelId="{62DB052B-052A-4B59-9FEC-289C5CBB2C59}" type="parTrans" cxnId="{8A029196-4BD9-4284-9DF5-082967679864}">
      <dgm:prSet/>
      <dgm:spPr/>
      <dgm:t>
        <a:bodyPr/>
        <a:lstStyle/>
        <a:p>
          <a:endParaRPr lang="pt-BR"/>
        </a:p>
      </dgm:t>
    </dgm:pt>
    <dgm:pt modelId="{B8553A55-DECA-4F8E-A320-3749445ADE62}" type="sibTrans" cxnId="{8A029196-4BD9-4284-9DF5-082967679864}">
      <dgm:prSet/>
      <dgm:spPr/>
      <dgm:t>
        <a:bodyPr/>
        <a:lstStyle/>
        <a:p>
          <a:endParaRPr lang="pt-BR"/>
        </a:p>
      </dgm:t>
    </dgm:pt>
    <dgm:pt modelId="{C5E7274E-2702-4805-9C7C-4A677FDAF27D}" type="pres">
      <dgm:prSet presAssocID="{F4E8161E-2831-479E-87CE-2F0E519062F1}" presName="Name0" presStyleCnt="0">
        <dgm:presLayoutVars>
          <dgm:dir/>
          <dgm:animLvl val="lvl"/>
          <dgm:resizeHandles val="exact"/>
        </dgm:presLayoutVars>
      </dgm:prSet>
      <dgm:spPr/>
    </dgm:pt>
    <dgm:pt modelId="{A233B5D6-F37A-497E-B179-35544D17641C}" type="pres">
      <dgm:prSet presAssocID="{3BB8DB54-E91D-4B68-BBC3-81F7FA5E0037}" presName="lin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28082B7-EDB3-4874-A7DE-01075FD8FE42}" type="pres">
      <dgm:prSet presAssocID="{3BB8DB54-E91D-4B68-BBC3-81F7FA5E0037}" presName="parentText" presStyleLbl="node1" presStyleIdx="0" presStyleCnt="3" custScaleX="74180">
        <dgm:presLayoutVars>
          <dgm:chMax val="1"/>
          <dgm:bulletEnabled val="1"/>
        </dgm:presLayoutVars>
      </dgm:prSet>
      <dgm:spPr/>
    </dgm:pt>
    <dgm:pt modelId="{F9E7C7D2-2C0D-441E-B6DE-54F7B46116CC}" type="pres">
      <dgm:prSet presAssocID="{3BB8DB54-E91D-4B68-BBC3-81F7FA5E0037}" presName="descendantText" presStyleLbl="alignAccFollowNode1" presStyleIdx="0" presStyleCnt="3">
        <dgm:presLayoutVars>
          <dgm:bulletEnabled val="1"/>
        </dgm:presLayoutVars>
      </dgm:prSet>
      <dgm:spPr/>
    </dgm:pt>
    <dgm:pt modelId="{46BA632F-B22D-4A2F-BCF6-C6B7A0BF5831}" type="pres">
      <dgm:prSet presAssocID="{E84C7969-2C9D-47B9-A75A-FFA7F3296837}" presName="sp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871342E8-4DD2-4A56-B19B-9B46E4A56B43}" type="pres">
      <dgm:prSet presAssocID="{0CDF41C3-3B2A-42AC-8837-0794A758038F}" presName="lin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C93F7A7F-196A-4945-9DDA-F1D3273FA927}" type="pres">
      <dgm:prSet presAssocID="{0CDF41C3-3B2A-42AC-8837-0794A758038F}" presName="parentText" presStyleLbl="node1" presStyleIdx="1" presStyleCnt="3" custScaleX="73778">
        <dgm:presLayoutVars>
          <dgm:chMax val="1"/>
          <dgm:bulletEnabled val="1"/>
        </dgm:presLayoutVars>
      </dgm:prSet>
      <dgm:spPr/>
    </dgm:pt>
    <dgm:pt modelId="{5B8B1BF2-B3A0-43F9-9569-BA3E144E9043}" type="pres">
      <dgm:prSet presAssocID="{0CDF41C3-3B2A-42AC-8837-0794A758038F}" presName="descendantText" presStyleLbl="alignAccFollowNode1" presStyleIdx="1" presStyleCnt="3">
        <dgm:presLayoutVars>
          <dgm:bulletEnabled val="1"/>
        </dgm:presLayoutVars>
      </dgm:prSet>
      <dgm:spPr/>
    </dgm:pt>
    <dgm:pt modelId="{73BA1AC0-0C7D-4B55-93A4-0A71CB694A9E}" type="pres">
      <dgm:prSet presAssocID="{A90FB5FB-33B5-4AE9-9105-700650345929}" presName="sp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2A1C135-1896-4FDD-9395-9383790ECACF}" type="pres">
      <dgm:prSet presAssocID="{071A8EAE-FDDC-4A89-B244-46CDA38D5752}" presName="lin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8C9691F5-89EC-4B11-A28B-ECFC8FD61D46}" type="pres">
      <dgm:prSet presAssocID="{071A8EAE-FDDC-4A89-B244-46CDA38D5752}" presName="parentText" presStyleLbl="node1" presStyleIdx="2" presStyleCnt="3" custScaleX="71312" custLinFactNeighborX="-207" custLinFactNeighborY="152">
        <dgm:presLayoutVars>
          <dgm:chMax val="1"/>
          <dgm:bulletEnabled val="1"/>
        </dgm:presLayoutVars>
      </dgm:prSet>
      <dgm:spPr/>
    </dgm:pt>
    <dgm:pt modelId="{26B93C11-1614-400B-9FCC-985E08743C3E}" type="pres">
      <dgm:prSet presAssocID="{071A8EAE-FDDC-4A89-B244-46CDA38D575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CE17CE07-F9FC-4664-B880-E84F20BE4211}" type="presOf" srcId="{23DA43E8-C340-41BF-B9F2-C3D7DF0E08DA}" destId="{F9E7C7D2-2C0D-441E-B6DE-54F7B46116CC}" srcOrd="0" destOrd="1" presId="urn:microsoft.com/office/officeart/2005/8/layout/vList5"/>
    <dgm:cxn modelId="{E65B0E1E-B4E0-4FAD-8969-936E668B698B}" srcId="{F4E8161E-2831-479E-87CE-2F0E519062F1}" destId="{071A8EAE-FDDC-4A89-B244-46CDA38D5752}" srcOrd="2" destOrd="0" parTransId="{6C47E6AD-54A9-4C28-B579-F638A61370B4}" sibTransId="{47FD2941-4BD7-43A8-B430-6B519A8A6EAD}"/>
    <dgm:cxn modelId="{A9F02129-8324-4ABC-9C44-F314A0A94409}" type="presOf" srcId="{C2DFD3BF-A351-4BC4-87BA-91549274CCE4}" destId="{5B8B1BF2-B3A0-43F9-9569-BA3E144E9043}" srcOrd="0" destOrd="0" presId="urn:microsoft.com/office/officeart/2005/8/layout/vList5"/>
    <dgm:cxn modelId="{4D5FCD3A-3A81-4221-BFFD-0F910F0A9832}" srcId="{0CDF41C3-3B2A-42AC-8837-0794A758038F}" destId="{C2DFD3BF-A351-4BC4-87BA-91549274CCE4}" srcOrd="0" destOrd="0" parTransId="{DAC002CC-E6A0-4EF4-97CC-FD1FE058EAFA}" sibTransId="{40B71698-A49E-4896-AF50-AFD05C2F452C}"/>
    <dgm:cxn modelId="{DE73DE3C-9F5D-46EF-9916-5ADA9F3E6C04}" srcId="{F4E8161E-2831-479E-87CE-2F0E519062F1}" destId="{3BB8DB54-E91D-4B68-BBC3-81F7FA5E0037}" srcOrd="0" destOrd="0" parTransId="{41AECCFF-3E23-44B9-A905-40618C50554C}" sibTransId="{E84C7969-2C9D-47B9-A75A-FFA7F3296837}"/>
    <dgm:cxn modelId="{0387923F-46E0-46C3-B49D-ACFA0E766E89}" srcId="{3BB8DB54-E91D-4B68-BBC3-81F7FA5E0037}" destId="{B5B63202-4F0B-4839-A1DB-EA70068A47A6}" srcOrd="0" destOrd="0" parTransId="{F431A003-6D9D-4E39-9462-1A488F0FEA7D}" sibTransId="{FF7ED1FC-6409-4406-925C-EE581F9563AB}"/>
    <dgm:cxn modelId="{CFC7E349-6790-42E8-ABAD-F69E612667E5}" type="presOf" srcId="{FFCAFF76-AA76-4F4C-906F-87F670DC0A0E}" destId="{26B93C11-1614-400B-9FCC-985E08743C3E}" srcOrd="0" destOrd="0" presId="urn:microsoft.com/office/officeart/2005/8/layout/vList5"/>
    <dgm:cxn modelId="{D063CC57-2502-47C1-97A1-4F9A5BE98A9C}" type="presOf" srcId="{0CDF41C3-3B2A-42AC-8837-0794A758038F}" destId="{C93F7A7F-196A-4945-9DDA-F1D3273FA927}" srcOrd="0" destOrd="0" presId="urn:microsoft.com/office/officeart/2005/8/layout/vList5"/>
    <dgm:cxn modelId="{EA54B76A-5FCD-420D-AB83-5C738E18FD31}" type="presOf" srcId="{B5B63202-4F0B-4839-A1DB-EA70068A47A6}" destId="{F9E7C7D2-2C0D-441E-B6DE-54F7B46116CC}" srcOrd="0" destOrd="0" presId="urn:microsoft.com/office/officeart/2005/8/layout/vList5"/>
    <dgm:cxn modelId="{8A029196-4BD9-4284-9DF5-082967679864}" srcId="{3BB8DB54-E91D-4B68-BBC3-81F7FA5E0037}" destId="{23DA43E8-C340-41BF-B9F2-C3D7DF0E08DA}" srcOrd="1" destOrd="0" parTransId="{62DB052B-052A-4B59-9FEC-289C5CBB2C59}" sibTransId="{B8553A55-DECA-4F8E-A320-3749445ADE62}"/>
    <dgm:cxn modelId="{0E0DF2BA-2BF8-4255-862C-8F1800017303}" srcId="{F4E8161E-2831-479E-87CE-2F0E519062F1}" destId="{0CDF41C3-3B2A-42AC-8837-0794A758038F}" srcOrd="1" destOrd="0" parTransId="{79F9E7B0-1658-4D86-8E61-A46A4DA37870}" sibTransId="{A90FB5FB-33B5-4AE9-9105-700650345929}"/>
    <dgm:cxn modelId="{743987CC-AAE6-47E0-BC9A-7528D8B6AF47}" type="presOf" srcId="{071A8EAE-FDDC-4A89-B244-46CDA38D5752}" destId="{8C9691F5-89EC-4B11-A28B-ECFC8FD61D46}" srcOrd="0" destOrd="0" presId="urn:microsoft.com/office/officeart/2005/8/layout/vList5"/>
    <dgm:cxn modelId="{EFF68CD5-70D2-4E69-A9EF-9032FF65637D}" type="presOf" srcId="{3BB8DB54-E91D-4B68-BBC3-81F7FA5E0037}" destId="{028082B7-EDB3-4874-A7DE-01075FD8FE42}" srcOrd="0" destOrd="0" presId="urn:microsoft.com/office/officeart/2005/8/layout/vList5"/>
    <dgm:cxn modelId="{31AC2BDD-25B4-4613-AA2A-62EEB0479426}" type="presOf" srcId="{F4E8161E-2831-479E-87CE-2F0E519062F1}" destId="{C5E7274E-2702-4805-9C7C-4A677FDAF27D}" srcOrd="0" destOrd="0" presId="urn:microsoft.com/office/officeart/2005/8/layout/vList5"/>
    <dgm:cxn modelId="{9606F2E4-96F6-4C4D-9C40-CA845C9F2430}" srcId="{071A8EAE-FDDC-4A89-B244-46CDA38D5752}" destId="{FFCAFF76-AA76-4F4C-906F-87F670DC0A0E}" srcOrd="0" destOrd="0" parTransId="{3EFDC15B-D501-4ABA-B179-4AE39A06420E}" sibTransId="{C9A7EF0C-5E84-4DF5-B46A-63434EA90427}"/>
    <dgm:cxn modelId="{D194E417-0C9A-4A10-A13C-C3A635BE5E55}" type="presParOf" srcId="{C5E7274E-2702-4805-9C7C-4A677FDAF27D}" destId="{A233B5D6-F37A-497E-B179-35544D17641C}" srcOrd="0" destOrd="0" presId="urn:microsoft.com/office/officeart/2005/8/layout/vList5"/>
    <dgm:cxn modelId="{200C78D1-ABCF-41B2-9C73-05FAA4D3B85B}" type="presParOf" srcId="{A233B5D6-F37A-497E-B179-35544D17641C}" destId="{028082B7-EDB3-4874-A7DE-01075FD8FE42}" srcOrd="0" destOrd="0" presId="urn:microsoft.com/office/officeart/2005/8/layout/vList5"/>
    <dgm:cxn modelId="{9DF62382-17CA-4590-9098-6A5EBB55DEA8}" type="presParOf" srcId="{A233B5D6-F37A-497E-B179-35544D17641C}" destId="{F9E7C7D2-2C0D-441E-B6DE-54F7B46116CC}" srcOrd="1" destOrd="0" presId="urn:microsoft.com/office/officeart/2005/8/layout/vList5"/>
    <dgm:cxn modelId="{C7B36B03-58AE-4C73-AFD0-80DAD5B5BC36}" type="presParOf" srcId="{C5E7274E-2702-4805-9C7C-4A677FDAF27D}" destId="{46BA632F-B22D-4A2F-BCF6-C6B7A0BF5831}" srcOrd="1" destOrd="0" presId="urn:microsoft.com/office/officeart/2005/8/layout/vList5"/>
    <dgm:cxn modelId="{587E73AA-0061-45B0-9ED0-EE5A4E32A69D}" type="presParOf" srcId="{C5E7274E-2702-4805-9C7C-4A677FDAF27D}" destId="{871342E8-4DD2-4A56-B19B-9B46E4A56B43}" srcOrd="2" destOrd="0" presId="urn:microsoft.com/office/officeart/2005/8/layout/vList5"/>
    <dgm:cxn modelId="{E2EDE42D-F705-43CB-8C2A-DC9E7E94441A}" type="presParOf" srcId="{871342E8-4DD2-4A56-B19B-9B46E4A56B43}" destId="{C93F7A7F-196A-4945-9DDA-F1D3273FA927}" srcOrd="0" destOrd="0" presId="urn:microsoft.com/office/officeart/2005/8/layout/vList5"/>
    <dgm:cxn modelId="{5606A8EE-B5EC-4A62-9FB1-2AEF265A13A5}" type="presParOf" srcId="{871342E8-4DD2-4A56-B19B-9B46E4A56B43}" destId="{5B8B1BF2-B3A0-43F9-9569-BA3E144E9043}" srcOrd="1" destOrd="0" presId="urn:microsoft.com/office/officeart/2005/8/layout/vList5"/>
    <dgm:cxn modelId="{F24576E0-2C50-402E-B139-B35B1A5AAA21}" type="presParOf" srcId="{C5E7274E-2702-4805-9C7C-4A677FDAF27D}" destId="{73BA1AC0-0C7D-4B55-93A4-0A71CB694A9E}" srcOrd="3" destOrd="0" presId="urn:microsoft.com/office/officeart/2005/8/layout/vList5"/>
    <dgm:cxn modelId="{15F7E046-0320-482F-82A7-15A597DFFAA8}" type="presParOf" srcId="{C5E7274E-2702-4805-9C7C-4A677FDAF27D}" destId="{B2A1C135-1896-4FDD-9395-9383790ECACF}" srcOrd="4" destOrd="0" presId="urn:microsoft.com/office/officeart/2005/8/layout/vList5"/>
    <dgm:cxn modelId="{0E9B27F7-9DE9-4654-8B32-77A8AE95B697}" type="presParOf" srcId="{B2A1C135-1896-4FDD-9395-9383790ECACF}" destId="{8C9691F5-89EC-4B11-A28B-ECFC8FD61D46}" srcOrd="0" destOrd="0" presId="urn:microsoft.com/office/officeart/2005/8/layout/vList5"/>
    <dgm:cxn modelId="{0270C965-83BE-444B-9FC9-2CA6E28FB4C3}" type="presParOf" srcId="{B2A1C135-1896-4FDD-9395-9383790ECACF}" destId="{26B93C11-1614-400B-9FCC-985E08743C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E8161E-2831-479E-87CE-2F0E519062F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pt-BR"/>
        </a:p>
      </dgm:t>
    </dgm:pt>
    <dgm:pt modelId="{071A8EAE-FDDC-4A89-B244-46CDA38D5752}">
      <dgm:prSet phldrT="[Texto]"/>
      <dgm:spPr>
        <a:solidFill>
          <a:schemeClr val="accent3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dirty="0"/>
            <a:t>Publicação</a:t>
          </a:r>
        </a:p>
        <a:p>
          <a:endParaRPr lang="pt-BR" dirty="0"/>
        </a:p>
      </dgm:t>
    </dgm:pt>
    <dgm:pt modelId="{6C47E6AD-54A9-4C28-B579-F638A61370B4}" type="parTrans" cxnId="{E65B0E1E-B4E0-4FAD-8969-936E668B698B}">
      <dgm:prSet/>
      <dgm:spPr/>
      <dgm:t>
        <a:bodyPr/>
        <a:lstStyle/>
        <a:p>
          <a:endParaRPr lang="pt-BR"/>
        </a:p>
      </dgm:t>
    </dgm:pt>
    <dgm:pt modelId="{47FD2941-4BD7-43A8-B430-6B519A8A6EAD}" type="sibTrans" cxnId="{E65B0E1E-B4E0-4FAD-8969-936E668B698B}">
      <dgm:prSet/>
      <dgm:spPr/>
      <dgm:t>
        <a:bodyPr/>
        <a:lstStyle/>
        <a:p>
          <a:endParaRPr lang="pt-BR"/>
        </a:p>
      </dgm:t>
    </dgm:pt>
    <dgm:pt modelId="{FFCAFF76-AA76-4F4C-906F-87F670DC0A0E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pt-BR" sz="2500" kern="1200" dirty="0">
              <a:solidFill>
                <a:srgbClr val="333333">
                  <a:hueOff val="0"/>
                  <a:satOff val="0"/>
                  <a:lumOff val="0"/>
                  <a:alphaOff val="0"/>
                </a:srgbClr>
              </a:solidFill>
              <a:latin typeface="Helvetica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rPr>
            <a:t>Atualizações frequentes.</a:t>
          </a:r>
        </a:p>
      </dgm:t>
    </dgm:pt>
    <dgm:pt modelId="{3EFDC15B-D501-4ABA-B179-4AE39A06420E}" type="parTrans" cxnId="{9606F2E4-96F6-4C4D-9C40-CA845C9F2430}">
      <dgm:prSet/>
      <dgm:spPr/>
      <dgm:t>
        <a:bodyPr/>
        <a:lstStyle/>
        <a:p>
          <a:endParaRPr lang="pt-BR"/>
        </a:p>
      </dgm:t>
    </dgm:pt>
    <dgm:pt modelId="{C9A7EF0C-5E84-4DF5-B46A-63434EA90427}" type="sibTrans" cxnId="{9606F2E4-96F6-4C4D-9C40-CA845C9F2430}">
      <dgm:prSet/>
      <dgm:spPr/>
      <dgm:t>
        <a:bodyPr/>
        <a:lstStyle/>
        <a:p>
          <a:endParaRPr lang="pt-BR"/>
        </a:p>
      </dgm:t>
    </dgm:pt>
    <dgm:pt modelId="{3BB8DB54-E91D-4B68-BBC3-81F7FA5E0037}">
      <dgm:prSet phldrT="[Texto]"/>
      <dgm:spPr>
        <a:solidFill>
          <a:schemeClr val="accent3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dirty="0"/>
            <a:t>Componente de Comunicação</a:t>
          </a:r>
        </a:p>
      </dgm:t>
    </dgm:pt>
    <dgm:pt modelId="{41AECCFF-3E23-44B9-A905-40618C50554C}" type="parTrans" cxnId="{DE73DE3C-9F5D-46EF-9916-5ADA9F3E6C04}">
      <dgm:prSet/>
      <dgm:spPr/>
      <dgm:t>
        <a:bodyPr/>
        <a:lstStyle/>
        <a:p>
          <a:endParaRPr lang="pt-BR"/>
        </a:p>
      </dgm:t>
    </dgm:pt>
    <dgm:pt modelId="{E84C7969-2C9D-47B9-A75A-FFA7F3296837}" type="sibTrans" cxnId="{DE73DE3C-9F5D-46EF-9916-5ADA9F3E6C04}">
      <dgm:prSet/>
      <dgm:spPr/>
      <dgm:t>
        <a:bodyPr/>
        <a:lstStyle/>
        <a:p>
          <a:endParaRPr lang="pt-BR"/>
        </a:p>
      </dgm:t>
    </dgm:pt>
    <dgm:pt modelId="{B5B63202-4F0B-4839-A1DB-EA70068A47A6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2500" kern="1200" dirty="0">
              <a:solidFill>
                <a:srgbClr val="333333">
                  <a:hueOff val="0"/>
                  <a:satOff val="0"/>
                  <a:lumOff val="0"/>
                  <a:alphaOff val="0"/>
                </a:srgbClr>
              </a:solidFill>
              <a:latin typeface="Helvetica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rPr>
            <a:t>Separação em dois blocos:</a:t>
          </a:r>
        </a:p>
      </dgm:t>
    </dgm:pt>
    <dgm:pt modelId="{F431A003-6D9D-4E39-9462-1A488F0FEA7D}" type="parTrans" cxnId="{0387923F-46E0-46C3-B49D-ACFA0E766E89}">
      <dgm:prSet/>
      <dgm:spPr/>
      <dgm:t>
        <a:bodyPr/>
        <a:lstStyle/>
        <a:p>
          <a:endParaRPr lang="pt-BR"/>
        </a:p>
      </dgm:t>
    </dgm:pt>
    <dgm:pt modelId="{FF7ED1FC-6409-4406-925C-EE581F9563AB}" type="sibTrans" cxnId="{0387923F-46E0-46C3-B49D-ACFA0E766E89}">
      <dgm:prSet/>
      <dgm:spPr/>
      <dgm:t>
        <a:bodyPr/>
        <a:lstStyle/>
        <a:p>
          <a:endParaRPr lang="pt-BR"/>
        </a:p>
      </dgm:t>
    </dgm:pt>
    <dgm:pt modelId="{0CDF41C3-3B2A-42AC-8837-0794A758038F}">
      <dgm:prSet phldrT="[Texto]"/>
      <dgm:spPr>
        <a:solidFill>
          <a:schemeClr val="accent3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dirty="0"/>
            <a:t>TUSS	</a:t>
          </a:r>
        </a:p>
      </dgm:t>
    </dgm:pt>
    <dgm:pt modelId="{79F9E7B0-1658-4D86-8E61-A46A4DA37870}" type="parTrans" cxnId="{0E0DF2BA-2BF8-4255-862C-8F1800017303}">
      <dgm:prSet/>
      <dgm:spPr/>
      <dgm:t>
        <a:bodyPr/>
        <a:lstStyle/>
        <a:p>
          <a:endParaRPr lang="pt-BR"/>
        </a:p>
      </dgm:t>
    </dgm:pt>
    <dgm:pt modelId="{A90FB5FB-33B5-4AE9-9105-700650345929}" type="sibTrans" cxnId="{0E0DF2BA-2BF8-4255-862C-8F1800017303}">
      <dgm:prSet/>
      <dgm:spPr/>
      <dgm:t>
        <a:bodyPr/>
        <a:lstStyle/>
        <a:p>
          <a:endParaRPr lang="pt-BR"/>
        </a:p>
      </dgm:t>
    </dgm:pt>
    <dgm:pt modelId="{C2DFD3BF-A351-4BC4-87BA-91549274CCE4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2500" dirty="0">
              <a:latin typeface="Helvetica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rPr>
            <a:t>Retorno da obrigatoriedade da TUSS Material e OPME.</a:t>
          </a:r>
          <a:endParaRPr lang="pt-BR" sz="2500" dirty="0"/>
        </a:p>
      </dgm:t>
    </dgm:pt>
    <dgm:pt modelId="{DAC002CC-E6A0-4EF4-97CC-FD1FE058EAFA}" type="parTrans" cxnId="{4D5FCD3A-3A81-4221-BFFD-0F910F0A9832}">
      <dgm:prSet/>
      <dgm:spPr/>
      <dgm:t>
        <a:bodyPr/>
        <a:lstStyle/>
        <a:p>
          <a:endParaRPr lang="pt-BR"/>
        </a:p>
      </dgm:t>
    </dgm:pt>
    <dgm:pt modelId="{40B71698-A49E-4896-AF50-AFD05C2F452C}" type="sibTrans" cxnId="{4D5FCD3A-3A81-4221-BFFD-0F910F0A9832}">
      <dgm:prSet/>
      <dgm:spPr/>
      <dgm:t>
        <a:bodyPr/>
        <a:lstStyle/>
        <a:p>
          <a:endParaRPr lang="pt-BR"/>
        </a:p>
      </dgm:t>
    </dgm:pt>
    <dgm:pt modelId="{81ED0699-E9FB-49EF-9676-729DE351AD2B}">
      <dgm:prSet custT="1"/>
      <dgm:spPr/>
      <dgm:t>
        <a:bodyPr/>
        <a:lstStyle/>
        <a:p>
          <a:endParaRPr lang="pt-BR" sz="2500" dirty="0">
            <a:solidFill>
              <a:srgbClr val="333333">
                <a:hueOff val="0"/>
                <a:satOff val="0"/>
                <a:lumOff val="0"/>
                <a:alphaOff val="0"/>
              </a:srgbClr>
            </a:solidFill>
            <a:latin typeface="Helvetica" panose="020B0604020202020204" pitchFamily="34" charset="0"/>
            <a:ea typeface="MS Mincho" panose="02020609040205080304" pitchFamily="49" charset="-128"/>
            <a:cs typeface="Times New Roman" panose="02020603050405020304" pitchFamily="18" charset="0"/>
          </a:endParaRPr>
        </a:p>
      </dgm:t>
    </dgm:pt>
    <dgm:pt modelId="{58F5551E-A0ED-4B1B-8BD5-62F52C06C023}" type="parTrans" cxnId="{D16E1F13-A770-485A-8A7A-95AC85F278D9}">
      <dgm:prSet/>
      <dgm:spPr/>
      <dgm:t>
        <a:bodyPr/>
        <a:lstStyle/>
        <a:p>
          <a:endParaRPr lang="pt-BR"/>
        </a:p>
      </dgm:t>
    </dgm:pt>
    <dgm:pt modelId="{0255B61E-C3FF-4298-BDB5-6BF39CA96972}" type="sibTrans" cxnId="{D16E1F13-A770-485A-8A7A-95AC85F278D9}">
      <dgm:prSet/>
      <dgm:spPr/>
      <dgm:t>
        <a:bodyPr/>
        <a:lstStyle/>
        <a:p>
          <a:endParaRPr lang="pt-BR"/>
        </a:p>
      </dgm:t>
    </dgm:pt>
    <dgm:pt modelId="{016CD9AC-6F2A-4711-952C-5326C27C8B15}">
      <dgm:prSet custT="1"/>
      <dgm:spPr/>
      <dgm:t>
        <a:bodyPr/>
        <a:lstStyle/>
        <a:p>
          <a:r>
            <a:rPr lang="pt-BR" sz="2500" dirty="0">
              <a:solidFill>
                <a:srgbClr val="333333">
                  <a:hueOff val="0"/>
                  <a:satOff val="0"/>
                  <a:lumOff val="0"/>
                  <a:alphaOff val="0"/>
                </a:srgbClr>
              </a:solidFill>
              <a:latin typeface="Helvetica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rPr>
            <a:t>Versão das mensagens entre Prestadores e Operadoras.</a:t>
          </a:r>
        </a:p>
      </dgm:t>
    </dgm:pt>
    <dgm:pt modelId="{F1BC8794-EF01-4EB7-9010-F7D638109BBA}" type="parTrans" cxnId="{3062BF8D-A062-4251-9EB5-905B7720308F}">
      <dgm:prSet/>
      <dgm:spPr/>
      <dgm:t>
        <a:bodyPr/>
        <a:lstStyle/>
        <a:p>
          <a:endParaRPr lang="pt-BR"/>
        </a:p>
      </dgm:t>
    </dgm:pt>
    <dgm:pt modelId="{1A9CAF45-5CDD-4F8B-A994-56173218A537}" type="sibTrans" cxnId="{3062BF8D-A062-4251-9EB5-905B7720308F}">
      <dgm:prSet/>
      <dgm:spPr/>
      <dgm:t>
        <a:bodyPr/>
        <a:lstStyle/>
        <a:p>
          <a:endParaRPr lang="pt-BR"/>
        </a:p>
      </dgm:t>
    </dgm:pt>
    <dgm:pt modelId="{A30A3910-1294-40F1-AF24-DAC24FADB771}">
      <dgm:prSet custT="1"/>
      <dgm:spPr/>
      <dgm:t>
        <a:bodyPr/>
        <a:lstStyle/>
        <a:p>
          <a:r>
            <a:rPr lang="pt-BR" sz="2500" dirty="0">
              <a:solidFill>
                <a:srgbClr val="333333">
                  <a:hueOff val="0"/>
                  <a:satOff val="0"/>
                  <a:lumOff val="0"/>
                  <a:alphaOff val="0"/>
                </a:srgbClr>
              </a:solidFill>
              <a:latin typeface="Helvetica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rPr>
            <a:t>Versão das mensagens entre Operadoras e ANS.</a:t>
          </a:r>
        </a:p>
      </dgm:t>
    </dgm:pt>
    <dgm:pt modelId="{B8CC411B-7B40-49E1-BD03-7DBD21E308FA}" type="parTrans" cxnId="{32864050-19A0-424F-A547-1A9358A404F7}">
      <dgm:prSet/>
      <dgm:spPr/>
      <dgm:t>
        <a:bodyPr/>
        <a:lstStyle/>
        <a:p>
          <a:endParaRPr lang="pt-BR"/>
        </a:p>
      </dgm:t>
    </dgm:pt>
    <dgm:pt modelId="{17DFEF79-8B25-4ED0-9947-446A299F6F1D}" type="sibTrans" cxnId="{32864050-19A0-424F-A547-1A9358A404F7}">
      <dgm:prSet/>
      <dgm:spPr/>
      <dgm:t>
        <a:bodyPr/>
        <a:lstStyle/>
        <a:p>
          <a:endParaRPr lang="pt-BR"/>
        </a:p>
      </dgm:t>
    </dgm:pt>
    <dgm:pt modelId="{C5E7274E-2702-4805-9C7C-4A677FDAF27D}" type="pres">
      <dgm:prSet presAssocID="{F4E8161E-2831-479E-87CE-2F0E519062F1}" presName="Name0" presStyleCnt="0">
        <dgm:presLayoutVars>
          <dgm:dir/>
          <dgm:animLvl val="lvl"/>
          <dgm:resizeHandles val="exact"/>
        </dgm:presLayoutVars>
      </dgm:prSet>
      <dgm:spPr/>
    </dgm:pt>
    <dgm:pt modelId="{A233B5D6-F37A-497E-B179-35544D17641C}" type="pres">
      <dgm:prSet presAssocID="{3BB8DB54-E91D-4B68-BBC3-81F7FA5E0037}" presName="lin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28082B7-EDB3-4874-A7DE-01075FD8FE42}" type="pres">
      <dgm:prSet presAssocID="{3BB8DB54-E91D-4B68-BBC3-81F7FA5E0037}" presName="parentText" presStyleLbl="node1" presStyleIdx="0" presStyleCnt="3" custScaleX="74180">
        <dgm:presLayoutVars>
          <dgm:chMax val="1"/>
          <dgm:bulletEnabled val="1"/>
        </dgm:presLayoutVars>
      </dgm:prSet>
      <dgm:spPr/>
    </dgm:pt>
    <dgm:pt modelId="{F9E7C7D2-2C0D-441E-B6DE-54F7B46116CC}" type="pres">
      <dgm:prSet presAssocID="{3BB8DB54-E91D-4B68-BBC3-81F7FA5E0037}" presName="descendantText" presStyleLbl="alignAccFollowNode1" presStyleIdx="0" presStyleCnt="3">
        <dgm:presLayoutVars>
          <dgm:bulletEnabled val="1"/>
        </dgm:presLayoutVars>
      </dgm:prSet>
      <dgm:spPr/>
    </dgm:pt>
    <dgm:pt modelId="{46BA632F-B22D-4A2F-BCF6-C6B7A0BF5831}" type="pres">
      <dgm:prSet presAssocID="{E84C7969-2C9D-47B9-A75A-FFA7F3296837}" presName="sp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871342E8-4DD2-4A56-B19B-9B46E4A56B43}" type="pres">
      <dgm:prSet presAssocID="{0CDF41C3-3B2A-42AC-8837-0794A758038F}" presName="lin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C93F7A7F-196A-4945-9DDA-F1D3273FA927}" type="pres">
      <dgm:prSet presAssocID="{0CDF41C3-3B2A-42AC-8837-0794A758038F}" presName="parentText" presStyleLbl="node1" presStyleIdx="1" presStyleCnt="3" custScaleX="73778">
        <dgm:presLayoutVars>
          <dgm:chMax val="1"/>
          <dgm:bulletEnabled val="1"/>
        </dgm:presLayoutVars>
      </dgm:prSet>
      <dgm:spPr/>
    </dgm:pt>
    <dgm:pt modelId="{5B8B1BF2-B3A0-43F9-9569-BA3E144E9043}" type="pres">
      <dgm:prSet presAssocID="{0CDF41C3-3B2A-42AC-8837-0794A758038F}" presName="descendantText" presStyleLbl="alignAccFollowNode1" presStyleIdx="1" presStyleCnt="3">
        <dgm:presLayoutVars>
          <dgm:bulletEnabled val="1"/>
        </dgm:presLayoutVars>
      </dgm:prSet>
      <dgm:spPr/>
    </dgm:pt>
    <dgm:pt modelId="{73BA1AC0-0C7D-4B55-93A4-0A71CB694A9E}" type="pres">
      <dgm:prSet presAssocID="{A90FB5FB-33B5-4AE9-9105-700650345929}" presName="sp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2A1C135-1896-4FDD-9395-9383790ECACF}" type="pres">
      <dgm:prSet presAssocID="{071A8EAE-FDDC-4A89-B244-46CDA38D5752}" presName="lin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8C9691F5-89EC-4B11-A28B-ECFC8FD61D46}" type="pres">
      <dgm:prSet presAssocID="{071A8EAE-FDDC-4A89-B244-46CDA38D5752}" presName="parentText" presStyleLbl="node1" presStyleIdx="2" presStyleCnt="3" custScaleX="71312" custLinFactNeighborX="-207" custLinFactNeighborY="152">
        <dgm:presLayoutVars>
          <dgm:chMax val="1"/>
          <dgm:bulletEnabled val="1"/>
        </dgm:presLayoutVars>
      </dgm:prSet>
      <dgm:spPr/>
    </dgm:pt>
    <dgm:pt modelId="{26B93C11-1614-400B-9FCC-985E08743C3E}" type="pres">
      <dgm:prSet presAssocID="{071A8EAE-FDDC-4A89-B244-46CDA38D575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D16E1F13-A770-485A-8A7A-95AC85F278D9}" srcId="{3BB8DB54-E91D-4B68-BBC3-81F7FA5E0037}" destId="{81ED0699-E9FB-49EF-9676-729DE351AD2B}" srcOrd="1" destOrd="0" parTransId="{58F5551E-A0ED-4B1B-8BD5-62F52C06C023}" sibTransId="{0255B61E-C3FF-4298-BDB5-6BF39CA96972}"/>
    <dgm:cxn modelId="{E65B0E1E-B4E0-4FAD-8969-936E668B698B}" srcId="{F4E8161E-2831-479E-87CE-2F0E519062F1}" destId="{071A8EAE-FDDC-4A89-B244-46CDA38D5752}" srcOrd="2" destOrd="0" parTransId="{6C47E6AD-54A9-4C28-B579-F638A61370B4}" sibTransId="{47FD2941-4BD7-43A8-B430-6B519A8A6EAD}"/>
    <dgm:cxn modelId="{A9F02129-8324-4ABC-9C44-F314A0A94409}" type="presOf" srcId="{C2DFD3BF-A351-4BC4-87BA-91549274CCE4}" destId="{5B8B1BF2-B3A0-43F9-9569-BA3E144E9043}" srcOrd="0" destOrd="0" presId="urn:microsoft.com/office/officeart/2005/8/layout/vList5"/>
    <dgm:cxn modelId="{4D5FCD3A-3A81-4221-BFFD-0F910F0A9832}" srcId="{0CDF41C3-3B2A-42AC-8837-0794A758038F}" destId="{C2DFD3BF-A351-4BC4-87BA-91549274CCE4}" srcOrd="0" destOrd="0" parTransId="{DAC002CC-E6A0-4EF4-97CC-FD1FE058EAFA}" sibTransId="{40B71698-A49E-4896-AF50-AFD05C2F452C}"/>
    <dgm:cxn modelId="{DE73DE3C-9F5D-46EF-9916-5ADA9F3E6C04}" srcId="{F4E8161E-2831-479E-87CE-2F0E519062F1}" destId="{3BB8DB54-E91D-4B68-BBC3-81F7FA5E0037}" srcOrd="0" destOrd="0" parTransId="{41AECCFF-3E23-44B9-A905-40618C50554C}" sibTransId="{E84C7969-2C9D-47B9-A75A-FFA7F3296837}"/>
    <dgm:cxn modelId="{0387923F-46E0-46C3-B49D-ACFA0E766E89}" srcId="{3BB8DB54-E91D-4B68-BBC3-81F7FA5E0037}" destId="{B5B63202-4F0B-4839-A1DB-EA70068A47A6}" srcOrd="0" destOrd="0" parTransId="{F431A003-6D9D-4E39-9462-1A488F0FEA7D}" sibTransId="{FF7ED1FC-6409-4406-925C-EE581F9563AB}"/>
    <dgm:cxn modelId="{CFC7E349-6790-42E8-ABAD-F69E612667E5}" type="presOf" srcId="{FFCAFF76-AA76-4F4C-906F-87F670DC0A0E}" destId="{26B93C11-1614-400B-9FCC-985E08743C3E}" srcOrd="0" destOrd="0" presId="urn:microsoft.com/office/officeart/2005/8/layout/vList5"/>
    <dgm:cxn modelId="{CE95E74A-C7CC-47E5-A088-D285F2040FE6}" type="presOf" srcId="{81ED0699-E9FB-49EF-9676-729DE351AD2B}" destId="{F9E7C7D2-2C0D-441E-B6DE-54F7B46116CC}" srcOrd="0" destOrd="1" presId="urn:microsoft.com/office/officeart/2005/8/layout/vList5"/>
    <dgm:cxn modelId="{32864050-19A0-424F-A547-1A9358A404F7}" srcId="{81ED0699-E9FB-49EF-9676-729DE351AD2B}" destId="{A30A3910-1294-40F1-AF24-DAC24FADB771}" srcOrd="1" destOrd="0" parTransId="{B8CC411B-7B40-49E1-BD03-7DBD21E308FA}" sibTransId="{17DFEF79-8B25-4ED0-9947-446A299F6F1D}"/>
    <dgm:cxn modelId="{D063CC57-2502-47C1-97A1-4F9A5BE98A9C}" type="presOf" srcId="{0CDF41C3-3B2A-42AC-8837-0794A758038F}" destId="{C93F7A7F-196A-4945-9DDA-F1D3273FA927}" srcOrd="0" destOrd="0" presId="urn:microsoft.com/office/officeart/2005/8/layout/vList5"/>
    <dgm:cxn modelId="{EA54B76A-5FCD-420D-AB83-5C738E18FD31}" type="presOf" srcId="{B5B63202-4F0B-4839-A1DB-EA70068A47A6}" destId="{F9E7C7D2-2C0D-441E-B6DE-54F7B46116CC}" srcOrd="0" destOrd="0" presId="urn:microsoft.com/office/officeart/2005/8/layout/vList5"/>
    <dgm:cxn modelId="{AE65616B-2629-4CFF-9571-AB3F251530EE}" type="presOf" srcId="{A30A3910-1294-40F1-AF24-DAC24FADB771}" destId="{F9E7C7D2-2C0D-441E-B6DE-54F7B46116CC}" srcOrd="0" destOrd="3" presId="urn:microsoft.com/office/officeart/2005/8/layout/vList5"/>
    <dgm:cxn modelId="{3062BF8D-A062-4251-9EB5-905B7720308F}" srcId="{81ED0699-E9FB-49EF-9676-729DE351AD2B}" destId="{016CD9AC-6F2A-4711-952C-5326C27C8B15}" srcOrd="0" destOrd="0" parTransId="{F1BC8794-EF01-4EB7-9010-F7D638109BBA}" sibTransId="{1A9CAF45-5CDD-4F8B-A994-56173218A537}"/>
    <dgm:cxn modelId="{0E0DF2BA-2BF8-4255-862C-8F1800017303}" srcId="{F4E8161E-2831-479E-87CE-2F0E519062F1}" destId="{0CDF41C3-3B2A-42AC-8837-0794A758038F}" srcOrd="1" destOrd="0" parTransId="{79F9E7B0-1658-4D86-8E61-A46A4DA37870}" sibTransId="{A90FB5FB-33B5-4AE9-9105-700650345929}"/>
    <dgm:cxn modelId="{743987CC-AAE6-47E0-BC9A-7528D8B6AF47}" type="presOf" srcId="{071A8EAE-FDDC-4A89-B244-46CDA38D5752}" destId="{8C9691F5-89EC-4B11-A28B-ECFC8FD61D46}" srcOrd="0" destOrd="0" presId="urn:microsoft.com/office/officeart/2005/8/layout/vList5"/>
    <dgm:cxn modelId="{EFF68CD5-70D2-4E69-A9EF-9032FF65637D}" type="presOf" srcId="{3BB8DB54-E91D-4B68-BBC3-81F7FA5E0037}" destId="{028082B7-EDB3-4874-A7DE-01075FD8FE42}" srcOrd="0" destOrd="0" presId="urn:microsoft.com/office/officeart/2005/8/layout/vList5"/>
    <dgm:cxn modelId="{31AC2BDD-25B4-4613-AA2A-62EEB0479426}" type="presOf" srcId="{F4E8161E-2831-479E-87CE-2F0E519062F1}" destId="{C5E7274E-2702-4805-9C7C-4A677FDAF27D}" srcOrd="0" destOrd="0" presId="urn:microsoft.com/office/officeart/2005/8/layout/vList5"/>
    <dgm:cxn modelId="{031853E1-BC65-4640-A496-5965EEB3E460}" type="presOf" srcId="{016CD9AC-6F2A-4711-952C-5326C27C8B15}" destId="{F9E7C7D2-2C0D-441E-B6DE-54F7B46116CC}" srcOrd="0" destOrd="2" presId="urn:microsoft.com/office/officeart/2005/8/layout/vList5"/>
    <dgm:cxn modelId="{9606F2E4-96F6-4C4D-9C40-CA845C9F2430}" srcId="{071A8EAE-FDDC-4A89-B244-46CDA38D5752}" destId="{FFCAFF76-AA76-4F4C-906F-87F670DC0A0E}" srcOrd="0" destOrd="0" parTransId="{3EFDC15B-D501-4ABA-B179-4AE39A06420E}" sibTransId="{C9A7EF0C-5E84-4DF5-B46A-63434EA90427}"/>
    <dgm:cxn modelId="{D194E417-0C9A-4A10-A13C-C3A635BE5E55}" type="presParOf" srcId="{C5E7274E-2702-4805-9C7C-4A677FDAF27D}" destId="{A233B5D6-F37A-497E-B179-35544D17641C}" srcOrd="0" destOrd="0" presId="urn:microsoft.com/office/officeart/2005/8/layout/vList5"/>
    <dgm:cxn modelId="{200C78D1-ABCF-41B2-9C73-05FAA4D3B85B}" type="presParOf" srcId="{A233B5D6-F37A-497E-B179-35544D17641C}" destId="{028082B7-EDB3-4874-A7DE-01075FD8FE42}" srcOrd="0" destOrd="0" presId="urn:microsoft.com/office/officeart/2005/8/layout/vList5"/>
    <dgm:cxn modelId="{9DF62382-17CA-4590-9098-6A5EBB55DEA8}" type="presParOf" srcId="{A233B5D6-F37A-497E-B179-35544D17641C}" destId="{F9E7C7D2-2C0D-441E-B6DE-54F7B46116CC}" srcOrd="1" destOrd="0" presId="urn:microsoft.com/office/officeart/2005/8/layout/vList5"/>
    <dgm:cxn modelId="{C7B36B03-58AE-4C73-AFD0-80DAD5B5BC36}" type="presParOf" srcId="{C5E7274E-2702-4805-9C7C-4A677FDAF27D}" destId="{46BA632F-B22D-4A2F-BCF6-C6B7A0BF5831}" srcOrd="1" destOrd="0" presId="urn:microsoft.com/office/officeart/2005/8/layout/vList5"/>
    <dgm:cxn modelId="{587E73AA-0061-45B0-9ED0-EE5A4E32A69D}" type="presParOf" srcId="{C5E7274E-2702-4805-9C7C-4A677FDAF27D}" destId="{871342E8-4DD2-4A56-B19B-9B46E4A56B43}" srcOrd="2" destOrd="0" presId="urn:microsoft.com/office/officeart/2005/8/layout/vList5"/>
    <dgm:cxn modelId="{E2EDE42D-F705-43CB-8C2A-DC9E7E94441A}" type="presParOf" srcId="{871342E8-4DD2-4A56-B19B-9B46E4A56B43}" destId="{C93F7A7F-196A-4945-9DDA-F1D3273FA927}" srcOrd="0" destOrd="0" presId="urn:microsoft.com/office/officeart/2005/8/layout/vList5"/>
    <dgm:cxn modelId="{5606A8EE-B5EC-4A62-9FB1-2AEF265A13A5}" type="presParOf" srcId="{871342E8-4DD2-4A56-B19B-9B46E4A56B43}" destId="{5B8B1BF2-B3A0-43F9-9569-BA3E144E9043}" srcOrd="1" destOrd="0" presId="urn:microsoft.com/office/officeart/2005/8/layout/vList5"/>
    <dgm:cxn modelId="{F24576E0-2C50-402E-B139-B35B1A5AAA21}" type="presParOf" srcId="{C5E7274E-2702-4805-9C7C-4A677FDAF27D}" destId="{73BA1AC0-0C7D-4B55-93A4-0A71CB694A9E}" srcOrd="3" destOrd="0" presId="urn:microsoft.com/office/officeart/2005/8/layout/vList5"/>
    <dgm:cxn modelId="{15F7E046-0320-482F-82A7-15A597DFFAA8}" type="presParOf" srcId="{C5E7274E-2702-4805-9C7C-4A677FDAF27D}" destId="{B2A1C135-1896-4FDD-9395-9383790ECACF}" srcOrd="4" destOrd="0" presId="urn:microsoft.com/office/officeart/2005/8/layout/vList5"/>
    <dgm:cxn modelId="{0E9B27F7-9DE9-4654-8B32-77A8AE95B697}" type="presParOf" srcId="{B2A1C135-1896-4FDD-9395-9383790ECACF}" destId="{8C9691F5-89EC-4B11-A28B-ECFC8FD61D46}" srcOrd="0" destOrd="0" presId="urn:microsoft.com/office/officeart/2005/8/layout/vList5"/>
    <dgm:cxn modelId="{0270C965-83BE-444B-9FC9-2CA6E28FB4C3}" type="presParOf" srcId="{B2A1C135-1896-4FDD-9395-9383790ECACF}" destId="{26B93C11-1614-400B-9FCC-985E08743C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714770-213F-F743-904F-51B1784DE02E}" type="doc">
      <dgm:prSet loTypeId="urn:microsoft.com/office/officeart/2005/8/layout/hChevron3" loCatId="" qsTypeId="urn:microsoft.com/office/officeart/2005/8/quickstyle/simple5" qsCatId="simple" csTypeId="urn:microsoft.com/office/officeart/2005/8/colors/colorful2" csCatId="colorful" phldr="1"/>
      <dgm:spPr/>
    </dgm:pt>
    <dgm:pt modelId="{9A8B3A12-DDB7-6041-AA36-021E2F8F85E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2005</a:t>
          </a:r>
        </a:p>
      </dgm:t>
    </dgm:pt>
    <dgm:pt modelId="{FC3E8F59-E1D7-AA41-A52D-9D5F655B3B8F}" type="parTrans" cxnId="{9F347B6F-9F67-404C-B178-E61D3BF1CE3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2D69E33-B35C-7E4B-8578-032996609489}" type="sibTrans" cxnId="{9F347B6F-9F67-404C-B178-E61D3BF1CE3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155D4E8-1D42-8F46-BDA5-631F9B5CFCA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2006</a:t>
          </a:r>
        </a:p>
      </dgm:t>
    </dgm:pt>
    <dgm:pt modelId="{5346F8F3-4F1E-B542-A374-BCA7C3A975C2}" type="parTrans" cxnId="{62FC5E12-C08A-254C-9BB7-AB7251FC75D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71FA304-B08D-B14A-B57D-E9EA0AF36E25}" type="sibTrans" cxnId="{62FC5E12-C08A-254C-9BB7-AB7251FC75D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012D134-7464-734B-A5F7-1FEACA2B013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……</a:t>
          </a:r>
        </a:p>
      </dgm:t>
    </dgm:pt>
    <dgm:pt modelId="{E0B3F0E3-33A3-EF4E-9DAA-50AE322EBAA3}" type="parTrans" cxnId="{EE4FFA53-6818-1D44-AF20-959EBAECF3F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73EB8B6-0199-3C4C-B8CA-7C80AE513780}" type="sibTrans" cxnId="{EE4FFA53-6818-1D44-AF20-959EBAECF3F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803E232-7B33-BC4D-A3A4-3B72EEDC1960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2012</a:t>
          </a:r>
          <a:endParaRPr lang="en-US" dirty="0">
            <a:solidFill>
              <a:schemeClr val="tx1"/>
            </a:solidFill>
          </a:endParaRPr>
        </a:p>
      </dgm:t>
    </dgm:pt>
    <dgm:pt modelId="{9C03E30F-FD31-8347-B15C-BBFC30FAF2C8}" type="parTrans" cxnId="{968613D0-D172-A44C-AB4A-9B8D807AD83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DBA24DF-9D9B-E845-AFEC-83CC1EBFAB34}" type="sibTrans" cxnId="{968613D0-D172-A44C-AB4A-9B8D807AD83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30BE0B2-3D88-4FA6-A8D5-46CE6104C6D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2013</a:t>
          </a:r>
        </a:p>
      </dgm:t>
    </dgm:pt>
    <dgm:pt modelId="{E8778B15-101E-44CD-A610-7523E2861F2E}" type="parTrans" cxnId="{911BEAE8-4662-437A-B7BA-F4E8153CEADF}">
      <dgm:prSet/>
      <dgm:spPr/>
      <dgm:t>
        <a:bodyPr/>
        <a:lstStyle/>
        <a:p>
          <a:endParaRPr lang="pt-BR"/>
        </a:p>
      </dgm:t>
    </dgm:pt>
    <dgm:pt modelId="{C43E31DF-A34F-4088-8DFC-DB15BB8E8747}" type="sibTrans" cxnId="{911BEAE8-4662-437A-B7BA-F4E8153CEADF}">
      <dgm:prSet/>
      <dgm:spPr/>
      <dgm:t>
        <a:bodyPr/>
        <a:lstStyle/>
        <a:p>
          <a:endParaRPr lang="pt-BR"/>
        </a:p>
      </dgm:t>
    </dgm:pt>
    <dgm:pt modelId="{21D112CA-13B9-434C-A1F7-DDFA5D33514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2014</a:t>
          </a:r>
        </a:p>
      </dgm:t>
    </dgm:pt>
    <dgm:pt modelId="{EC047336-CF6B-4619-B037-C640F10024E3}" type="parTrans" cxnId="{4DD5F32F-80CB-4404-9547-5C9091588C04}">
      <dgm:prSet/>
      <dgm:spPr/>
      <dgm:t>
        <a:bodyPr/>
        <a:lstStyle/>
        <a:p>
          <a:endParaRPr lang="pt-BR"/>
        </a:p>
      </dgm:t>
    </dgm:pt>
    <dgm:pt modelId="{F2692CC4-5FC1-41F0-8EDB-5A4A2D93DC8A}" type="sibTrans" cxnId="{4DD5F32F-80CB-4404-9547-5C9091588C04}">
      <dgm:prSet/>
      <dgm:spPr/>
      <dgm:t>
        <a:bodyPr/>
        <a:lstStyle/>
        <a:p>
          <a:endParaRPr lang="pt-BR"/>
        </a:p>
      </dgm:t>
    </dgm:pt>
    <dgm:pt modelId="{F4EDD824-1AAC-44E5-ABBD-59FBD98565A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2015</a:t>
          </a:r>
        </a:p>
      </dgm:t>
    </dgm:pt>
    <dgm:pt modelId="{592AD4ED-5E74-495A-89AF-8FEFD4C5C847}" type="parTrans" cxnId="{6AD335D9-325D-4403-B4EE-B7E9568697A5}">
      <dgm:prSet/>
      <dgm:spPr/>
      <dgm:t>
        <a:bodyPr/>
        <a:lstStyle/>
        <a:p>
          <a:endParaRPr lang="pt-BR"/>
        </a:p>
      </dgm:t>
    </dgm:pt>
    <dgm:pt modelId="{93B71784-2FED-415C-8331-07F931D6552D}" type="sibTrans" cxnId="{6AD335D9-325D-4403-B4EE-B7E9568697A5}">
      <dgm:prSet/>
      <dgm:spPr/>
      <dgm:t>
        <a:bodyPr/>
        <a:lstStyle/>
        <a:p>
          <a:endParaRPr lang="pt-BR"/>
        </a:p>
      </dgm:t>
    </dgm:pt>
    <dgm:pt modelId="{CC2CE5BA-4831-294E-8A16-A099CD42EDD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2016</a:t>
          </a:r>
        </a:p>
      </dgm:t>
    </dgm:pt>
    <dgm:pt modelId="{577A3C66-73EB-4A47-8E6E-06AB97973AED}" type="parTrans" cxnId="{856E69A0-9D7F-794D-9201-7056BC7442EB}">
      <dgm:prSet/>
      <dgm:spPr/>
      <dgm:t>
        <a:bodyPr/>
        <a:lstStyle/>
        <a:p>
          <a:endParaRPr lang="pt-BR"/>
        </a:p>
      </dgm:t>
    </dgm:pt>
    <dgm:pt modelId="{FD0F6347-D922-764E-8778-EC51CD095A86}" type="sibTrans" cxnId="{856E69A0-9D7F-794D-9201-7056BC7442EB}">
      <dgm:prSet/>
      <dgm:spPr/>
      <dgm:t>
        <a:bodyPr/>
        <a:lstStyle/>
        <a:p>
          <a:endParaRPr lang="pt-BR"/>
        </a:p>
      </dgm:t>
    </dgm:pt>
    <dgm:pt modelId="{0376F13D-0BE0-4495-8A3A-B4FF7699EA0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2017</a:t>
          </a:r>
        </a:p>
      </dgm:t>
    </dgm:pt>
    <dgm:pt modelId="{17B1CF65-6B15-4B50-B516-C0B0C221D867}" type="parTrans" cxnId="{46A1A64C-41AC-4842-ACBF-1A1933889541}">
      <dgm:prSet/>
      <dgm:spPr/>
      <dgm:t>
        <a:bodyPr/>
        <a:lstStyle/>
        <a:p>
          <a:endParaRPr lang="pt-BR"/>
        </a:p>
      </dgm:t>
    </dgm:pt>
    <dgm:pt modelId="{A23B1410-D288-463C-825E-6D976F1D0A9C}" type="sibTrans" cxnId="{46A1A64C-41AC-4842-ACBF-1A1933889541}">
      <dgm:prSet/>
      <dgm:spPr/>
      <dgm:t>
        <a:bodyPr/>
        <a:lstStyle/>
        <a:p>
          <a:endParaRPr lang="pt-BR"/>
        </a:p>
      </dgm:t>
    </dgm:pt>
    <dgm:pt modelId="{23E771AD-196A-49CF-B0D8-FB4AE8D0981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2018</a:t>
          </a:r>
        </a:p>
      </dgm:t>
    </dgm:pt>
    <dgm:pt modelId="{30936948-FFE7-41D6-A934-958F551B1F36}" type="parTrans" cxnId="{F1C54372-5693-4DDA-B71C-25830CD36569}">
      <dgm:prSet/>
      <dgm:spPr/>
      <dgm:t>
        <a:bodyPr/>
        <a:lstStyle/>
        <a:p>
          <a:endParaRPr lang="pt-BR"/>
        </a:p>
      </dgm:t>
    </dgm:pt>
    <dgm:pt modelId="{E3D43F13-3F46-46CB-A90B-0A69C5BA0310}" type="sibTrans" cxnId="{F1C54372-5693-4DDA-B71C-25830CD36569}">
      <dgm:prSet/>
      <dgm:spPr/>
      <dgm:t>
        <a:bodyPr/>
        <a:lstStyle/>
        <a:p>
          <a:endParaRPr lang="pt-BR"/>
        </a:p>
      </dgm:t>
    </dgm:pt>
    <dgm:pt modelId="{ACEB322E-295B-4EB2-AC05-2EF3A9E5CCE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2019</a:t>
          </a:r>
        </a:p>
      </dgm:t>
    </dgm:pt>
    <dgm:pt modelId="{B36B23C9-367D-4F45-806A-2E81DC8C5735}" type="parTrans" cxnId="{05406278-8003-441A-B138-AF3546DB0D4A}">
      <dgm:prSet/>
      <dgm:spPr/>
      <dgm:t>
        <a:bodyPr/>
        <a:lstStyle/>
        <a:p>
          <a:endParaRPr lang="pt-BR"/>
        </a:p>
      </dgm:t>
    </dgm:pt>
    <dgm:pt modelId="{5A0808A3-3287-4F04-BE15-94B85109F7F1}" type="sibTrans" cxnId="{05406278-8003-441A-B138-AF3546DB0D4A}">
      <dgm:prSet/>
      <dgm:spPr/>
      <dgm:t>
        <a:bodyPr/>
        <a:lstStyle/>
        <a:p>
          <a:endParaRPr lang="pt-BR"/>
        </a:p>
      </dgm:t>
    </dgm:pt>
    <dgm:pt modelId="{9A5D87DF-D39F-8741-98C7-411B941E33CC}" type="pres">
      <dgm:prSet presAssocID="{8C714770-213F-F743-904F-51B1784DE02E}" presName="Name0" presStyleCnt="0">
        <dgm:presLayoutVars>
          <dgm:dir/>
          <dgm:resizeHandles val="exact"/>
        </dgm:presLayoutVars>
      </dgm:prSet>
      <dgm:spPr/>
    </dgm:pt>
    <dgm:pt modelId="{B204A181-ED06-9D40-9B60-C15BC25BE361}" type="pres">
      <dgm:prSet presAssocID="{9A8B3A12-DDB7-6041-AA36-021E2F8F85E5}" presName="parTxOnly" presStyleLbl="node1" presStyleIdx="0" presStyleCnt="11">
        <dgm:presLayoutVars>
          <dgm:bulletEnabled val="1"/>
        </dgm:presLayoutVars>
      </dgm:prSet>
      <dgm:spPr/>
    </dgm:pt>
    <dgm:pt modelId="{C20B7FDF-B6A1-1C4A-8256-1380DF80EB92}" type="pres">
      <dgm:prSet presAssocID="{F2D69E33-B35C-7E4B-8578-032996609489}" presName="parSpace" presStyleCnt="0"/>
      <dgm:spPr/>
    </dgm:pt>
    <dgm:pt modelId="{316D4D14-B84E-F140-9DA0-32874BB1D32F}" type="pres">
      <dgm:prSet presAssocID="{F155D4E8-1D42-8F46-BDA5-631F9B5CFCA5}" presName="parTxOnly" presStyleLbl="node1" presStyleIdx="1" presStyleCnt="11">
        <dgm:presLayoutVars>
          <dgm:bulletEnabled val="1"/>
        </dgm:presLayoutVars>
      </dgm:prSet>
      <dgm:spPr/>
    </dgm:pt>
    <dgm:pt modelId="{39677762-E48C-F441-820A-1A3180047EE8}" type="pres">
      <dgm:prSet presAssocID="{F71FA304-B08D-B14A-B57D-E9EA0AF36E25}" presName="parSpace" presStyleCnt="0"/>
      <dgm:spPr/>
    </dgm:pt>
    <dgm:pt modelId="{09931A69-65C5-9148-B0F4-AAE00DA8474D}" type="pres">
      <dgm:prSet presAssocID="{F012D134-7464-734B-A5F7-1FEACA2B0138}" presName="parTxOnly" presStyleLbl="node1" presStyleIdx="2" presStyleCnt="11">
        <dgm:presLayoutVars>
          <dgm:bulletEnabled val="1"/>
        </dgm:presLayoutVars>
      </dgm:prSet>
      <dgm:spPr/>
    </dgm:pt>
    <dgm:pt modelId="{5FCE6506-E431-F44F-B6B9-6C186E1527E1}" type="pres">
      <dgm:prSet presAssocID="{C73EB8B6-0199-3C4C-B8CA-7C80AE513780}" presName="parSpace" presStyleCnt="0"/>
      <dgm:spPr/>
    </dgm:pt>
    <dgm:pt modelId="{7319AE49-6124-254E-B00C-2FBBC01C2FCD}" type="pres">
      <dgm:prSet presAssocID="{D803E232-7B33-BC4D-A3A4-3B72EEDC1960}" presName="parTxOnly" presStyleLbl="node1" presStyleIdx="3" presStyleCnt="11">
        <dgm:presLayoutVars>
          <dgm:bulletEnabled val="1"/>
        </dgm:presLayoutVars>
      </dgm:prSet>
      <dgm:spPr/>
    </dgm:pt>
    <dgm:pt modelId="{5E47264A-D786-DC49-B3D4-145CC3BED1F7}" type="pres">
      <dgm:prSet presAssocID="{5DBA24DF-9D9B-E845-AFEC-83CC1EBFAB34}" presName="parSpace" presStyleCnt="0"/>
      <dgm:spPr/>
    </dgm:pt>
    <dgm:pt modelId="{77E01DF5-F2B7-4225-ADE8-6CF98BCE549C}" type="pres">
      <dgm:prSet presAssocID="{830BE0B2-3D88-4FA6-A8D5-46CE6104C6DC}" presName="parTxOnly" presStyleLbl="node1" presStyleIdx="4" presStyleCnt="11">
        <dgm:presLayoutVars>
          <dgm:bulletEnabled val="1"/>
        </dgm:presLayoutVars>
      </dgm:prSet>
      <dgm:spPr/>
    </dgm:pt>
    <dgm:pt modelId="{27EE28C3-8225-4AD7-8161-C72E05872D37}" type="pres">
      <dgm:prSet presAssocID="{C43E31DF-A34F-4088-8DFC-DB15BB8E8747}" presName="parSpace" presStyleCnt="0"/>
      <dgm:spPr/>
    </dgm:pt>
    <dgm:pt modelId="{16BBA898-B719-4338-AF0E-5E3248D42307}" type="pres">
      <dgm:prSet presAssocID="{21D112CA-13B9-434C-A1F7-DDFA5D335140}" presName="parTxOnly" presStyleLbl="node1" presStyleIdx="5" presStyleCnt="11">
        <dgm:presLayoutVars>
          <dgm:bulletEnabled val="1"/>
        </dgm:presLayoutVars>
      </dgm:prSet>
      <dgm:spPr/>
    </dgm:pt>
    <dgm:pt modelId="{44291510-4018-4ABB-8973-F01D762870E2}" type="pres">
      <dgm:prSet presAssocID="{F2692CC4-5FC1-41F0-8EDB-5A4A2D93DC8A}" presName="parSpace" presStyleCnt="0"/>
      <dgm:spPr/>
    </dgm:pt>
    <dgm:pt modelId="{F909782D-5557-4EF1-BB16-E581925C086E}" type="pres">
      <dgm:prSet presAssocID="{F4EDD824-1AAC-44E5-ABBD-59FBD98565A3}" presName="parTxOnly" presStyleLbl="node1" presStyleIdx="6" presStyleCnt="11">
        <dgm:presLayoutVars>
          <dgm:bulletEnabled val="1"/>
        </dgm:presLayoutVars>
      </dgm:prSet>
      <dgm:spPr/>
    </dgm:pt>
    <dgm:pt modelId="{AA36B162-98D5-0B44-9885-55182A442692}" type="pres">
      <dgm:prSet presAssocID="{93B71784-2FED-415C-8331-07F931D6552D}" presName="parSpace" presStyleCnt="0"/>
      <dgm:spPr/>
    </dgm:pt>
    <dgm:pt modelId="{88E3A92F-5CCF-EB42-A75C-BB242A3B2AB2}" type="pres">
      <dgm:prSet presAssocID="{CC2CE5BA-4831-294E-8A16-A099CD42EDD4}" presName="parTxOnly" presStyleLbl="node1" presStyleIdx="7" presStyleCnt="11">
        <dgm:presLayoutVars>
          <dgm:bulletEnabled val="1"/>
        </dgm:presLayoutVars>
      </dgm:prSet>
      <dgm:spPr/>
    </dgm:pt>
    <dgm:pt modelId="{44DCFCCC-CCAF-4111-89A5-1443C09A7DF3}" type="pres">
      <dgm:prSet presAssocID="{FD0F6347-D922-764E-8778-EC51CD095A86}" presName="parSpace" presStyleCnt="0"/>
      <dgm:spPr/>
    </dgm:pt>
    <dgm:pt modelId="{175B725E-F825-4DBF-8C60-D0607E539C98}" type="pres">
      <dgm:prSet presAssocID="{0376F13D-0BE0-4495-8A3A-B4FF7699EA06}" presName="parTxOnly" presStyleLbl="node1" presStyleIdx="8" presStyleCnt="11">
        <dgm:presLayoutVars>
          <dgm:bulletEnabled val="1"/>
        </dgm:presLayoutVars>
      </dgm:prSet>
      <dgm:spPr/>
    </dgm:pt>
    <dgm:pt modelId="{AE24758E-2782-4AFE-9F6E-070CE62BAADD}" type="pres">
      <dgm:prSet presAssocID="{A23B1410-D288-463C-825E-6D976F1D0A9C}" presName="parSpace" presStyleCnt="0"/>
      <dgm:spPr/>
    </dgm:pt>
    <dgm:pt modelId="{5715AAC0-42B2-4254-8A1E-79E61FF8BEEF}" type="pres">
      <dgm:prSet presAssocID="{23E771AD-196A-49CF-B0D8-FB4AE8D0981A}" presName="parTxOnly" presStyleLbl="node1" presStyleIdx="9" presStyleCnt="11">
        <dgm:presLayoutVars>
          <dgm:bulletEnabled val="1"/>
        </dgm:presLayoutVars>
      </dgm:prSet>
      <dgm:spPr/>
    </dgm:pt>
    <dgm:pt modelId="{8854E482-5891-4994-8CE3-2546F5DECA14}" type="pres">
      <dgm:prSet presAssocID="{E3D43F13-3F46-46CB-A90B-0A69C5BA0310}" presName="parSpace" presStyleCnt="0"/>
      <dgm:spPr/>
    </dgm:pt>
    <dgm:pt modelId="{6073F708-9A89-4FF4-8EC4-FB370EE52C99}" type="pres">
      <dgm:prSet presAssocID="{ACEB322E-295B-4EB2-AC05-2EF3A9E5CCE7}" presName="parTxOnly" presStyleLbl="node1" presStyleIdx="10" presStyleCnt="11">
        <dgm:presLayoutVars>
          <dgm:bulletEnabled val="1"/>
        </dgm:presLayoutVars>
      </dgm:prSet>
      <dgm:spPr/>
    </dgm:pt>
  </dgm:ptLst>
  <dgm:cxnLst>
    <dgm:cxn modelId="{62FC5E12-C08A-254C-9BB7-AB7251FC75DC}" srcId="{8C714770-213F-F743-904F-51B1784DE02E}" destId="{F155D4E8-1D42-8F46-BDA5-631F9B5CFCA5}" srcOrd="1" destOrd="0" parTransId="{5346F8F3-4F1E-B542-A374-BCA7C3A975C2}" sibTransId="{F71FA304-B08D-B14A-B57D-E9EA0AF36E25}"/>
    <dgm:cxn modelId="{D0FECE14-598F-48F2-9683-EA94DF0CF585}" type="presOf" srcId="{F012D134-7464-734B-A5F7-1FEACA2B0138}" destId="{09931A69-65C5-9148-B0F4-AAE00DA8474D}" srcOrd="0" destOrd="0" presId="urn:microsoft.com/office/officeart/2005/8/layout/hChevron3"/>
    <dgm:cxn modelId="{616FC51B-7CD0-4861-8D22-BB71DB4598A7}" type="presOf" srcId="{D803E232-7B33-BC4D-A3A4-3B72EEDC1960}" destId="{7319AE49-6124-254E-B00C-2FBBC01C2FCD}" srcOrd="0" destOrd="0" presId="urn:microsoft.com/office/officeart/2005/8/layout/hChevron3"/>
    <dgm:cxn modelId="{87ECD322-CA40-4F0A-8A58-E508595ED761}" type="presOf" srcId="{21D112CA-13B9-434C-A1F7-DDFA5D335140}" destId="{16BBA898-B719-4338-AF0E-5E3248D42307}" srcOrd="0" destOrd="0" presId="urn:microsoft.com/office/officeart/2005/8/layout/hChevron3"/>
    <dgm:cxn modelId="{4DD5F32F-80CB-4404-9547-5C9091588C04}" srcId="{8C714770-213F-F743-904F-51B1784DE02E}" destId="{21D112CA-13B9-434C-A1F7-DDFA5D335140}" srcOrd="5" destOrd="0" parTransId="{EC047336-CF6B-4619-B037-C640F10024E3}" sibTransId="{F2692CC4-5FC1-41F0-8EDB-5A4A2D93DC8A}"/>
    <dgm:cxn modelId="{467EFC3F-7D6B-4B3E-BFBB-53F1AC345C50}" type="presOf" srcId="{ACEB322E-295B-4EB2-AC05-2EF3A9E5CCE7}" destId="{6073F708-9A89-4FF4-8EC4-FB370EE52C99}" srcOrd="0" destOrd="0" presId="urn:microsoft.com/office/officeart/2005/8/layout/hChevron3"/>
    <dgm:cxn modelId="{0818B640-C3CD-4145-830E-AEA275120C23}" type="presOf" srcId="{0376F13D-0BE0-4495-8A3A-B4FF7699EA06}" destId="{175B725E-F825-4DBF-8C60-D0607E539C98}" srcOrd="0" destOrd="0" presId="urn:microsoft.com/office/officeart/2005/8/layout/hChevron3"/>
    <dgm:cxn modelId="{46A1A64C-41AC-4842-ACBF-1A1933889541}" srcId="{8C714770-213F-F743-904F-51B1784DE02E}" destId="{0376F13D-0BE0-4495-8A3A-B4FF7699EA06}" srcOrd="8" destOrd="0" parTransId="{17B1CF65-6B15-4B50-B516-C0B0C221D867}" sibTransId="{A23B1410-D288-463C-825E-6D976F1D0A9C}"/>
    <dgm:cxn modelId="{EE4FFA53-6818-1D44-AF20-959EBAECF3FB}" srcId="{8C714770-213F-F743-904F-51B1784DE02E}" destId="{F012D134-7464-734B-A5F7-1FEACA2B0138}" srcOrd="2" destOrd="0" parTransId="{E0B3F0E3-33A3-EF4E-9DAA-50AE322EBAA3}" sibTransId="{C73EB8B6-0199-3C4C-B8CA-7C80AE513780}"/>
    <dgm:cxn modelId="{9F347B6F-9F67-404C-B178-E61D3BF1CE3F}" srcId="{8C714770-213F-F743-904F-51B1784DE02E}" destId="{9A8B3A12-DDB7-6041-AA36-021E2F8F85E5}" srcOrd="0" destOrd="0" parTransId="{FC3E8F59-E1D7-AA41-A52D-9D5F655B3B8F}" sibTransId="{F2D69E33-B35C-7E4B-8578-032996609489}"/>
    <dgm:cxn modelId="{F1C54372-5693-4DDA-B71C-25830CD36569}" srcId="{8C714770-213F-F743-904F-51B1784DE02E}" destId="{23E771AD-196A-49CF-B0D8-FB4AE8D0981A}" srcOrd="9" destOrd="0" parTransId="{30936948-FFE7-41D6-A934-958F551B1F36}" sibTransId="{E3D43F13-3F46-46CB-A90B-0A69C5BA0310}"/>
    <dgm:cxn modelId="{FC021875-74DA-404F-98A9-5E6B3F6C0446}" type="presOf" srcId="{9A8B3A12-DDB7-6041-AA36-021E2F8F85E5}" destId="{B204A181-ED06-9D40-9B60-C15BC25BE361}" srcOrd="0" destOrd="0" presId="urn:microsoft.com/office/officeart/2005/8/layout/hChevron3"/>
    <dgm:cxn modelId="{05406278-8003-441A-B138-AF3546DB0D4A}" srcId="{8C714770-213F-F743-904F-51B1784DE02E}" destId="{ACEB322E-295B-4EB2-AC05-2EF3A9E5CCE7}" srcOrd="10" destOrd="0" parTransId="{B36B23C9-367D-4F45-806A-2E81DC8C5735}" sibTransId="{5A0808A3-3287-4F04-BE15-94B85109F7F1}"/>
    <dgm:cxn modelId="{E8334981-C7C3-45A5-86F1-C6A291FBB386}" type="presOf" srcId="{830BE0B2-3D88-4FA6-A8D5-46CE6104C6DC}" destId="{77E01DF5-F2B7-4225-ADE8-6CF98BCE549C}" srcOrd="0" destOrd="0" presId="urn:microsoft.com/office/officeart/2005/8/layout/hChevron3"/>
    <dgm:cxn modelId="{91D78D83-4375-4F6D-8254-719FC469BEDA}" type="presOf" srcId="{F4EDD824-1AAC-44E5-ABBD-59FBD98565A3}" destId="{F909782D-5557-4EF1-BB16-E581925C086E}" srcOrd="0" destOrd="0" presId="urn:microsoft.com/office/officeart/2005/8/layout/hChevron3"/>
    <dgm:cxn modelId="{B27D0085-4E17-41C5-948A-4B0BF75FBA28}" type="presOf" srcId="{F155D4E8-1D42-8F46-BDA5-631F9B5CFCA5}" destId="{316D4D14-B84E-F140-9DA0-32874BB1D32F}" srcOrd="0" destOrd="0" presId="urn:microsoft.com/office/officeart/2005/8/layout/hChevron3"/>
    <dgm:cxn modelId="{DA0C818B-5D8A-44DF-B9F9-F6FFD2659DFD}" type="presOf" srcId="{CC2CE5BA-4831-294E-8A16-A099CD42EDD4}" destId="{88E3A92F-5CCF-EB42-A75C-BB242A3B2AB2}" srcOrd="0" destOrd="0" presId="urn:microsoft.com/office/officeart/2005/8/layout/hChevron3"/>
    <dgm:cxn modelId="{856E69A0-9D7F-794D-9201-7056BC7442EB}" srcId="{8C714770-213F-F743-904F-51B1784DE02E}" destId="{CC2CE5BA-4831-294E-8A16-A099CD42EDD4}" srcOrd="7" destOrd="0" parTransId="{577A3C66-73EB-4A47-8E6E-06AB97973AED}" sibTransId="{FD0F6347-D922-764E-8778-EC51CD095A86}"/>
    <dgm:cxn modelId="{165BF3CB-E56E-4B7D-ADC7-A640ADAF1A45}" type="presOf" srcId="{23E771AD-196A-49CF-B0D8-FB4AE8D0981A}" destId="{5715AAC0-42B2-4254-8A1E-79E61FF8BEEF}" srcOrd="0" destOrd="0" presId="urn:microsoft.com/office/officeart/2005/8/layout/hChevron3"/>
    <dgm:cxn modelId="{3DF1C7CC-E2D9-4E45-9498-68A7A0857281}" type="presOf" srcId="{8C714770-213F-F743-904F-51B1784DE02E}" destId="{9A5D87DF-D39F-8741-98C7-411B941E33CC}" srcOrd="0" destOrd="0" presId="urn:microsoft.com/office/officeart/2005/8/layout/hChevron3"/>
    <dgm:cxn modelId="{968613D0-D172-A44C-AB4A-9B8D807AD83A}" srcId="{8C714770-213F-F743-904F-51B1784DE02E}" destId="{D803E232-7B33-BC4D-A3A4-3B72EEDC1960}" srcOrd="3" destOrd="0" parTransId="{9C03E30F-FD31-8347-B15C-BBFC30FAF2C8}" sibTransId="{5DBA24DF-9D9B-E845-AFEC-83CC1EBFAB34}"/>
    <dgm:cxn modelId="{6AD335D9-325D-4403-B4EE-B7E9568697A5}" srcId="{8C714770-213F-F743-904F-51B1784DE02E}" destId="{F4EDD824-1AAC-44E5-ABBD-59FBD98565A3}" srcOrd="6" destOrd="0" parTransId="{592AD4ED-5E74-495A-89AF-8FEFD4C5C847}" sibTransId="{93B71784-2FED-415C-8331-07F931D6552D}"/>
    <dgm:cxn modelId="{911BEAE8-4662-437A-B7BA-F4E8153CEADF}" srcId="{8C714770-213F-F743-904F-51B1784DE02E}" destId="{830BE0B2-3D88-4FA6-A8D5-46CE6104C6DC}" srcOrd="4" destOrd="0" parTransId="{E8778B15-101E-44CD-A610-7523E2861F2E}" sibTransId="{C43E31DF-A34F-4088-8DFC-DB15BB8E8747}"/>
    <dgm:cxn modelId="{75CC17AC-FB3A-449E-8E74-C5A1DBC507E4}" type="presParOf" srcId="{9A5D87DF-D39F-8741-98C7-411B941E33CC}" destId="{B204A181-ED06-9D40-9B60-C15BC25BE361}" srcOrd="0" destOrd="0" presId="urn:microsoft.com/office/officeart/2005/8/layout/hChevron3"/>
    <dgm:cxn modelId="{21D61E96-BD08-4242-BBF4-D560701B3971}" type="presParOf" srcId="{9A5D87DF-D39F-8741-98C7-411B941E33CC}" destId="{C20B7FDF-B6A1-1C4A-8256-1380DF80EB92}" srcOrd="1" destOrd="0" presId="urn:microsoft.com/office/officeart/2005/8/layout/hChevron3"/>
    <dgm:cxn modelId="{CD845314-9AC2-4484-90BA-F3F74F762FC8}" type="presParOf" srcId="{9A5D87DF-D39F-8741-98C7-411B941E33CC}" destId="{316D4D14-B84E-F140-9DA0-32874BB1D32F}" srcOrd="2" destOrd="0" presId="urn:microsoft.com/office/officeart/2005/8/layout/hChevron3"/>
    <dgm:cxn modelId="{57A0BDEF-2F47-4265-918A-959314B8BF3A}" type="presParOf" srcId="{9A5D87DF-D39F-8741-98C7-411B941E33CC}" destId="{39677762-E48C-F441-820A-1A3180047EE8}" srcOrd="3" destOrd="0" presId="urn:microsoft.com/office/officeart/2005/8/layout/hChevron3"/>
    <dgm:cxn modelId="{77BE7F42-10F1-42E6-B614-6C6FF5B2C9DC}" type="presParOf" srcId="{9A5D87DF-D39F-8741-98C7-411B941E33CC}" destId="{09931A69-65C5-9148-B0F4-AAE00DA8474D}" srcOrd="4" destOrd="0" presId="urn:microsoft.com/office/officeart/2005/8/layout/hChevron3"/>
    <dgm:cxn modelId="{E9243CEC-901B-40F1-9B71-9A10D4D87F5F}" type="presParOf" srcId="{9A5D87DF-D39F-8741-98C7-411B941E33CC}" destId="{5FCE6506-E431-F44F-B6B9-6C186E1527E1}" srcOrd="5" destOrd="0" presId="urn:microsoft.com/office/officeart/2005/8/layout/hChevron3"/>
    <dgm:cxn modelId="{08C2792B-D08F-4422-870C-4C94A672F72F}" type="presParOf" srcId="{9A5D87DF-D39F-8741-98C7-411B941E33CC}" destId="{7319AE49-6124-254E-B00C-2FBBC01C2FCD}" srcOrd="6" destOrd="0" presId="urn:microsoft.com/office/officeart/2005/8/layout/hChevron3"/>
    <dgm:cxn modelId="{9B3A0B8D-CBE0-4641-BFF9-FD0401D13EF5}" type="presParOf" srcId="{9A5D87DF-D39F-8741-98C7-411B941E33CC}" destId="{5E47264A-D786-DC49-B3D4-145CC3BED1F7}" srcOrd="7" destOrd="0" presId="urn:microsoft.com/office/officeart/2005/8/layout/hChevron3"/>
    <dgm:cxn modelId="{3179E57F-37D8-43D8-B1CB-21CD967381AE}" type="presParOf" srcId="{9A5D87DF-D39F-8741-98C7-411B941E33CC}" destId="{77E01DF5-F2B7-4225-ADE8-6CF98BCE549C}" srcOrd="8" destOrd="0" presId="urn:microsoft.com/office/officeart/2005/8/layout/hChevron3"/>
    <dgm:cxn modelId="{6BFE21E0-18E2-4497-A0A4-AC8438590CF0}" type="presParOf" srcId="{9A5D87DF-D39F-8741-98C7-411B941E33CC}" destId="{27EE28C3-8225-4AD7-8161-C72E05872D37}" srcOrd="9" destOrd="0" presId="urn:microsoft.com/office/officeart/2005/8/layout/hChevron3"/>
    <dgm:cxn modelId="{05866BF0-3119-4588-9FFB-500A2E97D867}" type="presParOf" srcId="{9A5D87DF-D39F-8741-98C7-411B941E33CC}" destId="{16BBA898-B719-4338-AF0E-5E3248D42307}" srcOrd="10" destOrd="0" presId="urn:microsoft.com/office/officeart/2005/8/layout/hChevron3"/>
    <dgm:cxn modelId="{9E27DC6A-80A3-4712-8FA8-2418E7D36FB7}" type="presParOf" srcId="{9A5D87DF-D39F-8741-98C7-411B941E33CC}" destId="{44291510-4018-4ABB-8973-F01D762870E2}" srcOrd="11" destOrd="0" presId="urn:microsoft.com/office/officeart/2005/8/layout/hChevron3"/>
    <dgm:cxn modelId="{A2F97B11-E413-440C-8A04-958F2C08B151}" type="presParOf" srcId="{9A5D87DF-D39F-8741-98C7-411B941E33CC}" destId="{F909782D-5557-4EF1-BB16-E581925C086E}" srcOrd="12" destOrd="0" presId="urn:microsoft.com/office/officeart/2005/8/layout/hChevron3"/>
    <dgm:cxn modelId="{C4DB964C-FDE4-4B99-9D20-181E9B10E9D6}" type="presParOf" srcId="{9A5D87DF-D39F-8741-98C7-411B941E33CC}" destId="{AA36B162-98D5-0B44-9885-55182A442692}" srcOrd="13" destOrd="0" presId="urn:microsoft.com/office/officeart/2005/8/layout/hChevron3"/>
    <dgm:cxn modelId="{84218EC3-B8B8-4763-9480-4294E232A447}" type="presParOf" srcId="{9A5D87DF-D39F-8741-98C7-411B941E33CC}" destId="{88E3A92F-5CCF-EB42-A75C-BB242A3B2AB2}" srcOrd="14" destOrd="0" presId="urn:microsoft.com/office/officeart/2005/8/layout/hChevron3"/>
    <dgm:cxn modelId="{485F5364-5CE2-46D0-8E3A-A826ECB84245}" type="presParOf" srcId="{9A5D87DF-D39F-8741-98C7-411B941E33CC}" destId="{44DCFCCC-CCAF-4111-89A5-1443C09A7DF3}" srcOrd="15" destOrd="0" presId="urn:microsoft.com/office/officeart/2005/8/layout/hChevron3"/>
    <dgm:cxn modelId="{E80B75F1-A56D-42AA-B940-BACF6513E005}" type="presParOf" srcId="{9A5D87DF-D39F-8741-98C7-411B941E33CC}" destId="{175B725E-F825-4DBF-8C60-D0607E539C98}" srcOrd="16" destOrd="0" presId="urn:microsoft.com/office/officeart/2005/8/layout/hChevron3"/>
    <dgm:cxn modelId="{FBAE08FD-0773-46B4-9C2D-63B458C7C43E}" type="presParOf" srcId="{9A5D87DF-D39F-8741-98C7-411B941E33CC}" destId="{AE24758E-2782-4AFE-9F6E-070CE62BAADD}" srcOrd="17" destOrd="0" presId="urn:microsoft.com/office/officeart/2005/8/layout/hChevron3"/>
    <dgm:cxn modelId="{5E054F94-B66E-4160-A412-E98258BFECBD}" type="presParOf" srcId="{9A5D87DF-D39F-8741-98C7-411B941E33CC}" destId="{5715AAC0-42B2-4254-8A1E-79E61FF8BEEF}" srcOrd="18" destOrd="0" presId="urn:microsoft.com/office/officeart/2005/8/layout/hChevron3"/>
    <dgm:cxn modelId="{EF392A29-E806-4A3B-9A80-F74927882A41}" type="presParOf" srcId="{9A5D87DF-D39F-8741-98C7-411B941E33CC}" destId="{8854E482-5891-4994-8CE3-2546F5DECA14}" srcOrd="19" destOrd="0" presId="urn:microsoft.com/office/officeart/2005/8/layout/hChevron3"/>
    <dgm:cxn modelId="{C0AAC413-F6D4-4913-A9CA-99438B033E20}" type="presParOf" srcId="{9A5D87DF-D39F-8741-98C7-411B941E33CC}" destId="{6073F708-9A89-4FF4-8EC4-FB370EE52C99}" srcOrd="2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E8161E-2831-479E-87CE-2F0E519062F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pt-BR"/>
        </a:p>
      </dgm:t>
    </dgm:pt>
    <dgm:pt modelId="{071A8EAE-FDDC-4A89-B244-46CDA38D5752}">
      <dgm:prSet phldrT="[Texto]"/>
      <dgm:spPr>
        <a:solidFill>
          <a:schemeClr val="accent3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dirty="0"/>
            <a:t>O que deve ser informado à ANS</a:t>
          </a:r>
        </a:p>
        <a:p>
          <a:endParaRPr lang="pt-BR" dirty="0"/>
        </a:p>
      </dgm:t>
    </dgm:pt>
    <dgm:pt modelId="{6C47E6AD-54A9-4C28-B579-F638A61370B4}" type="parTrans" cxnId="{E65B0E1E-B4E0-4FAD-8969-936E668B698B}">
      <dgm:prSet/>
      <dgm:spPr/>
      <dgm:t>
        <a:bodyPr/>
        <a:lstStyle/>
        <a:p>
          <a:endParaRPr lang="pt-BR"/>
        </a:p>
      </dgm:t>
    </dgm:pt>
    <dgm:pt modelId="{47FD2941-4BD7-43A8-B430-6B519A8A6EAD}" type="sibTrans" cxnId="{E65B0E1E-B4E0-4FAD-8969-936E668B698B}">
      <dgm:prSet/>
      <dgm:spPr/>
      <dgm:t>
        <a:bodyPr/>
        <a:lstStyle/>
        <a:p>
          <a:endParaRPr lang="pt-BR"/>
        </a:p>
      </dgm:t>
    </dgm:pt>
    <dgm:pt modelId="{FFCAFF76-AA76-4F4C-906F-87F670DC0A0E}">
      <dgm:prSet phldrT="[Texto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pt-BR" dirty="0"/>
            <a:t>Devem ser informados os eventos e despesas exclusivamente de beneficiários que mantêm contrato com a operadora de planos de saúde, independentemente de compartilhamento de risco/repasse continuado da assistência para outras operadoras de planos de saúde e das formas de remuneração dos prestadores de serviços praticadas pela operadora. </a:t>
          </a:r>
        </a:p>
      </dgm:t>
    </dgm:pt>
    <dgm:pt modelId="{3EFDC15B-D501-4ABA-B179-4AE39A06420E}" type="parTrans" cxnId="{9606F2E4-96F6-4C4D-9C40-CA845C9F2430}">
      <dgm:prSet/>
      <dgm:spPr/>
      <dgm:t>
        <a:bodyPr/>
        <a:lstStyle/>
        <a:p>
          <a:endParaRPr lang="pt-BR"/>
        </a:p>
      </dgm:t>
    </dgm:pt>
    <dgm:pt modelId="{C9A7EF0C-5E84-4DF5-B46A-63434EA90427}" type="sibTrans" cxnId="{9606F2E4-96F6-4C4D-9C40-CA845C9F2430}">
      <dgm:prSet/>
      <dgm:spPr/>
      <dgm:t>
        <a:bodyPr/>
        <a:lstStyle/>
        <a:p>
          <a:endParaRPr lang="pt-BR"/>
        </a:p>
      </dgm:t>
    </dgm:pt>
    <dgm:pt modelId="{3BB8DB54-E91D-4B68-BBC3-81F7FA5E0037}">
      <dgm:prSet phldrT="[Texto]"/>
      <dgm:spPr>
        <a:solidFill>
          <a:schemeClr val="accent3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dirty="0"/>
            <a:t>RN 305</a:t>
          </a:r>
        </a:p>
      </dgm:t>
    </dgm:pt>
    <dgm:pt modelId="{41AECCFF-3E23-44B9-A905-40618C50554C}" type="parTrans" cxnId="{DE73DE3C-9F5D-46EF-9916-5ADA9F3E6C04}">
      <dgm:prSet/>
      <dgm:spPr/>
      <dgm:t>
        <a:bodyPr/>
        <a:lstStyle/>
        <a:p>
          <a:endParaRPr lang="pt-BR"/>
        </a:p>
      </dgm:t>
    </dgm:pt>
    <dgm:pt modelId="{E84C7969-2C9D-47B9-A75A-FFA7F3296837}" type="sibTrans" cxnId="{DE73DE3C-9F5D-46EF-9916-5ADA9F3E6C04}">
      <dgm:prSet/>
      <dgm:spPr/>
      <dgm:t>
        <a:bodyPr/>
        <a:lstStyle/>
        <a:p>
          <a:endParaRPr lang="pt-BR"/>
        </a:p>
      </dgm:t>
    </dgm:pt>
    <dgm:pt modelId="{B5B63202-4F0B-4839-A1DB-EA70068A47A6}">
      <dgm:prSet phldrT="[Texto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dirty="0"/>
            <a:t>Art. 23. Fica instituído o monitoramento do Padrão TISS, com base nos dados disponíveis na ANS e nos demais órgãos do Ministério da Saúde.</a:t>
          </a:r>
        </a:p>
      </dgm:t>
    </dgm:pt>
    <dgm:pt modelId="{F431A003-6D9D-4E39-9462-1A488F0FEA7D}" type="parTrans" cxnId="{0387923F-46E0-46C3-B49D-ACFA0E766E89}">
      <dgm:prSet/>
      <dgm:spPr/>
      <dgm:t>
        <a:bodyPr/>
        <a:lstStyle/>
        <a:p>
          <a:endParaRPr lang="pt-BR"/>
        </a:p>
      </dgm:t>
    </dgm:pt>
    <dgm:pt modelId="{FF7ED1FC-6409-4406-925C-EE581F9563AB}" type="sibTrans" cxnId="{0387923F-46E0-46C3-B49D-ACFA0E766E89}">
      <dgm:prSet/>
      <dgm:spPr/>
      <dgm:t>
        <a:bodyPr/>
        <a:lstStyle/>
        <a:p>
          <a:endParaRPr lang="pt-BR"/>
        </a:p>
      </dgm:t>
    </dgm:pt>
    <dgm:pt modelId="{0CDF41C3-3B2A-42AC-8837-0794A758038F}">
      <dgm:prSet phldrT="[Texto]"/>
      <dgm:spPr>
        <a:solidFill>
          <a:schemeClr val="accent3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dirty="0"/>
            <a:t>Início da obrigação	</a:t>
          </a:r>
        </a:p>
      </dgm:t>
    </dgm:pt>
    <dgm:pt modelId="{79F9E7B0-1658-4D86-8E61-A46A4DA37870}" type="parTrans" cxnId="{0E0DF2BA-2BF8-4255-862C-8F1800017303}">
      <dgm:prSet/>
      <dgm:spPr/>
      <dgm:t>
        <a:bodyPr/>
        <a:lstStyle/>
        <a:p>
          <a:endParaRPr lang="pt-BR"/>
        </a:p>
      </dgm:t>
    </dgm:pt>
    <dgm:pt modelId="{A90FB5FB-33B5-4AE9-9105-700650345929}" type="sibTrans" cxnId="{0E0DF2BA-2BF8-4255-862C-8F1800017303}">
      <dgm:prSet/>
      <dgm:spPr/>
      <dgm:t>
        <a:bodyPr/>
        <a:lstStyle/>
        <a:p>
          <a:endParaRPr lang="pt-BR"/>
        </a:p>
      </dgm:t>
    </dgm:pt>
    <dgm:pt modelId="{C2DFD3BF-A351-4BC4-87BA-91549274CCE4}">
      <dgm:prSet phldrT="[Texto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dirty="0"/>
            <a:t>O envio dos dados do Padrão TISS para a ANS é devido, mensalmente, pela operadora de plano privado de assistência à saúde a partir da competência setembro de 2014.</a:t>
          </a:r>
        </a:p>
      </dgm:t>
    </dgm:pt>
    <dgm:pt modelId="{DAC002CC-E6A0-4EF4-97CC-FD1FE058EAFA}" type="parTrans" cxnId="{4D5FCD3A-3A81-4221-BFFD-0F910F0A9832}">
      <dgm:prSet/>
      <dgm:spPr/>
      <dgm:t>
        <a:bodyPr/>
        <a:lstStyle/>
        <a:p>
          <a:endParaRPr lang="pt-BR"/>
        </a:p>
      </dgm:t>
    </dgm:pt>
    <dgm:pt modelId="{40B71698-A49E-4896-AF50-AFD05C2F452C}" type="sibTrans" cxnId="{4D5FCD3A-3A81-4221-BFFD-0F910F0A9832}">
      <dgm:prSet/>
      <dgm:spPr/>
      <dgm:t>
        <a:bodyPr/>
        <a:lstStyle/>
        <a:p>
          <a:endParaRPr lang="pt-BR"/>
        </a:p>
      </dgm:t>
    </dgm:pt>
    <dgm:pt modelId="{C5E7274E-2702-4805-9C7C-4A677FDAF27D}" type="pres">
      <dgm:prSet presAssocID="{F4E8161E-2831-479E-87CE-2F0E519062F1}" presName="Name0" presStyleCnt="0">
        <dgm:presLayoutVars>
          <dgm:dir/>
          <dgm:animLvl val="lvl"/>
          <dgm:resizeHandles val="exact"/>
        </dgm:presLayoutVars>
      </dgm:prSet>
      <dgm:spPr/>
    </dgm:pt>
    <dgm:pt modelId="{A233B5D6-F37A-497E-B179-35544D17641C}" type="pres">
      <dgm:prSet presAssocID="{3BB8DB54-E91D-4B68-BBC3-81F7FA5E0037}" presName="lin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28082B7-EDB3-4874-A7DE-01075FD8FE42}" type="pres">
      <dgm:prSet presAssocID="{3BB8DB54-E91D-4B68-BBC3-81F7FA5E0037}" presName="parentText" presStyleLbl="node1" presStyleIdx="0" presStyleCnt="3" custScaleX="74180">
        <dgm:presLayoutVars>
          <dgm:chMax val="1"/>
          <dgm:bulletEnabled val="1"/>
        </dgm:presLayoutVars>
      </dgm:prSet>
      <dgm:spPr/>
    </dgm:pt>
    <dgm:pt modelId="{F9E7C7D2-2C0D-441E-B6DE-54F7B46116CC}" type="pres">
      <dgm:prSet presAssocID="{3BB8DB54-E91D-4B68-BBC3-81F7FA5E0037}" presName="descendantText" presStyleLbl="alignAccFollowNode1" presStyleIdx="0" presStyleCnt="3">
        <dgm:presLayoutVars>
          <dgm:bulletEnabled val="1"/>
        </dgm:presLayoutVars>
      </dgm:prSet>
      <dgm:spPr/>
    </dgm:pt>
    <dgm:pt modelId="{46BA632F-B22D-4A2F-BCF6-C6B7A0BF5831}" type="pres">
      <dgm:prSet presAssocID="{E84C7969-2C9D-47B9-A75A-FFA7F3296837}" presName="sp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871342E8-4DD2-4A56-B19B-9B46E4A56B43}" type="pres">
      <dgm:prSet presAssocID="{0CDF41C3-3B2A-42AC-8837-0794A758038F}" presName="lin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C93F7A7F-196A-4945-9DDA-F1D3273FA927}" type="pres">
      <dgm:prSet presAssocID="{0CDF41C3-3B2A-42AC-8837-0794A758038F}" presName="parentText" presStyleLbl="node1" presStyleIdx="1" presStyleCnt="3" custScaleX="73778">
        <dgm:presLayoutVars>
          <dgm:chMax val="1"/>
          <dgm:bulletEnabled val="1"/>
        </dgm:presLayoutVars>
      </dgm:prSet>
      <dgm:spPr/>
    </dgm:pt>
    <dgm:pt modelId="{5B8B1BF2-B3A0-43F9-9569-BA3E144E9043}" type="pres">
      <dgm:prSet presAssocID="{0CDF41C3-3B2A-42AC-8837-0794A758038F}" presName="descendantText" presStyleLbl="alignAccFollowNode1" presStyleIdx="1" presStyleCnt="3">
        <dgm:presLayoutVars>
          <dgm:bulletEnabled val="1"/>
        </dgm:presLayoutVars>
      </dgm:prSet>
      <dgm:spPr/>
    </dgm:pt>
    <dgm:pt modelId="{73BA1AC0-0C7D-4B55-93A4-0A71CB694A9E}" type="pres">
      <dgm:prSet presAssocID="{A90FB5FB-33B5-4AE9-9105-700650345929}" presName="sp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2A1C135-1896-4FDD-9395-9383790ECACF}" type="pres">
      <dgm:prSet presAssocID="{071A8EAE-FDDC-4A89-B244-46CDA38D5752}" presName="lin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8C9691F5-89EC-4B11-A28B-ECFC8FD61D46}" type="pres">
      <dgm:prSet presAssocID="{071A8EAE-FDDC-4A89-B244-46CDA38D5752}" presName="parentText" presStyleLbl="node1" presStyleIdx="2" presStyleCnt="3" custScaleX="71312">
        <dgm:presLayoutVars>
          <dgm:chMax val="1"/>
          <dgm:bulletEnabled val="1"/>
        </dgm:presLayoutVars>
      </dgm:prSet>
      <dgm:spPr/>
    </dgm:pt>
    <dgm:pt modelId="{26B93C11-1614-400B-9FCC-985E08743C3E}" type="pres">
      <dgm:prSet presAssocID="{071A8EAE-FDDC-4A89-B244-46CDA38D575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E65B0E1E-B4E0-4FAD-8969-936E668B698B}" srcId="{F4E8161E-2831-479E-87CE-2F0E519062F1}" destId="{071A8EAE-FDDC-4A89-B244-46CDA38D5752}" srcOrd="2" destOrd="0" parTransId="{6C47E6AD-54A9-4C28-B579-F638A61370B4}" sibTransId="{47FD2941-4BD7-43A8-B430-6B519A8A6EAD}"/>
    <dgm:cxn modelId="{A9F02129-8324-4ABC-9C44-F314A0A94409}" type="presOf" srcId="{C2DFD3BF-A351-4BC4-87BA-91549274CCE4}" destId="{5B8B1BF2-B3A0-43F9-9569-BA3E144E9043}" srcOrd="0" destOrd="0" presId="urn:microsoft.com/office/officeart/2005/8/layout/vList5"/>
    <dgm:cxn modelId="{4D5FCD3A-3A81-4221-BFFD-0F910F0A9832}" srcId="{0CDF41C3-3B2A-42AC-8837-0794A758038F}" destId="{C2DFD3BF-A351-4BC4-87BA-91549274CCE4}" srcOrd="0" destOrd="0" parTransId="{DAC002CC-E6A0-4EF4-97CC-FD1FE058EAFA}" sibTransId="{40B71698-A49E-4896-AF50-AFD05C2F452C}"/>
    <dgm:cxn modelId="{DE73DE3C-9F5D-46EF-9916-5ADA9F3E6C04}" srcId="{F4E8161E-2831-479E-87CE-2F0E519062F1}" destId="{3BB8DB54-E91D-4B68-BBC3-81F7FA5E0037}" srcOrd="0" destOrd="0" parTransId="{41AECCFF-3E23-44B9-A905-40618C50554C}" sibTransId="{E84C7969-2C9D-47B9-A75A-FFA7F3296837}"/>
    <dgm:cxn modelId="{0387923F-46E0-46C3-B49D-ACFA0E766E89}" srcId="{3BB8DB54-E91D-4B68-BBC3-81F7FA5E0037}" destId="{B5B63202-4F0B-4839-A1DB-EA70068A47A6}" srcOrd="0" destOrd="0" parTransId="{F431A003-6D9D-4E39-9462-1A488F0FEA7D}" sibTransId="{FF7ED1FC-6409-4406-925C-EE581F9563AB}"/>
    <dgm:cxn modelId="{CFC7E349-6790-42E8-ABAD-F69E612667E5}" type="presOf" srcId="{FFCAFF76-AA76-4F4C-906F-87F670DC0A0E}" destId="{26B93C11-1614-400B-9FCC-985E08743C3E}" srcOrd="0" destOrd="0" presId="urn:microsoft.com/office/officeart/2005/8/layout/vList5"/>
    <dgm:cxn modelId="{D063CC57-2502-47C1-97A1-4F9A5BE98A9C}" type="presOf" srcId="{0CDF41C3-3B2A-42AC-8837-0794A758038F}" destId="{C93F7A7F-196A-4945-9DDA-F1D3273FA927}" srcOrd="0" destOrd="0" presId="urn:microsoft.com/office/officeart/2005/8/layout/vList5"/>
    <dgm:cxn modelId="{EA54B76A-5FCD-420D-AB83-5C738E18FD31}" type="presOf" srcId="{B5B63202-4F0B-4839-A1DB-EA70068A47A6}" destId="{F9E7C7D2-2C0D-441E-B6DE-54F7B46116CC}" srcOrd="0" destOrd="0" presId="urn:microsoft.com/office/officeart/2005/8/layout/vList5"/>
    <dgm:cxn modelId="{0E0DF2BA-2BF8-4255-862C-8F1800017303}" srcId="{F4E8161E-2831-479E-87CE-2F0E519062F1}" destId="{0CDF41C3-3B2A-42AC-8837-0794A758038F}" srcOrd="1" destOrd="0" parTransId="{79F9E7B0-1658-4D86-8E61-A46A4DA37870}" sibTransId="{A90FB5FB-33B5-4AE9-9105-700650345929}"/>
    <dgm:cxn modelId="{743987CC-AAE6-47E0-BC9A-7528D8B6AF47}" type="presOf" srcId="{071A8EAE-FDDC-4A89-B244-46CDA38D5752}" destId="{8C9691F5-89EC-4B11-A28B-ECFC8FD61D46}" srcOrd="0" destOrd="0" presId="urn:microsoft.com/office/officeart/2005/8/layout/vList5"/>
    <dgm:cxn modelId="{EFF68CD5-70D2-4E69-A9EF-9032FF65637D}" type="presOf" srcId="{3BB8DB54-E91D-4B68-BBC3-81F7FA5E0037}" destId="{028082B7-EDB3-4874-A7DE-01075FD8FE42}" srcOrd="0" destOrd="0" presId="urn:microsoft.com/office/officeart/2005/8/layout/vList5"/>
    <dgm:cxn modelId="{31AC2BDD-25B4-4613-AA2A-62EEB0479426}" type="presOf" srcId="{F4E8161E-2831-479E-87CE-2F0E519062F1}" destId="{C5E7274E-2702-4805-9C7C-4A677FDAF27D}" srcOrd="0" destOrd="0" presId="urn:microsoft.com/office/officeart/2005/8/layout/vList5"/>
    <dgm:cxn modelId="{9606F2E4-96F6-4C4D-9C40-CA845C9F2430}" srcId="{071A8EAE-FDDC-4A89-B244-46CDA38D5752}" destId="{FFCAFF76-AA76-4F4C-906F-87F670DC0A0E}" srcOrd="0" destOrd="0" parTransId="{3EFDC15B-D501-4ABA-B179-4AE39A06420E}" sibTransId="{C9A7EF0C-5E84-4DF5-B46A-63434EA90427}"/>
    <dgm:cxn modelId="{D194E417-0C9A-4A10-A13C-C3A635BE5E55}" type="presParOf" srcId="{C5E7274E-2702-4805-9C7C-4A677FDAF27D}" destId="{A233B5D6-F37A-497E-B179-35544D17641C}" srcOrd="0" destOrd="0" presId="urn:microsoft.com/office/officeart/2005/8/layout/vList5"/>
    <dgm:cxn modelId="{200C78D1-ABCF-41B2-9C73-05FAA4D3B85B}" type="presParOf" srcId="{A233B5D6-F37A-497E-B179-35544D17641C}" destId="{028082B7-EDB3-4874-A7DE-01075FD8FE42}" srcOrd="0" destOrd="0" presId="urn:microsoft.com/office/officeart/2005/8/layout/vList5"/>
    <dgm:cxn modelId="{9DF62382-17CA-4590-9098-6A5EBB55DEA8}" type="presParOf" srcId="{A233B5D6-F37A-497E-B179-35544D17641C}" destId="{F9E7C7D2-2C0D-441E-B6DE-54F7B46116CC}" srcOrd="1" destOrd="0" presId="urn:microsoft.com/office/officeart/2005/8/layout/vList5"/>
    <dgm:cxn modelId="{C7B36B03-58AE-4C73-AFD0-80DAD5B5BC36}" type="presParOf" srcId="{C5E7274E-2702-4805-9C7C-4A677FDAF27D}" destId="{46BA632F-B22D-4A2F-BCF6-C6B7A0BF5831}" srcOrd="1" destOrd="0" presId="urn:microsoft.com/office/officeart/2005/8/layout/vList5"/>
    <dgm:cxn modelId="{587E73AA-0061-45B0-9ED0-EE5A4E32A69D}" type="presParOf" srcId="{C5E7274E-2702-4805-9C7C-4A677FDAF27D}" destId="{871342E8-4DD2-4A56-B19B-9B46E4A56B43}" srcOrd="2" destOrd="0" presId="urn:microsoft.com/office/officeart/2005/8/layout/vList5"/>
    <dgm:cxn modelId="{E2EDE42D-F705-43CB-8C2A-DC9E7E94441A}" type="presParOf" srcId="{871342E8-4DD2-4A56-B19B-9B46E4A56B43}" destId="{C93F7A7F-196A-4945-9DDA-F1D3273FA927}" srcOrd="0" destOrd="0" presId="urn:microsoft.com/office/officeart/2005/8/layout/vList5"/>
    <dgm:cxn modelId="{5606A8EE-B5EC-4A62-9FB1-2AEF265A13A5}" type="presParOf" srcId="{871342E8-4DD2-4A56-B19B-9B46E4A56B43}" destId="{5B8B1BF2-B3A0-43F9-9569-BA3E144E9043}" srcOrd="1" destOrd="0" presId="urn:microsoft.com/office/officeart/2005/8/layout/vList5"/>
    <dgm:cxn modelId="{F24576E0-2C50-402E-B139-B35B1A5AAA21}" type="presParOf" srcId="{C5E7274E-2702-4805-9C7C-4A677FDAF27D}" destId="{73BA1AC0-0C7D-4B55-93A4-0A71CB694A9E}" srcOrd="3" destOrd="0" presId="urn:microsoft.com/office/officeart/2005/8/layout/vList5"/>
    <dgm:cxn modelId="{15F7E046-0320-482F-82A7-15A597DFFAA8}" type="presParOf" srcId="{C5E7274E-2702-4805-9C7C-4A677FDAF27D}" destId="{B2A1C135-1896-4FDD-9395-9383790ECACF}" srcOrd="4" destOrd="0" presId="urn:microsoft.com/office/officeart/2005/8/layout/vList5"/>
    <dgm:cxn modelId="{0E9B27F7-9DE9-4654-8B32-77A8AE95B697}" type="presParOf" srcId="{B2A1C135-1896-4FDD-9395-9383790ECACF}" destId="{8C9691F5-89EC-4B11-A28B-ECFC8FD61D46}" srcOrd="0" destOrd="0" presId="urn:microsoft.com/office/officeart/2005/8/layout/vList5"/>
    <dgm:cxn modelId="{0270C965-83BE-444B-9FC9-2CA6E28FB4C3}" type="presParOf" srcId="{B2A1C135-1896-4FDD-9395-9383790ECACF}" destId="{26B93C11-1614-400B-9FCC-985E08743C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E8161E-2831-479E-87CE-2F0E519062F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pt-BR"/>
        </a:p>
      </dgm:t>
    </dgm:pt>
    <dgm:pt modelId="{071A8EAE-FDDC-4A89-B244-46CDA38D5752}">
      <dgm:prSet phldrT="[Texto]"/>
      <dgm:spPr>
        <a:solidFill>
          <a:schemeClr val="accent3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dirty="0"/>
            <a:t>Sem movimento</a:t>
          </a:r>
        </a:p>
        <a:p>
          <a:endParaRPr lang="pt-BR" dirty="0"/>
        </a:p>
      </dgm:t>
    </dgm:pt>
    <dgm:pt modelId="{6C47E6AD-54A9-4C28-B579-F638A61370B4}" type="parTrans" cxnId="{E65B0E1E-B4E0-4FAD-8969-936E668B698B}">
      <dgm:prSet/>
      <dgm:spPr/>
      <dgm:t>
        <a:bodyPr/>
        <a:lstStyle/>
        <a:p>
          <a:endParaRPr lang="pt-BR"/>
        </a:p>
      </dgm:t>
    </dgm:pt>
    <dgm:pt modelId="{47FD2941-4BD7-43A8-B430-6B519A8A6EAD}" type="sibTrans" cxnId="{E65B0E1E-B4E0-4FAD-8969-936E668B698B}">
      <dgm:prSet/>
      <dgm:spPr/>
      <dgm:t>
        <a:bodyPr/>
        <a:lstStyle/>
        <a:p>
          <a:endParaRPr lang="pt-BR"/>
        </a:p>
      </dgm:t>
    </dgm:pt>
    <dgm:pt modelId="{FFCAFF76-AA76-4F4C-906F-87F670DC0A0E}">
      <dgm:prSet phldrT="[Texto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pt-BR" dirty="0"/>
            <a:t>É obrigatório o envio de arquivo em todas as competências, mesmo que não tenha havido movimento. Nesse caso, a operadora deve enviar arquivo à ANS informando a situação de não ter nenhum movimento em determinada competência.</a:t>
          </a:r>
        </a:p>
      </dgm:t>
    </dgm:pt>
    <dgm:pt modelId="{3EFDC15B-D501-4ABA-B179-4AE39A06420E}" type="parTrans" cxnId="{9606F2E4-96F6-4C4D-9C40-CA845C9F2430}">
      <dgm:prSet/>
      <dgm:spPr/>
      <dgm:t>
        <a:bodyPr/>
        <a:lstStyle/>
        <a:p>
          <a:endParaRPr lang="pt-BR"/>
        </a:p>
      </dgm:t>
    </dgm:pt>
    <dgm:pt modelId="{C9A7EF0C-5E84-4DF5-B46A-63434EA90427}" type="sibTrans" cxnId="{9606F2E4-96F6-4C4D-9C40-CA845C9F2430}">
      <dgm:prSet/>
      <dgm:spPr/>
      <dgm:t>
        <a:bodyPr/>
        <a:lstStyle/>
        <a:p>
          <a:endParaRPr lang="pt-BR"/>
        </a:p>
      </dgm:t>
    </dgm:pt>
    <dgm:pt modelId="{3BB8DB54-E91D-4B68-BBC3-81F7FA5E0037}">
      <dgm:prSet phldrT="[Texto]"/>
      <dgm:spPr>
        <a:solidFill>
          <a:schemeClr val="accent3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dirty="0"/>
            <a:t>Recebimento do arquivo</a:t>
          </a:r>
        </a:p>
      </dgm:t>
    </dgm:pt>
    <dgm:pt modelId="{41AECCFF-3E23-44B9-A905-40618C50554C}" type="parTrans" cxnId="{DE73DE3C-9F5D-46EF-9916-5ADA9F3E6C04}">
      <dgm:prSet/>
      <dgm:spPr/>
      <dgm:t>
        <a:bodyPr/>
        <a:lstStyle/>
        <a:p>
          <a:endParaRPr lang="pt-BR"/>
        </a:p>
      </dgm:t>
    </dgm:pt>
    <dgm:pt modelId="{E84C7969-2C9D-47B9-A75A-FFA7F3296837}" type="sibTrans" cxnId="{DE73DE3C-9F5D-46EF-9916-5ADA9F3E6C04}">
      <dgm:prSet/>
      <dgm:spPr/>
      <dgm:t>
        <a:bodyPr/>
        <a:lstStyle/>
        <a:p>
          <a:endParaRPr lang="pt-BR"/>
        </a:p>
      </dgm:t>
    </dgm:pt>
    <dgm:pt modelId="{B5B63202-4F0B-4839-A1DB-EA70068A47A6}">
      <dgm:prSet phldrT="[Texto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dirty="0"/>
            <a:t>o protocolo de recebimento do arquivo com as informações das operadoras será dado pelo Programa Transmissor de Arquivos (PTA) da ANS. Esse protocolo não significa que houve processamento e/ou incorporação dos arquivos, mas garante apenas sua recepção pela ANS. </a:t>
          </a:r>
        </a:p>
      </dgm:t>
    </dgm:pt>
    <dgm:pt modelId="{F431A003-6D9D-4E39-9462-1A488F0FEA7D}" type="parTrans" cxnId="{0387923F-46E0-46C3-B49D-ACFA0E766E89}">
      <dgm:prSet/>
      <dgm:spPr/>
      <dgm:t>
        <a:bodyPr/>
        <a:lstStyle/>
        <a:p>
          <a:endParaRPr lang="pt-BR"/>
        </a:p>
      </dgm:t>
    </dgm:pt>
    <dgm:pt modelId="{FF7ED1FC-6409-4406-925C-EE581F9563AB}" type="sibTrans" cxnId="{0387923F-46E0-46C3-B49D-ACFA0E766E89}">
      <dgm:prSet/>
      <dgm:spPr/>
      <dgm:t>
        <a:bodyPr/>
        <a:lstStyle/>
        <a:p>
          <a:endParaRPr lang="pt-BR"/>
        </a:p>
      </dgm:t>
    </dgm:pt>
    <dgm:pt modelId="{0CDF41C3-3B2A-42AC-8837-0794A758038F}">
      <dgm:prSet phldrT="[Texto]"/>
      <dgm:spPr>
        <a:solidFill>
          <a:schemeClr val="accent3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dirty="0"/>
            <a:t>Prazo para envio dos dados	</a:t>
          </a:r>
        </a:p>
      </dgm:t>
    </dgm:pt>
    <dgm:pt modelId="{79F9E7B0-1658-4D86-8E61-A46A4DA37870}" type="parTrans" cxnId="{0E0DF2BA-2BF8-4255-862C-8F1800017303}">
      <dgm:prSet/>
      <dgm:spPr/>
      <dgm:t>
        <a:bodyPr/>
        <a:lstStyle/>
        <a:p>
          <a:endParaRPr lang="pt-BR"/>
        </a:p>
      </dgm:t>
    </dgm:pt>
    <dgm:pt modelId="{A90FB5FB-33B5-4AE9-9105-700650345929}" type="sibTrans" cxnId="{0E0DF2BA-2BF8-4255-862C-8F1800017303}">
      <dgm:prSet/>
      <dgm:spPr/>
      <dgm:t>
        <a:bodyPr/>
        <a:lstStyle/>
        <a:p>
          <a:endParaRPr lang="pt-BR"/>
        </a:p>
      </dgm:t>
    </dgm:pt>
    <dgm:pt modelId="{C2DFD3BF-A351-4BC4-87BA-91549274CCE4}">
      <dgm:prSet phldrT="[Texto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dirty="0"/>
            <a:t>Os dados deverão ser enviados pelas operadoras para a ANS até o dia 25 do segundo mês subsequente à competência informada. </a:t>
          </a:r>
        </a:p>
      </dgm:t>
    </dgm:pt>
    <dgm:pt modelId="{DAC002CC-E6A0-4EF4-97CC-FD1FE058EAFA}" type="parTrans" cxnId="{4D5FCD3A-3A81-4221-BFFD-0F910F0A9832}">
      <dgm:prSet/>
      <dgm:spPr/>
      <dgm:t>
        <a:bodyPr/>
        <a:lstStyle/>
        <a:p>
          <a:endParaRPr lang="pt-BR"/>
        </a:p>
      </dgm:t>
    </dgm:pt>
    <dgm:pt modelId="{40B71698-A49E-4896-AF50-AFD05C2F452C}" type="sibTrans" cxnId="{4D5FCD3A-3A81-4221-BFFD-0F910F0A9832}">
      <dgm:prSet/>
      <dgm:spPr/>
      <dgm:t>
        <a:bodyPr/>
        <a:lstStyle/>
        <a:p>
          <a:endParaRPr lang="pt-BR"/>
        </a:p>
      </dgm:t>
    </dgm:pt>
    <dgm:pt modelId="{C5E7274E-2702-4805-9C7C-4A677FDAF27D}" type="pres">
      <dgm:prSet presAssocID="{F4E8161E-2831-479E-87CE-2F0E519062F1}" presName="Name0" presStyleCnt="0">
        <dgm:presLayoutVars>
          <dgm:dir/>
          <dgm:animLvl val="lvl"/>
          <dgm:resizeHandles val="exact"/>
        </dgm:presLayoutVars>
      </dgm:prSet>
      <dgm:spPr/>
    </dgm:pt>
    <dgm:pt modelId="{A233B5D6-F37A-497E-B179-35544D17641C}" type="pres">
      <dgm:prSet presAssocID="{3BB8DB54-E91D-4B68-BBC3-81F7FA5E0037}" presName="lin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28082B7-EDB3-4874-A7DE-01075FD8FE42}" type="pres">
      <dgm:prSet presAssocID="{3BB8DB54-E91D-4B68-BBC3-81F7FA5E0037}" presName="parentText" presStyleLbl="node1" presStyleIdx="0" presStyleCnt="3" custScaleX="74180">
        <dgm:presLayoutVars>
          <dgm:chMax val="1"/>
          <dgm:bulletEnabled val="1"/>
        </dgm:presLayoutVars>
      </dgm:prSet>
      <dgm:spPr/>
    </dgm:pt>
    <dgm:pt modelId="{F9E7C7D2-2C0D-441E-B6DE-54F7B46116CC}" type="pres">
      <dgm:prSet presAssocID="{3BB8DB54-E91D-4B68-BBC3-81F7FA5E0037}" presName="descendantText" presStyleLbl="alignAccFollowNode1" presStyleIdx="0" presStyleCnt="3">
        <dgm:presLayoutVars>
          <dgm:bulletEnabled val="1"/>
        </dgm:presLayoutVars>
      </dgm:prSet>
      <dgm:spPr/>
    </dgm:pt>
    <dgm:pt modelId="{46BA632F-B22D-4A2F-BCF6-C6B7A0BF5831}" type="pres">
      <dgm:prSet presAssocID="{E84C7969-2C9D-47B9-A75A-FFA7F3296837}" presName="sp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871342E8-4DD2-4A56-B19B-9B46E4A56B43}" type="pres">
      <dgm:prSet presAssocID="{0CDF41C3-3B2A-42AC-8837-0794A758038F}" presName="lin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C93F7A7F-196A-4945-9DDA-F1D3273FA927}" type="pres">
      <dgm:prSet presAssocID="{0CDF41C3-3B2A-42AC-8837-0794A758038F}" presName="parentText" presStyleLbl="node1" presStyleIdx="1" presStyleCnt="3" custScaleX="73778">
        <dgm:presLayoutVars>
          <dgm:chMax val="1"/>
          <dgm:bulletEnabled val="1"/>
        </dgm:presLayoutVars>
      </dgm:prSet>
      <dgm:spPr/>
    </dgm:pt>
    <dgm:pt modelId="{5B8B1BF2-B3A0-43F9-9569-BA3E144E9043}" type="pres">
      <dgm:prSet presAssocID="{0CDF41C3-3B2A-42AC-8837-0794A758038F}" presName="descendantText" presStyleLbl="alignAccFollowNode1" presStyleIdx="1" presStyleCnt="3">
        <dgm:presLayoutVars>
          <dgm:bulletEnabled val="1"/>
        </dgm:presLayoutVars>
      </dgm:prSet>
      <dgm:spPr/>
    </dgm:pt>
    <dgm:pt modelId="{73BA1AC0-0C7D-4B55-93A4-0A71CB694A9E}" type="pres">
      <dgm:prSet presAssocID="{A90FB5FB-33B5-4AE9-9105-700650345929}" presName="sp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2A1C135-1896-4FDD-9395-9383790ECACF}" type="pres">
      <dgm:prSet presAssocID="{071A8EAE-FDDC-4A89-B244-46CDA38D5752}" presName="lin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8C9691F5-89EC-4B11-A28B-ECFC8FD61D46}" type="pres">
      <dgm:prSet presAssocID="{071A8EAE-FDDC-4A89-B244-46CDA38D5752}" presName="parentText" presStyleLbl="node1" presStyleIdx="2" presStyleCnt="3" custScaleX="71312">
        <dgm:presLayoutVars>
          <dgm:chMax val="1"/>
          <dgm:bulletEnabled val="1"/>
        </dgm:presLayoutVars>
      </dgm:prSet>
      <dgm:spPr/>
    </dgm:pt>
    <dgm:pt modelId="{26B93C11-1614-400B-9FCC-985E08743C3E}" type="pres">
      <dgm:prSet presAssocID="{071A8EAE-FDDC-4A89-B244-46CDA38D575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E65B0E1E-B4E0-4FAD-8969-936E668B698B}" srcId="{F4E8161E-2831-479E-87CE-2F0E519062F1}" destId="{071A8EAE-FDDC-4A89-B244-46CDA38D5752}" srcOrd="2" destOrd="0" parTransId="{6C47E6AD-54A9-4C28-B579-F638A61370B4}" sibTransId="{47FD2941-4BD7-43A8-B430-6B519A8A6EAD}"/>
    <dgm:cxn modelId="{A9F02129-8324-4ABC-9C44-F314A0A94409}" type="presOf" srcId="{C2DFD3BF-A351-4BC4-87BA-91549274CCE4}" destId="{5B8B1BF2-B3A0-43F9-9569-BA3E144E9043}" srcOrd="0" destOrd="0" presId="urn:microsoft.com/office/officeart/2005/8/layout/vList5"/>
    <dgm:cxn modelId="{4D5FCD3A-3A81-4221-BFFD-0F910F0A9832}" srcId="{0CDF41C3-3B2A-42AC-8837-0794A758038F}" destId="{C2DFD3BF-A351-4BC4-87BA-91549274CCE4}" srcOrd="0" destOrd="0" parTransId="{DAC002CC-E6A0-4EF4-97CC-FD1FE058EAFA}" sibTransId="{40B71698-A49E-4896-AF50-AFD05C2F452C}"/>
    <dgm:cxn modelId="{DE73DE3C-9F5D-46EF-9916-5ADA9F3E6C04}" srcId="{F4E8161E-2831-479E-87CE-2F0E519062F1}" destId="{3BB8DB54-E91D-4B68-BBC3-81F7FA5E0037}" srcOrd="0" destOrd="0" parTransId="{41AECCFF-3E23-44B9-A905-40618C50554C}" sibTransId="{E84C7969-2C9D-47B9-A75A-FFA7F3296837}"/>
    <dgm:cxn modelId="{0387923F-46E0-46C3-B49D-ACFA0E766E89}" srcId="{3BB8DB54-E91D-4B68-BBC3-81F7FA5E0037}" destId="{B5B63202-4F0B-4839-A1DB-EA70068A47A6}" srcOrd="0" destOrd="0" parTransId="{F431A003-6D9D-4E39-9462-1A488F0FEA7D}" sibTransId="{FF7ED1FC-6409-4406-925C-EE581F9563AB}"/>
    <dgm:cxn modelId="{CFC7E349-6790-42E8-ABAD-F69E612667E5}" type="presOf" srcId="{FFCAFF76-AA76-4F4C-906F-87F670DC0A0E}" destId="{26B93C11-1614-400B-9FCC-985E08743C3E}" srcOrd="0" destOrd="0" presId="urn:microsoft.com/office/officeart/2005/8/layout/vList5"/>
    <dgm:cxn modelId="{D063CC57-2502-47C1-97A1-4F9A5BE98A9C}" type="presOf" srcId="{0CDF41C3-3B2A-42AC-8837-0794A758038F}" destId="{C93F7A7F-196A-4945-9DDA-F1D3273FA927}" srcOrd="0" destOrd="0" presId="urn:microsoft.com/office/officeart/2005/8/layout/vList5"/>
    <dgm:cxn modelId="{EA54B76A-5FCD-420D-AB83-5C738E18FD31}" type="presOf" srcId="{B5B63202-4F0B-4839-A1DB-EA70068A47A6}" destId="{F9E7C7D2-2C0D-441E-B6DE-54F7B46116CC}" srcOrd="0" destOrd="0" presId="urn:microsoft.com/office/officeart/2005/8/layout/vList5"/>
    <dgm:cxn modelId="{0E0DF2BA-2BF8-4255-862C-8F1800017303}" srcId="{F4E8161E-2831-479E-87CE-2F0E519062F1}" destId="{0CDF41C3-3B2A-42AC-8837-0794A758038F}" srcOrd="1" destOrd="0" parTransId="{79F9E7B0-1658-4D86-8E61-A46A4DA37870}" sibTransId="{A90FB5FB-33B5-4AE9-9105-700650345929}"/>
    <dgm:cxn modelId="{743987CC-AAE6-47E0-BC9A-7528D8B6AF47}" type="presOf" srcId="{071A8EAE-FDDC-4A89-B244-46CDA38D5752}" destId="{8C9691F5-89EC-4B11-A28B-ECFC8FD61D46}" srcOrd="0" destOrd="0" presId="urn:microsoft.com/office/officeart/2005/8/layout/vList5"/>
    <dgm:cxn modelId="{EFF68CD5-70D2-4E69-A9EF-9032FF65637D}" type="presOf" srcId="{3BB8DB54-E91D-4B68-BBC3-81F7FA5E0037}" destId="{028082B7-EDB3-4874-A7DE-01075FD8FE42}" srcOrd="0" destOrd="0" presId="urn:microsoft.com/office/officeart/2005/8/layout/vList5"/>
    <dgm:cxn modelId="{31AC2BDD-25B4-4613-AA2A-62EEB0479426}" type="presOf" srcId="{F4E8161E-2831-479E-87CE-2F0E519062F1}" destId="{C5E7274E-2702-4805-9C7C-4A677FDAF27D}" srcOrd="0" destOrd="0" presId="urn:microsoft.com/office/officeart/2005/8/layout/vList5"/>
    <dgm:cxn modelId="{9606F2E4-96F6-4C4D-9C40-CA845C9F2430}" srcId="{071A8EAE-FDDC-4A89-B244-46CDA38D5752}" destId="{FFCAFF76-AA76-4F4C-906F-87F670DC0A0E}" srcOrd="0" destOrd="0" parTransId="{3EFDC15B-D501-4ABA-B179-4AE39A06420E}" sibTransId="{C9A7EF0C-5E84-4DF5-B46A-63434EA90427}"/>
    <dgm:cxn modelId="{D194E417-0C9A-4A10-A13C-C3A635BE5E55}" type="presParOf" srcId="{C5E7274E-2702-4805-9C7C-4A677FDAF27D}" destId="{A233B5D6-F37A-497E-B179-35544D17641C}" srcOrd="0" destOrd="0" presId="urn:microsoft.com/office/officeart/2005/8/layout/vList5"/>
    <dgm:cxn modelId="{200C78D1-ABCF-41B2-9C73-05FAA4D3B85B}" type="presParOf" srcId="{A233B5D6-F37A-497E-B179-35544D17641C}" destId="{028082B7-EDB3-4874-A7DE-01075FD8FE42}" srcOrd="0" destOrd="0" presId="urn:microsoft.com/office/officeart/2005/8/layout/vList5"/>
    <dgm:cxn modelId="{9DF62382-17CA-4590-9098-6A5EBB55DEA8}" type="presParOf" srcId="{A233B5D6-F37A-497E-B179-35544D17641C}" destId="{F9E7C7D2-2C0D-441E-B6DE-54F7B46116CC}" srcOrd="1" destOrd="0" presId="urn:microsoft.com/office/officeart/2005/8/layout/vList5"/>
    <dgm:cxn modelId="{C7B36B03-58AE-4C73-AFD0-80DAD5B5BC36}" type="presParOf" srcId="{C5E7274E-2702-4805-9C7C-4A677FDAF27D}" destId="{46BA632F-B22D-4A2F-BCF6-C6B7A0BF5831}" srcOrd="1" destOrd="0" presId="urn:microsoft.com/office/officeart/2005/8/layout/vList5"/>
    <dgm:cxn modelId="{587E73AA-0061-45B0-9ED0-EE5A4E32A69D}" type="presParOf" srcId="{C5E7274E-2702-4805-9C7C-4A677FDAF27D}" destId="{871342E8-4DD2-4A56-B19B-9B46E4A56B43}" srcOrd="2" destOrd="0" presId="urn:microsoft.com/office/officeart/2005/8/layout/vList5"/>
    <dgm:cxn modelId="{E2EDE42D-F705-43CB-8C2A-DC9E7E94441A}" type="presParOf" srcId="{871342E8-4DD2-4A56-B19B-9B46E4A56B43}" destId="{C93F7A7F-196A-4945-9DDA-F1D3273FA927}" srcOrd="0" destOrd="0" presId="urn:microsoft.com/office/officeart/2005/8/layout/vList5"/>
    <dgm:cxn modelId="{5606A8EE-B5EC-4A62-9FB1-2AEF265A13A5}" type="presParOf" srcId="{871342E8-4DD2-4A56-B19B-9B46E4A56B43}" destId="{5B8B1BF2-B3A0-43F9-9569-BA3E144E9043}" srcOrd="1" destOrd="0" presId="urn:microsoft.com/office/officeart/2005/8/layout/vList5"/>
    <dgm:cxn modelId="{F24576E0-2C50-402E-B139-B35B1A5AAA21}" type="presParOf" srcId="{C5E7274E-2702-4805-9C7C-4A677FDAF27D}" destId="{73BA1AC0-0C7D-4B55-93A4-0A71CB694A9E}" srcOrd="3" destOrd="0" presId="urn:microsoft.com/office/officeart/2005/8/layout/vList5"/>
    <dgm:cxn modelId="{15F7E046-0320-482F-82A7-15A597DFFAA8}" type="presParOf" srcId="{C5E7274E-2702-4805-9C7C-4A677FDAF27D}" destId="{B2A1C135-1896-4FDD-9395-9383790ECACF}" srcOrd="4" destOrd="0" presId="urn:microsoft.com/office/officeart/2005/8/layout/vList5"/>
    <dgm:cxn modelId="{0E9B27F7-9DE9-4654-8B32-77A8AE95B697}" type="presParOf" srcId="{B2A1C135-1896-4FDD-9395-9383790ECACF}" destId="{8C9691F5-89EC-4B11-A28B-ECFC8FD61D46}" srcOrd="0" destOrd="0" presId="urn:microsoft.com/office/officeart/2005/8/layout/vList5"/>
    <dgm:cxn modelId="{0270C965-83BE-444B-9FC9-2CA6E28FB4C3}" type="presParOf" srcId="{B2A1C135-1896-4FDD-9395-9383790ECACF}" destId="{26B93C11-1614-400B-9FCC-985E08743C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7D2AAD-D391-4CC7-8AE3-879D5D1F7520}" type="doc">
      <dgm:prSet loTypeId="urn:microsoft.com/office/officeart/2005/8/layout/funnel1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103C0E89-6AE4-42B8-A9BD-8A5775D85AD8}">
      <dgm:prSet phldrT="[Texto]"/>
      <dgm:spPr/>
      <dgm:t>
        <a:bodyPr/>
        <a:lstStyle/>
        <a:p>
          <a:r>
            <a:rPr lang="pt-BR" b="1" dirty="0"/>
            <a:t>Guia de SP/SADT</a:t>
          </a:r>
        </a:p>
      </dgm:t>
    </dgm:pt>
    <dgm:pt modelId="{F21E06EB-A555-4057-8186-CF267BAB4C05}" type="parTrans" cxnId="{45B45E6D-3F26-4100-842E-E69473270C05}">
      <dgm:prSet/>
      <dgm:spPr/>
      <dgm:t>
        <a:bodyPr/>
        <a:lstStyle/>
        <a:p>
          <a:endParaRPr lang="pt-BR"/>
        </a:p>
      </dgm:t>
    </dgm:pt>
    <dgm:pt modelId="{1678C6DA-5C5B-4F75-BA8F-3E17F6C26A51}" type="sibTrans" cxnId="{45B45E6D-3F26-4100-842E-E69473270C05}">
      <dgm:prSet/>
      <dgm:spPr/>
      <dgm:t>
        <a:bodyPr/>
        <a:lstStyle/>
        <a:p>
          <a:endParaRPr lang="pt-BR"/>
        </a:p>
      </dgm:t>
    </dgm:pt>
    <dgm:pt modelId="{C3121B39-0214-4462-A630-516AE4379A25}">
      <dgm:prSet phldrT="[Texto]"/>
      <dgm:spPr/>
      <dgm:t>
        <a:bodyPr/>
        <a:lstStyle/>
        <a:p>
          <a:r>
            <a:rPr lang="pt-BR" b="1" dirty="0"/>
            <a:t>Guia de Honorários</a:t>
          </a:r>
        </a:p>
      </dgm:t>
    </dgm:pt>
    <dgm:pt modelId="{9C44E771-EAB6-4D17-B10E-E3E9220A302E}" type="parTrans" cxnId="{184A1FDD-E3F6-417E-B89F-2B7B7473ED3F}">
      <dgm:prSet/>
      <dgm:spPr/>
      <dgm:t>
        <a:bodyPr/>
        <a:lstStyle/>
        <a:p>
          <a:endParaRPr lang="pt-BR"/>
        </a:p>
      </dgm:t>
    </dgm:pt>
    <dgm:pt modelId="{9587854B-CCEA-46E2-A235-F26FE1D7FD7C}" type="sibTrans" cxnId="{184A1FDD-E3F6-417E-B89F-2B7B7473ED3F}">
      <dgm:prSet/>
      <dgm:spPr/>
      <dgm:t>
        <a:bodyPr/>
        <a:lstStyle/>
        <a:p>
          <a:endParaRPr lang="pt-BR"/>
        </a:p>
      </dgm:t>
    </dgm:pt>
    <dgm:pt modelId="{DB0D94DD-A20C-492B-AD20-51BA4A8EB7C5}">
      <dgm:prSet phldrT="[Texto]"/>
      <dgm:spPr/>
      <dgm:t>
        <a:bodyPr/>
        <a:lstStyle/>
        <a:p>
          <a:r>
            <a:rPr lang="pt-BR" b="1" dirty="0"/>
            <a:t>Guia Resumo de Internação</a:t>
          </a:r>
        </a:p>
      </dgm:t>
    </dgm:pt>
    <dgm:pt modelId="{DE37F8AC-1284-4B6A-B2C1-8B32A90EE686}" type="parTrans" cxnId="{572256B3-7B5A-400B-977A-83ED28B5E120}">
      <dgm:prSet/>
      <dgm:spPr/>
      <dgm:t>
        <a:bodyPr/>
        <a:lstStyle/>
        <a:p>
          <a:endParaRPr lang="pt-BR"/>
        </a:p>
      </dgm:t>
    </dgm:pt>
    <dgm:pt modelId="{19363891-C20A-45BD-93C2-2A920CCA6B2B}" type="sibTrans" cxnId="{572256B3-7B5A-400B-977A-83ED28B5E120}">
      <dgm:prSet/>
      <dgm:spPr/>
      <dgm:t>
        <a:bodyPr/>
        <a:lstStyle/>
        <a:p>
          <a:endParaRPr lang="pt-BR"/>
        </a:p>
      </dgm:t>
    </dgm:pt>
    <dgm:pt modelId="{FC6DC28C-A664-4E26-8680-D4D3F512FB10}">
      <dgm:prSet phldrT="[Texto]"/>
      <dgm:spPr/>
      <dgm:t>
        <a:bodyPr/>
        <a:lstStyle/>
        <a:p>
          <a:r>
            <a:rPr lang="pt-BR" b="1" dirty="0"/>
            <a:t>Evento de Internação</a:t>
          </a:r>
        </a:p>
      </dgm:t>
    </dgm:pt>
    <dgm:pt modelId="{718D08D1-449D-4AD3-B8E0-3C309099FF37}" type="parTrans" cxnId="{4A82C362-A97F-45DB-9707-BA77C5FBD949}">
      <dgm:prSet/>
      <dgm:spPr/>
      <dgm:t>
        <a:bodyPr/>
        <a:lstStyle/>
        <a:p>
          <a:endParaRPr lang="pt-BR"/>
        </a:p>
      </dgm:t>
    </dgm:pt>
    <dgm:pt modelId="{7AB7564F-4726-4123-9C0E-6724B03867A6}" type="sibTrans" cxnId="{4A82C362-A97F-45DB-9707-BA77C5FBD949}">
      <dgm:prSet/>
      <dgm:spPr/>
      <dgm:t>
        <a:bodyPr/>
        <a:lstStyle/>
        <a:p>
          <a:endParaRPr lang="pt-BR"/>
        </a:p>
      </dgm:t>
    </dgm:pt>
    <dgm:pt modelId="{55565D0F-A055-437A-895D-18EAA565B7C7}" type="pres">
      <dgm:prSet presAssocID="{727D2AAD-D391-4CC7-8AE3-879D5D1F7520}" presName="Name0" presStyleCnt="0">
        <dgm:presLayoutVars>
          <dgm:chMax val="4"/>
          <dgm:resizeHandles val="exact"/>
        </dgm:presLayoutVars>
      </dgm:prSet>
      <dgm:spPr/>
    </dgm:pt>
    <dgm:pt modelId="{1BAEC36C-38A6-48C1-B862-86AAD0800B1B}" type="pres">
      <dgm:prSet presAssocID="{727D2AAD-D391-4CC7-8AE3-879D5D1F7520}" presName="ellipse" presStyleLbl="trBgShp" presStyleIdx="0" presStyleCnt="1"/>
      <dgm:spPr/>
    </dgm:pt>
    <dgm:pt modelId="{734B0969-23B1-4425-A2B9-86ECCB14C831}" type="pres">
      <dgm:prSet presAssocID="{727D2AAD-D391-4CC7-8AE3-879D5D1F7520}" presName="arrow1" presStyleLbl="fgShp" presStyleIdx="0" presStyleCnt="1"/>
      <dgm:spPr>
        <a:solidFill>
          <a:schemeClr val="accent4">
            <a:lumMod val="50000"/>
          </a:schemeClr>
        </a:solidFill>
      </dgm:spPr>
    </dgm:pt>
    <dgm:pt modelId="{09D20A3F-53C6-4407-8E6A-829D7F4BC3B3}" type="pres">
      <dgm:prSet presAssocID="{727D2AAD-D391-4CC7-8AE3-879D5D1F7520}" presName="rectangle" presStyleLbl="revTx" presStyleIdx="0" presStyleCnt="1" custLinFactNeighborX="846" custLinFactNeighborY="67037">
        <dgm:presLayoutVars>
          <dgm:bulletEnabled val="1"/>
        </dgm:presLayoutVars>
      </dgm:prSet>
      <dgm:spPr/>
    </dgm:pt>
    <dgm:pt modelId="{3BE2CCAE-5577-46C8-99E1-6EA58D0BF28C}" type="pres">
      <dgm:prSet presAssocID="{C3121B39-0214-4462-A630-516AE4379A25}" presName="item1" presStyleLbl="node1" presStyleIdx="0" presStyleCnt="3" custScaleX="128783" custScaleY="119187" custLinFactNeighborX="-5176" custLinFactNeighborY="4207">
        <dgm:presLayoutVars>
          <dgm:bulletEnabled val="1"/>
        </dgm:presLayoutVars>
      </dgm:prSet>
      <dgm:spPr/>
    </dgm:pt>
    <dgm:pt modelId="{478F0CC7-D0DC-473B-B3E4-B1BC78FA7624}" type="pres">
      <dgm:prSet presAssocID="{DB0D94DD-A20C-492B-AD20-51BA4A8EB7C5}" presName="item2" presStyleLbl="node1" presStyleIdx="1" presStyleCnt="3" custScaleX="119187" custScaleY="112656" custLinFactNeighborX="-48750" custLinFactNeighborY="-43962">
        <dgm:presLayoutVars>
          <dgm:bulletEnabled val="1"/>
        </dgm:presLayoutVars>
      </dgm:prSet>
      <dgm:spPr/>
    </dgm:pt>
    <dgm:pt modelId="{0864F4F0-CE46-4CCC-8914-EBBD3ABCA15D}" type="pres">
      <dgm:prSet presAssocID="{FC6DC28C-A664-4E26-8680-D4D3F512FB10}" presName="item3" presStyleLbl="node1" presStyleIdx="2" presStyleCnt="3" custScaleX="123395" custScaleY="115353" custLinFactNeighborX="86186" custLinFactNeighborY="-18436">
        <dgm:presLayoutVars>
          <dgm:bulletEnabled val="1"/>
        </dgm:presLayoutVars>
      </dgm:prSet>
      <dgm:spPr/>
    </dgm:pt>
    <dgm:pt modelId="{C82F5CCA-74AD-4573-A63F-D2B50EB6AC65}" type="pres">
      <dgm:prSet presAssocID="{727D2AAD-D391-4CC7-8AE3-879D5D1F7520}" presName="funnel" presStyleLbl="trAlignAcc1" presStyleIdx="0" presStyleCnt="1" custScaleX="142857" custScaleY="144280" custLinFactNeighborX="3624" custLinFactNeighborY="6162"/>
      <dgm:spPr/>
    </dgm:pt>
  </dgm:ptLst>
  <dgm:cxnLst>
    <dgm:cxn modelId="{5FB9CC1F-F584-448A-AB91-CB835FF990E4}" type="presOf" srcId="{103C0E89-6AE4-42B8-A9BD-8A5775D85AD8}" destId="{0864F4F0-CE46-4CCC-8914-EBBD3ABCA15D}" srcOrd="0" destOrd="0" presId="urn:microsoft.com/office/officeart/2005/8/layout/funnel1"/>
    <dgm:cxn modelId="{71019744-58C0-4F9B-AB20-E1BB7B1AD932}" type="presOf" srcId="{C3121B39-0214-4462-A630-516AE4379A25}" destId="{478F0CC7-D0DC-473B-B3E4-B1BC78FA7624}" srcOrd="0" destOrd="0" presId="urn:microsoft.com/office/officeart/2005/8/layout/funnel1"/>
    <dgm:cxn modelId="{65A26047-0417-41E9-8723-B58D543D2301}" type="presOf" srcId="{DB0D94DD-A20C-492B-AD20-51BA4A8EB7C5}" destId="{3BE2CCAE-5577-46C8-99E1-6EA58D0BF28C}" srcOrd="0" destOrd="0" presId="urn:microsoft.com/office/officeart/2005/8/layout/funnel1"/>
    <dgm:cxn modelId="{4A82C362-A97F-45DB-9707-BA77C5FBD949}" srcId="{727D2AAD-D391-4CC7-8AE3-879D5D1F7520}" destId="{FC6DC28C-A664-4E26-8680-D4D3F512FB10}" srcOrd="3" destOrd="0" parTransId="{718D08D1-449D-4AD3-B8E0-3C309099FF37}" sibTransId="{7AB7564F-4726-4123-9C0E-6724B03867A6}"/>
    <dgm:cxn modelId="{45B45E6D-3F26-4100-842E-E69473270C05}" srcId="{727D2AAD-D391-4CC7-8AE3-879D5D1F7520}" destId="{103C0E89-6AE4-42B8-A9BD-8A5775D85AD8}" srcOrd="0" destOrd="0" parTransId="{F21E06EB-A555-4057-8186-CF267BAB4C05}" sibTransId="{1678C6DA-5C5B-4F75-BA8F-3E17F6C26A51}"/>
    <dgm:cxn modelId="{8ADCA396-2BA9-4112-B62D-02643B97504C}" type="presOf" srcId="{FC6DC28C-A664-4E26-8680-D4D3F512FB10}" destId="{09D20A3F-53C6-4407-8E6A-829D7F4BC3B3}" srcOrd="0" destOrd="0" presId="urn:microsoft.com/office/officeart/2005/8/layout/funnel1"/>
    <dgm:cxn modelId="{572256B3-7B5A-400B-977A-83ED28B5E120}" srcId="{727D2AAD-D391-4CC7-8AE3-879D5D1F7520}" destId="{DB0D94DD-A20C-492B-AD20-51BA4A8EB7C5}" srcOrd="2" destOrd="0" parTransId="{DE37F8AC-1284-4B6A-B2C1-8B32A90EE686}" sibTransId="{19363891-C20A-45BD-93C2-2A920CCA6B2B}"/>
    <dgm:cxn modelId="{184A1FDD-E3F6-417E-B89F-2B7B7473ED3F}" srcId="{727D2AAD-D391-4CC7-8AE3-879D5D1F7520}" destId="{C3121B39-0214-4462-A630-516AE4379A25}" srcOrd="1" destOrd="0" parTransId="{9C44E771-EAB6-4D17-B10E-E3E9220A302E}" sibTransId="{9587854B-CCEA-46E2-A235-F26FE1D7FD7C}"/>
    <dgm:cxn modelId="{2C9271FA-1B80-4F93-B616-7661CF27F462}" type="presOf" srcId="{727D2AAD-D391-4CC7-8AE3-879D5D1F7520}" destId="{55565D0F-A055-437A-895D-18EAA565B7C7}" srcOrd="0" destOrd="0" presId="urn:microsoft.com/office/officeart/2005/8/layout/funnel1"/>
    <dgm:cxn modelId="{29061ADD-B408-42C9-9E96-61D91A4686E2}" type="presParOf" srcId="{55565D0F-A055-437A-895D-18EAA565B7C7}" destId="{1BAEC36C-38A6-48C1-B862-86AAD0800B1B}" srcOrd="0" destOrd="0" presId="urn:microsoft.com/office/officeart/2005/8/layout/funnel1"/>
    <dgm:cxn modelId="{8950C96D-F408-4289-8459-A38E6ECB15B5}" type="presParOf" srcId="{55565D0F-A055-437A-895D-18EAA565B7C7}" destId="{734B0969-23B1-4425-A2B9-86ECCB14C831}" srcOrd="1" destOrd="0" presId="urn:microsoft.com/office/officeart/2005/8/layout/funnel1"/>
    <dgm:cxn modelId="{C5D606BD-A118-4D21-9571-05938E6F64DA}" type="presParOf" srcId="{55565D0F-A055-437A-895D-18EAA565B7C7}" destId="{09D20A3F-53C6-4407-8E6A-829D7F4BC3B3}" srcOrd="2" destOrd="0" presId="urn:microsoft.com/office/officeart/2005/8/layout/funnel1"/>
    <dgm:cxn modelId="{F8EE7BAC-61F5-4BE4-8E04-6C91B061B85B}" type="presParOf" srcId="{55565D0F-A055-437A-895D-18EAA565B7C7}" destId="{3BE2CCAE-5577-46C8-99E1-6EA58D0BF28C}" srcOrd="3" destOrd="0" presId="urn:microsoft.com/office/officeart/2005/8/layout/funnel1"/>
    <dgm:cxn modelId="{05939BD6-6D7A-433B-96FE-0DA9DA6FCB5F}" type="presParOf" srcId="{55565D0F-A055-437A-895D-18EAA565B7C7}" destId="{478F0CC7-D0DC-473B-B3E4-B1BC78FA7624}" srcOrd="4" destOrd="0" presId="urn:microsoft.com/office/officeart/2005/8/layout/funnel1"/>
    <dgm:cxn modelId="{7FF19D64-A47F-4B98-98B5-7ADA215A1191}" type="presParOf" srcId="{55565D0F-A055-437A-895D-18EAA565B7C7}" destId="{0864F4F0-CE46-4CCC-8914-EBBD3ABCA15D}" srcOrd="5" destOrd="0" presId="urn:microsoft.com/office/officeart/2005/8/layout/funnel1"/>
    <dgm:cxn modelId="{45B3C590-4EBF-40FF-85F1-99AF5F2F3273}" type="presParOf" srcId="{55565D0F-A055-437A-895D-18EAA565B7C7}" destId="{C82F5CCA-74AD-4573-A63F-D2B50EB6AC6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7D2AAD-D391-4CC7-8AE3-879D5D1F7520}" type="doc">
      <dgm:prSet loTypeId="urn:microsoft.com/office/officeart/2005/8/layout/funnel1" loCatId="process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103C0E89-6AE4-42B8-A9BD-8A5775D85AD8}">
      <dgm:prSet phldrT="[Texto]" custT="1"/>
      <dgm:spPr/>
      <dgm:t>
        <a:bodyPr/>
        <a:lstStyle/>
        <a:p>
          <a:r>
            <a:rPr lang="pt-BR" sz="1700" b="1" dirty="0"/>
            <a:t>Terceiro lançamento (pagamento)</a:t>
          </a:r>
        </a:p>
      </dgm:t>
    </dgm:pt>
    <dgm:pt modelId="{F21E06EB-A555-4057-8186-CF267BAB4C05}" type="parTrans" cxnId="{45B45E6D-3F26-4100-842E-E69473270C05}">
      <dgm:prSet/>
      <dgm:spPr/>
      <dgm:t>
        <a:bodyPr/>
        <a:lstStyle/>
        <a:p>
          <a:endParaRPr lang="pt-BR"/>
        </a:p>
      </dgm:t>
    </dgm:pt>
    <dgm:pt modelId="{1678C6DA-5C5B-4F75-BA8F-3E17F6C26A51}" type="sibTrans" cxnId="{45B45E6D-3F26-4100-842E-E69473270C05}">
      <dgm:prSet/>
      <dgm:spPr/>
      <dgm:t>
        <a:bodyPr/>
        <a:lstStyle/>
        <a:p>
          <a:endParaRPr lang="pt-BR"/>
        </a:p>
      </dgm:t>
    </dgm:pt>
    <dgm:pt modelId="{C3121B39-0214-4462-A630-516AE4379A25}">
      <dgm:prSet phldrT="[Texto]" custT="1"/>
      <dgm:spPr/>
      <dgm:t>
        <a:bodyPr/>
        <a:lstStyle/>
        <a:p>
          <a:r>
            <a:rPr lang="pt-BR" sz="1800" b="1" dirty="0"/>
            <a:t>Segundo lançamento (glosa)</a:t>
          </a:r>
        </a:p>
      </dgm:t>
    </dgm:pt>
    <dgm:pt modelId="{9C44E771-EAB6-4D17-B10E-E3E9220A302E}" type="parTrans" cxnId="{184A1FDD-E3F6-417E-B89F-2B7B7473ED3F}">
      <dgm:prSet/>
      <dgm:spPr/>
      <dgm:t>
        <a:bodyPr/>
        <a:lstStyle/>
        <a:p>
          <a:endParaRPr lang="pt-BR"/>
        </a:p>
      </dgm:t>
    </dgm:pt>
    <dgm:pt modelId="{9587854B-CCEA-46E2-A235-F26FE1D7FD7C}" type="sibTrans" cxnId="{184A1FDD-E3F6-417E-B89F-2B7B7473ED3F}">
      <dgm:prSet/>
      <dgm:spPr/>
      <dgm:t>
        <a:bodyPr/>
        <a:lstStyle/>
        <a:p>
          <a:endParaRPr lang="pt-BR"/>
        </a:p>
      </dgm:t>
    </dgm:pt>
    <dgm:pt modelId="{DB0D94DD-A20C-492B-AD20-51BA4A8EB7C5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1700" b="1" dirty="0">
              <a:solidFill>
                <a:schemeClr val="bg1"/>
              </a:solidFill>
            </a:rPr>
            <a:t>Primeiro lançamento (aviso)</a:t>
          </a:r>
        </a:p>
      </dgm:t>
    </dgm:pt>
    <dgm:pt modelId="{DE37F8AC-1284-4B6A-B2C1-8B32A90EE686}" type="parTrans" cxnId="{572256B3-7B5A-400B-977A-83ED28B5E120}">
      <dgm:prSet/>
      <dgm:spPr/>
      <dgm:t>
        <a:bodyPr/>
        <a:lstStyle/>
        <a:p>
          <a:endParaRPr lang="pt-BR"/>
        </a:p>
      </dgm:t>
    </dgm:pt>
    <dgm:pt modelId="{19363891-C20A-45BD-93C2-2A920CCA6B2B}" type="sibTrans" cxnId="{572256B3-7B5A-400B-977A-83ED28B5E120}">
      <dgm:prSet/>
      <dgm:spPr/>
      <dgm:t>
        <a:bodyPr/>
        <a:lstStyle/>
        <a:p>
          <a:endParaRPr lang="pt-BR"/>
        </a:p>
      </dgm:t>
    </dgm:pt>
    <dgm:pt modelId="{704CD8EE-69D4-4BFF-B039-3BC7E1D93DEC}">
      <dgm:prSet phldrT="[Texto]"/>
      <dgm:spPr/>
      <dgm:t>
        <a:bodyPr/>
        <a:lstStyle/>
        <a:p>
          <a:r>
            <a:rPr lang="pt-BR" b="1" dirty="0"/>
            <a:t>Base de dados TISS</a:t>
          </a:r>
        </a:p>
      </dgm:t>
    </dgm:pt>
    <dgm:pt modelId="{3677FB26-1D94-42BB-AA22-827613BACA76}" type="parTrans" cxnId="{BD0F0340-E1C2-4C69-8B7F-27A1B52FC614}">
      <dgm:prSet/>
      <dgm:spPr/>
      <dgm:t>
        <a:bodyPr/>
        <a:lstStyle/>
        <a:p>
          <a:endParaRPr lang="pt-BR"/>
        </a:p>
      </dgm:t>
    </dgm:pt>
    <dgm:pt modelId="{522922E3-2DBB-42F3-9E8D-196AE6580FEB}" type="sibTrans" cxnId="{BD0F0340-E1C2-4C69-8B7F-27A1B52FC614}">
      <dgm:prSet/>
      <dgm:spPr/>
      <dgm:t>
        <a:bodyPr/>
        <a:lstStyle/>
        <a:p>
          <a:endParaRPr lang="pt-BR"/>
        </a:p>
      </dgm:t>
    </dgm:pt>
    <dgm:pt modelId="{55565D0F-A055-437A-895D-18EAA565B7C7}" type="pres">
      <dgm:prSet presAssocID="{727D2AAD-D391-4CC7-8AE3-879D5D1F7520}" presName="Name0" presStyleCnt="0">
        <dgm:presLayoutVars>
          <dgm:chMax val="4"/>
          <dgm:resizeHandles val="exact"/>
        </dgm:presLayoutVars>
      </dgm:prSet>
      <dgm:spPr/>
    </dgm:pt>
    <dgm:pt modelId="{1BAEC36C-38A6-48C1-B862-86AAD0800B1B}" type="pres">
      <dgm:prSet presAssocID="{727D2AAD-D391-4CC7-8AE3-879D5D1F7520}" presName="ellipse" presStyleLbl="trBgShp" presStyleIdx="0" presStyleCnt="1"/>
      <dgm:spPr/>
    </dgm:pt>
    <dgm:pt modelId="{734B0969-23B1-4425-A2B9-86ECCB14C831}" type="pres">
      <dgm:prSet presAssocID="{727D2AAD-D391-4CC7-8AE3-879D5D1F7520}" presName="arrow1" presStyleLbl="fgShp" presStyleIdx="0" presStyleCnt="1"/>
      <dgm:spPr/>
    </dgm:pt>
    <dgm:pt modelId="{09D20A3F-53C6-4407-8E6A-829D7F4BC3B3}" type="pres">
      <dgm:prSet presAssocID="{727D2AAD-D391-4CC7-8AE3-879D5D1F7520}" presName="rectangle" presStyleLbl="revTx" presStyleIdx="0" presStyleCnt="1" custLinFactNeighborX="846" custLinFactNeighborY="67037">
        <dgm:presLayoutVars>
          <dgm:bulletEnabled val="1"/>
        </dgm:presLayoutVars>
      </dgm:prSet>
      <dgm:spPr/>
    </dgm:pt>
    <dgm:pt modelId="{3BE2CCAE-5577-46C8-99E1-6EA58D0BF28C}" type="pres">
      <dgm:prSet presAssocID="{C3121B39-0214-4462-A630-516AE4379A25}" presName="item1" presStyleLbl="node1" presStyleIdx="0" presStyleCnt="3" custScaleX="150052" custScaleY="142004" custLinFactNeighborX="-3051" custLinFactNeighborY="55944">
        <dgm:presLayoutVars>
          <dgm:bulletEnabled val="1"/>
        </dgm:presLayoutVars>
      </dgm:prSet>
      <dgm:spPr/>
    </dgm:pt>
    <dgm:pt modelId="{478F0CC7-D0DC-473B-B3E4-B1BC78FA7624}" type="pres">
      <dgm:prSet presAssocID="{DB0D94DD-A20C-492B-AD20-51BA4A8EB7C5}" presName="item2" presStyleLbl="node1" presStyleIdx="1" presStyleCnt="3" custScaleX="161861" custScaleY="147650" custLinFactNeighborX="-39155" custLinFactNeighborY="-26305">
        <dgm:presLayoutVars>
          <dgm:bulletEnabled val="1"/>
        </dgm:presLayoutVars>
      </dgm:prSet>
      <dgm:spPr/>
    </dgm:pt>
    <dgm:pt modelId="{E26AB8C4-CB74-4CF5-853E-EBEC9F2FE255}" type="pres">
      <dgm:prSet presAssocID="{704CD8EE-69D4-4BFF-B039-3BC7E1D93DEC}" presName="item3" presStyleLbl="node1" presStyleIdx="2" presStyleCnt="3" custScaleX="169527" custScaleY="152949" custLinFactNeighborX="41647" custLinFactNeighborY="-40503">
        <dgm:presLayoutVars>
          <dgm:bulletEnabled val="1"/>
        </dgm:presLayoutVars>
      </dgm:prSet>
      <dgm:spPr/>
    </dgm:pt>
    <dgm:pt modelId="{C82F5CCA-74AD-4573-A63F-D2B50EB6AC65}" type="pres">
      <dgm:prSet presAssocID="{727D2AAD-D391-4CC7-8AE3-879D5D1F7520}" presName="funnel" presStyleLbl="trAlignAcc1" presStyleIdx="0" presStyleCnt="1" custScaleX="142857" custScaleY="149389" custLinFactNeighborX="4141" custLinFactNeighborY="6506"/>
      <dgm:spPr/>
    </dgm:pt>
  </dgm:ptLst>
  <dgm:cxnLst>
    <dgm:cxn modelId="{D1AA5821-B8C4-954C-827A-2E514AA322F8}" type="presOf" srcId="{C3121B39-0214-4462-A630-516AE4379A25}" destId="{478F0CC7-D0DC-473B-B3E4-B1BC78FA7624}" srcOrd="0" destOrd="0" presId="urn:microsoft.com/office/officeart/2005/8/layout/funnel1"/>
    <dgm:cxn modelId="{98727139-F364-814C-857C-0D6152A2B9EB}" type="presOf" srcId="{DB0D94DD-A20C-492B-AD20-51BA4A8EB7C5}" destId="{3BE2CCAE-5577-46C8-99E1-6EA58D0BF28C}" srcOrd="0" destOrd="0" presId="urn:microsoft.com/office/officeart/2005/8/layout/funnel1"/>
    <dgm:cxn modelId="{BD0F0340-E1C2-4C69-8B7F-27A1B52FC614}" srcId="{727D2AAD-D391-4CC7-8AE3-879D5D1F7520}" destId="{704CD8EE-69D4-4BFF-B039-3BC7E1D93DEC}" srcOrd="3" destOrd="0" parTransId="{3677FB26-1D94-42BB-AA22-827613BACA76}" sibTransId="{522922E3-2DBB-42F3-9E8D-196AE6580FEB}"/>
    <dgm:cxn modelId="{80CF5144-97FF-2642-85B9-03D508CF616A}" type="presOf" srcId="{103C0E89-6AE4-42B8-A9BD-8A5775D85AD8}" destId="{E26AB8C4-CB74-4CF5-853E-EBEC9F2FE255}" srcOrd="0" destOrd="0" presId="urn:microsoft.com/office/officeart/2005/8/layout/funnel1"/>
    <dgm:cxn modelId="{13C4724A-84E2-CD44-BC7A-784F6DB1CFDA}" type="presOf" srcId="{727D2AAD-D391-4CC7-8AE3-879D5D1F7520}" destId="{55565D0F-A055-437A-895D-18EAA565B7C7}" srcOrd="0" destOrd="0" presId="urn:microsoft.com/office/officeart/2005/8/layout/funnel1"/>
    <dgm:cxn modelId="{0E2BF76B-507E-8E46-B31D-F8D7B69D94E4}" type="presOf" srcId="{704CD8EE-69D4-4BFF-B039-3BC7E1D93DEC}" destId="{09D20A3F-53C6-4407-8E6A-829D7F4BC3B3}" srcOrd="0" destOrd="0" presId="urn:microsoft.com/office/officeart/2005/8/layout/funnel1"/>
    <dgm:cxn modelId="{45B45E6D-3F26-4100-842E-E69473270C05}" srcId="{727D2AAD-D391-4CC7-8AE3-879D5D1F7520}" destId="{103C0E89-6AE4-42B8-A9BD-8A5775D85AD8}" srcOrd="0" destOrd="0" parTransId="{F21E06EB-A555-4057-8186-CF267BAB4C05}" sibTransId="{1678C6DA-5C5B-4F75-BA8F-3E17F6C26A51}"/>
    <dgm:cxn modelId="{572256B3-7B5A-400B-977A-83ED28B5E120}" srcId="{727D2AAD-D391-4CC7-8AE3-879D5D1F7520}" destId="{DB0D94DD-A20C-492B-AD20-51BA4A8EB7C5}" srcOrd="2" destOrd="0" parTransId="{DE37F8AC-1284-4B6A-B2C1-8B32A90EE686}" sibTransId="{19363891-C20A-45BD-93C2-2A920CCA6B2B}"/>
    <dgm:cxn modelId="{184A1FDD-E3F6-417E-B89F-2B7B7473ED3F}" srcId="{727D2AAD-D391-4CC7-8AE3-879D5D1F7520}" destId="{C3121B39-0214-4462-A630-516AE4379A25}" srcOrd="1" destOrd="0" parTransId="{9C44E771-EAB6-4D17-B10E-E3E9220A302E}" sibTransId="{9587854B-CCEA-46E2-A235-F26FE1D7FD7C}"/>
    <dgm:cxn modelId="{96747C03-68B6-D74B-A90C-6442B5D6876C}" type="presParOf" srcId="{55565D0F-A055-437A-895D-18EAA565B7C7}" destId="{1BAEC36C-38A6-48C1-B862-86AAD0800B1B}" srcOrd="0" destOrd="0" presId="urn:microsoft.com/office/officeart/2005/8/layout/funnel1"/>
    <dgm:cxn modelId="{A9811DF8-5CB5-904A-BC2E-2BAD02E04C1D}" type="presParOf" srcId="{55565D0F-A055-437A-895D-18EAA565B7C7}" destId="{734B0969-23B1-4425-A2B9-86ECCB14C831}" srcOrd="1" destOrd="0" presId="urn:microsoft.com/office/officeart/2005/8/layout/funnel1"/>
    <dgm:cxn modelId="{8DF44279-A261-3644-B08D-305E7B6F89FC}" type="presParOf" srcId="{55565D0F-A055-437A-895D-18EAA565B7C7}" destId="{09D20A3F-53C6-4407-8E6A-829D7F4BC3B3}" srcOrd="2" destOrd="0" presId="urn:microsoft.com/office/officeart/2005/8/layout/funnel1"/>
    <dgm:cxn modelId="{300B5229-73F0-FD44-B211-F6CAD90DF511}" type="presParOf" srcId="{55565D0F-A055-437A-895D-18EAA565B7C7}" destId="{3BE2CCAE-5577-46C8-99E1-6EA58D0BF28C}" srcOrd="3" destOrd="0" presId="urn:microsoft.com/office/officeart/2005/8/layout/funnel1"/>
    <dgm:cxn modelId="{5623ABBE-C115-1E4A-B013-9F39D5D61CE3}" type="presParOf" srcId="{55565D0F-A055-437A-895D-18EAA565B7C7}" destId="{478F0CC7-D0DC-473B-B3E4-B1BC78FA7624}" srcOrd="4" destOrd="0" presId="urn:microsoft.com/office/officeart/2005/8/layout/funnel1"/>
    <dgm:cxn modelId="{1399C6FA-0B3D-8A49-A18D-1D6AA18ADDEB}" type="presParOf" srcId="{55565D0F-A055-437A-895D-18EAA565B7C7}" destId="{E26AB8C4-CB74-4CF5-853E-EBEC9F2FE255}" srcOrd="5" destOrd="0" presId="urn:microsoft.com/office/officeart/2005/8/layout/funnel1"/>
    <dgm:cxn modelId="{38C736EA-63C6-C841-9020-8103693CCB3A}" type="presParOf" srcId="{55565D0F-A055-437A-895D-18EAA565B7C7}" destId="{C82F5CCA-74AD-4573-A63F-D2B50EB6AC6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7C7D2-2C0D-441E-B6DE-54F7B46116CC}">
      <dsp:nvSpPr>
        <dsp:cNvPr id="0" name=""/>
        <dsp:cNvSpPr/>
      </dsp:nvSpPr>
      <dsp:spPr>
        <a:xfrm rot="5400000">
          <a:off x="7786416" y="-3148647"/>
          <a:ext cx="2095318" cy="89243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 dirty="0">
              <a:solidFill>
                <a:srgbClr val="333333">
                  <a:hueOff val="0"/>
                  <a:satOff val="0"/>
                  <a:lumOff val="0"/>
                  <a:alphaOff val="0"/>
                </a:srgbClr>
              </a:solidFill>
              <a:latin typeface="Helvetica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rPr>
            <a:t>Padronização da biometria digital.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 dirty="0">
              <a:solidFill>
                <a:srgbClr val="333333">
                  <a:hueOff val="0"/>
                  <a:satOff val="0"/>
                  <a:lumOff val="0"/>
                  <a:alphaOff val="0"/>
                </a:srgbClr>
              </a:solidFill>
              <a:latin typeface="Helvetica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rPr>
            <a:t>Introdução do código de validação de presença do beneficiário.</a:t>
          </a:r>
        </a:p>
      </dsp:txBody>
      <dsp:txXfrm rot="-5400000">
        <a:off x="4371886" y="368168"/>
        <a:ext cx="8822094" cy="1890748"/>
      </dsp:txXfrm>
    </dsp:sp>
    <dsp:sp modelId="{028082B7-EDB3-4874-A7DE-01075FD8FE42}">
      <dsp:nvSpPr>
        <dsp:cNvPr id="0" name=""/>
        <dsp:cNvSpPr/>
      </dsp:nvSpPr>
      <dsp:spPr>
        <a:xfrm>
          <a:off x="648077" y="3968"/>
          <a:ext cx="3723808" cy="2619147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/>
            <a:t>Elegibilidade   Autorização e Cobrança</a:t>
          </a:r>
        </a:p>
      </dsp:txBody>
      <dsp:txXfrm>
        <a:off x="775933" y="131824"/>
        <a:ext cx="3468096" cy="2363435"/>
      </dsp:txXfrm>
    </dsp:sp>
    <dsp:sp modelId="{5B8B1BF2-B3A0-43F9-9569-BA3E144E9043}">
      <dsp:nvSpPr>
        <dsp:cNvPr id="0" name=""/>
        <dsp:cNvSpPr/>
      </dsp:nvSpPr>
      <dsp:spPr>
        <a:xfrm rot="5400000">
          <a:off x="7766236" y="-398542"/>
          <a:ext cx="2095318" cy="89243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 dirty="0">
              <a:latin typeface="Helvetica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rPr>
            <a:t>Identificação unívoca de procedimentos e itens assistenciais cobrados pelos prestadores.</a:t>
          </a:r>
          <a:endParaRPr lang="pt-BR" sz="2500" kern="1200" dirty="0"/>
        </a:p>
      </dsp:txBody>
      <dsp:txXfrm rot="-5400000">
        <a:off x="4351706" y="3118273"/>
        <a:ext cx="8822094" cy="1890748"/>
      </dsp:txXfrm>
    </dsp:sp>
    <dsp:sp modelId="{C93F7A7F-196A-4945-9DDA-F1D3273FA927}">
      <dsp:nvSpPr>
        <dsp:cNvPr id="0" name=""/>
        <dsp:cNvSpPr/>
      </dsp:nvSpPr>
      <dsp:spPr>
        <a:xfrm>
          <a:off x="648077" y="2754073"/>
          <a:ext cx="3703628" cy="2619147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/>
            <a:t>Cobrança Recurso de glosa e Demonstrativos	</a:t>
          </a:r>
        </a:p>
      </dsp:txBody>
      <dsp:txXfrm>
        <a:off x="775933" y="2881929"/>
        <a:ext cx="3447916" cy="2363435"/>
      </dsp:txXfrm>
    </dsp:sp>
    <dsp:sp modelId="{26B93C11-1614-400B-9FCC-985E08743C3E}">
      <dsp:nvSpPr>
        <dsp:cNvPr id="0" name=""/>
        <dsp:cNvSpPr/>
      </dsp:nvSpPr>
      <dsp:spPr>
        <a:xfrm rot="5400000">
          <a:off x="7642444" y="2351562"/>
          <a:ext cx="2095318" cy="89243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 dirty="0">
              <a:solidFill>
                <a:srgbClr val="333333">
                  <a:hueOff val="0"/>
                  <a:satOff val="0"/>
                  <a:lumOff val="0"/>
                  <a:alphaOff val="0"/>
                </a:srgbClr>
              </a:solidFill>
              <a:latin typeface="Helvetica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rPr>
            <a:t>Vinculação dos itens assistenciais aos procedimentos.</a:t>
          </a:r>
        </a:p>
      </dsp:txBody>
      <dsp:txXfrm rot="-5400000">
        <a:off x="4227914" y="5868378"/>
        <a:ext cx="8822094" cy="1890748"/>
      </dsp:txXfrm>
    </dsp:sp>
    <dsp:sp modelId="{8C9691F5-89EC-4B11-A28B-ECFC8FD61D46}">
      <dsp:nvSpPr>
        <dsp:cNvPr id="0" name=""/>
        <dsp:cNvSpPr/>
      </dsp:nvSpPr>
      <dsp:spPr>
        <a:xfrm>
          <a:off x="629603" y="5508147"/>
          <a:ext cx="3579836" cy="2619147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/>
            <a:t>Cobrança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500" kern="1200" dirty="0"/>
        </a:p>
      </dsp:txBody>
      <dsp:txXfrm>
        <a:off x="757459" y="5636003"/>
        <a:ext cx="3324124" cy="23634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7C7D2-2C0D-441E-B6DE-54F7B46116CC}">
      <dsp:nvSpPr>
        <dsp:cNvPr id="0" name=""/>
        <dsp:cNvSpPr/>
      </dsp:nvSpPr>
      <dsp:spPr>
        <a:xfrm rot="5400000">
          <a:off x="7786416" y="-3148647"/>
          <a:ext cx="2095318" cy="89243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 dirty="0">
              <a:solidFill>
                <a:srgbClr val="333333">
                  <a:hueOff val="0"/>
                  <a:satOff val="0"/>
                  <a:lumOff val="0"/>
                  <a:alphaOff val="0"/>
                </a:srgbClr>
              </a:solidFill>
              <a:latin typeface="Helvetica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rPr>
            <a:t>Separação em dois blocos: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500" kern="1200" dirty="0">
            <a:solidFill>
              <a:srgbClr val="333333">
                <a:hueOff val="0"/>
                <a:satOff val="0"/>
                <a:lumOff val="0"/>
                <a:alphaOff val="0"/>
              </a:srgbClr>
            </a:solidFill>
            <a:latin typeface="Helvetica" panose="020B0604020202020204" pitchFamily="34" charset="0"/>
            <a:ea typeface="MS Mincho" panose="02020609040205080304" pitchFamily="49" charset="-128"/>
            <a:cs typeface="Times New Roman" panose="02020603050405020304" pitchFamily="18" charset="0"/>
          </a:endParaRP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 dirty="0">
              <a:solidFill>
                <a:srgbClr val="333333">
                  <a:hueOff val="0"/>
                  <a:satOff val="0"/>
                  <a:lumOff val="0"/>
                  <a:alphaOff val="0"/>
                </a:srgbClr>
              </a:solidFill>
              <a:latin typeface="Helvetica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rPr>
            <a:t>Versão das mensagens entre Prestadores e Operadoras.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 dirty="0">
              <a:solidFill>
                <a:srgbClr val="333333">
                  <a:hueOff val="0"/>
                  <a:satOff val="0"/>
                  <a:lumOff val="0"/>
                  <a:alphaOff val="0"/>
                </a:srgbClr>
              </a:solidFill>
              <a:latin typeface="Helvetica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rPr>
            <a:t>Versão das mensagens entre Operadoras e ANS.</a:t>
          </a:r>
        </a:p>
      </dsp:txBody>
      <dsp:txXfrm rot="-5400000">
        <a:off x="4371886" y="368168"/>
        <a:ext cx="8822094" cy="1890748"/>
      </dsp:txXfrm>
    </dsp:sp>
    <dsp:sp modelId="{028082B7-EDB3-4874-A7DE-01075FD8FE42}">
      <dsp:nvSpPr>
        <dsp:cNvPr id="0" name=""/>
        <dsp:cNvSpPr/>
      </dsp:nvSpPr>
      <dsp:spPr>
        <a:xfrm>
          <a:off x="648077" y="3968"/>
          <a:ext cx="3723808" cy="2619147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/>
            <a:t>Componente de Comunicação</a:t>
          </a:r>
        </a:p>
      </dsp:txBody>
      <dsp:txXfrm>
        <a:off x="775933" y="131824"/>
        <a:ext cx="3468096" cy="2363435"/>
      </dsp:txXfrm>
    </dsp:sp>
    <dsp:sp modelId="{5B8B1BF2-B3A0-43F9-9569-BA3E144E9043}">
      <dsp:nvSpPr>
        <dsp:cNvPr id="0" name=""/>
        <dsp:cNvSpPr/>
      </dsp:nvSpPr>
      <dsp:spPr>
        <a:xfrm rot="5400000">
          <a:off x="7766236" y="-398542"/>
          <a:ext cx="2095318" cy="89243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 dirty="0">
              <a:latin typeface="Helvetica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rPr>
            <a:t>Retorno da obrigatoriedade da TUSS Material e OPME.</a:t>
          </a:r>
          <a:endParaRPr lang="pt-BR" sz="2500" kern="1200" dirty="0"/>
        </a:p>
      </dsp:txBody>
      <dsp:txXfrm rot="-5400000">
        <a:off x="4351706" y="3118273"/>
        <a:ext cx="8822094" cy="1890748"/>
      </dsp:txXfrm>
    </dsp:sp>
    <dsp:sp modelId="{C93F7A7F-196A-4945-9DDA-F1D3273FA927}">
      <dsp:nvSpPr>
        <dsp:cNvPr id="0" name=""/>
        <dsp:cNvSpPr/>
      </dsp:nvSpPr>
      <dsp:spPr>
        <a:xfrm>
          <a:off x="648077" y="2754073"/>
          <a:ext cx="3703628" cy="2619147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/>
            <a:t>TUSS	</a:t>
          </a:r>
        </a:p>
      </dsp:txBody>
      <dsp:txXfrm>
        <a:off x="775933" y="2881929"/>
        <a:ext cx="3447916" cy="2363435"/>
      </dsp:txXfrm>
    </dsp:sp>
    <dsp:sp modelId="{26B93C11-1614-400B-9FCC-985E08743C3E}">
      <dsp:nvSpPr>
        <dsp:cNvPr id="0" name=""/>
        <dsp:cNvSpPr/>
      </dsp:nvSpPr>
      <dsp:spPr>
        <a:xfrm rot="5400000">
          <a:off x="7642444" y="2351562"/>
          <a:ext cx="2095318" cy="89243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 dirty="0">
              <a:solidFill>
                <a:srgbClr val="333333">
                  <a:hueOff val="0"/>
                  <a:satOff val="0"/>
                  <a:lumOff val="0"/>
                  <a:alphaOff val="0"/>
                </a:srgbClr>
              </a:solidFill>
              <a:latin typeface="Helvetica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rPr>
            <a:t>Atualizações frequentes.</a:t>
          </a:r>
        </a:p>
      </dsp:txBody>
      <dsp:txXfrm rot="-5400000">
        <a:off x="4227914" y="5868378"/>
        <a:ext cx="8822094" cy="1890748"/>
      </dsp:txXfrm>
    </dsp:sp>
    <dsp:sp modelId="{8C9691F5-89EC-4B11-A28B-ECFC8FD61D46}">
      <dsp:nvSpPr>
        <dsp:cNvPr id="0" name=""/>
        <dsp:cNvSpPr/>
      </dsp:nvSpPr>
      <dsp:spPr>
        <a:xfrm>
          <a:off x="629603" y="5508147"/>
          <a:ext cx="3579836" cy="2619147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/>
            <a:t>Publicação</a:t>
          </a:r>
        </a:p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300" kern="1200" dirty="0"/>
        </a:p>
      </dsp:txBody>
      <dsp:txXfrm>
        <a:off x="757459" y="5636003"/>
        <a:ext cx="3324124" cy="23634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4A181-ED06-9D40-9B60-C15BC25BE361}">
      <dsp:nvSpPr>
        <dsp:cNvPr id="0" name=""/>
        <dsp:cNvSpPr/>
      </dsp:nvSpPr>
      <dsp:spPr>
        <a:xfrm>
          <a:off x="1658" y="470679"/>
          <a:ext cx="1509520" cy="603808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4686" tIns="77343" rIns="38672" bIns="77343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2005</a:t>
          </a:r>
        </a:p>
      </dsp:txBody>
      <dsp:txXfrm>
        <a:off x="1658" y="470679"/>
        <a:ext cx="1358568" cy="603808"/>
      </dsp:txXfrm>
    </dsp:sp>
    <dsp:sp modelId="{316D4D14-B84E-F140-9DA0-32874BB1D32F}">
      <dsp:nvSpPr>
        <dsp:cNvPr id="0" name=""/>
        <dsp:cNvSpPr/>
      </dsp:nvSpPr>
      <dsp:spPr>
        <a:xfrm>
          <a:off x="1209275" y="470679"/>
          <a:ext cx="1509520" cy="603808"/>
        </a:xfrm>
        <a:prstGeom prst="chevron">
          <a:avLst/>
        </a:prstGeom>
        <a:gradFill rotWithShape="0">
          <a:gsLst>
            <a:gs pos="0">
              <a:schemeClr val="accent2">
                <a:hueOff val="1036101"/>
                <a:satOff val="2807"/>
                <a:lumOff val="-2530"/>
                <a:alphaOff val="0"/>
                <a:shade val="51000"/>
                <a:satMod val="130000"/>
              </a:schemeClr>
            </a:gs>
            <a:gs pos="80000">
              <a:schemeClr val="accent2">
                <a:hueOff val="1036101"/>
                <a:satOff val="2807"/>
                <a:lumOff val="-2530"/>
                <a:alphaOff val="0"/>
                <a:shade val="93000"/>
                <a:satMod val="130000"/>
              </a:schemeClr>
            </a:gs>
            <a:gs pos="100000">
              <a:schemeClr val="accent2">
                <a:hueOff val="1036101"/>
                <a:satOff val="2807"/>
                <a:lumOff val="-25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6015" tIns="77343" rIns="38672" bIns="77343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2006</a:t>
          </a:r>
        </a:p>
      </dsp:txBody>
      <dsp:txXfrm>
        <a:off x="1511179" y="470679"/>
        <a:ext cx="905712" cy="603808"/>
      </dsp:txXfrm>
    </dsp:sp>
    <dsp:sp modelId="{09931A69-65C5-9148-B0F4-AAE00DA8474D}">
      <dsp:nvSpPr>
        <dsp:cNvPr id="0" name=""/>
        <dsp:cNvSpPr/>
      </dsp:nvSpPr>
      <dsp:spPr>
        <a:xfrm>
          <a:off x="2416891" y="470679"/>
          <a:ext cx="1509520" cy="603808"/>
        </a:xfrm>
        <a:prstGeom prst="chevron">
          <a:avLst/>
        </a:prstGeom>
        <a:gradFill rotWithShape="0">
          <a:gsLst>
            <a:gs pos="0">
              <a:schemeClr val="accent2">
                <a:hueOff val="2072203"/>
                <a:satOff val="5614"/>
                <a:lumOff val="-5059"/>
                <a:alphaOff val="0"/>
                <a:shade val="51000"/>
                <a:satMod val="130000"/>
              </a:schemeClr>
            </a:gs>
            <a:gs pos="80000">
              <a:schemeClr val="accent2">
                <a:hueOff val="2072203"/>
                <a:satOff val="5614"/>
                <a:lumOff val="-5059"/>
                <a:alphaOff val="0"/>
                <a:shade val="93000"/>
                <a:satMod val="130000"/>
              </a:schemeClr>
            </a:gs>
            <a:gs pos="100000">
              <a:schemeClr val="accent2">
                <a:hueOff val="2072203"/>
                <a:satOff val="5614"/>
                <a:lumOff val="-5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6015" tIns="77343" rIns="38672" bIns="77343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……</a:t>
          </a:r>
        </a:p>
      </dsp:txBody>
      <dsp:txXfrm>
        <a:off x="2718795" y="470679"/>
        <a:ext cx="905712" cy="603808"/>
      </dsp:txXfrm>
    </dsp:sp>
    <dsp:sp modelId="{7319AE49-6124-254E-B00C-2FBBC01C2FCD}">
      <dsp:nvSpPr>
        <dsp:cNvPr id="0" name=""/>
        <dsp:cNvSpPr/>
      </dsp:nvSpPr>
      <dsp:spPr>
        <a:xfrm>
          <a:off x="3624507" y="470679"/>
          <a:ext cx="1509520" cy="603808"/>
        </a:xfrm>
        <a:prstGeom prst="chevron">
          <a:avLst/>
        </a:prstGeom>
        <a:gradFill rotWithShape="0">
          <a:gsLst>
            <a:gs pos="0">
              <a:schemeClr val="accent2">
                <a:hueOff val="3108304"/>
                <a:satOff val="8421"/>
                <a:lumOff val="-7589"/>
                <a:alphaOff val="0"/>
                <a:shade val="51000"/>
                <a:satMod val="130000"/>
              </a:schemeClr>
            </a:gs>
            <a:gs pos="80000">
              <a:schemeClr val="accent2">
                <a:hueOff val="3108304"/>
                <a:satOff val="8421"/>
                <a:lumOff val="-7589"/>
                <a:alphaOff val="0"/>
                <a:shade val="93000"/>
                <a:satMod val="130000"/>
              </a:schemeClr>
            </a:gs>
            <a:gs pos="100000">
              <a:schemeClr val="accent2">
                <a:hueOff val="3108304"/>
                <a:satOff val="8421"/>
                <a:lumOff val="-75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6015" tIns="77343" rIns="38672" bIns="77343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solidFill>
                <a:schemeClr val="tx1"/>
              </a:solidFill>
            </a:rPr>
            <a:t>2012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3926411" y="470679"/>
        <a:ext cx="905712" cy="603808"/>
      </dsp:txXfrm>
    </dsp:sp>
    <dsp:sp modelId="{77E01DF5-F2B7-4225-ADE8-6CF98BCE549C}">
      <dsp:nvSpPr>
        <dsp:cNvPr id="0" name=""/>
        <dsp:cNvSpPr/>
      </dsp:nvSpPr>
      <dsp:spPr>
        <a:xfrm>
          <a:off x="4832123" y="470679"/>
          <a:ext cx="1509520" cy="603808"/>
        </a:xfrm>
        <a:prstGeom prst="chevron">
          <a:avLst/>
        </a:prstGeom>
        <a:gradFill rotWithShape="0">
          <a:gsLst>
            <a:gs pos="0">
              <a:schemeClr val="accent2">
                <a:hueOff val="4144406"/>
                <a:satOff val="11228"/>
                <a:lumOff val="-10118"/>
                <a:alphaOff val="0"/>
                <a:shade val="51000"/>
                <a:satMod val="130000"/>
              </a:schemeClr>
            </a:gs>
            <a:gs pos="80000">
              <a:schemeClr val="accent2">
                <a:hueOff val="4144406"/>
                <a:satOff val="11228"/>
                <a:lumOff val="-10118"/>
                <a:alphaOff val="0"/>
                <a:shade val="93000"/>
                <a:satMod val="130000"/>
              </a:schemeClr>
            </a:gs>
            <a:gs pos="100000">
              <a:schemeClr val="accent2">
                <a:hueOff val="4144406"/>
                <a:satOff val="11228"/>
                <a:lumOff val="-101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6015" tIns="77343" rIns="38672" bIns="77343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2013</a:t>
          </a:r>
        </a:p>
      </dsp:txBody>
      <dsp:txXfrm>
        <a:off x="5134027" y="470679"/>
        <a:ext cx="905712" cy="603808"/>
      </dsp:txXfrm>
    </dsp:sp>
    <dsp:sp modelId="{16BBA898-B719-4338-AF0E-5E3248D42307}">
      <dsp:nvSpPr>
        <dsp:cNvPr id="0" name=""/>
        <dsp:cNvSpPr/>
      </dsp:nvSpPr>
      <dsp:spPr>
        <a:xfrm>
          <a:off x="6039739" y="470679"/>
          <a:ext cx="1509520" cy="603808"/>
        </a:xfrm>
        <a:prstGeom prst="chevron">
          <a:avLst/>
        </a:prstGeom>
        <a:gradFill rotWithShape="0">
          <a:gsLst>
            <a:gs pos="0">
              <a:schemeClr val="accent2">
                <a:hueOff val="5180507"/>
                <a:satOff val="14035"/>
                <a:lumOff val="-12648"/>
                <a:alphaOff val="0"/>
                <a:shade val="51000"/>
                <a:satMod val="130000"/>
              </a:schemeClr>
            </a:gs>
            <a:gs pos="80000">
              <a:schemeClr val="accent2">
                <a:hueOff val="5180507"/>
                <a:satOff val="14035"/>
                <a:lumOff val="-12648"/>
                <a:alphaOff val="0"/>
                <a:shade val="93000"/>
                <a:satMod val="130000"/>
              </a:schemeClr>
            </a:gs>
            <a:gs pos="100000">
              <a:schemeClr val="accent2">
                <a:hueOff val="5180507"/>
                <a:satOff val="14035"/>
                <a:lumOff val="-126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6015" tIns="77343" rIns="38672" bIns="77343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2014</a:t>
          </a:r>
        </a:p>
      </dsp:txBody>
      <dsp:txXfrm>
        <a:off x="6341643" y="470679"/>
        <a:ext cx="905712" cy="603808"/>
      </dsp:txXfrm>
    </dsp:sp>
    <dsp:sp modelId="{F909782D-5557-4EF1-BB16-E581925C086E}">
      <dsp:nvSpPr>
        <dsp:cNvPr id="0" name=""/>
        <dsp:cNvSpPr/>
      </dsp:nvSpPr>
      <dsp:spPr>
        <a:xfrm>
          <a:off x="7247356" y="470679"/>
          <a:ext cx="1509520" cy="603808"/>
        </a:xfrm>
        <a:prstGeom prst="chevron">
          <a:avLst/>
        </a:prstGeom>
        <a:gradFill rotWithShape="0">
          <a:gsLst>
            <a:gs pos="0">
              <a:schemeClr val="accent2">
                <a:hueOff val="6216609"/>
                <a:satOff val="16843"/>
                <a:lumOff val="-15177"/>
                <a:alphaOff val="0"/>
                <a:shade val="51000"/>
                <a:satMod val="130000"/>
              </a:schemeClr>
            </a:gs>
            <a:gs pos="80000">
              <a:schemeClr val="accent2">
                <a:hueOff val="6216609"/>
                <a:satOff val="16843"/>
                <a:lumOff val="-15177"/>
                <a:alphaOff val="0"/>
                <a:shade val="93000"/>
                <a:satMod val="130000"/>
              </a:schemeClr>
            </a:gs>
            <a:gs pos="100000">
              <a:schemeClr val="accent2">
                <a:hueOff val="6216609"/>
                <a:satOff val="16843"/>
                <a:lumOff val="-1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6015" tIns="77343" rIns="38672" bIns="77343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2015</a:t>
          </a:r>
        </a:p>
      </dsp:txBody>
      <dsp:txXfrm>
        <a:off x="7549260" y="470679"/>
        <a:ext cx="905712" cy="603808"/>
      </dsp:txXfrm>
    </dsp:sp>
    <dsp:sp modelId="{88E3A92F-5CCF-EB42-A75C-BB242A3B2AB2}">
      <dsp:nvSpPr>
        <dsp:cNvPr id="0" name=""/>
        <dsp:cNvSpPr/>
      </dsp:nvSpPr>
      <dsp:spPr>
        <a:xfrm>
          <a:off x="8454972" y="470679"/>
          <a:ext cx="1509520" cy="603808"/>
        </a:xfrm>
        <a:prstGeom prst="chevron">
          <a:avLst/>
        </a:prstGeom>
        <a:gradFill rotWithShape="0">
          <a:gsLst>
            <a:gs pos="0">
              <a:schemeClr val="accent2">
                <a:hueOff val="7252710"/>
                <a:satOff val="19650"/>
                <a:lumOff val="-17706"/>
                <a:alphaOff val="0"/>
                <a:shade val="51000"/>
                <a:satMod val="130000"/>
              </a:schemeClr>
            </a:gs>
            <a:gs pos="80000">
              <a:schemeClr val="accent2">
                <a:hueOff val="7252710"/>
                <a:satOff val="19650"/>
                <a:lumOff val="-17706"/>
                <a:alphaOff val="0"/>
                <a:shade val="93000"/>
                <a:satMod val="130000"/>
              </a:schemeClr>
            </a:gs>
            <a:gs pos="100000">
              <a:schemeClr val="accent2">
                <a:hueOff val="7252710"/>
                <a:satOff val="19650"/>
                <a:lumOff val="-17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6015" tIns="77343" rIns="38672" bIns="77343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2016</a:t>
          </a:r>
        </a:p>
      </dsp:txBody>
      <dsp:txXfrm>
        <a:off x="8756876" y="470679"/>
        <a:ext cx="905712" cy="603808"/>
      </dsp:txXfrm>
    </dsp:sp>
    <dsp:sp modelId="{175B725E-F825-4DBF-8C60-D0607E539C98}">
      <dsp:nvSpPr>
        <dsp:cNvPr id="0" name=""/>
        <dsp:cNvSpPr/>
      </dsp:nvSpPr>
      <dsp:spPr>
        <a:xfrm>
          <a:off x="9662588" y="470679"/>
          <a:ext cx="1509520" cy="603808"/>
        </a:xfrm>
        <a:prstGeom prst="chevron">
          <a:avLst/>
        </a:prstGeom>
        <a:gradFill rotWithShape="0">
          <a:gsLst>
            <a:gs pos="0">
              <a:schemeClr val="accent2">
                <a:hueOff val="8288811"/>
                <a:satOff val="22457"/>
                <a:lumOff val="-20236"/>
                <a:alphaOff val="0"/>
                <a:shade val="51000"/>
                <a:satMod val="130000"/>
              </a:schemeClr>
            </a:gs>
            <a:gs pos="80000">
              <a:schemeClr val="accent2">
                <a:hueOff val="8288811"/>
                <a:satOff val="22457"/>
                <a:lumOff val="-20236"/>
                <a:alphaOff val="0"/>
                <a:shade val="93000"/>
                <a:satMod val="130000"/>
              </a:schemeClr>
            </a:gs>
            <a:gs pos="100000">
              <a:schemeClr val="accent2">
                <a:hueOff val="8288811"/>
                <a:satOff val="22457"/>
                <a:lumOff val="-202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6015" tIns="77343" rIns="38672" bIns="77343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2017</a:t>
          </a:r>
        </a:p>
      </dsp:txBody>
      <dsp:txXfrm>
        <a:off x="9964492" y="470679"/>
        <a:ext cx="905712" cy="603808"/>
      </dsp:txXfrm>
    </dsp:sp>
    <dsp:sp modelId="{5715AAC0-42B2-4254-8A1E-79E61FF8BEEF}">
      <dsp:nvSpPr>
        <dsp:cNvPr id="0" name=""/>
        <dsp:cNvSpPr/>
      </dsp:nvSpPr>
      <dsp:spPr>
        <a:xfrm>
          <a:off x="10870204" y="470679"/>
          <a:ext cx="1509520" cy="603808"/>
        </a:xfrm>
        <a:prstGeom prst="chevron">
          <a:avLst/>
        </a:prstGeom>
        <a:gradFill rotWithShape="0">
          <a:gsLst>
            <a:gs pos="0">
              <a:schemeClr val="accent2">
                <a:hueOff val="9324912"/>
                <a:satOff val="25264"/>
                <a:lumOff val="-22766"/>
                <a:alphaOff val="0"/>
                <a:shade val="51000"/>
                <a:satMod val="130000"/>
              </a:schemeClr>
            </a:gs>
            <a:gs pos="80000">
              <a:schemeClr val="accent2">
                <a:hueOff val="9324912"/>
                <a:satOff val="25264"/>
                <a:lumOff val="-22766"/>
                <a:alphaOff val="0"/>
                <a:shade val="93000"/>
                <a:satMod val="130000"/>
              </a:schemeClr>
            </a:gs>
            <a:gs pos="100000">
              <a:schemeClr val="accent2">
                <a:hueOff val="9324912"/>
                <a:satOff val="25264"/>
                <a:lumOff val="-227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6015" tIns="77343" rIns="38672" bIns="77343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2018</a:t>
          </a:r>
        </a:p>
      </dsp:txBody>
      <dsp:txXfrm>
        <a:off x="11172108" y="470679"/>
        <a:ext cx="905712" cy="603808"/>
      </dsp:txXfrm>
    </dsp:sp>
    <dsp:sp modelId="{6073F708-9A89-4FF4-8EC4-FB370EE52C99}">
      <dsp:nvSpPr>
        <dsp:cNvPr id="0" name=""/>
        <dsp:cNvSpPr/>
      </dsp:nvSpPr>
      <dsp:spPr>
        <a:xfrm>
          <a:off x="12077820" y="470679"/>
          <a:ext cx="1509520" cy="603808"/>
        </a:xfrm>
        <a:prstGeom prst="chevron">
          <a:avLst/>
        </a:prstGeom>
        <a:gradFill rotWithShape="0">
          <a:gsLst>
            <a:gs pos="0">
              <a:schemeClr val="accent2">
                <a:hueOff val="10361014"/>
                <a:satOff val="28071"/>
                <a:lumOff val="-25295"/>
                <a:alphaOff val="0"/>
                <a:shade val="51000"/>
                <a:satMod val="130000"/>
              </a:schemeClr>
            </a:gs>
            <a:gs pos="80000">
              <a:schemeClr val="accent2">
                <a:hueOff val="10361014"/>
                <a:satOff val="28071"/>
                <a:lumOff val="-25295"/>
                <a:alphaOff val="0"/>
                <a:shade val="93000"/>
                <a:satMod val="130000"/>
              </a:schemeClr>
            </a:gs>
            <a:gs pos="100000">
              <a:schemeClr val="accent2">
                <a:hueOff val="10361014"/>
                <a:satOff val="28071"/>
                <a:lumOff val="-252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6015" tIns="77343" rIns="38672" bIns="77343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2019</a:t>
          </a:r>
        </a:p>
      </dsp:txBody>
      <dsp:txXfrm>
        <a:off x="12379724" y="470679"/>
        <a:ext cx="905712" cy="6038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7C7D2-2C0D-441E-B6DE-54F7B46116CC}">
      <dsp:nvSpPr>
        <dsp:cNvPr id="0" name=""/>
        <dsp:cNvSpPr/>
      </dsp:nvSpPr>
      <dsp:spPr>
        <a:xfrm rot="5400000">
          <a:off x="7786416" y="-3148647"/>
          <a:ext cx="2095318" cy="89243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/>
            <a:t>Art. 23. Fica instituído o monitoramento do Padrão TISS, com base nos dados disponíveis na ANS e nos demais órgãos do Ministério da Saúde.</a:t>
          </a:r>
        </a:p>
      </dsp:txBody>
      <dsp:txXfrm rot="-5400000">
        <a:off x="4371886" y="368168"/>
        <a:ext cx="8822094" cy="1890748"/>
      </dsp:txXfrm>
    </dsp:sp>
    <dsp:sp modelId="{028082B7-EDB3-4874-A7DE-01075FD8FE42}">
      <dsp:nvSpPr>
        <dsp:cNvPr id="0" name=""/>
        <dsp:cNvSpPr/>
      </dsp:nvSpPr>
      <dsp:spPr>
        <a:xfrm>
          <a:off x="648077" y="3968"/>
          <a:ext cx="3723808" cy="2619147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RN 305</a:t>
          </a:r>
        </a:p>
      </dsp:txBody>
      <dsp:txXfrm>
        <a:off x="775933" y="131824"/>
        <a:ext cx="3468096" cy="2363435"/>
      </dsp:txXfrm>
    </dsp:sp>
    <dsp:sp modelId="{5B8B1BF2-B3A0-43F9-9569-BA3E144E9043}">
      <dsp:nvSpPr>
        <dsp:cNvPr id="0" name=""/>
        <dsp:cNvSpPr/>
      </dsp:nvSpPr>
      <dsp:spPr>
        <a:xfrm rot="5400000">
          <a:off x="7766236" y="-398542"/>
          <a:ext cx="2095318" cy="89243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/>
            <a:t>O envio dos dados do Padrão TISS para a ANS é devido, mensalmente, pela operadora de plano privado de assistência à saúde a partir da competência setembro de 2014.</a:t>
          </a:r>
        </a:p>
      </dsp:txBody>
      <dsp:txXfrm rot="-5400000">
        <a:off x="4351706" y="3118273"/>
        <a:ext cx="8822094" cy="1890748"/>
      </dsp:txXfrm>
    </dsp:sp>
    <dsp:sp modelId="{C93F7A7F-196A-4945-9DDA-F1D3273FA927}">
      <dsp:nvSpPr>
        <dsp:cNvPr id="0" name=""/>
        <dsp:cNvSpPr/>
      </dsp:nvSpPr>
      <dsp:spPr>
        <a:xfrm>
          <a:off x="648077" y="2754073"/>
          <a:ext cx="3703628" cy="2619147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Início da obrigação	</a:t>
          </a:r>
        </a:p>
      </dsp:txBody>
      <dsp:txXfrm>
        <a:off x="775933" y="2881929"/>
        <a:ext cx="3447916" cy="2363435"/>
      </dsp:txXfrm>
    </dsp:sp>
    <dsp:sp modelId="{26B93C11-1614-400B-9FCC-985E08743C3E}">
      <dsp:nvSpPr>
        <dsp:cNvPr id="0" name=""/>
        <dsp:cNvSpPr/>
      </dsp:nvSpPr>
      <dsp:spPr>
        <a:xfrm rot="5400000">
          <a:off x="7642444" y="2351562"/>
          <a:ext cx="2095318" cy="89243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/>
            <a:t>Devem ser informados os eventos e despesas exclusivamente de beneficiários que mantêm contrato com a operadora de planos de saúde, independentemente de compartilhamento de risco/repasse continuado da assistência para outras operadoras de planos de saúde e das formas de remuneração dos prestadores de serviços praticadas pela operadora. </a:t>
          </a:r>
        </a:p>
      </dsp:txBody>
      <dsp:txXfrm rot="-5400000">
        <a:off x="4227914" y="5868378"/>
        <a:ext cx="8822094" cy="1890748"/>
      </dsp:txXfrm>
    </dsp:sp>
    <dsp:sp modelId="{8C9691F5-89EC-4B11-A28B-ECFC8FD61D46}">
      <dsp:nvSpPr>
        <dsp:cNvPr id="0" name=""/>
        <dsp:cNvSpPr/>
      </dsp:nvSpPr>
      <dsp:spPr>
        <a:xfrm>
          <a:off x="648077" y="5504178"/>
          <a:ext cx="3579836" cy="2619147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O que deve ser informado à ANS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600" kern="1200" dirty="0"/>
        </a:p>
      </dsp:txBody>
      <dsp:txXfrm>
        <a:off x="775933" y="5632034"/>
        <a:ext cx="3324124" cy="23634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7C7D2-2C0D-441E-B6DE-54F7B46116CC}">
      <dsp:nvSpPr>
        <dsp:cNvPr id="0" name=""/>
        <dsp:cNvSpPr/>
      </dsp:nvSpPr>
      <dsp:spPr>
        <a:xfrm rot="5400000">
          <a:off x="7786416" y="-3148647"/>
          <a:ext cx="2095318" cy="89243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 dirty="0"/>
            <a:t>o protocolo de recebimento do arquivo com as informações das operadoras será dado pelo Programa Transmissor de Arquivos (PTA) da ANS. Esse protocolo não significa que houve processamento e/ou incorporação dos arquivos, mas garante apenas sua recepção pela ANS. </a:t>
          </a:r>
        </a:p>
      </dsp:txBody>
      <dsp:txXfrm rot="-5400000">
        <a:off x="4371886" y="368168"/>
        <a:ext cx="8822094" cy="1890748"/>
      </dsp:txXfrm>
    </dsp:sp>
    <dsp:sp modelId="{028082B7-EDB3-4874-A7DE-01075FD8FE42}">
      <dsp:nvSpPr>
        <dsp:cNvPr id="0" name=""/>
        <dsp:cNvSpPr/>
      </dsp:nvSpPr>
      <dsp:spPr>
        <a:xfrm>
          <a:off x="648077" y="3968"/>
          <a:ext cx="3723808" cy="2619147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 dirty="0"/>
            <a:t>Recebimento do arquivo</a:t>
          </a:r>
        </a:p>
      </dsp:txBody>
      <dsp:txXfrm>
        <a:off x="775933" y="131824"/>
        <a:ext cx="3468096" cy="2363435"/>
      </dsp:txXfrm>
    </dsp:sp>
    <dsp:sp modelId="{5B8B1BF2-B3A0-43F9-9569-BA3E144E9043}">
      <dsp:nvSpPr>
        <dsp:cNvPr id="0" name=""/>
        <dsp:cNvSpPr/>
      </dsp:nvSpPr>
      <dsp:spPr>
        <a:xfrm rot="5400000">
          <a:off x="7766236" y="-398542"/>
          <a:ext cx="2095318" cy="89243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 dirty="0"/>
            <a:t>Os dados deverão ser enviados pelas operadoras para a ANS até o dia 25 do segundo mês subsequente à competência informada. </a:t>
          </a:r>
        </a:p>
      </dsp:txBody>
      <dsp:txXfrm rot="-5400000">
        <a:off x="4351706" y="3118273"/>
        <a:ext cx="8822094" cy="1890748"/>
      </dsp:txXfrm>
    </dsp:sp>
    <dsp:sp modelId="{C93F7A7F-196A-4945-9DDA-F1D3273FA927}">
      <dsp:nvSpPr>
        <dsp:cNvPr id="0" name=""/>
        <dsp:cNvSpPr/>
      </dsp:nvSpPr>
      <dsp:spPr>
        <a:xfrm>
          <a:off x="648077" y="2754073"/>
          <a:ext cx="3703628" cy="2619147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 dirty="0"/>
            <a:t>Prazo para envio dos dados	</a:t>
          </a:r>
        </a:p>
      </dsp:txBody>
      <dsp:txXfrm>
        <a:off x="775933" y="2881929"/>
        <a:ext cx="3447916" cy="2363435"/>
      </dsp:txXfrm>
    </dsp:sp>
    <dsp:sp modelId="{26B93C11-1614-400B-9FCC-985E08743C3E}">
      <dsp:nvSpPr>
        <dsp:cNvPr id="0" name=""/>
        <dsp:cNvSpPr/>
      </dsp:nvSpPr>
      <dsp:spPr>
        <a:xfrm rot="5400000">
          <a:off x="7642444" y="2351562"/>
          <a:ext cx="2095318" cy="89243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 dirty="0"/>
            <a:t>É obrigatório o envio de arquivo em todas as competências, mesmo que não tenha havido movimento. Nesse caso, a operadora deve enviar arquivo à ANS informando a situação de não ter nenhum movimento em determinada competência.</a:t>
          </a:r>
        </a:p>
      </dsp:txBody>
      <dsp:txXfrm rot="-5400000">
        <a:off x="4227914" y="5868378"/>
        <a:ext cx="8822094" cy="1890748"/>
      </dsp:txXfrm>
    </dsp:sp>
    <dsp:sp modelId="{8C9691F5-89EC-4B11-A28B-ECFC8FD61D46}">
      <dsp:nvSpPr>
        <dsp:cNvPr id="0" name=""/>
        <dsp:cNvSpPr/>
      </dsp:nvSpPr>
      <dsp:spPr>
        <a:xfrm>
          <a:off x="648077" y="5504178"/>
          <a:ext cx="3579836" cy="2619147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 dirty="0"/>
            <a:t>Sem movimento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400" kern="1200" dirty="0"/>
        </a:p>
      </dsp:txBody>
      <dsp:txXfrm>
        <a:off x="775933" y="5632034"/>
        <a:ext cx="3324124" cy="23634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EC36C-38A6-48C1-B862-86AAD0800B1B}">
      <dsp:nvSpPr>
        <dsp:cNvPr id="0" name=""/>
        <dsp:cNvSpPr/>
      </dsp:nvSpPr>
      <dsp:spPr>
        <a:xfrm>
          <a:off x="883221" y="1519211"/>
          <a:ext cx="3227635" cy="1120915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4B0969-23B1-4425-A2B9-86ECCB14C831}">
      <dsp:nvSpPr>
        <dsp:cNvPr id="0" name=""/>
        <dsp:cNvSpPr/>
      </dsp:nvSpPr>
      <dsp:spPr>
        <a:xfrm>
          <a:off x="2189287" y="4263952"/>
          <a:ext cx="625510" cy="400326"/>
        </a:xfrm>
        <a:prstGeom prst="downArrow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D20A3F-53C6-4407-8E6A-829D7F4BC3B3}">
      <dsp:nvSpPr>
        <dsp:cNvPr id="0" name=""/>
        <dsp:cNvSpPr/>
      </dsp:nvSpPr>
      <dsp:spPr>
        <a:xfrm>
          <a:off x="1026217" y="5087402"/>
          <a:ext cx="3002451" cy="750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Evento de Internação</a:t>
          </a:r>
        </a:p>
      </dsp:txBody>
      <dsp:txXfrm>
        <a:off x="1026217" y="5087402"/>
        <a:ext cx="3002451" cy="750612"/>
      </dsp:txXfrm>
    </dsp:sp>
    <dsp:sp modelId="{3BE2CCAE-5577-46C8-99E1-6EA58D0BF28C}">
      <dsp:nvSpPr>
        <dsp:cNvPr id="0" name=""/>
        <dsp:cNvSpPr/>
      </dsp:nvSpPr>
      <dsp:spPr>
        <a:xfrm>
          <a:off x="1836365" y="2666050"/>
          <a:ext cx="1449992" cy="134194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Guia Resumo de Internação</a:t>
          </a:r>
        </a:p>
      </dsp:txBody>
      <dsp:txXfrm>
        <a:off x="2048711" y="2862574"/>
        <a:ext cx="1025300" cy="948901"/>
      </dsp:txXfrm>
    </dsp:sp>
    <dsp:sp modelId="{478F0CC7-D0DC-473B-B3E4-B1BC78FA7624}">
      <dsp:nvSpPr>
        <dsp:cNvPr id="0" name=""/>
        <dsp:cNvSpPr/>
      </dsp:nvSpPr>
      <dsp:spPr>
        <a:xfrm>
          <a:off x="594120" y="1315783"/>
          <a:ext cx="1341949" cy="1268415"/>
        </a:xfrm>
        <a:prstGeom prst="ellipse">
          <a:avLst/>
        </a:prstGeom>
        <a:gradFill rotWithShape="0">
          <a:gsLst>
            <a:gs pos="0">
              <a:schemeClr val="accent4">
                <a:hueOff val="-4526219"/>
                <a:satOff val="3548"/>
                <a:lumOff val="8432"/>
                <a:alphaOff val="0"/>
                <a:shade val="51000"/>
                <a:satMod val="130000"/>
              </a:schemeClr>
            </a:gs>
            <a:gs pos="80000">
              <a:schemeClr val="accent4">
                <a:hueOff val="-4526219"/>
                <a:satOff val="3548"/>
                <a:lumOff val="8432"/>
                <a:alphaOff val="0"/>
                <a:shade val="93000"/>
                <a:satMod val="130000"/>
              </a:schemeClr>
            </a:gs>
            <a:gs pos="100000">
              <a:schemeClr val="accent4">
                <a:hueOff val="-4526219"/>
                <a:satOff val="3548"/>
                <a:lumOff val="843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Guia de Honorários</a:t>
          </a:r>
        </a:p>
      </dsp:txBody>
      <dsp:txXfrm>
        <a:off x="790644" y="1501538"/>
        <a:ext cx="948901" cy="896905"/>
      </dsp:txXfrm>
    </dsp:sp>
    <dsp:sp modelId="{0864F4F0-CE46-4CCC-8914-EBBD3ABCA15D}">
      <dsp:nvSpPr>
        <dsp:cNvPr id="0" name=""/>
        <dsp:cNvSpPr/>
      </dsp:nvSpPr>
      <dsp:spPr>
        <a:xfrm>
          <a:off x="3240641" y="1315779"/>
          <a:ext cx="1389328" cy="1298781"/>
        </a:xfrm>
        <a:prstGeom prst="ellipse">
          <a:avLst/>
        </a:prstGeom>
        <a:gradFill rotWithShape="0">
          <a:gsLst>
            <a:gs pos="0">
              <a:schemeClr val="accent4">
                <a:hueOff val="-9052438"/>
                <a:satOff val="7096"/>
                <a:lumOff val="16864"/>
                <a:alphaOff val="0"/>
                <a:shade val="51000"/>
                <a:satMod val="130000"/>
              </a:schemeClr>
            </a:gs>
            <a:gs pos="80000">
              <a:schemeClr val="accent4">
                <a:hueOff val="-9052438"/>
                <a:satOff val="7096"/>
                <a:lumOff val="16864"/>
                <a:alphaOff val="0"/>
                <a:shade val="93000"/>
                <a:satMod val="130000"/>
              </a:schemeClr>
            </a:gs>
            <a:gs pos="100000">
              <a:schemeClr val="accent4">
                <a:hueOff val="-9052438"/>
                <a:satOff val="7096"/>
                <a:lumOff val="1686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Guia de SP/SADT</a:t>
          </a:r>
        </a:p>
      </dsp:txBody>
      <dsp:txXfrm>
        <a:off x="3444103" y="1505981"/>
        <a:ext cx="982404" cy="918377"/>
      </dsp:txXfrm>
    </dsp:sp>
    <dsp:sp modelId="{C82F5CCA-74AD-4573-A63F-D2B50EB6AC65}">
      <dsp:nvSpPr>
        <dsp:cNvPr id="0" name=""/>
        <dsp:cNvSpPr/>
      </dsp:nvSpPr>
      <dsp:spPr>
        <a:xfrm>
          <a:off x="5" y="933849"/>
          <a:ext cx="5004080" cy="404314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EC36C-38A6-48C1-B862-86AAD0800B1B}">
      <dsp:nvSpPr>
        <dsp:cNvPr id="0" name=""/>
        <dsp:cNvSpPr/>
      </dsp:nvSpPr>
      <dsp:spPr>
        <a:xfrm>
          <a:off x="876949" y="1362792"/>
          <a:ext cx="3204715" cy="1112955"/>
        </a:xfrm>
        <a:prstGeom prst="ellipse">
          <a:avLst/>
        </a:prstGeom>
        <a:solidFill>
          <a:schemeClr val="dk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4B0969-23B1-4425-A2B9-86ECCB14C831}">
      <dsp:nvSpPr>
        <dsp:cNvPr id="0" name=""/>
        <dsp:cNvSpPr/>
      </dsp:nvSpPr>
      <dsp:spPr>
        <a:xfrm>
          <a:off x="2173741" y="4088042"/>
          <a:ext cx="621068" cy="397484"/>
        </a:xfrm>
        <a:prstGeom prst="down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D20A3F-53C6-4407-8E6A-829D7F4BC3B3}">
      <dsp:nvSpPr>
        <dsp:cNvPr id="0" name=""/>
        <dsp:cNvSpPr/>
      </dsp:nvSpPr>
      <dsp:spPr>
        <a:xfrm>
          <a:off x="1018930" y="4905645"/>
          <a:ext cx="2981130" cy="745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/>
            <a:t>Base de dados TISS</a:t>
          </a:r>
        </a:p>
      </dsp:txBody>
      <dsp:txXfrm>
        <a:off x="1018930" y="4905645"/>
        <a:ext cx="2981130" cy="745282"/>
      </dsp:txXfrm>
    </dsp:sp>
    <dsp:sp modelId="{3BE2CCAE-5577-46C8-99E1-6EA58D0BF28C}">
      <dsp:nvSpPr>
        <dsp:cNvPr id="0" name=""/>
        <dsp:cNvSpPr/>
      </dsp:nvSpPr>
      <dsp:spPr>
        <a:xfrm>
          <a:off x="1728194" y="2952328"/>
          <a:ext cx="1677467" cy="1587496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bg1"/>
              </a:solidFill>
            </a:rPr>
            <a:t>Primeiro lançamento (aviso)</a:t>
          </a:r>
        </a:p>
      </dsp:txBody>
      <dsp:txXfrm>
        <a:off x="1973853" y="3184811"/>
        <a:ext cx="1186149" cy="1122530"/>
      </dsp:txXfrm>
    </dsp:sp>
    <dsp:sp modelId="{478F0CC7-D0DC-473B-B3E4-B1BC78FA7624}">
      <dsp:nvSpPr>
        <dsp:cNvPr id="0" name=""/>
        <dsp:cNvSpPr/>
      </dsp:nvSpPr>
      <dsp:spPr>
        <a:xfrm>
          <a:off x="458635" y="1162597"/>
          <a:ext cx="1809482" cy="165061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Segundo lançamento (glosa)</a:t>
          </a:r>
        </a:p>
      </dsp:txBody>
      <dsp:txXfrm>
        <a:off x="723628" y="1404324"/>
        <a:ext cx="1279496" cy="1167160"/>
      </dsp:txXfrm>
    </dsp:sp>
    <dsp:sp modelId="{E26AB8C4-CB74-4CF5-853E-EBEC9F2FE255}">
      <dsp:nvSpPr>
        <dsp:cNvPr id="0" name=""/>
        <dsp:cNvSpPr/>
      </dsp:nvSpPr>
      <dsp:spPr>
        <a:xfrm>
          <a:off x="2461856" y="703965"/>
          <a:ext cx="1895182" cy="17098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Terceiro lançamento (pagamento)</a:t>
          </a:r>
        </a:p>
      </dsp:txBody>
      <dsp:txXfrm>
        <a:off x="2739399" y="954367"/>
        <a:ext cx="1340096" cy="1209049"/>
      </dsp:txXfrm>
    </dsp:sp>
    <dsp:sp modelId="{C82F5CCA-74AD-4573-A63F-D2B50EB6AC65}">
      <dsp:nvSpPr>
        <dsp:cNvPr id="0" name=""/>
        <dsp:cNvSpPr/>
      </dsp:nvSpPr>
      <dsp:spPr>
        <a:xfrm>
          <a:off x="4" y="720082"/>
          <a:ext cx="4968546" cy="4156582"/>
        </a:xfrm>
        <a:prstGeom prst="funnel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FFB51-62BD-4ED9-8C8C-72908B92FB4A}" type="datetimeFigureOut">
              <a:rPr lang="pt-BR" smtClean="0"/>
              <a:t>29/10/2019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ABBB1-5E8A-4D6B-9C01-E287A81F5DC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822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87915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75830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263745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351660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439574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527489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615404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703319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9901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2219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3154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851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7127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41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1610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42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3610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43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9268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44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91567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45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7598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50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5774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68979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51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6937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674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8893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0151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2718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8080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1086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112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55556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0" y="0"/>
            <a:ext cx="18286413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35388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0" y="0"/>
            <a:ext cx="18286413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430" y="898525"/>
            <a:ext cx="15155787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0" y="9391972"/>
            <a:ext cx="18286413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859163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321" y="411957"/>
            <a:ext cx="16457772" cy="17145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324914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4501" y="6610351"/>
            <a:ext cx="15543451" cy="2043113"/>
          </a:xfrm>
          <a:prstGeom prst="rect">
            <a:avLst/>
          </a:prstGeom>
        </p:spPr>
        <p:txBody>
          <a:bodyPr lIns="163275" tIns="81638" rIns="163275" bIns="81638" anchor="t"/>
          <a:lstStyle>
            <a:lvl1pPr algn="l">
              <a:defRPr sz="71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44501" y="4360070"/>
            <a:ext cx="15543451" cy="2250281"/>
          </a:xfrm>
          <a:prstGeom prst="rect">
            <a:avLst/>
          </a:prstGeom>
        </p:spPr>
        <p:txBody>
          <a:bodyPr lIns="163275" tIns="81638" rIns="163275" bIns="81638"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37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75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12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50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188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25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63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01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247088" y="9463981"/>
            <a:ext cx="5790697" cy="547688"/>
          </a:xfrm>
          <a:prstGeom prst="rect">
            <a:avLst/>
          </a:prstGeom>
        </p:spPr>
        <p:txBody>
          <a:bodyPr lIns="163275" tIns="81638" rIns="163275" bIns="81638"/>
          <a:lstStyle>
            <a:lvl1pPr>
              <a:defRPr sz="1800" b="1">
                <a:solidFill>
                  <a:schemeClr val="bg1">
                    <a:lumMod val="8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863225" y="9463981"/>
            <a:ext cx="1428626" cy="547688"/>
          </a:xfrm>
          <a:prstGeom prst="rect">
            <a:avLst/>
          </a:prstGeom>
        </p:spPr>
        <p:txBody>
          <a:bodyPr lIns="163275" tIns="81638" rIns="163275" bIns="81638" anchor="t"/>
          <a:lstStyle>
            <a:lvl1pPr>
              <a:defRPr sz="1800" b="1">
                <a:solidFill>
                  <a:schemeClr val="bg1">
                    <a:lumMod val="8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8FCC57D3-D396-428D-8E57-39641EBBBFF8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6640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5802" y="1683545"/>
            <a:ext cx="13714810" cy="3581400"/>
          </a:xfrm>
        </p:spPr>
        <p:txBody>
          <a:bodyPr anchor="b"/>
          <a:lstStyle>
            <a:lvl1pPr algn="ctr">
              <a:defRPr sz="8999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5802" y="5403057"/>
            <a:ext cx="1371481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754" indent="0" algn="ctr">
              <a:buNone/>
              <a:defRPr sz="3000"/>
            </a:lvl2pPr>
            <a:lvl3pPr marL="1371509" indent="0" algn="ctr">
              <a:buNone/>
              <a:defRPr sz="2700"/>
            </a:lvl3pPr>
            <a:lvl4pPr marL="2057263" indent="0" algn="ctr">
              <a:buNone/>
              <a:defRPr sz="2400"/>
            </a:lvl4pPr>
            <a:lvl5pPr marL="2743017" indent="0" algn="ctr">
              <a:buNone/>
              <a:defRPr sz="2400"/>
            </a:lvl5pPr>
            <a:lvl6pPr marL="3428771" indent="0" algn="ctr">
              <a:buNone/>
              <a:defRPr sz="2400"/>
            </a:lvl6pPr>
            <a:lvl7pPr marL="4114526" indent="0" algn="ctr">
              <a:buNone/>
              <a:defRPr sz="2400"/>
            </a:lvl7pPr>
            <a:lvl8pPr marL="4800280" indent="0" algn="ctr">
              <a:buNone/>
              <a:defRPr sz="2400"/>
            </a:lvl8pPr>
            <a:lvl9pPr marL="5486034" indent="0" algn="ctr">
              <a:buNone/>
              <a:defRPr sz="24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E305-9D1B-4025-AC4C-AD2B4A075D77}" type="datetimeFigureOut">
              <a:rPr lang="pt-BR" smtClean="0"/>
              <a:t>29/10/2019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295E-3FDC-4FCE-94BC-E9E711B9EC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394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-1" y="0"/>
            <a:ext cx="18286413" cy="111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1453" y="9680005"/>
            <a:ext cx="2135175" cy="4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03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ransition spd="slow">
    <p:push dir="u"/>
  </p:transition>
  <p:txStyles>
    <p:titleStyle>
      <a:lvl1pPr algn="ctr" defTabSz="1758300" rtl="0" eaLnBrk="1" latinLnBrk="0" hangingPunct="1">
        <a:spcBef>
          <a:spcPct val="0"/>
        </a:spcBef>
        <a:buNone/>
        <a:defRPr sz="8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9362" indent="-659362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28619" indent="-549469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19787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07702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561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353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144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5936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4727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791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583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374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166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957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748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1540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0331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sv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svg"/><Relationship Id="rId4" Type="http://schemas.openxmlformats.org/officeDocument/2006/relationships/image" Target="../media/image48.svg"/><Relationship Id="rId9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6.png"/><Relationship Id="rId7" Type="http://schemas.openxmlformats.org/officeDocument/2006/relationships/image" Target="../media/image58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52.svg"/><Relationship Id="rId5" Type="http://schemas.openxmlformats.org/officeDocument/2006/relationships/image" Target="../media/image48.svg"/><Relationship Id="rId10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openxmlformats.org/officeDocument/2006/relationships/image" Target="../media/image50.sv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614814" y="3991373"/>
            <a:ext cx="10680498" cy="1008112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6000" dirty="0"/>
              <a:t>Padrão </a:t>
            </a:r>
            <a:r>
              <a:rPr lang="pt-BR" sz="6000" dirty="0" err="1"/>
              <a:t>tiss</a:t>
            </a:r>
            <a:endParaRPr lang="pt-BR" sz="6000" dirty="0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5971414" y="7951812"/>
            <a:ext cx="10323898" cy="58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30/10/2019</a:t>
            </a:r>
          </a:p>
        </p:txBody>
      </p:sp>
      <p:pic>
        <p:nvPicPr>
          <p:cNvPr id="7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1678" y="1471092"/>
            <a:ext cx="2903634" cy="58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 bwMode="auto">
          <a:xfrm>
            <a:off x="6766942" y="4855468"/>
            <a:ext cx="952837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Workshop </a:t>
            </a:r>
            <a:r>
              <a:rPr lang="pt-BR" altLang="pt-BR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Fenasaude</a:t>
            </a:r>
            <a:r>
              <a:rPr lang="pt-BR" altLang="pt-BR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-DIDES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9996112" y="6440016"/>
            <a:ext cx="6299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Celina Maria Ferro de Oliveira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9996112" y="6727354"/>
            <a:ext cx="62992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Gerente de Padronização, Interoperabilidade e Análise de Informações (GEPIN/DIDES)</a:t>
            </a:r>
          </a:p>
        </p:txBody>
      </p:sp>
    </p:spTree>
    <p:extLst>
      <p:ext uri="{BB962C8B-B14F-4D97-AF65-F5344CB8AC3E}">
        <p14:creationId xmlns:p14="http://schemas.microsoft.com/office/powerpoint/2010/main" val="26577554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/>
          <p:cNvSpPr txBox="1">
            <a:spLocks/>
          </p:cNvSpPr>
          <p:nvPr/>
        </p:nvSpPr>
        <p:spPr bwMode="auto">
          <a:xfrm>
            <a:off x="9431238" y="9535988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10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-141370" y="0"/>
            <a:ext cx="18285576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4000" b="1" dirty="0">
                <a:solidFill>
                  <a:srgbClr val="006E89"/>
                </a:solidFill>
                <a:latin typeface="Calibri" panose="020F0502020204030204" pitchFamily="34" charset="0"/>
              </a:rPr>
              <a:t>TUSS DE MATERIAIS E OPME</a:t>
            </a:r>
          </a:p>
        </p:txBody>
      </p:sp>
      <p:sp>
        <p:nvSpPr>
          <p:cNvPr id="6" name="Retângulo 2">
            <a:extLst>
              <a:ext uri="{FF2B5EF4-FFF2-40B4-BE49-F238E27FC236}">
                <a16:creationId xmlns:a16="http://schemas.microsoft.com/office/drawing/2014/main" id="{8AEAB8D1-7EEB-456F-AF75-179CCF5B1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46" y="1360612"/>
            <a:ext cx="1764196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Estrutura da </a:t>
            </a:r>
            <a:r>
              <a:rPr lang="pt-BR" sz="3600" b="1" dirty="0">
                <a:solidFill>
                  <a:srgbClr val="006E89"/>
                </a:solidFill>
              </a:rPr>
              <a:t>TUSS de Materiais e OPME :</a:t>
            </a: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pt-BR" sz="20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pt-BR" sz="3600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Código TUSS do Registro ANVISA 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86" y="5935588"/>
            <a:ext cx="1372176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478" y="3775348"/>
            <a:ext cx="1383023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3C37D8DE-F18C-476A-935A-E0898B81B035}"/>
              </a:ext>
            </a:extLst>
          </p:cNvPr>
          <p:cNvSpPr/>
          <p:nvPr/>
        </p:nvSpPr>
        <p:spPr>
          <a:xfrm>
            <a:off x="14327782" y="8671892"/>
            <a:ext cx="2667149" cy="6399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741599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502" y="4421051"/>
            <a:ext cx="12083405" cy="511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ço Reservado para Número de Slide 4"/>
          <p:cNvSpPr txBox="1">
            <a:spLocks/>
          </p:cNvSpPr>
          <p:nvPr/>
        </p:nvSpPr>
        <p:spPr bwMode="auto">
          <a:xfrm>
            <a:off x="9431238" y="9535988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11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-141370" y="0"/>
            <a:ext cx="18285576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4000" b="1" dirty="0">
                <a:solidFill>
                  <a:srgbClr val="006E89"/>
                </a:solidFill>
                <a:latin typeface="Calibri" panose="020F0502020204030204" pitchFamily="34" charset="0"/>
              </a:rPr>
              <a:t>TUSS DE MATERIAIS E OPME</a:t>
            </a:r>
          </a:p>
        </p:txBody>
      </p:sp>
      <p:sp>
        <p:nvSpPr>
          <p:cNvPr id="6" name="Retângulo 2">
            <a:extLst>
              <a:ext uri="{FF2B5EF4-FFF2-40B4-BE49-F238E27FC236}">
                <a16:creationId xmlns:a16="http://schemas.microsoft.com/office/drawing/2014/main" id="{8AEAB8D1-7EEB-456F-AF75-179CCF5B1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46" y="1360612"/>
            <a:ext cx="1764196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Estrutura da </a:t>
            </a:r>
            <a:r>
              <a:rPr lang="pt-BR" sz="3600" b="1" dirty="0">
                <a:solidFill>
                  <a:srgbClr val="006E89"/>
                </a:solidFill>
              </a:rPr>
              <a:t>TUSS de Materiais e OPME :</a:t>
            </a: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pt-BR" sz="20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pt-BR" sz="3600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Código TUSS para cada modelo do Registro ANVISA:</a:t>
            </a:r>
          </a:p>
          <a:p>
            <a:pPr>
              <a:defRPr/>
            </a:pPr>
            <a:endParaRPr lang="pt-BR" sz="3600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3C37D8DE-F18C-476A-935A-E0898B81B035}"/>
              </a:ext>
            </a:extLst>
          </p:cNvPr>
          <p:cNvSpPr/>
          <p:nvPr/>
        </p:nvSpPr>
        <p:spPr>
          <a:xfrm>
            <a:off x="9575254" y="4384740"/>
            <a:ext cx="1872208" cy="5490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477CEF7-885D-41BB-99AD-EB900B819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3686" y="4458247"/>
            <a:ext cx="1896020" cy="55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2682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/>
          <p:cNvSpPr txBox="1">
            <a:spLocks/>
          </p:cNvSpPr>
          <p:nvPr/>
        </p:nvSpPr>
        <p:spPr bwMode="auto">
          <a:xfrm>
            <a:off x="9431238" y="9535988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12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-141370" y="0"/>
            <a:ext cx="18285576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4000" b="1" dirty="0">
                <a:solidFill>
                  <a:srgbClr val="006E89"/>
                </a:solidFill>
                <a:latin typeface="Calibri" panose="020F0502020204030204" pitchFamily="34" charset="0"/>
              </a:rPr>
              <a:t>TUSS DE MATERIAIS E OPME</a:t>
            </a:r>
          </a:p>
        </p:txBody>
      </p:sp>
      <p:sp>
        <p:nvSpPr>
          <p:cNvPr id="6" name="Retângulo 2">
            <a:extLst>
              <a:ext uri="{FF2B5EF4-FFF2-40B4-BE49-F238E27FC236}">
                <a16:creationId xmlns:a16="http://schemas.microsoft.com/office/drawing/2014/main" id="{8AEAB8D1-7EEB-456F-AF75-179CCF5B1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46" y="1360612"/>
            <a:ext cx="176419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600" b="1" dirty="0">
                <a:solidFill>
                  <a:srgbClr val="006E89"/>
                </a:solidFill>
              </a:rPr>
              <a:t>TUSS de Materiais e OPME hoje (Versão 201907):</a:t>
            </a: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46CA687-CB34-4B3B-A1F8-80BDD6B534C3}"/>
              </a:ext>
            </a:extLst>
          </p:cNvPr>
          <p:cNvSpPr txBox="1"/>
          <p:nvPr/>
        </p:nvSpPr>
        <p:spPr>
          <a:xfrm>
            <a:off x="1150318" y="4723071"/>
            <a:ext cx="148336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96A1129-9851-449E-97C5-42EBDBE5F037}"/>
              </a:ext>
            </a:extLst>
          </p:cNvPr>
          <p:cNvSpPr txBox="1"/>
          <p:nvPr/>
        </p:nvSpPr>
        <p:spPr>
          <a:xfrm>
            <a:off x="502246" y="2191172"/>
            <a:ext cx="15800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Números da terminologia:</a:t>
            </a:r>
          </a:p>
          <a:p>
            <a:endParaRPr lang="pt-BR" sz="3600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 lvl="1"/>
            <a:r>
              <a:rPr lang="pt-BR" sz="3600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•  867 nomes técnicos distintos.</a:t>
            </a:r>
          </a:p>
          <a:p>
            <a:pPr lvl="1"/>
            <a:r>
              <a:rPr lang="pt-BR" sz="3600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•  32.644 registros ANVISA distintos.</a:t>
            </a:r>
          </a:p>
          <a:p>
            <a:pPr marL="1450650" lvl="1" indent="-571500">
              <a:buFont typeface="Arial" pitchFamily="34" charset="0"/>
              <a:buChar char="•"/>
            </a:pPr>
            <a:r>
              <a:rPr lang="pt-BR" sz="3600" dirty="0">
                <a:solidFill>
                  <a:srgbClr val="006E89"/>
                </a:solidFill>
              </a:rPr>
              <a:t>834.267 itens vigentes.</a:t>
            </a:r>
          </a:p>
          <a:p>
            <a:pPr lvl="1"/>
            <a:endParaRPr lang="pt-BR" sz="3600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974" y="4893726"/>
            <a:ext cx="9348787" cy="456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82002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/>
          <p:cNvSpPr txBox="1">
            <a:spLocks/>
          </p:cNvSpPr>
          <p:nvPr/>
        </p:nvSpPr>
        <p:spPr bwMode="auto">
          <a:xfrm>
            <a:off x="9431238" y="9535988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13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837" y="442"/>
            <a:ext cx="18285576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4000" b="1" dirty="0">
                <a:solidFill>
                  <a:srgbClr val="006E89"/>
                </a:solidFill>
                <a:latin typeface="Calibri" panose="020F0502020204030204" pitchFamily="34" charset="0"/>
              </a:rPr>
              <a:t>Padrão TISS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98F7F86-E0BF-41F5-83D0-2392DE6719D1}"/>
              </a:ext>
            </a:extLst>
          </p:cNvPr>
          <p:cNvGraphicFramePr/>
          <p:nvPr/>
        </p:nvGraphicFramePr>
        <p:xfrm>
          <a:off x="1024730" y="1915451"/>
          <a:ext cx="13944343" cy="812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24A1C98B-FA61-4985-8F93-F857700A9655}"/>
              </a:ext>
            </a:extLst>
          </p:cNvPr>
          <p:cNvSpPr txBox="1"/>
          <p:nvPr/>
        </p:nvSpPr>
        <p:spPr>
          <a:xfrm>
            <a:off x="1006302" y="1284509"/>
            <a:ext cx="1598577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Monitoramento do Padrão TISS (envio de dados à ANS)</a:t>
            </a:r>
          </a:p>
        </p:txBody>
      </p:sp>
    </p:spTree>
    <p:extLst>
      <p:ext uri="{BB962C8B-B14F-4D97-AF65-F5344CB8AC3E}">
        <p14:creationId xmlns:p14="http://schemas.microsoft.com/office/powerpoint/2010/main" val="313465716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/>
          <p:cNvSpPr txBox="1">
            <a:spLocks/>
          </p:cNvSpPr>
          <p:nvPr/>
        </p:nvSpPr>
        <p:spPr bwMode="auto">
          <a:xfrm>
            <a:off x="9431238" y="9535988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14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837" y="442"/>
            <a:ext cx="18285576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4000" b="1" dirty="0">
                <a:solidFill>
                  <a:srgbClr val="006E89"/>
                </a:solidFill>
                <a:latin typeface="Calibri" panose="020F0502020204030204" pitchFamily="34" charset="0"/>
              </a:rPr>
              <a:t>Padrão TISS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98F7F86-E0BF-41F5-83D0-2392DE6719D1}"/>
              </a:ext>
            </a:extLst>
          </p:cNvPr>
          <p:cNvGraphicFramePr/>
          <p:nvPr/>
        </p:nvGraphicFramePr>
        <p:xfrm>
          <a:off x="1024730" y="1915451"/>
          <a:ext cx="13944343" cy="812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24A1C98B-FA61-4985-8F93-F857700A9655}"/>
              </a:ext>
            </a:extLst>
          </p:cNvPr>
          <p:cNvSpPr txBox="1"/>
          <p:nvPr/>
        </p:nvSpPr>
        <p:spPr>
          <a:xfrm>
            <a:off x="1006302" y="1284509"/>
            <a:ext cx="1598577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Monitoramento do Padrão TISS (envio de dados à ANS)</a:t>
            </a:r>
          </a:p>
        </p:txBody>
      </p:sp>
    </p:spTree>
    <p:extLst>
      <p:ext uri="{BB962C8B-B14F-4D97-AF65-F5344CB8AC3E}">
        <p14:creationId xmlns:p14="http://schemas.microsoft.com/office/powerpoint/2010/main" val="49749136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D998AAD-9D29-4E21-A8D3-2D3E9B0601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01"/>
          <a:stretch/>
        </p:blipFill>
        <p:spPr>
          <a:xfrm>
            <a:off x="2285260" y="2043510"/>
            <a:ext cx="13716000" cy="6773949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033841E-92EB-437C-B452-42644E3B6B3D}"/>
              </a:ext>
            </a:extLst>
          </p:cNvPr>
          <p:cNvSpPr/>
          <p:nvPr/>
        </p:nvSpPr>
        <p:spPr>
          <a:xfrm>
            <a:off x="13895734" y="8167836"/>
            <a:ext cx="2105472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25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B14EF5C-99C4-4437-8BEA-89DC44AFE02C}"/>
              </a:ext>
            </a:extLst>
          </p:cNvPr>
          <p:cNvSpPr txBox="1">
            <a:spLocks/>
          </p:cNvSpPr>
          <p:nvPr/>
        </p:nvSpPr>
        <p:spPr bwMode="auto">
          <a:xfrm>
            <a:off x="837" y="442"/>
            <a:ext cx="18285576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4000" b="1" dirty="0">
                <a:solidFill>
                  <a:srgbClr val="006E89"/>
                </a:solidFill>
                <a:latin typeface="Calibri" panose="020F0502020204030204" pitchFamily="34" charset="0"/>
              </a:rPr>
              <a:t>Padrão TISS – Composição de guias e eventos</a:t>
            </a:r>
          </a:p>
        </p:txBody>
      </p:sp>
    </p:spTree>
    <p:extLst>
      <p:ext uri="{BB962C8B-B14F-4D97-AF65-F5344CB8AC3E}">
        <p14:creationId xmlns:p14="http://schemas.microsoft.com/office/powerpoint/2010/main" val="3079610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2">
            <a:extLst>
              <a:ext uri="{FF2B5EF4-FFF2-40B4-BE49-F238E27FC236}">
                <a16:creationId xmlns:a16="http://schemas.microsoft.com/office/drawing/2014/main" id="{367E6236-9090-4FF8-B21F-F43BD84B6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7913" y="2226923"/>
            <a:ext cx="101557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318725">
              <a:defRPr/>
            </a:pPr>
            <a:r>
              <a:rPr lang="pt-BR" sz="3000" b="1" dirty="0">
                <a:solidFill>
                  <a:srgbClr val="006E89"/>
                </a:solidFill>
                <a:latin typeface="Calibri"/>
              </a:rPr>
              <a:t>Principais conceitos :  EVENTOS - INTERNAÇÃO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4716E86-5058-4DC3-B3E4-CA3841E4AA77}"/>
              </a:ext>
            </a:extLst>
          </p:cNvPr>
          <p:cNvSpPr/>
          <p:nvPr/>
        </p:nvSpPr>
        <p:spPr>
          <a:xfrm>
            <a:off x="3039977" y="2872838"/>
            <a:ext cx="122064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 defTabSz="1318725">
              <a:spcBef>
                <a:spcPts val="675"/>
              </a:spcBef>
              <a:spcAft>
                <a:spcPts val="675"/>
              </a:spcAft>
              <a:buFont typeface="Wingdings" panose="05000000000000000000" pitchFamily="2" charset="2"/>
              <a:buChar char="§"/>
            </a:pPr>
            <a:endParaRPr lang="pt-BR" sz="2100" dirty="0">
              <a:solidFill>
                <a:srgbClr val="333333"/>
              </a:solidFill>
              <a:latin typeface="Calibri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D133178-F113-4213-AE32-4159F89B039D}"/>
              </a:ext>
            </a:extLst>
          </p:cNvPr>
          <p:cNvGraphicFramePr/>
          <p:nvPr/>
        </p:nvGraphicFramePr>
        <p:xfrm>
          <a:off x="3310053" y="2711714"/>
          <a:ext cx="5004086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8A831505-438B-4353-AE98-4C9AE9424C56}"/>
              </a:ext>
            </a:extLst>
          </p:cNvPr>
          <p:cNvSpPr txBox="1"/>
          <p:nvPr/>
        </p:nvSpPr>
        <p:spPr>
          <a:xfrm>
            <a:off x="8580658" y="3659666"/>
            <a:ext cx="7399464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18725"/>
            <a:r>
              <a:rPr lang="pt-BR" sz="2625" b="1" dirty="0">
                <a:solidFill>
                  <a:srgbClr val="333333"/>
                </a:solidFill>
                <a:latin typeface="Calibri"/>
              </a:rPr>
              <a:t>Chave para unir o evento de internação:</a:t>
            </a:r>
          </a:p>
          <a:p>
            <a:pPr marL="342900" indent="-342900" defTabSz="1318725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333333"/>
                </a:solidFill>
                <a:latin typeface="Calibri"/>
              </a:rPr>
              <a:t>Registro da operadora</a:t>
            </a:r>
          </a:p>
          <a:p>
            <a:pPr marL="342900" indent="-342900" defTabSz="1318725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FF0000"/>
                </a:solidFill>
                <a:latin typeface="Calibri"/>
              </a:rPr>
              <a:t>Número da guia de solicitação de internação</a:t>
            </a:r>
          </a:p>
          <a:p>
            <a:pPr defTabSz="1318725"/>
            <a:endParaRPr lang="pt-BR" sz="2625" dirty="0">
              <a:solidFill>
                <a:srgbClr val="333333"/>
              </a:solidFill>
              <a:latin typeface="Calibri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80C957A-6FE6-421C-A163-5184255877EB}"/>
              </a:ext>
            </a:extLst>
          </p:cNvPr>
          <p:cNvSpPr/>
          <p:nvPr/>
        </p:nvSpPr>
        <p:spPr>
          <a:xfrm>
            <a:off x="8441067" y="3523181"/>
            <a:ext cx="7399464" cy="153429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18725"/>
            <a:endParaRPr lang="pt-BR" sz="2625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985DF3A-9BC9-43CB-949C-5F9BAA922A2F}"/>
              </a:ext>
            </a:extLst>
          </p:cNvPr>
          <p:cNvSpPr txBox="1"/>
          <p:nvPr/>
        </p:nvSpPr>
        <p:spPr>
          <a:xfrm>
            <a:off x="8580658" y="5733081"/>
            <a:ext cx="7399464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18725"/>
            <a:r>
              <a:rPr lang="pt-BR" sz="2625" b="1" dirty="0">
                <a:solidFill>
                  <a:srgbClr val="333333"/>
                </a:solidFill>
                <a:latin typeface="Calibri"/>
              </a:rPr>
              <a:t>Caso a guia de resumo de internação não esteja incorporada no BD da ANS não será formado o evento de internação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5D171F0-73EA-477F-B62B-744928215CAE}"/>
              </a:ext>
            </a:extLst>
          </p:cNvPr>
          <p:cNvSpPr/>
          <p:nvPr/>
        </p:nvSpPr>
        <p:spPr>
          <a:xfrm>
            <a:off x="8441067" y="5660159"/>
            <a:ext cx="7399464" cy="153429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18725"/>
            <a:endParaRPr lang="pt-BR" sz="2625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C6D2F296-B165-44D8-ACB5-434389D9216D}"/>
              </a:ext>
            </a:extLst>
          </p:cNvPr>
          <p:cNvSpPr txBox="1">
            <a:spLocks/>
          </p:cNvSpPr>
          <p:nvPr/>
        </p:nvSpPr>
        <p:spPr bwMode="auto">
          <a:xfrm>
            <a:off x="837" y="442"/>
            <a:ext cx="18285576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4000" b="1" dirty="0">
                <a:solidFill>
                  <a:srgbClr val="006E89"/>
                </a:solidFill>
                <a:latin typeface="Calibri" panose="020F0502020204030204" pitchFamily="34" charset="0"/>
              </a:rPr>
              <a:t>Padrão TISS – Composição de guias e eventos</a:t>
            </a:r>
          </a:p>
        </p:txBody>
      </p:sp>
    </p:spTree>
    <p:extLst>
      <p:ext uri="{BB962C8B-B14F-4D97-AF65-F5344CB8AC3E}">
        <p14:creationId xmlns:p14="http://schemas.microsoft.com/office/powerpoint/2010/main" val="129505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1"/>
          <p:cNvSpPr/>
          <p:nvPr/>
        </p:nvSpPr>
        <p:spPr>
          <a:xfrm>
            <a:off x="183579" y="2263180"/>
            <a:ext cx="17568925" cy="7059065"/>
          </a:xfrm>
          <a:prstGeom prst="rect">
            <a:avLst/>
          </a:prstGeom>
        </p:spPr>
        <p:txBody>
          <a:bodyPr lIns="163275" tIns="81638" rIns="163275" bIns="81638">
            <a:spAutoFit/>
          </a:bodyPr>
          <a:lstStyle/>
          <a:p>
            <a:pPr marL="612282" indent="-612282">
              <a:buFont typeface="Arial" panose="020B0604020202020204" pitchFamily="34" charset="0"/>
              <a:buChar char="•"/>
              <a:defRPr/>
            </a:pPr>
            <a:r>
              <a:rPr lang="pt-BR" altLang="pt-BR" sz="2800" b="1" dirty="0">
                <a:solidFill>
                  <a:srgbClr val="006699"/>
                </a:solidFill>
                <a:cs typeface="Arial" charset="0"/>
              </a:rPr>
              <a:t>Chave primária de acesso aos dados da guia:</a:t>
            </a:r>
          </a:p>
          <a:p>
            <a:pPr marL="1428659" lvl="1" indent="-612282">
              <a:buFont typeface="Courier New" panose="02070309020205020404" pitchFamily="49" charset="0"/>
              <a:buChar char="o"/>
              <a:defRPr/>
            </a:pPr>
            <a:r>
              <a:rPr lang="pt-BR" altLang="pt-BR" sz="2800" b="1" dirty="0">
                <a:solidFill>
                  <a:srgbClr val="006699"/>
                </a:solidFill>
                <a:cs typeface="Arial" charset="0"/>
              </a:rPr>
              <a:t>Registro ANS da operadora</a:t>
            </a:r>
          </a:p>
          <a:p>
            <a:pPr marL="1428659" lvl="1" indent="-612282">
              <a:buFont typeface="Courier New" panose="02070309020205020404" pitchFamily="49" charset="0"/>
              <a:buChar char="o"/>
              <a:defRPr/>
            </a:pPr>
            <a:r>
              <a:rPr lang="pt-BR" altLang="pt-BR" sz="2800" b="1" dirty="0">
                <a:solidFill>
                  <a:srgbClr val="006699"/>
                </a:solidFill>
                <a:cs typeface="Arial" charset="0"/>
              </a:rPr>
              <a:t>Identificação do prestador de serviços (CNES, CNPJ, CPF)</a:t>
            </a:r>
          </a:p>
          <a:p>
            <a:pPr marL="1428659" lvl="1" indent="-612282">
              <a:buFont typeface="Courier New" panose="02070309020205020404" pitchFamily="49" charset="0"/>
              <a:buChar char="o"/>
              <a:defRPr/>
            </a:pPr>
            <a:r>
              <a:rPr lang="pt-BR" altLang="pt-BR" sz="2800" b="1" dirty="0">
                <a:solidFill>
                  <a:srgbClr val="006699"/>
                </a:solidFill>
                <a:cs typeface="Arial" charset="0"/>
              </a:rPr>
              <a:t>Numero da guia da operadora</a:t>
            </a:r>
          </a:p>
          <a:p>
            <a:pPr marL="1428659" lvl="1" indent="-612282">
              <a:buFont typeface="Courier New" panose="02070309020205020404" pitchFamily="49" charset="0"/>
              <a:buChar char="o"/>
              <a:defRPr/>
            </a:pPr>
            <a:r>
              <a:rPr lang="pt-BR" altLang="pt-BR" sz="2800" b="1" dirty="0">
                <a:solidFill>
                  <a:srgbClr val="006699"/>
                </a:solidFill>
                <a:cs typeface="Arial" charset="0"/>
              </a:rPr>
              <a:t>Número da guia do prestador</a:t>
            </a:r>
          </a:p>
          <a:p>
            <a:pPr marL="1428659" lvl="1" indent="-612282">
              <a:buFont typeface="Courier New" panose="02070309020205020404" pitchFamily="49" charset="0"/>
              <a:buChar char="o"/>
              <a:defRPr/>
            </a:pPr>
            <a:r>
              <a:rPr lang="pt-BR" altLang="pt-BR" sz="2800" b="1" dirty="0">
                <a:solidFill>
                  <a:srgbClr val="006699"/>
                </a:solidFill>
                <a:cs typeface="Arial" charset="0"/>
              </a:rPr>
              <a:t>Número da identificação do reembolso</a:t>
            </a:r>
          </a:p>
          <a:p>
            <a:pPr lvl="1">
              <a:buFont typeface="Arial" charset="0"/>
              <a:buChar char="•"/>
              <a:defRPr/>
            </a:pPr>
            <a:endParaRPr lang="pt-BR" altLang="pt-BR" sz="2800" dirty="0">
              <a:solidFill>
                <a:srgbClr val="006699"/>
              </a:solidFill>
              <a:cs typeface="Arial" charset="0"/>
            </a:endParaRPr>
          </a:p>
          <a:p>
            <a:pPr marL="612282" indent="-612282">
              <a:buFont typeface="Arial" panose="020B0604020202020204" pitchFamily="34" charset="0"/>
              <a:buChar char="•"/>
              <a:defRPr/>
            </a:pPr>
            <a:r>
              <a:rPr lang="pt-BR" altLang="pt-BR" sz="2800" b="1" dirty="0">
                <a:solidFill>
                  <a:srgbClr val="006699"/>
                </a:solidFill>
                <a:cs typeface="Arial" charset="0"/>
              </a:rPr>
              <a:t>Cada guia pode ter vários itens assistenciais (exceto consulta)</a:t>
            </a:r>
          </a:p>
          <a:p>
            <a:pPr marL="1428659" lvl="1" indent="-612282">
              <a:buFont typeface="Courier New" panose="02070309020205020404" pitchFamily="49" charset="0"/>
              <a:buChar char="o"/>
              <a:defRPr/>
            </a:pPr>
            <a:r>
              <a:rPr lang="pt-BR" altLang="pt-BR" sz="2800" b="1" dirty="0">
                <a:solidFill>
                  <a:srgbClr val="006699"/>
                </a:solidFill>
                <a:cs typeface="Arial" charset="0"/>
              </a:rPr>
              <a:t>Código do item/procedimento</a:t>
            </a:r>
          </a:p>
          <a:p>
            <a:pPr marL="1428659" lvl="1" indent="-612282">
              <a:buFont typeface="Courier New" panose="02070309020205020404" pitchFamily="49" charset="0"/>
              <a:buChar char="o"/>
              <a:defRPr/>
            </a:pPr>
            <a:r>
              <a:rPr lang="pt-BR" altLang="pt-BR" sz="2800" b="1" dirty="0">
                <a:solidFill>
                  <a:srgbClr val="006699"/>
                </a:solidFill>
                <a:cs typeface="Arial" charset="0"/>
              </a:rPr>
              <a:t>Quantidades</a:t>
            </a:r>
          </a:p>
          <a:p>
            <a:pPr marL="1428659" lvl="1" indent="-612282">
              <a:buFont typeface="Courier New" panose="02070309020205020404" pitchFamily="49" charset="0"/>
              <a:buChar char="o"/>
              <a:defRPr/>
            </a:pPr>
            <a:r>
              <a:rPr lang="pt-BR" altLang="pt-BR" sz="2800" b="1" dirty="0">
                <a:solidFill>
                  <a:srgbClr val="006699"/>
                </a:solidFill>
                <a:cs typeface="Arial" charset="0"/>
              </a:rPr>
              <a:t>Valores</a:t>
            </a:r>
          </a:p>
          <a:p>
            <a:pPr lvl="1">
              <a:buFont typeface="Arial" charset="0"/>
              <a:buChar char="•"/>
              <a:defRPr/>
            </a:pPr>
            <a:endParaRPr lang="pt-BR" altLang="pt-BR" sz="2800" dirty="0">
              <a:solidFill>
                <a:srgbClr val="006699"/>
              </a:solidFill>
              <a:cs typeface="Arial" charset="0"/>
            </a:endParaRPr>
          </a:p>
          <a:p>
            <a:pPr marL="612282" indent="-612282">
              <a:buFont typeface="Arial" panose="020B0604020202020204" pitchFamily="34" charset="0"/>
              <a:buChar char="•"/>
              <a:defRPr/>
            </a:pPr>
            <a:r>
              <a:rPr lang="pt-BR" altLang="pt-BR" sz="2800" dirty="0">
                <a:solidFill>
                  <a:srgbClr val="006699"/>
                </a:solidFill>
                <a:cs typeface="Arial" charset="0"/>
              </a:rPr>
              <a:t>Após a inclusão de uma guia na ANS, podem ser incluídas novas transações sobre esta mesma guia, por exemplo: novos valores pagos para os itens e para a guia. </a:t>
            </a:r>
          </a:p>
          <a:p>
            <a:pPr>
              <a:defRPr/>
            </a:pPr>
            <a:endParaRPr lang="pt-BR" altLang="pt-BR" sz="2800" dirty="0">
              <a:solidFill>
                <a:srgbClr val="006699"/>
              </a:solidFill>
              <a:cs typeface="Arial" charset="0"/>
            </a:endParaRPr>
          </a:p>
          <a:p>
            <a:pPr marL="612282" indent="-612282">
              <a:buFont typeface="Arial" panose="020B0604020202020204" pitchFamily="34" charset="0"/>
              <a:buChar char="•"/>
              <a:defRPr/>
            </a:pPr>
            <a:r>
              <a:rPr lang="pt-BR" altLang="pt-BR" sz="2800" dirty="0">
                <a:solidFill>
                  <a:srgbClr val="006699"/>
                </a:solidFill>
                <a:cs typeface="Arial" charset="0"/>
              </a:rPr>
              <a:t>As novas transações terão como mudança em relação à chave primária o campo </a:t>
            </a:r>
            <a:r>
              <a:rPr lang="pt-BR" altLang="pt-BR" sz="2800" b="1" i="1" dirty="0">
                <a:solidFill>
                  <a:srgbClr val="006699"/>
                </a:solidFill>
                <a:cs typeface="Arial" charset="0"/>
              </a:rPr>
              <a:t>data de processamento da guia.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0" y="0"/>
            <a:ext cx="18286413" cy="111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75" tIns="81638" rIns="163275" bIns="816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pt-BR" altLang="pt-BR" sz="2800" b="1" cap="all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ACC096D-1C12-40B1-87AC-60ED37860A6A}"/>
              </a:ext>
            </a:extLst>
          </p:cNvPr>
          <p:cNvSpPr/>
          <p:nvPr/>
        </p:nvSpPr>
        <p:spPr>
          <a:xfrm>
            <a:off x="32196" y="1419274"/>
            <a:ext cx="6735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Bef>
                <a:spcPts val="900"/>
              </a:spcBef>
              <a:spcAft>
                <a:spcPts val="900"/>
              </a:spcAft>
              <a:defRPr/>
            </a:pPr>
            <a:r>
              <a:rPr lang="pt-BR" sz="3200" b="1" dirty="0">
                <a:solidFill>
                  <a:srgbClr val="006699"/>
                </a:solidFill>
              </a:rPr>
              <a:t>Informações enviadas para a ANS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F2EC685-EEC0-6047-852B-064852897E83}"/>
              </a:ext>
            </a:extLst>
          </p:cNvPr>
          <p:cNvSpPr txBox="1">
            <a:spLocks/>
          </p:cNvSpPr>
          <p:nvPr/>
        </p:nvSpPr>
        <p:spPr bwMode="auto">
          <a:xfrm>
            <a:off x="13102" y="102940"/>
            <a:ext cx="18285576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4000" b="1" dirty="0">
                <a:solidFill>
                  <a:srgbClr val="006E89"/>
                </a:solidFill>
                <a:latin typeface="Calibri" panose="020F0502020204030204" pitchFamily="34" charset="0"/>
              </a:rPr>
              <a:t>Envio de dados TISS</a:t>
            </a:r>
          </a:p>
        </p:txBody>
      </p:sp>
    </p:spTree>
    <p:extLst>
      <p:ext uri="{BB962C8B-B14F-4D97-AF65-F5344CB8AC3E}">
        <p14:creationId xmlns:p14="http://schemas.microsoft.com/office/powerpoint/2010/main" val="3747341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2"/>
          <p:cNvSpPr>
            <a:spLocks noChangeArrowheads="1"/>
          </p:cNvSpPr>
          <p:nvPr/>
        </p:nvSpPr>
        <p:spPr bwMode="auto">
          <a:xfrm>
            <a:off x="466241" y="1543100"/>
            <a:ext cx="17353928" cy="784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600" b="1" dirty="0">
                <a:solidFill>
                  <a:srgbClr val="006E89"/>
                </a:solidFill>
              </a:rPr>
              <a:t>Principais conceitos : </a:t>
            </a:r>
            <a:r>
              <a:rPr lang="pt-BR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Guia Pendente</a:t>
            </a:r>
          </a:p>
          <a:p>
            <a:pPr>
              <a:defRPr/>
            </a:pP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  <a:defRPr/>
            </a:pPr>
            <a:r>
              <a:rPr lang="pt-BR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É o primeiro lançamento de uma guia enviado a ANS que não foi incorporado por algum erro detectado na recepção dos dados;</a:t>
            </a:r>
          </a:p>
          <a:p>
            <a:pPr marL="571500" indent="-571500" algn="just">
              <a:buFont typeface="Wingdings" panose="05000000000000000000" pitchFamily="2" charset="2"/>
              <a:buChar char="ü"/>
              <a:defRPr/>
            </a:pP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  <a:defRPr/>
            </a:pPr>
            <a:r>
              <a:rPr lang="pt-BR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Caso já exista algum outro lançamento incorporado na base de dados da ANS desta mesma guia, este lançamento com erro não será adicionado a relação de guias pendentes;</a:t>
            </a:r>
          </a:p>
          <a:p>
            <a:pPr marL="571500" indent="-571500" algn="just">
              <a:buFont typeface="Wingdings" panose="05000000000000000000" pitchFamily="2" charset="2"/>
              <a:buChar char="ü"/>
              <a:defRPr/>
            </a:pP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  <a:defRPr/>
            </a:pPr>
            <a:r>
              <a:rPr lang="pt-BR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Havendo uma quantidade significativa de guias pendentes da operadora será diretamente afetada a relação de valores TISS x DIOPS;</a:t>
            </a:r>
          </a:p>
          <a:p>
            <a:pPr marL="571500" indent="-571500" algn="just">
              <a:buFont typeface="Wingdings" panose="05000000000000000000" pitchFamily="2" charset="2"/>
              <a:buChar char="ü"/>
              <a:defRPr/>
            </a:pP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651C0AD-A5CE-452F-B243-8B1F9CADECD6}"/>
              </a:ext>
            </a:extLst>
          </p:cNvPr>
          <p:cNvSpPr txBox="1">
            <a:spLocks/>
          </p:cNvSpPr>
          <p:nvPr/>
        </p:nvSpPr>
        <p:spPr bwMode="auto">
          <a:xfrm>
            <a:off x="13102" y="102940"/>
            <a:ext cx="18285576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4000" b="1" dirty="0">
                <a:solidFill>
                  <a:srgbClr val="006E89"/>
                </a:solidFill>
                <a:latin typeface="Calibri" panose="020F0502020204030204" pitchFamily="34" charset="0"/>
              </a:rPr>
              <a:t>Envio de dados TISS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C31049E-24C8-4A4E-8EAA-79983B59B2C3}"/>
              </a:ext>
            </a:extLst>
          </p:cNvPr>
          <p:cNvSpPr/>
          <p:nvPr/>
        </p:nvSpPr>
        <p:spPr>
          <a:xfrm>
            <a:off x="1006271" y="2116212"/>
            <a:ext cx="16273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921599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2"/>
          <p:cNvSpPr>
            <a:spLocks noChangeArrowheads="1"/>
          </p:cNvSpPr>
          <p:nvPr/>
        </p:nvSpPr>
        <p:spPr bwMode="auto">
          <a:xfrm>
            <a:off x="430238" y="1255068"/>
            <a:ext cx="135398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600" b="1" dirty="0">
                <a:solidFill>
                  <a:srgbClr val="006E89"/>
                </a:solidFill>
              </a:rPr>
              <a:t>Principais conceitos </a:t>
            </a:r>
            <a:r>
              <a:rPr lang="pt-BR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:  Guias pendente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651C0AD-A5CE-452F-B243-8B1F9CADECD6}"/>
              </a:ext>
            </a:extLst>
          </p:cNvPr>
          <p:cNvSpPr txBox="1">
            <a:spLocks/>
          </p:cNvSpPr>
          <p:nvPr/>
        </p:nvSpPr>
        <p:spPr bwMode="auto">
          <a:xfrm>
            <a:off x="13102" y="78783"/>
            <a:ext cx="18285576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4000" b="1" dirty="0">
                <a:solidFill>
                  <a:srgbClr val="006E89"/>
                </a:solidFill>
                <a:latin typeface="Calibri" panose="020F0502020204030204" pitchFamily="34" charset="0"/>
              </a:rPr>
              <a:t>Envio de dados TISS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C31049E-24C8-4A4E-8EAA-79983B59B2C3}"/>
              </a:ext>
            </a:extLst>
          </p:cNvPr>
          <p:cNvSpPr/>
          <p:nvPr/>
        </p:nvSpPr>
        <p:spPr>
          <a:xfrm>
            <a:off x="1006271" y="2116212"/>
            <a:ext cx="16273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endParaRPr lang="pt-BR" sz="2800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274E653-1B65-4F25-B3E4-F880FFC48797}"/>
              </a:ext>
            </a:extLst>
          </p:cNvPr>
          <p:cNvGraphicFramePr/>
          <p:nvPr/>
        </p:nvGraphicFramePr>
        <p:xfrm>
          <a:off x="1438350" y="1687116"/>
          <a:ext cx="4968551" cy="5690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A039230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454" y="3199284"/>
            <a:ext cx="4200500" cy="394568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1375454" y="3403957"/>
            <a:ext cx="4002921" cy="6556697"/>
            <a:chOff x="1368171" y="1274366"/>
            <a:chExt cx="4002921" cy="6556697"/>
          </a:xfrm>
        </p:grpSpPr>
        <p:sp>
          <p:nvSpPr>
            <p:cNvPr id="13" name="Rectangle 12"/>
            <p:cNvSpPr/>
            <p:nvPr/>
          </p:nvSpPr>
          <p:spPr>
            <a:xfrm>
              <a:off x="1368171" y="6830333"/>
              <a:ext cx="4002921" cy="100073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 rot="726645">
              <a:off x="2303390" y="1274366"/>
              <a:ext cx="2830648" cy="22028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920" tIns="248920" rIns="248920" bIns="24892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500" b="1" kern="1200" dirty="0"/>
                <a:t>Guias pendentes</a:t>
              </a:r>
            </a:p>
          </p:txBody>
        </p:sp>
      </p:grpSp>
      <p:pic>
        <p:nvPicPr>
          <p:cNvPr id="16" name="Picture 15" descr="stk19975boj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462" y="7159724"/>
            <a:ext cx="2664296" cy="2909520"/>
          </a:xfrm>
          <a:prstGeom prst="rect">
            <a:avLst/>
          </a:prstGeom>
        </p:spPr>
      </p:pic>
      <p:sp>
        <p:nvSpPr>
          <p:cNvPr id="20" name="&quot;No&quot; Symbol 19"/>
          <p:cNvSpPr/>
          <p:nvPr/>
        </p:nvSpPr>
        <p:spPr>
          <a:xfrm>
            <a:off x="2662486" y="8023820"/>
            <a:ext cx="2138536" cy="1584176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Notched Right Arrow 3"/>
          <p:cNvSpPr/>
          <p:nvPr/>
        </p:nvSpPr>
        <p:spPr>
          <a:xfrm>
            <a:off x="5758830" y="4999484"/>
            <a:ext cx="5472608" cy="1008112"/>
          </a:xfrm>
          <a:prstGeom prst="notch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94934" y="5143500"/>
            <a:ext cx="374441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Erro na recepção</a:t>
            </a:r>
          </a:p>
        </p:txBody>
      </p:sp>
    </p:spTree>
    <p:extLst>
      <p:ext uri="{BB962C8B-B14F-4D97-AF65-F5344CB8AC3E}">
        <p14:creationId xmlns:p14="http://schemas.microsoft.com/office/powerpoint/2010/main" val="228351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10">
            <a:extLst>
              <a:ext uri="{FF2B5EF4-FFF2-40B4-BE49-F238E27FC236}">
                <a16:creationId xmlns:a16="http://schemas.microsoft.com/office/drawing/2014/main" id="{C4A2E803-12EF-49A7-9A52-DE636C7B8CF9}"/>
              </a:ext>
            </a:extLst>
          </p:cNvPr>
          <p:cNvSpPr/>
          <p:nvPr/>
        </p:nvSpPr>
        <p:spPr>
          <a:xfrm>
            <a:off x="11159431" y="5556963"/>
            <a:ext cx="4080452" cy="3048159"/>
          </a:xfrm>
          <a:prstGeom prst="roundRect">
            <a:avLst/>
          </a:prstGeom>
          <a:solidFill>
            <a:srgbClr val="D7E4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7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Espaço Reservado para Número de Slide 4"/>
          <p:cNvSpPr txBox="1">
            <a:spLocks/>
          </p:cNvSpPr>
          <p:nvPr/>
        </p:nvSpPr>
        <p:spPr bwMode="auto">
          <a:xfrm>
            <a:off x="9431238" y="9535988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2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837" y="442"/>
            <a:ext cx="18285576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4000" b="1" dirty="0">
                <a:solidFill>
                  <a:srgbClr val="006E89"/>
                </a:solidFill>
                <a:latin typeface="Calibri" panose="020F0502020204030204" pitchFamily="34" charset="0"/>
              </a:rPr>
              <a:t>Padrão TISS</a:t>
            </a:r>
          </a:p>
        </p:txBody>
      </p:sp>
      <p:grpSp>
        <p:nvGrpSpPr>
          <p:cNvPr id="23" name="Group 7">
            <a:extLst>
              <a:ext uri="{FF2B5EF4-FFF2-40B4-BE49-F238E27FC236}">
                <a16:creationId xmlns:a16="http://schemas.microsoft.com/office/drawing/2014/main" id="{3D67D4EA-67DC-4408-9EB1-FB203FA22831}"/>
              </a:ext>
            </a:extLst>
          </p:cNvPr>
          <p:cNvGrpSpPr/>
          <p:nvPr/>
        </p:nvGrpSpPr>
        <p:grpSpPr>
          <a:xfrm>
            <a:off x="6946964" y="2445438"/>
            <a:ext cx="4080452" cy="3048159"/>
            <a:chOff x="2987824" y="548680"/>
            <a:chExt cx="2720301" cy="2032106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4" name="Rounded Rectangle 8">
              <a:extLst>
                <a:ext uri="{FF2B5EF4-FFF2-40B4-BE49-F238E27FC236}">
                  <a16:creationId xmlns:a16="http://schemas.microsoft.com/office/drawing/2014/main" id="{D2117C01-4488-4661-B735-539323DCD1DF}"/>
                </a:ext>
              </a:extLst>
            </p:cNvPr>
            <p:cNvSpPr/>
            <p:nvPr/>
          </p:nvSpPr>
          <p:spPr>
            <a:xfrm>
              <a:off x="2987824" y="548680"/>
              <a:ext cx="2720301" cy="2032106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27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5" name="TextBox 9">
              <a:extLst>
                <a:ext uri="{FF2B5EF4-FFF2-40B4-BE49-F238E27FC236}">
                  <a16:creationId xmlns:a16="http://schemas.microsoft.com/office/drawing/2014/main" id="{7D423CD9-68D2-49A8-BB80-6A7ED14AD2F1}"/>
                </a:ext>
              </a:extLst>
            </p:cNvPr>
            <p:cNvSpPr txBox="1"/>
            <p:nvPr/>
          </p:nvSpPr>
          <p:spPr>
            <a:xfrm>
              <a:off x="3087835" y="686096"/>
              <a:ext cx="2520280" cy="178510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Diretrizes:</a:t>
              </a:r>
            </a:p>
            <a:p>
              <a:pPr marL="428625" indent="-428625" defTabSz="1371600" eaLnBrk="0" fontAlgn="base" hangingPunct="0">
                <a:spcBef>
                  <a:spcPct val="0"/>
                </a:spcBef>
                <a:spcAft>
                  <a:spcPct val="0"/>
                </a:spcAft>
                <a:buFont typeface="Arial"/>
                <a:buChar char="•"/>
              </a:pPr>
              <a:r>
                <a:rPr lang="pt-BR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Interoperabilidade dos sistemas da ANS e do MS</a:t>
              </a:r>
            </a:p>
            <a:p>
              <a:pPr marL="428625" indent="-428625" defTabSz="1371600" eaLnBrk="0" fontAlgn="base" hangingPunct="0">
                <a:spcBef>
                  <a:spcPct val="0"/>
                </a:spcBef>
                <a:spcAft>
                  <a:spcPct val="0"/>
                </a:spcAft>
                <a:buFont typeface="Arial"/>
                <a:buChar char="•"/>
              </a:pPr>
              <a:r>
                <a:rPr lang="pt-BR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Redução assimetria de informações para o beneficiário</a:t>
              </a:r>
            </a:p>
          </p:txBody>
        </p:sp>
      </p:grpSp>
      <p:grpSp>
        <p:nvGrpSpPr>
          <p:cNvPr id="26" name="Group 11">
            <a:extLst>
              <a:ext uri="{FF2B5EF4-FFF2-40B4-BE49-F238E27FC236}">
                <a16:creationId xmlns:a16="http://schemas.microsoft.com/office/drawing/2014/main" id="{C4769C12-5620-4883-AB79-582340DB462C}"/>
              </a:ext>
            </a:extLst>
          </p:cNvPr>
          <p:cNvGrpSpPr/>
          <p:nvPr/>
        </p:nvGrpSpPr>
        <p:grpSpPr>
          <a:xfrm>
            <a:off x="2734495" y="2445437"/>
            <a:ext cx="4080452" cy="3048159"/>
            <a:chOff x="3522" y="620688"/>
            <a:chExt cx="2720301" cy="2032106"/>
          </a:xfrm>
          <a:solidFill>
            <a:srgbClr val="8EB4E3"/>
          </a:solidFill>
        </p:grpSpPr>
        <p:sp>
          <p:nvSpPr>
            <p:cNvPr id="27" name="Rounded Rectangle 12">
              <a:extLst>
                <a:ext uri="{FF2B5EF4-FFF2-40B4-BE49-F238E27FC236}">
                  <a16:creationId xmlns:a16="http://schemas.microsoft.com/office/drawing/2014/main" id="{25CA2AED-1387-490A-BC90-902A3E524FB1}"/>
                </a:ext>
              </a:extLst>
            </p:cNvPr>
            <p:cNvSpPr/>
            <p:nvPr/>
          </p:nvSpPr>
          <p:spPr>
            <a:xfrm>
              <a:off x="3522" y="620688"/>
              <a:ext cx="2720301" cy="2032106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27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8" name="TextBox 13">
              <a:extLst>
                <a:ext uri="{FF2B5EF4-FFF2-40B4-BE49-F238E27FC236}">
                  <a16:creationId xmlns:a16="http://schemas.microsoft.com/office/drawing/2014/main" id="{F7EC392E-1A12-4552-80DF-297B85357D59}"/>
                </a:ext>
              </a:extLst>
            </p:cNvPr>
            <p:cNvSpPr txBox="1"/>
            <p:nvPr/>
          </p:nvSpPr>
          <p:spPr>
            <a:xfrm>
              <a:off x="151511" y="734409"/>
              <a:ext cx="2560314" cy="8822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Objeto: </a:t>
              </a:r>
            </a:p>
            <a:p>
              <a:pPr marL="428625" indent="-428625" defTabSz="1371600" eaLnBrk="0" fontAlgn="base" hangingPunct="0">
                <a:spcBef>
                  <a:spcPct val="0"/>
                </a:spcBef>
                <a:spcAft>
                  <a:spcPct val="0"/>
                </a:spcAft>
                <a:buFont typeface="Arial"/>
                <a:buChar char="•"/>
              </a:pPr>
              <a:r>
                <a:rPr lang="pt-BR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dados de </a:t>
              </a:r>
            </a:p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atenção à saúde</a:t>
              </a:r>
            </a:p>
          </p:txBody>
        </p:sp>
      </p:grpSp>
      <p:grpSp>
        <p:nvGrpSpPr>
          <p:cNvPr id="29" name="Group 14">
            <a:extLst>
              <a:ext uri="{FF2B5EF4-FFF2-40B4-BE49-F238E27FC236}">
                <a16:creationId xmlns:a16="http://schemas.microsoft.com/office/drawing/2014/main" id="{2AC9B236-9A98-4BF1-8D3D-67427AE72C07}"/>
              </a:ext>
            </a:extLst>
          </p:cNvPr>
          <p:cNvGrpSpPr/>
          <p:nvPr/>
        </p:nvGrpSpPr>
        <p:grpSpPr>
          <a:xfrm>
            <a:off x="11159432" y="2457010"/>
            <a:ext cx="4080452" cy="3048159"/>
            <a:chOff x="6423699" y="1268760"/>
            <a:chExt cx="2720301" cy="2032106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0" name="Rounded Rectangle 15">
              <a:extLst>
                <a:ext uri="{FF2B5EF4-FFF2-40B4-BE49-F238E27FC236}">
                  <a16:creationId xmlns:a16="http://schemas.microsoft.com/office/drawing/2014/main" id="{B70A758A-C1B6-4D9A-8F91-5B89C9734D0D}"/>
                </a:ext>
              </a:extLst>
            </p:cNvPr>
            <p:cNvSpPr/>
            <p:nvPr/>
          </p:nvSpPr>
          <p:spPr>
            <a:xfrm>
              <a:off x="6423699" y="1268760"/>
              <a:ext cx="2720301" cy="2032106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27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TextBox 17">
              <a:extLst>
                <a:ext uri="{FF2B5EF4-FFF2-40B4-BE49-F238E27FC236}">
                  <a16:creationId xmlns:a16="http://schemas.microsoft.com/office/drawing/2014/main" id="{74FB301E-E26C-4C80-857A-F653CBC68722}"/>
                </a:ext>
              </a:extLst>
            </p:cNvPr>
            <p:cNvSpPr txBox="1"/>
            <p:nvPr/>
          </p:nvSpPr>
          <p:spPr>
            <a:xfrm>
              <a:off x="6454944" y="1483583"/>
              <a:ext cx="2632293" cy="129266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Finalidades:</a:t>
              </a:r>
              <a:endPara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28625" indent="-428625" defTabSz="1371600" eaLnBrk="0" fontAlgn="base" hangingPunct="0">
                <a:spcBef>
                  <a:spcPct val="0"/>
                </a:spcBef>
                <a:spcAft>
                  <a:spcPct val="0"/>
                </a:spcAft>
                <a:buFont typeface="Arial"/>
                <a:buChar char="•"/>
              </a:pPr>
              <a:r>
                <a:rPr lang="pt-BR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Padronizar ações administrativas</a:t>
              </a:r>
            </a:p>
            <a:p>
              <a:pPr marL="428625" indent="-428625" defTabSz="1371600" eaLnBrk="0" fontAlgn="base" hangingPunct="0">
                <a:spcBef>
                  <a:spcPct val="0"/>
                </a:spcBef>
                <a:spcAft>
                  <a:spcPct val="0"/>
                </a:spcAft>
                <a:buFont typeface="Arial"/>
                <a:buChar char="•"/>
              </a:pPr>
              <a:r>
                <a:rPr lang="pt-BR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Subsidiar a Regulação</a:t>
              </a:r>
            </a:p>
            <a:p>
              <a:pPr marL="428625" indent="-428625" defTabSz="1371600" eaLnBrk="0" fontAlgn="base" hangingPunct="0">
                <a:spcBef>
                  <a:spcPct val="0"/>
                </a:spcBef>
                <a:spcAft>
                  <a:spcPct val="0"/>
                </a:spcAft>
                <a:buFont typeface="Arial"/>
                <a:buChar char="•"/>
              </a:pPr>
              <a:r>
                <a:rPr lang="pt-BR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Compor RES</a:t>
              </a:r>
            </a:p>
          </p:txBody>
        </p:sp>
      </p:grpSp>
      <p:sp>
        <p:nvSpPr>
          <p:cNvPr id="32" name="TextBox 18">
            <a:extLst>
              <a:ext uri="{FF2B5EF4-FFF2-40B4-BE49-F238E27FC236}">
                <a16:creationId xmlns:a16="http://schemas.microsoft.com/office/drawing/2014/main" id="{F6C18DF1-0307-441D-AD58-07394E5F4D42}"/>
              </a:ext>
            </a:extLst>
          </p:cNvPr>
          <p:cNvSpPr txBox="1"/>
          <p:nvPr/>
        </p:nvSpPr>
        <p:spPr>
          <a:xfrm>
            <a:off x="11563477" y="5765059"/>
            <a:ext cx="38084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Componentes:</a:t>
            </a:r>
          </a:p>
          <a:p>
            <a:pPr marL="428625" indent="-428625" defTabSz="1371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Arquitetura</a:t>
            </a:r>
          </a:p>
          <a:p>
            <a:pPr marL="428625" indent="-428625" defTabSz="1371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Terminologia</a:t>
            </a:r>
          </a:p>
          <a:p>
            <a:pPr marL="428625" indent="-428625" defTabSz="1371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</a:t>
            </a:r>
          </a:p>
          <a:p>
            <a:pPr marL="428625" indent="-428625" defTabSz="1371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Comunicação</a:t>
            </a:r>
          </a:p>
          <a:p>
            <a:pPr marL="428625" indent="-428625" defTabSz="1371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Organizacional</a:t>
            </a:r>
          </a:p>
        </p:txBody>
      </p:sp>
      <p:grpSp>
        <p:nvGrpSpPr>
          <p:cNvPr id="33" name="Group 19">
            <a:extLst>
              <a:ext uri="{FF2B5EF4-FFF2-40B4-BE49-F238E27FC236}">
                <a16:creationId xmlns:a16="http://schemas.microsoft.com/office/drawing/2014/main" id="{ACB19B8C-9366-428B-A323-F2F08D1A0113}"/>
              </a:ext>
            </a:extLst>
          </p:cNvPr>
          <p:cNvGrpSpPr/>
          <p:nvPr/>
        </p:nvGrpSpPr>
        <p:grpSpPr>
          <a:xfrm>
            <a:off x="6946963" y="5568535"/>
            <a:ext cx="4080452" cy="3048159"/>
            <a:chOff x="3275856" y="4444827"/>
            <a:chExt cx="2720301" cy="2032106"/>
          </a:xfrm>
          <a:solidFill>
            <a:schemeClr val="accent3">
              <a:lumMod val="50000"/>
            </a:schemeClr>
          </a:solidFill>
        </p:grpSpPr>
        <p:sp>
          <p:nvSpPr>
            <p:cNvPr id="34" name="Rounded Rectangle 22">
              <a:extLst>
                <a:ext uri="{FF2B5EF4-FFF2-40B4-BE49-F238E27FC236}">
                  <a16:creationId xmlns:a16="http://schemas.microsoft.com/office/drawing/2014/main" id="{6D19DB65-B65B-487D-B9EB-BBC03CE69D89}"/>
                </a:ext>
              </a:extLst>
            </p:cNvPr>
            <p:cNvSpPr/>
            <p:nvPr/>
          </p:nvSpPr>
          <p:spPr>
            <a:xfrm>
              <a:off x="3275856" y="4444827"/>
              <a:ext cx="2720301" cy="2032106"/>
            </a:xfrm>
            <a:prstGeom prst="roundRect">
              <a:avLst/>
            </a:prstGeom>
            <a:solidFill>
              <a:srgbClr val="8EB4E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27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5" name="TextBox 21">
              <a:extLst>
                <a:ext uri="{FF2B5EF4-FFF2-40B4-BE49-F238E27FC236}">
                  <a16:creationId xmlns:a16="http://schemas.microsoft.com/office/drawing/2014/main" id="{9A4AA98B-C023-43C3-8DB0-5AE5076E68F6}"/>
                </a:ext>
              </a:extLst>
            </p:cNvPr>
            <p:cNvSpPr txBox="1"/>
            <p:nvPr/>
          </p:nvSpPr>
          <p:spPr>
            <a:xfrm>
              <a:off x="3563888" y="4725144"/>
              <a:ext cx="2232248" cy="1292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Rede:</a:t>
              </a:r>
              <a:r>
                <a:rPr lang="pt-BR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428625" indent="-428625" defTabSz="1371600" eaLnBrk="0" fontAlgn="base" hangingPunct="0">
                <a:spcBef>
                  <a:spcPct val="0"/>
                </a:spcBef>
                <a:spcAft>
                  <a:spcPct val="0"/>
                </a:spcAft>
                <a:buFont typeface="Arial"/>
                <a:buChar char="•"/>
              </a:pPr>
              <a:r>
                <a:rPr lang="pt-BR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Própria</a:t>
              </a:r>
            </a:p>
            <a:p>
              <a:pPr marL="428625" indent="-428625" defTabSz="1371600" eaLnBrk="0" fontAlgn="base" hangingPunct="0">
                <a:spcBef>
                  <a:spcPct val="0"/>
                </a:spcBef>
                <a:spcAft>
                  <a:spcPct val="0"/>
                </a:spcAft>
                <a:buFont typeface="Arial"/>
                <a:buChar char="•"/>
              </a:pPr>
              <a:r>
                <a:rPr lang="pt-BR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Contratada</a:t>
              </a:r>
            </a:p>
            <a:p>
              <a:pPr marL="428625" indent="-428625" defTabSz="1371600" eaLnBrk="0" fontAlgn="base" hangingPunct="0">
                <a:spcBef>
                  <a:spcPct val="0"/>
                </a:spcBef>
                <a:spcAft>
                  <a:spcPct val="0"/>
                </a:spcAft>
                <a:buFont typeface="Arial"/>
                <a:buChar char="•"/>
              </a:pPr>
              <a:r>
                <a:rPr lang="pt-BR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Credenciada</a:t>
              </a:r>
            </a:p>
            <a:p>
              <a:pPr marL="428625" indent="-428625" defTabSz="1371600" eaLnBrk="0" fontAlgn="base" hangingPunct="0">
                <a:spcBef>
                  <a:spcPct val="0"/>
                </a:spcBef>
                <a:spcAft>
                  <a:spcPct val="0"/>
                </a:spcAft>
                <a:buFont typeface="Arial"/>
                <a:buChar char="•"/>
              </a:pPr>
              <a:r>
                <a:rPr lang="pt-BR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Reembolso</a:t>
              </a:r>
            </a:p>
          </p:txBody>
        </p:sp>
      </p:grpSp>
      <p:grpSp>
        <p:nvGrpSpPr>
          <p:cNvPr id="36" name="Group 24">
            <a:extLst>
              <a:ext uri="{FF2B5EF4-FFF2-40B4-BE49-F238E27FC236}">
                <a16:creationId xmlns:a16="http://schemas.microsoft.com/office/drawing/2014/main" id="{FFB7DD7D-54FB-4CF9-9084-78E54BDCE3EB}"/>
              </a:ext>
            </a:extLst>
          </p:cNvPr>
          <p:cNvGrpSpPr/>
          <p:nvPr/>
        </p:nvGrpSpPr>
        <p:grpSpPr>
          <a:xfrm>
            <a:off x="2734495" y="5556963"/>
            <a:ext cx="4080452" cy="3048159"/>
            <a:chOff x="0" y="3868763"/>
            <a:chExt cx="2720301" cy="2032106"/>
          </a:xfrm>
          <a:solidFill>
            <a:srgbClr val="D7E4BD"/>
          </a:solidFill>
        </p:grpSpPr>
        <p:sp>
          <p:nvSpPr>
            <p:cNvPr id="37" name="Rounded Rectangle 25">
              <a:extLst>
                <a:ext uri="{FF2B5EF4-FFF2-40B4-BE49-F238E27FC236}">
                  <a16:creationId xmlns:a16="http://schemas.microsoft.com/office/drawing/2014/main" id="{FB7D3552-45D5-427C-B053-D5820E985D28}"/>
                </a:ext>
              </a:extLst>
            </p:cNvPr>
            <p:cNvSpPr/>
            <p:nvPr/>
          </p:nvSpPr>
          <p:spPr>
            <a:xfrm>
              <a:off x="0" y="3868763"/>
              <a:ext cx="2720301" cy="2032106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27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8" name="TextBox 26">
              <a:extLst>
                <a:ext uri="{FF2B5EF4-FFF2-40B4-BE49-F238E27FC236}">
                  <a16:creationId xmlns:a16="http://schemas.microsoft.com/office/drawing/2014/main" id="{250EC67F-14B1-4343-8AEB-E002875001B9}"/>
                </a:ext>
              </a:extLst>
            </p:cNvPr>
            <p:cNvSpPr txBox="1"/>
            <p:nvPr/>
          </p:nvSpPr>
          <p:spPr>
            <a:xfrm>
              <a:off x="228025" y="4151354"/>
              <a:ext cx="2016224" cy="129266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3716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Agentes:</a:t>
              </a:r>
            </a:p>
            <a:p>
              <a:pPr marL="428625" indent="-428625" defTabSz="1371600" eaLnBrk="0" fontAlgn="base" hangingPunct="0">
                <a:spcBef>
                  <a:spcPct val="0"/>
                </a:spcBef>
                <a:spcAft>
                  <a:spcPct val="0"/>
                </a:spcAft>
                <a:buFont typeface="Arial"/>
                <a:buChar char="•"/>
              </a:pPr>
              <a:r>
                <a:rPr lang="pt-BR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Beneficiário</a:t>
              </a:r>
            </a:p>
            <a:p>
              <a:pPr marL="428625" indent="-428625" defTabSz="1371600" eaLnBrk="0" fontAlgn="base" hangingPunct="0">
                <a:spcBef>
                  <a:spcPct val="0"/>
                </a:spcBef>
                <a:spcAft>
                  <a:spcPct val="0"/>
                </a:spcAft>
                <a:buFont typeface="Arial"/>
                <a:buChar char="•"/>
              </a:pPr>
              <a:r>
                <a:rPr lang="pt-BR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Prestador</a:t>
              </a:r>
            </a:p>
            <a:p>
              <a:pPr marL="428625" indent="-428625" defTabSz="1371600" eaLnBrk="0" fontAlgn="base" hangingPunct="0">
                <a:spcBef>
                  <a:spcPct val="0"/>
                </a:spcBef>
                <a:spcAft>
                  <a:spcPct val="0"/>
                </a:spcAft>
                <a:buFont typeface="Arial"/>
                <a:buChar char="•"/>
              </a:pPr>
              <a:r>
                <a:rPr lang="pt-BR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Operadora</a:t>
              </a:r>
            </a:p>
            <a:p>
              <a:pPr marL="428625" indent="-428625" defTabSz="1371600" eaLnBrk="0" fontAlgn="base" hangingPunct="0">
                <a:spcBef>
                  <a:spcPct val="0"/>
                </a:spcBef>
                <a:spcAft>
                  <a:spcPct val="0"/>
                </a:spcAft>
                <a:buFont typeface="Arial"/>
                <a:buChar char="•"/>
              </a:pPr>
              <a:r>
                <a:rPr lang="pt-BR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</a:t>
              </a:r>
            </a:p>
          </p:txBody>
        </p:sp>
      </p:grpSp>
      <p:sp>
        <p:nvSpPr>
          <p:cNvPr id="39" name="TextBox 5">
            <a:extLst>
              <a:ext uri="{FF2B5EF4-FFF2-40B4-BE49-F238E27FC236}">
                <a16:creationId xmlns:a16="http://schemas.microsoft.com/office/drawing/2014/main" id="{627E4EAF-E233-447F-A9B5-97FD5EDDD323}"/>
              </a:ext>
            </a:extLst>
          </p:cNvPr>
          <p:cNvSpPr txBox="1"/>
          <p:nvPr/>
        </p:nvSpPr>
        <p:spPr>
          <a:xfrm>
            <a:off x="2830505" y="1335013"/>
            <a:ext cx="12313368" cy="73866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85800" lvl="1" algn="ctr"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4200" dirty="0">
                <a:solidFill>
                  <a:prstClr val="white"/>
                </a:solidFill>
                <a:latin typeface="Calibri"/>
              </a:rPr>
              <a:t>RN 305 de 09/10/2012 </a:t>
            </a:r>
            <a:endParaRPr lang="pt-BR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TextBox 5">
            <a:extLst>
              <a:ext uri="{FF2B5EF4-FFF2-40B4-BE49-F238E27FC236}">
                <a16:creationId xmlns:a16="http://schemas.microsoft.com/office/drawing/2014/main" id="{3CFE89AC-6D1F-4577-B504-FF9F6AFB00CB}"/>
              </a:ext>
            </a:extLst>
          </p:cNvPr>
          <p:cNvSpPr txBox="1"/>
          <p:nvPr/>
        </p:nvSpPr>
        <p:spPr>
          <a:xfrm>
            <a:off x="2734494" y="8797324"/>
            <a:ext cx="12313368" cy="7386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85800" lvl="1" algn="ctr"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4200" dirty="0">
                <a:solidFill>
                  <a:prstClr val="white"/>
                </a:solidFill>
                <a:latin typeface="Calibri"/>
              </a:rPr>
              <a:t>Independe da forma de remuneração</a:t>
            </a:r>
            <a:endParaRPr lang="pt-BR" sz="27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975116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C651C0AD-A5CE-452F-B243-8B1F9CADECD6}"/>
              </a:ext>
            </a:extLst>
          </p:cNvPr>
          <p:cNvSpPr txBox="1">
            <a:spLocks/>
          </p:cNvSpPr>
          <p:nvPr/>
        </p:nvSpPr>
        <p:spPr bwMode="auto">
          <a:xfrm>
            <a:off x="13102" y="78783"/>
            <a:ext cx="18285576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4000" b="1" dirty="0">
                <a:solidFill>
                  <a:srgbClr val="006E89"/>
                </a:solidFill>
                <a:latin typeface="Calibri" panose="020F0502020204030204" pitchFamily="34" charset="0"/>
              </a:rPr>
              <a:t>Envio de dados TISS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C31049E-24C8-4A4E-8EAA-79983B59B2C3}"/>
              </a:ext>
            </a:extLst>
          </p:cNvPr>
          <p:cNvSpPr/>
          <p:nvPr/>
        </p:nvSpPr>
        <p:spPr>
          <a:xfrm>
            <a:off x="1006271" y="2116212"/>
            <a:ext cx="16273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endParaRPr lang="pt-BR" sz="28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AA2971E-D10E-4F54-8617-00E0782BCE46}"/>
              </a:ext>
            </a:extLst>
          </p:cNvPr>
          <p:cNvSpPr/>
          <p:nvPr/>
        </p:nvSpPr>
        <p:spPr>
          <a:xfrm>
            <a:off x="1006271" y="1245394"/>
            <a:ext cx="15193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rgbClr val="006E89"/>
                </a:solidFill>
              </a:rPr>
              <a:t>Principais conceitos :  Guias pendente - Relatório de Incorporação de Dados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A5080CE-04B9-4884-9948-1C3C1C3E9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2524" y="1152143"/>
            <a:ext cx="2143125" cy="214312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4853CF6-E1F4-4B96-90BE-E5B5B5741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327" y="2335188"/>
            <a:ext cx="14770198" cy="755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07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2"/>
          <p:cNvSpPr>
            <a:spLocks noChangeArrowheads="1"/>
          </p:cNvSpPr>
          <p:nvPr/>
        </p:nvSpPr>
        <p:spPr bwMode="auto">
          <a:xfrm>
            <a:off x="466241" y="1543100"/>
            <a:ext cx="17353928" cy="784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Correção dos dados:</a:t>
            </a:r>
          </a:p>
          <a:p>
            <a:pPr>
              <a:defRPr/>
            </a:pP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pt-BR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A correção dos dados ocorre através de registros de alteração ou exclusão dos lançamentos já incorporados ao banco de dados da ANS;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pt-BR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Imprescindível o conhecimento da chave de acesso ao lançamento que se deseja alterar ou excluir;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pt-BR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Há casos em que para realizar alteração dos lançamentos incorporados, deve-se primeiramente excluir estes lançamentos e inclui-los com a correção desejada;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651C0AD-A5CE-452F-B243-8B1F9CADECD6}"/>
              </a:ext>
            </a:extLst>
          </p:cNvPr>
          <p:cNvSpPr txBox="1">
            <a:spLocks/>
          </p:cNvSpPr>
          <p:nvPr/>
        </p:nvSpPr>
        <p:spPr bwMode="auto">
          <a:xfrm>
            <a:off x="13102" y="78783"/>
            <a:ext cx="18285576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4000" b="1" dirty="0">
                <a:solidFill>
                  <a:srgbClr val="006E89"/>
                </a:solidFill>
                <a:latin typeface="Calibri" panose="020F0502020204030204" pitchFamily="34" charset="0"/>
              </a:rPr>
              <a:t>Envio de dados TISS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C31049E-24C8-4A4E-8EAA-79983B59B2C3}"/>
              </a:ext>
            </a:extLst>
          </p:cNvPr>
          <p:cNvSpPr/>
          <p:nvPr/>
        </p:nvSpPr>
        <p:spPr>
          <a:xfrm>
            <a:off x="1006271" y="2116212"/>
            <a:ext cx="16273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533525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2"/>
          <p:cNvSpPr>
            <a:spLocks noChangeArrowheads="1"/>
          </p:cNvSpPr>
          <p:nvPr/>
        </p:nvSpPr>
        <p:spPr bwMode="auto">
          <a:xfrm>
            <a:off x="358230" y="1327076"/>
            <a:ext cx="17353928" cy="951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Pontos de Atenção</a:t>
            </a:r>
          </a:p>
          <a:p>
            <a:pPr>
              <a:defRPr/>
            </a:pP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  <a:defRPr/>
            </a:pPr>
            <a:r>
              <a:rPr lang="pt-BR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Código no CBO para consultas</a:t>
            </a:r>
          </a:p>
          <a:p>
            <a:pPr marL="571500" indent="-571500" algn="just">
              <a:buFont typeface="Wingdings" panose="05000000000000000000" pitchFamily="2" charset="2"/>
              <a:buChar char="ü"/>
              <a:defRPr/>
            </a:pP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 marL="1450650" lvl="1" indent="-571500" algn="just">
              <a:buFont typeface="Wingdings" panose="05000000000000000000" pitchFamily="2" charset="2"/>
              <a:buChar char="ü"/>
              <a:defRPr/>
            </a:pPr>
            <a:r>
              <a:rPr lang="pt-BR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Regra de preenchimento</a:t>
            </a:r>
          </a:p>
          <a:p>
            <a:pPr marL="1450650" lvl="1" indent="-571500" algn="just">
              <a:buFont typeface="Wingdings" panose="05000000000000000000" pitchFamily="2" charset="2"/>
              <a:buChar char="ü"/>
              <a:defRPr/>
            </a:pP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 lvl="2" algn="just"/>
            <a:r>
              <a:rPr lang="en-US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Condicionado.  </a:t>
            </a:r>
          </a:p>
          <a:p>
            <a:pPr lvl="2" algn="just"/>
            <a:r>
              <a:rPr lang="en-US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Deve ser preenchido quando o tipo de guia for igual a 1-Consulta ou 2-SP/SPADT e tratar-se de consulta, e a origem da conta for igual a 1 - Rede Contratada, referenciada ou credenciada, 2 - Rede Própria - Cooperados ou 3 - Rede Própria - Demais prestadores, conforme regra de preenchimento vigente na versão que a guia foi enviada.</a:t>
            </a:r>
          </a:p>
          <a:p>
            <a:pPr lvl="2"/>
            <a:endParaRPr lang="en-US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 lvl="2" algn="just"/>
            <a:r>
              <a:rPr lang="en-US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Para as guias de origem igual a 4 - Reembolso ao beneficiário, deve ser preenchido caso a operadora possua o registro da informação.</a:t>
            </a: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651C0AD-A5CE-452F-B243-8B1F9CADECD6}"/>
              </a:ext>
            </a:extLst>
          </p:cNvPr>
          <p:cNvSpPr txBox="1">
            <a:spLocks/>
          </p:cNvSpPr>
          <p:nvPr/>
        </p:nvSpPr>
        <p:spPr bwMode="auto">
          <a:xfrm>
            <a:off x="13102" y="78783"/>
            <a:ext cx="18285576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4000" b="1" dirty="0">
                <a:solidFill>
                  <a:srgbClr val="006E89"/>
                </a:solidFill>
                <a:latin typeface="Calibri" panose="020F0502020204030204" pitchFamily="34" charset="0"/>
              </a:rPr>
              <a:t>Envio de dados TISS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C31049E-24C8-4A4E-8EAA-79983B59B2C3}"/>
              </a:ext>
            </a:extLst>
          </p:cNvPr>
          <p:cNvSpPr/>
          <p:nvPr/>
        </p:nvSpPr>
        <p:spPr>
          <a:xfrm>
            <a:off x="1006271" y="2116212"/>
            <a:ext cx="16273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endParaRPr lang="pt-BR" sz="2800" dirty="0"/>
          </a:p>
        </p:txBody>
      </p:sp>
      <p:pic>
        <p:nvPicPr>
          <p:cNvPr id="3" name="Picture 2" descr="LS01948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678" y="1255068"/>
            <a:ext cx="1512168" cy="104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04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2"/>
          <p:cNvSpPr>
            <a:spLocks noChangeArrowheads="1"/>
          </p:cNvSpPr>
          <p:nvPr/>
        </p:nvSpPr>
        <p:spPr bwMode="auto">
          <a:xfrm>
            <a:off x="466241" y="1543100"/>
            <a:ext cx="17353928" cy="618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Pontos de Atenção</a:t>
            </a:r>
          </a:p>
          <a:p>
            <a:pPr>
              <a:defRPr/>
            </a:pP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  <a:defRPr/>
            </a:pP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  <a:defRPr/>
            </a:pPr>
            <a:r>
              <a:rPr lang="pt-BR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Código do Procedimento </a:t>
            </a:r>
          </a:p>
          <a:p>
            <a:pPr marL="571500" indent="-571500" algn="just">
              <a:buFont typeface="Wingdings" panose="05000000000000000000" pitchFamily="2" charset="2"/>
              <a:buChar char="ü"/>
              <a:defRPr/>
            </a:pP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 marL="1450650" lvl="1" indent="-571500" algn="just">
              <a:buFont typeface="Wingdings" panose="05000000000000000000" pitchFamily="2" charset="2"/>
              <a:buChar char="ü"/>
              <a:defRPr/>
            </a:pPr>
            <a:r>
              <a:rPr lang="pt-BR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O código do procedimento deve estar vinculado à tabela </a:t>
            </a:r>
            <a:r>
              <a:rPr lang="mr-IN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–</a:t>
            </a:r>
            <a:r>
              <a:rPr lang="pt-BR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 TUSS 22 </a:t>
            </a:r>
            <a:r>
              <a:rPr lang="mr-IN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–</a:t>
            </a:r>
            <a:r>
              <a:rPr lang="pt-BR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 Procedimentos e eventos em saúde;</a:t>
            </a:r>
          </a:p>
          <a:p>
            <a:pPr marL="1450650" lvl="1" indent="-571500" algn="just">
              <a:buFont typeface="Wingdings" panose="05000000000000000000" pitchFamily="2" charset="2"/>
              <a:buChar char="ü"/>
              <a:defRPr/>
            </a:pP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 marL="1450650" lvl="1" indent="-571500" algn="just">
              <a:buFont typeface="Wingdings" panose="05000000000000000000" pitchFamily="2" charset="2"/>
              <a:buChar char="ü"/>
              <a:defRPr/>
            </a:pPr>
            <a:r>
              <a:rPr lang="pt-BR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Tabela 00 </a:t>
            </a:r>
            <a:r>
              <a:rPr lang="mr-IN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–</a:t>
            </a:r>
            <a:r>
              <a:rPr lang="pt-BR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 Tabela própria da operadora </a:t>
            </a:r>
            <a:r>
              <a:rPr lang="mr-IN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–</a:t>
            </a:r>
            <a:r>
              <a:rPr lang="pt-BR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 indica que o procedimento ou item assistencial não existe na TUSS.</a:t>
            </a:r>
          </a:p>
          <a:p>
            <a:pPr>
              <a:defRPr/>
            </a:pP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651C0AD-A5CE-452F-B243-8B1F9CADECD6}"/>
              </a:ext>
            </a:extLst>
          </p:cNvPr>
          <p:cNvSpPr txBox="1">
            <a:spLocks/>
          </p:cNvSpPr>
          <p:nvPr/>
        </p:nvSpPr>
        <p:spPr bwMode="auto">
          <a:xfrm>
            <a:off x="13102" y="78783"/>
            <a:ext cx="18285576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4000" b="1" dirty="0">
                <a:solidFill>
                  <a:srgbClr val="006E89"/>
                </a:solidFill>
                <a:latin typeface="Calibri" panose="020F0502020204030204" pitchFamily="34" charset="0"/>
              </a:rPr>
              <a:t>Envio de dados TISS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C31049E-24C8-4A4E-8EAA-79983B59B2C3}"/>
              </a:ext>
            </a:extLst>
          </p:cNvPr>
          <p:cNvSpPr/>
          <p:nvPr/>
        </p:nvSpPr>
        <p:spPr>
          <a:xfrm>
            <a:off x="1006271" y="2116212"/>
            <a:ext cx="16273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endParaRPr lang="pt-BR" sz="2800" dirty="0"/>
          </a:p>
        </p:txBody>
      </p:sp>
      <p:pic>
        <p:nvPicPr>
          <p:cNvPr id="3" name="Picture 2" descr="LS01948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686" y="1543100"/>
            <a:ext cx="1462191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97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2"/>
          <p:cNvSpPr>
            <a:spLocks noChangeArrowheads="1"/>
          </p:cNvSpPr>
          <p:nvPr/>
        </p:nvSpPr>
        <p:spPr bwMode="auto">
          <a:xfrm>
            <a:off x="3310558" y="2120897"/>
            <a:ext cx="11517411" cy="706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200" b="1" dirty="0"/>
              <a:t>USO DOS DADOS</a:t>
            </a:r>
            <a:r>
              <a:rPr lang="pt-BR" sz="4200" i="1" dirty="0"/>
              <a:t> </a:t>
            </a:r>
          </a:p>
          <a:p>
            <a:pPr marL="514350" indent="-514350">
              <a:lnSpc>
                <a:spcPct val="250000"/>
              </a:lnSpc>
              <a:buFont typeface="Wingdings" charset="2"/>
              <a:buChar char="ü"/>
            </a:pPr>
            <a:r>
              <a:rPr lang="pt-BR" sz="4200" i="1" dirty="0"/>
              <a:t>Monitorar o Padrão TISS</a:t>
            </a:r>
          </a:p>
          <a:p>
            <a:pPr marL="514350" indent="-514350">
              <a:lnSpc>
                <a:spcPct val="250000"/>
              </a:lnSpc>
              <a:buFont typeface="Wingdings" charset="2"/>
              <a:buChar char="ü"/>
            </a:pPr>
            <a:r>
              <a:rPr lang="pt-BR" sz="4200" i="1" dirty="0"/>
              <a:t>Subsidiar a Regulação do setor pela ANS</a:t>
            </a:r>
          </a:p>
          <a:p>
            <a:pPr marL="514350" indent="-514350">
              <a:lnSpc>
                <a:spcPct val="250000"/>
              </a:lnSpc>
              <a:buFont typeface="Wingdings" charset="2"/>
              <a:buChar char="ü"/>
            </a:pPr>
            <a:r>
              <a:rPr lang="pt-BR" sz="4200" i="1" dirty="0"/>
              <a:t> Gerar conhecimento</a:t>
            </a:r>
            <a:endParaRPr lang="pt-BR" sz="4200" dirty="0"/>
          </a:p>
          <a:p>
            <a:pPr marL="514350" indent="-514350">
              <a:lnSpc>
                <a:spcPct val="250000"/>
              </a:lnSpc>
              <a:buFont typeface="Wingdings" charset="2"/>
              <a:buChar char="ü"/>
            </a:pPr>
            <a:endParaRPr lang="pt-BR" sz="3600" i="1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C373786-84D0-4422-BFFB-72C612CCB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C57D3-D396-428D-8E57-39641EBBBFF8}" type="slidenum">
              <a:rPr lang="pt-BR" smtClean="0"/>
              <a:pPr>
                <a:defRPr/>
              </a:pPr>
              <a:t>24</a:t>
            </a:fld>
            <a:endParaRPr lang="pt-BR" dirty="0"/>
          </a:p>
        </p:txBody>
      </p:sp>
      <p:sp>
        <p:nvSpPr>
          <p:cNvPr id="6" name="Retângulo 2"/>
          <p:cNvSpPr>
            <a:spLocks noChangeArrowheads="1"/>
          </p:cNvSpPr>
          <p:nvPr/>
        </p:nvSpPr>
        <p:spPr bwMode="auto">
          <a:xfrm>
            <a:off x="5830838" y="275331"/>
            <a:ext cx="720080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150" b="1" dirty="0" err="1">
                <a:solidFill>
                  <a:srgbClr val="006E89"/>
                </a:solidFill>
                <a:latin typeface="Arial" charset="0"/>
                <a:ea typeface="Arial" charset="0"/>
                <a:cs typeface="Arial" charset="0"/>
              </a:rPr>
              <a:t>Padrão</a:t>
            </a:r>
            <a:r>
              <a:rPr lang="en-US" sz="3150" b="1" dirty="0">
                <a:solidFill>
                  <a:srgbClr val="006E89"/>
                </a:solidFill>
                <a:latin typeface="Arial" charset="0"/>
                <a:ea typeface="Arial" charset="0"/>
                <a:cs typeface="Arial" charset="0"/>
              </a:rPr>
              <a:t> TISS – </a:t>
            </a:r>
            <a:r>
              <a:rPr lang="en-US" sz="3150" b="1" dirty="0" err="1">
                <a:solidFill>
                  <a:srgbClr val="006E89"/>
                </a:solidFill>
                <a:latin typeface="Arial" charset="0"/>
                <a:ea typeface="Arial" charset="0"/>
                <a:cs typeface="Arial" charset="0"/>
              </a:rPr>
              <a:t>Uso</a:t>
            </a:r>
            <a:r>
              <a:rPr lang="en-US" sz="3150" b="1" dirty="0">
                <a:solidFill>
                  <a:srgbClr val="006E89"/>
                </a:solidFill>
                <a:latin typeface="Arial" charset="0"/>
                <a:ea typeface="Arial" charset="0"/>
                <a:cs typeface="Arial" charset="0"/>
              </a:rPr>
              <a:t> dos dados</a:t>
            </a:r>
            <a:endParaRPr lang="pt-BR" sz="3150" b="1" dirty="0">
              <a:solidFill>
                <a:srgbClr val="006E89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015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5254" y="9715791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25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EF9D27C-7001-4D88-93E5-460D4F4BF846}"/>
              </a:ext>
            </a:extLst>
          </p:cNvPr>
          <p:cNvSpPr txBox="1">
            <a:spLocks/>
          </p:cNvSpPr>
          <p:nvPr/>
        </p:nvSpPr>
        <p:spPr bwMode="auto">
          <a:xfrm>
            <a:off x="837" y="442"/>
            <a:ext cx="18285576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 dirty="0">
                <a:solidFill>
                  <a:srgbClr val="006E89"/>
                </a:solidFill>
                <a:latin typeface="Calibri" panose="020F0502020204030204" pitchFamily="34" charset="0"/>
              </a:rPr>
              <a:t>Padrão TISS - Monitoramento</a:t>
            </a:r>
          </a:p>
        </p:txBody>
      </p:sp>
      <p:sp>
        <p:nvSpPr>
          <p:cNvPr id="10" name="Espaço Reservado para Conteúdo 4">
            <a:extLst>
              <a:ext uri="{FF2B5EF4-FFF2-40B4-BE49-F238E27FC236}">
                <a16:creationId xmlns:a16="http://schemas.microsoft.com/office/drawing/2014/main" id="{8CAF74CB-93F8-416C-B44F-39E779C90F43}"/>
              </a:ext>
            </a:extLst>
          </p:cNvPr>
          <p:cNvSpPr txBox="1">
            <a:spLocks/>
          </p:cNvSpPr>
          <p:nvPr/>
        </p:nvSpPr>
        <p:spPr>
          <a:xfrm>
            <a:off x="718270" y="1220847"/>
            <a:ext cx="14000584" cy="1620180"/>
          </a:xfrm>
          <a:prstGeom prst="rect">
            <a:avLst/>
          </a:prstGeom>
        </p:spPr>
        <p:txBody>
          <a:bodyPr/>
          <a:lstStyle>
            <a:lvl1pPr marL="659362" indent="-659362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28619" indent="-549469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875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77025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561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3532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144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59362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4727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altLang="pt-BR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Total de guias em 2018 – Distribuição por Versão TISS do prestador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BBFF03B-C604-45C1-B3AB-F49661B3C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70" y="2805247"/>
            <a:ext cx="6048672" cy="639585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08DD90A-98F4-463A-8EE6-50CA8D670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959" y="2805247"/>
            <a:ext cx="10416373" cy="626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2082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5254" y="9715791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26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66366F5-C8EF-4794-BAF1-4416BEF19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5094" y="2485759"/>
            <a:ext cx="9587385" cy="577030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650633A-2FA1-45A7-B5C1-48CD36091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34" y="2485759"/>
            <a:ext cx="6212913" cy="5665296"/>
          </a:xfrm>
          <a:prstGeom prst="rect">
            <a:avLst/>
          </a:prstGeom>
        </p:spPr>
      </p:pic>
      <p:sp>
        <p:nvSpPr>
          <p:cNvPr id="10" name="Espaço Reservado para Conteúdo 4">
            <a:extLst>
              <a:ext uri="{FF2B5EF4-FFF2-40B4-BE49-F238E27FC236}">
                <a16:creationId xmlns:a16="http://schemas.microsoft.com/office/drawing/2014/main" id="{8CAF74CB-93F8-416C-B44F-39E779C90F43}"/>
              </a:ext>
            </a:extLst>
          </p:cNvPr>
          <p:cNvSpPr txBox="1">
            <a:spLocks/>
          </p:cNvSpPr>
          <p:nvPr/>
        </p:nvSpPr>
        <p:spPr>
          <a:xfrm>
            <a:off x="718270" y="1220847"/>
            <a:ext cx="14000584" cy="1620180"/>
          </a:xfrm>
          <a:prstGeom prst="rect">
            <a:avLst/>
          </a:prstGeom>
        </p:spPr>
        <p:txBody>
          <a:bodyPr/>
          <a:lstStyle>
            <a:lvl1pPr marL="659362" indent="-659362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28619" indent="-549469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875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77025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561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3532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144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59362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4727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altLang="pt-BR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Guias de Consulta em 2018 – Distribuição por Versão TISS do prestador</a:t>
            </a:r>
            <a:endParaRPr lang="pt-BR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7B8354D-9C11-48D1-BF2A-E83035A7765C}"/>
              </a:ext>
            </a:extLst>
          </p:cNvPr>
          <p:cNvSpPr txBox="1">
            <a:spLocks/>
          </p:cNvSpPr>
          <p:nvPr/>
        </p:nvSpPr>
        <p:spPr bwMode="auto">
          <a:xfrm>
            <a:off x="837" y="442"/>
            <a:ext cx="18285576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 dirty="0">
                <a:solidFill>
                  <a:srgbClr val="006E89"/>
                </a:solidFill>
                <a:latin typeface="Calibri" panose="020F0502020204030204" pitchFamily="34" charset="0"/>
              </a:rPr>
              <a:t>Padrão TISS - Monitoramento</a:t>
            </a:r>
          </a:p>
        </p:txBody>
      </p:sp>
    </p:spTree>
    <p:extLst>
      <p:ext uri="{BB962C8B-B14F-4D97-AF65-F5344CB8AC3E}">
        <p14:creationId xmlns:p14="http://schemas.microsoft.com/office/powerpoint/2010/main" val="97734245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5254" y="9715791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27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Espaço Reservado para Conteúdo 4">
            <a:extLst>
              <a:ext uri="{FF2B5EF4-FFF2-40B4-BE49-F238E27FC236}">
                <a16:creationId xmlns:a16="http://schemas.microsoft.com/office/drawing/2014/main" id="{8CAF74CB-93F8-416C-B44F-39E779C90F43}"/>
              </a:ext>
            </a:extLst>
          </p:cNvPr>
          <p:cNvSpPr txBox="1">
            <a:spLocks/>
          </p:cNvSpPr>
          <p:nvPr/>
        </p:nvSpPr>
        <p:spPr>
          <a:xfrm>
            <a:off x="718270" y="1220847"/>
            <a:ext cx="14545616" cy="1620180"/>
          </a:xfrm>
          <a:prstGeom prst="rect">
            <a:avLst/>
          </a:prstGeom>
        </p:spPr>
        <p:txBody>
          <a:bodyPr/>
          <a:lstStyle>
            <a:lvl1pPr marL="659362" indent="-659362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28619" indent="-549469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875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77025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561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3532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144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59362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4727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altLang="pt-BR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Guias de Honorários em 2018 – Distribuição por Versão TISS do prestador</a:t>
            </a:r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FBFD4D3-8CEB-4E93-A4BD-9DDF3E7A0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70" y="2467576"/>
            <a:ext cx="6328070" cy="577030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16B4646-282B-4E4E-9DB5-22FE53CF4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078" y="2467576"/>
            <a:ext cx="9600149" cy="577030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49C1DBCF-24A7-456C-8EEF-40184560D586}"/>
              </a:ext>
            </a:extLst>
          </p:cNvPr>
          <p:cNvSpPr txBox="1">
            <a:spLocks/>
          </p:cNvSpPr>
          <p:nvPr/>
        </p:nvSpPr>
        <p:spPr bwMode="auto">
          <a:xfrm>
            <a:off x="837" y="442"/>
            <a:ext cx="18285576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 dirty="0">
                <a:solidFill>
                  <a:srgbClr val="006E89"/>
                </a:solidFill>
                <a:latin typeface="Calibri" panose="020F0502020204030204" pitchFamily="34" charset="0"/>
              </a:rPr>
              <a:t>Padrão TISS - Monitoramento</a:t>
            </a:r>
          </a:p>
        </p:txBody>
      </p:sp>
    </p:spTree>
    <p:extLst>
      <p:ext uri="{BB962C8B-B14F-4D97-AF65-F5344CB8AC3E}">
        <p14:creationId xmlns:p14="http://schemas.microsoft.com/office/powerpoint/2010/main" val="3130850363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5254" y="9715791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28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Espaço Reservado para Conteúdo 4">
            <a:extLst>
              <a:ext uri="{FF2B5EF4-FFF2-40B4-BE49-F238E27FC236}">
                <a16:creationId xmlns:a16="http://schemas.microsoft.com/office/drawing/2014/main" id="{8CAF74CB-93F8-416C-B44F-39E779C90F43}"/>
              </a:ext>
            </a:extLst>
          </p:cNvPr>
          <p:cNvSpPr txBox="1">
            <a:spLocks/>
          </p:cNvSpPr>
          <p:nvPr/>
        </p:nvSpPr>
        <p:spPr>
          <a:xfrm>
            <a:off x="718270" y="1220847"/>
            <a:ext cx="14545616" cy="1620180"/>
          </a:xfrm>
          <a:prstGeom prst="rect">
            <a:avLst/>
          </a:prstGeom>
        </p:spPr>
        <p:txBody>
          <a:bodyPr/>
          <a:lstStyle>
            <a:lvl1pPr marL="659362" indent="-659362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28619" indent="-549469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875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77025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561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3532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144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59362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4727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altLang="pt-BR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Guias de Internação em 2018 – Distribuição por Versão TISS do prestador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817F51F-B8AD-4CA2-BFDD-46C1A9648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294" y="2623219"/>
            <a:ext cx="5184576" cy="576892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8D65B70-3671-43FD-86A7-68EF1452F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959" y="2623219"/>
            <a:ext cx="9597853" cy="5768923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24A690DD-F723-4DA9-A382-750AB413E15E}"/>
              </a:ext>
            </a:extLst>
          </p:cNvPr>
          <p:cNvSpPr txBox="1">
            <a:spLocks/>
          </p:cNvSpPr>
          <p:nvPr/>
        </p:nvSpPr>
        <p:spPr bwMode="auto">
          <a:xfrm>
            <a:off x="837" y="442"/>
            <a:ext cx="18285576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 dirty="0">
                <a:solidFill>
                  <a:srgbClr val="006E89"/>
                </a:solidFill>
                <a:latin typeface="Calibri" panose="020F0502020204030204" pitchFamily="34" charset="0"/>
              </a:rPr>
              <a:t>Padrão TISS - Monitoramento</a:t>
            </a:r>
          </a:p>
        </p:txBody>
      </p:sp>
    </p:spTree>
    <p:extLst>
      <p:ext uri="{BB962C8B-B14F-4D97-AF65-F5344CB8AC3E}">
        <p14:creationId xmlns:p14="http://schemas.microsoft.com/office/powerpoint/2010/main" val="454517560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5254" y="9715791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29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Espaço Reservado para Conteúdo 4">
            <a:extLst>
              <a:ext uri="{FF2B5EF4-FFF2-40B4-BE49-F238E27FC236}">
                <a16:creationId xmlns:a16="http://schemas.microsoft.com/office/drawing/2014/main" id="{8CAF74CB-93F8-416C-B44F-39E779C90F43}"/>
              </a:ext>
            </a:extLst>
          </p:cNvPr>
          <p:cNvSpPr txBox="1">
            <a:spLocks/>
          </p:cNvSpPr>
          <p:nvPr/>
        </p:nvSpPr>
        <p:spPr>
          <a:xfrm>
            <a:off x="718270" y="1220847"/>
            <a:ext cx="14545616" cy="1620180"/>
          </a:xfrm>
          <a:prstGeom prst="rect">
            <a:avLst/>
          </a:prstGeom>
        </p:spPr>
        <p:txBody>
          <a:bodyPr/>
          <a:lstStyle>
            <a:lvl1pPr marL="659362" indent="-659362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28619" indent="-549469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875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77025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561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3532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144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59362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4727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altLang="pt-BR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Guias de SP/SADT em 2018 – Distribuição por Versão TISS do prestador</a:t>
            </a:r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713B817-E252-46D7-BDEF-C759AAEBE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58" y="2551212"/>
            <a:ext cx="5470320" cy="578431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A7F8B8C-50B9-41BE-95C4-34CC5ACC1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966" y="2551212"/>
            <a:ext cx="9623452" cy="578431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32C9830D-9570-41A0-A8AB-2ED2099AB505}"/>
              </a:ext>
            </a:extLst>
          </p:cNvPr>
          <p:cNvSpPr txBox="1">
            <a:spLocks/>
          </p:cNvSpPr>
          <p:nvPr/>
        </p:nvSpPr>
        <p:spPr bwMode="auto">
          <a:xfrm>
            <a:off x="837" y="442"/>
            <a:ext cx="18285576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 dirty="0">
                <a:solidFill>
                  <a:srgbClr val="006E89"/>
                </a:solidFill>
                <a:latin typeface="Calibri" panose="020F0502020204030204" pitchFamily="34" charset="0"/>
              </a:rPr>
              <a:t>Padrão TISS - Monitoramento</a:t>
            </a:r>
          </a:p>
        </p:txBody>
      </p:sp>
    </p:spTree>
    <p:extLst>
      <p:ext uri="{BB962C8B-B14F-4D97-AF65-F5344CB8AC3E}">
        <p14:creationId xmlns:p14="http://schemas.microsoft.com/office/powerpoint/2010/main" val="114343881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/>
          <p:cNvSpPr txBox="1">
            <a:spLocks/>
          </p:cNvSpPr>
          <p:nvPr/>
        </p:nvSpPr>
        <p:spPr bwMode="auto">
          <a:xfrm>
            <a:off x="9431238" y="9535988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837" y="442"/>
            <a:ext cx="18285576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4000" b="1" dirty="0">
                <a:solidFill>
                  <a:srgbClr val="006E89"/>
                </a:solidFill>
                <a:latin typeface="Calibri" panose="020F0502020204030204" pitchFamily="34" charset="0"/>
              </a:rPr>
              <a:t>Padrão TISS – últimas alterações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98F7F86-E0BF-41F5-83D0-2392DE6719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1412149"/>
              </p:ext>
            </p:extLst>
          </p:nvPr>
        </p:nvGraphicFramePr>
        <p:xfrm>
          <a:off x="1024730" y="1915451"/>
          <a:ext cx="13944343" cy="812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0404815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5254" y="9715791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30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Espaço Reservado para Conteúdo 4">
            <a:extLst>
              <a:ext uri="{FF2B5EF4-FFF2-40B4-BE49-F238E27FC236}">
                <a16:creationId xmlns:a16="http://schemas.microsoft.com/office/drawing/2014/main" id="{8CAF74CB-93F8-416C-B44F-39E779C90F43}"/>
              </a:ext>
            </a:extLst>
          </p:cNvPr>
          <p:cNvSpPr txBox="1">
            <a:spLocks/>
          </p:cNvSpPr>
          <p:nvPr/>
        </p:nvSpPr>
        <p:spPr>
          <a:xfrm>
            <a:off x="718270" y="1220847"/>
            <a:ext cx="14545616" cy="1620180"/>
          </a:xfrm>
          <a:prstGeom prst="rect">
            <a:avLst/>
          </a:prstGeom>
        </p:spPr>
        <p:txBody>
          <a:bodyPr/>
          <a:lstStyle>
            <a:lvl1pPr marL="659362" indent="-659362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28619" indent="-549469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875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77025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561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3532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144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59362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4727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altLang="pt-BR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Guias de GTO em 2018 – Distribuição por Versão TISS do prestador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44D2FA2-A0A8-47CF-9B0C-08867C1D4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86" y="2551213"/>
            <a:ext cx="5425172" cy="633670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8295F14-1B70-441F-B889-765821A2A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009" y="2551213"/>
            <a:ext cx="10049893" cy="604867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E05EB924-3D9C-438E-9071-9E784E117976}"/>
              </a:ext>
            </a:extLst>
          </p:cNvPr>
          <p:cNvSpPr txBox="1">
            <a:spLocks/>
          </p:cNvSpPr>
          <p:nvPr/>
        </p:nvSpPr>
        <p:spPr bwMode="auto">
          <a:xfrm>
            <a:off x="837" y="442"/>
            <a:ext cx="18285576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 dirty="0">
                <a:solidFill>
                  <a:srgbClr val="006E89"/>
                </a:solidFill>
                <a:latin typeface="Calibri" panose="020F0502020204030204" pitchFamily="34" charset="0"/>
              </a:rPr>
              <a:t>Padrão TISS - Monitoramento</a:t>
            </a:r>
          </a:p>
        </p:txBody>
      </p:sp>
    </p:spTree>
    <p:extLst>
      <p:ext uri="{BB962C8B-B14F-4D97-AF65-F5344CB8AC3E}">
        <p14:creationId xmlns:p14="http://schemas.microsoft.com/office/powerpoint/2010/main" val="1965496054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5254" y="9715791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31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Espaço Reservado para Conteúdo 4">
            <a:extLst>
              <a:ext uri="{FF2B5EF4-FFF2-40B4-BE49-F238E27FC236}">
                <a16:creationId xmlns:a16="http://schemas.microsoft.com/office/drawing/2014/main" id="{8CAF74CB-93F8-416C-B44F-39E779C90F43}"/>
              </a:ext>
            </a:extLst>
          </p:cNvPr>
          <p:cNvSpPr txBox="1">
            <a:spLocks/>
          </p:cNvSpPr>
          <p:nvPr/>
        </p:nvSpPr>
        <p:spPr>
          <a:xfrm>
            <a:off x="4678710" y="1471092"/>
            <a:ext cx="9433048" cy="1620180"/>
          </a:xfrm>
          <a:prstGeom prst="rect">
            <a:avLst/>
          </a:prstGeom>
        </p:spPr>
        <p:txBody>
          <a:bodyPr/>
          <a:lstStyle>
            <a:lvl1pPr marL="659362" indent="-659362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28619" indent="-549469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875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77025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561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3532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144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59362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4727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altLang="pt-BR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Guias em aberto – Distribuição por Modalidade</a:t>
            </a:r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BCB1B2C-52B2-4A72-B731-12B094465A3C}"/>
              </a:ext>
            </a:extLst>
          </p:cNvPr>
          <p:cNvSpPr txBox="1">
            <a:spLocks/>
          </p:cNvSpPr>
          <p:nvPr/>
        </p:nvSpPr>
        <p:spPr bwMode="auto">
          <a:xfrm>
            <a:off x="837" y="442"/>
            <a:ext cx="18285576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 dirty="0">
                <a:solidFill>
                  <a:srgbClr val="006E89"/>
                </a:solidFill>
                <a:latin typeface="Calibri" panose="020F0502020204030204" pitchFamily="34" charset="0"/>
              </a:rPr>
              <a:t>Padrão TISS - Monitoramento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8AC8455-E78B-AA4C-96AD-79AAACC1E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171" y="3372397"/>
            <a:ext cx="14650069" cy="429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13558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5254" y="9715791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32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Espaço Reservado para Conteúdo 4">
            <a:extLst>
              <a:ext uri="{FF2B5EF4-FFF2-40B4-BE49-F238E27FC236}">
                <a16:creationId xmlns:a16="http://schemas.microsoft.com/office/drawing/2014/main" id="{8CAF74CB-93F8-416C-B44F-39E779C90F43}"/>
              </a:ext>
            </a:extLst>
          </p:cNvPr>
          <p:cNvSpPr txBox="1">
            <a:spLocks/>
          </p:cNvSpPr>
          <p:nvPr/>
        </p:nvSpPr>
        <p:spPr>
          <a:xfrm>
            <a:off x="3094534" y="1417762"/>
            <a:ext cx="11593288" cy="1620180"/>
          </a:xfrm>
          <a:prstGeom prst="rect">
            <a:avLst/>
          </a:prstGeom>
        </p:spPr>
        <p:txBody>
          <a:bodyPr/>
          <a:lstStyle>
            <a:lvl1pPr marL="659362" indent="-659362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28619" indent="-549469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875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77025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561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3532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144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59362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4727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altLang="pt-BR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Guias em aberto em 2018 – Distribuição por Tipo de Guia</a:t>
            </a:r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6FB09C6-BFB5-4C9F-9666-8FD98BDC58BA}"/>
              </a:ext>
            </a:extLst>
          </p:cNvPr>
          <p:cNvSpPr txBox="1">
            <a:spLocks/>
          </p:cNvSpPr>
          <p:nvPr/>
        </p:nvSpPr>
        <p:spPr bwMode="auto">
          <a:xfrm>
            <a:off x="837" y="442"/>
            <a:ext cx="18285576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 dirty="0">
                <a:solidFill>
                  <a:srgbClr val="006E89"/>
                </a:solidFill>
                <a:latin typeface="Calibri" panose="020F0502020204030204" pitchFamily="34" charset="0"/>
              </a:rPr>
              <a:t>Padrão TISS - Monitoramento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0E2A079-11B3-0145-BF97-53822AE41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973" y="3729041"/>
            <a:ext cx="9718364" cy="325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11364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5254" y="9715791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33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Espaço Reservado para Conteúdo 4">
            <a:extLst>
              <a:ext uri="{FF2B5EF4-FFF2-40B4-BE49-F238E27FC236}">
                <a16:creationId xmlns:a16="http://schemas.microsoft.com/office/drawing/2014/main" id="{8CAF74CB-93F8-416C-B44F-39E779C90F43}"/>
              </a:ext>
            </a:extLst>
          </p:cNvPr>
          <p:cNvSpPr txBox="1">
            <a:spLocks/>
          </p:cNvSpPr>
          <p:nvPr/>
        </p:nvSpPr>
        <p:spPr>
          <a:xfrm>
            <a:off x="1726382" y="1255068"/>
            <a:ext cx="14545616" cy="1039813"/>
          </a:xfrm>
          <a:prstGeom prst="rect">
            <a:avLst/>
          </a:prstGeom>
        </p:spPr>
        <p:txBody>
          <a:bodyPr/>
          <a:lstStyle>
            <a:lvl1pPr marL="659362" indent="-659362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28619" indent="-549469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875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77025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561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3532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144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59362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4727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altLang="pt-BR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Total de guias 2018 – Atendimentos por Operadora Intermediária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93427E9-AA62-438D-B1AE-AC947FA4C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381" y="2983260"/>
            <a:ext cx="14606177" cy="3928655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0294F0A0-5695-46EE-B627-693C8DEBC8D4}"/>
              </a:ext>
            </a:extLst>
          </p:cNvPr>
          <p:cNvSpPr txBox="1">
            <a:spLocks/>
          </p:cNvSpPr>
          <p:nvPr/>
        </p:nvSpPr>
        <p:spPr bwMode="auto">
          <a:xfrm>
            <a:off x="837" y="442"/>
            <a:ext cx="18285576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 dirty="0">
                <a:solidFill>
                  <a:srgbClr val="006E89"/>
                </a:solidFill>
                <a:latin typeface="Calibri" panose="020F0502020204030204" pitchFamily="34" charset="0"/>
              </a:rPr>
              <a:t>Padrão TISS - Monitoramento</a:t>
            </a:r>
          </a:p>
        </p:txBody>
      </p:sp>
    </p:spTree>
    <p:extLst>
      <p:ext uri="{BB962C8B-B14F-4D97-AF65-F5344CB8AC3E}">
        <p14:creationId xmlns:p14="http://schemas.microsoft.com/office/powerpoint/2010/main" val="2942945745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5254" y="9715791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34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Espaço Reservado para Conteúdo 4">
            <a:extLst>
              <a:ext uri="{FF2B5EF4-FFF2-40B4-BE49-F238E27FC236}">
                <a16:creationId xmlns:a16="http://schemas.microsoft.com/office/drawing/2014/main" id="{8CAF74CB-93F8-416C-B44F-39E779C90F43}"/>
              </a:ext>
            </a:extLst>
          </p:cNvPr>
          <p:cNvSpPr txBox="1">
            <a:spLocks/>
          </p:cNvSpPr>
          <p:nvPr/>
        </p:nvSpPr>
        <p:spPr>
          <a:xfrm>
            <a:off x="1726382" y="1255068"/>
            <a:ext cx="14545616" cy="1039813"/>
          </a:xfrm>
          <a:prstGeom prst="rect">
            <a:avLst/>
          </a:prstGeom>
        </p:spPr>
        <p:txBody>
          <a:bodyPr/>
          <a:lstStyle>
            <a:lvl1pPr marL="659362" indent="-659362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28619" indent="-549469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875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77025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561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3532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144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59362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4727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altLang="pt-BR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Total de guias 2018 – Atendimentos por Operadora Intermediária</a:t>
            </a:r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89B4D6A-FF17-46B5-8FC4-2D40F0B1C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89" y="3055268"/>
            <a:ext cx="15975601" cy="3833267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7CCF024-1DB5-41E4-9D3B-1D1F3B6433F3}"/>
              </a:ext>
            </a:extLst>
          </p:cNvPr>
          <p:cNvSpPr txBox="1">
            <a:spLocks/>
          </p:cNvSpPr>
          <p:nvPr/>
        </p:nvSpPr>
        <p:spPr bwMode="auto">
          <a:xfrm>
            <a:off x="837" y="442"/>
            <a:ext cx="18285576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 dirty="0">
                <a:solidFill>
                  <a:srgbClr val="006E89"/>
                </a:solidFill>
                <a:latin typeface="Calibri" panose="020F0502020204030204" pitchFamily="34" charset="0"/>
              </a:rPr>
              <a:t>Padrão TISS - Monitoramento</a:t>
            </a:r>
          </a:p>
        </p:txBody>
      </p:sp>
    </p:spTree>
    <p:extLst>
      <p:ext uri="{BB962C8B-B14F-4D97-AF65-F5344CB8AC3E}">
        <p14:creationId xmlns:p14="http://schemas.microsoft.com/office/powerpoint/2010/main" val="832416174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5254" y="9715791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35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Espaço Reservado para Conteúdo 4">
            <a:extLst>
              <a:ext uri="{FF2B5EF4-FFF2-40B4-BE49-F238E27FC236}">
                <a16:creationId xmlns:a16="http://schemas.microsoft.com/office/drawing/2014/main" id="{8CAF74CB-93F8-416C-B44F-39E779C90F43}"/>
              </a:ext>
            </a:extLst>
          </p:cNvPr>
          <p:cNvSpPr txBox="1">
            <a:spLocks/>
          </p:cNvSpPr>
          <p:nvPr/>
        </p:nvSpPr>
        <p:spPr>
          <a:xfrm>
            <a:off x="1726382" y="1255068"/>
            <a:ext cx="14545616" cy="1039813"/>
          </a:xfrm>
          <a:prstGeom prst="rect">
            <a:avLst/>
          </a:prstGeom>
        </p:spPr>
        <p:txBody>
          <a:bodyPr/>
          <a:lstStyle>
            <a:lvl1pPr marL="659362" indent="-659362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28619" indent="-549469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875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77025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561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3532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144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59362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4727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altLang="pt-BR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Total de guias 2018 – Atendimentos por Operadora Intermediária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71CB0A7-18C8-42D1-BE34-6019E9830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239" y="3163280"/>
            <a:ext cx="13892151" cy="396044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FF6BE31F-6524-4991-A78B-9652593E8A68}"/>
              </a:ext>
            </a:extLst>
          </p:cNvPr>
          <p:cNvSpPr txBox="1">
            <a:spLocks/>
          </p:cNvSpPr>
          <p:nvPr/>
        </p:nvSpPr>
        <p:spPr bwMode="auto">
          <a:xfrm>
            <a:off x="837" y="442"/>
            <a:ext cx="18285576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 dirty="0">
                <a:solidFill>
                  <a:srgbClr val="006E89"/>
                </a:solidFill>
                <a:latin typeface="Calibri" panose="020F0502020204030204" pitchFamily="34" charset="0"/>
              </a:rPr>
              <a:t>Padrão TISS - Monitoramento</a:t>
            </a:r>
          </a:p>
        </p:txBody>
      </p:sp>
    </p:spTree>
    <p:extLst>
      <p:ext uri="{BB962C8B-B14F-4D97-AF65-F5344CB8AC3E}">
        <p14:creationId xmlns:p14="http://schemas.microsoft.com/office/powerpoint/2010/main" val="4261589411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5254" y="9715791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36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Espaço Reservado para Conteúdo 4">
            <a:extLst>
              <a:ext uri="{FF2B5EF4-FFF2-40B4-BE49-F238E27FC236}">
                <a16:creationId xmlns:a16="http://schemas.microsoft.com/office/drawing/2014/main" id="{8CAF74CB-93F8-416C-B44F-39E779C90F43}"/>
              </a:ext>
            </a:extLst>
          </p:cNvPr>
          <p:cNvSpPr txBox="1">
            <a:spLocks/>
          </p:cNvSpPr>
          <p:nvPr/>
        </p:nvSpPr>
        <p:spPr>
          <a:xfrm>
            <a:off x="1726382" y="1255068"/>
            <a:ext cx="14545616" cy="1039813"/>
          </a:xfrm>
          <a:prstGeom prst="rect">
            <a:avLst/>
          </a:prstGeom>
        </p:spPr>
        <p:txBody>
          <a:bodyPr/>
          <a:lstStyle>
            <a:lvl1pPr marL="659362" indent="-659362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28619" indent="-549469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875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77025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561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3532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144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59362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4727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altLang="pt-BR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Valores totais das guias  </a:t>
            </a:r>
            <a:r>
              <a:rPr lang="pt-BR" altLang="pt-BR" sz="3600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(</a:t>
            </a:r>
            <a:r>
              <a:rPr lang="pt-BR" altLang="pt-BR" sz="3600" i="1" dirty="0" err="1">
                <a:solidFill>
                  <a:srgbClr val="006E89"/>
                </a:solidFill>
                <a:latin typeface="+mj-lt"/>
                <a:ea typeface="+mj-ea"/>
                <a:cs typeface="+mj-cs"/>
              </a:rPr>
              <a:t>fee</a:t>
            </a:r>
            <a:r>
              <a:rPr lang="pt-BR" altLang="pt-BR" sz="3600" i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 for </a:t>
            </a:r>
            <a:r>
              <a:rPr lang="pt-BR" altLang="pt-BR" sz="3600" i="1" dirty="0" err="1">
                <a:solidFill>
                  <a:srgbClr val="006E89"/>
                </a:solidFill>
                <a:latin typeface="+mj-lt"/>
                <a:ea typeface="+mj-ea"/>
                <a:cs typeface="+mj-cs"/>
              </a:rPr>
              <a:t>service</a:t>
            </a:r>
            <a:r>
              <a:rPr lang="pt-BR" altLang="pt-BR" sz="3600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) </a:t>
            </a:r>
            <a:r>
              <a:rPr lang="pt-BR" altLang="pt-BR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– 2017 e 2018</a:t>
            </a:r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E9F33AB-A6C9-4E29-BA0F-4D66EABD2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884" y="2294881"/>
            <a:ext cx="11692104" cy="333400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27AAD4C-4E79-490D-B0EC-8F0F486D2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928" y="6223620"/>
            <a:ext cx="11692104" cy="3334005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1E5969FE-FDE7-4E0D-9A6F-D820EFAD98A1}"/>
              </a:ext>
            </a:extLst>
          </p:cNvPr>
          <p:cNvSpPr txBox="1">
            <a:spLocks/>
          </p:cNvSpPr>
          <p:nvPr/>
        </p:nvSpPr>
        <p:spPr bwMode="auto">
          <a:xfrm>
            <a:off x="837" y="442"/>
            <a:ext cx="18285576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 dirty="0">
                <a:solidFill>
                  <a:srgbClr val="006E89"/>
                </a:solidFill>
                <a:latin typeface="Calibri" panose="020F0502020204030204" pitchFamily="34" charset="0"/>
              </a:rPr>
              <a:t>Padrão TISS - Monitoramento</a:t>
            </a:r>
          </a:p>
        </p:txBody>
      </p:sp>
    </p:spTree>
    <p:extLst>
      <p:ext uri="{BB962C8B-B14F-4D97-AF65-F5344CB8AC3E}">
        <p14:creationId xmlns:p14="http://schemas.microsoft.com/office/powerpoint/2010/main" val="2428265756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5254" y="9715791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37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Espaço Reservado para Conteúdo 4">
            <a:extLst>
              <a:ext uri="{FF2B5EF4-FFF2-40B4-BE49-F238E27FC236}">
                <a16:creationId xmlns:a16="http://schemas.microsoft.com/office/drawing/2014/main" id="{8CAF74CB-93F8-416C-B44F-39E779C90F43}"/>
              </a:ext>
            </a:extLst>
          </p:cNvPr>
          <p:cNvSpPr txBox="1">
            <a:spLocks/>
          </p:cNvSpPr>
          <p:nvPr/>
        </p:nvSpPr>
        <p:spPr>
          <a:xfrm>
            <a:off x="1726382" y="1255068"/>
            <a:ext cx="14545616" cy="1039813"/>
          </a:xfrm>
          <a:prstGeom prst="rect">
            <a:avLst/>
          </a:prstGeom>
        </p:spPr>
        <p:txBody>
          <a:bodyPr/>
          <a:lstStyle>
            <a:lvl1pPr marL="659362" indent="-659362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28619" indent="-549469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875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77025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561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3532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144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59362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4727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altLang="pt-BR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Fornecimento Direto – 2017 e 2018</a:t>
            </a:r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C8C71BC-5A52-4BB3-B46F-FCA272FC4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398" y="2690143"/>
            <a:ext cx="13631990" cy="268196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1EFCD67-10B8-4D13-86FE-589034660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398" y="6079604"/>
            <a:ext cx="13631991" cy="2681965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255C144A-1560-4FC3-901C-25DFEED96847}"/>
              </a:ext>
            </a:extLst>
          </p:cNvPr>
          <p:cNvSpPr txBox="1">
            <a:spLocks/>
          </p:cNvSpPr>
          <p:nvPr/>
        </p:nvSpPr>
        <p:spPr bwMode="auto">
          <a:xfrm>
            <a:off x="837" y="442"/>
            <a:ext cx="18285576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 dirty="0">
                <a:solidFill>
                  <a:srgbClr val="006E89"/>
                </a:solidFill>
                <a:latin typeface="Calibri" panose="020F0502020204030204" pitchFamily="34" charset="0"/>
              </a:rPr>
              <a:t>Padrão TISS - Monitoramento</a:t>
            </a:r>
          </a:p>
        </p:txBody>
      </p:sp>
    </p:spTree>
    <p:extLst>
      <p:ext uri="{BB962C8B-B14F-4D97-AF65-F5344CB8AC3E}">
        <p14:creationId xmlns:p14="http://schemas.microsoft.com/office/powerpoint/2010/main" val="2534585382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5254" y="9715791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38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Espaço Reservado para Conteúdo 4">
            <a:extLst>
              <a:ext uri="{FF2B5EF4-FFF2-40B4-BE49-F238E27FC236}">
                <a16:creationId xmlns:a16="http://schemas.microsoft.com/office/drawing/2014/main" id="{8CAF74CB-93F8-416C-B44F-39E779C90F43}"/>
              </a:ext>
            </a:extLst>
          </p:cNvPr>
          <p:cNvSpPr txBox="1">
            <a:spLocks/>
          </p:cNvSpPr>
          <p:nvPr/>
        </p:nvSpPr>
        <p:spPr>
          <a:xfrm>
            <a:off x="1726382" y="1255068"/>
            <a:ext cx="14545616" cy="1039813"/>
          </a:xfrm>
          <a:prstGeom prst="rect">
            <a:avLst/>
          </a:prstGeom>
        </p:spPr>
        <p:txBody>
          <a:bodyPr/>
          <a:lstStyle>
            <a:lvl1pPr marL="659362" indent="-659362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28619" indent="-549469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875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77025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561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3532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144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59362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4727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altLang="pt-BR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Valor Preestabelecido </a:t>
            </a:r>
            <a:r>
              <a:rPr lang="pt-BR" altLang="pt-BR" sz="3600" i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(‘</a:t>
            </a:r>
            <a:r>
              <a:rPr lang="pt-BR" altLang="pt-BR" sz="3600" i="1" dirty="0" err="1">
                <a:solidFill>
                  <a:srgbClr val="006E89"/>
                </a:solidFill>
                <a:latin typeface="+mj-lt"/>
                <a:ea typeface="+mj-ea"/>
                <a:cs typeface="+mj-cs"/>
              </a:rPr>
              <a:t>capitation</a:t>
            </a:r>
            <a:r>
              <a:rPr lang="pt-BR" altLang="pt-BR" sz="3600" i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’) </a:t>
            </a:r>
            <a:r>
              <a:rPr lang="pt-BR" altLang="pt-BR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– 2017 e 2018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D0036F1-2F3F-4B1A-A111-C46F556AD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499" y="2695228"/>
            <a:ext cx="10081119" cy="347614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5F4590A-D68D-46E0-8294-19D8151A8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382" y="6603692"/>
            <a:ext cx="10062236" cy="2980958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0859998D-43FA-4D68-B80D-DFF99CFB5A92}"/>
              </a:ext>
            </a:extLst>
          </p:cNvPr>
          <p:cNvSpPr txBox="1">
            <a:spLocks/>
          </p:cNvSpPr>
          <p:nvPr/>
        </p:nvSpPr>
        <p:spPr bwMode="auto">
          <a:xfrm>
            <a:off x="837" y="442"/>
            <a:ext cx="18285576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 dirty="0">
                <a:solidFill>
                  <a:srgbClr val="006E89"/>
                </a:solidFill>
                <a:latin typeface="Calibri" panose="020F0502020204030204" pitchFamily="34" charset="0"/>
              </a:rPr>
              <a:t>Padrão TISS - Monitoramento</a:t>
            </a:r>
          </a:p>
        </p:txBody>
      </p:sp>
    </p:spTree>
    <p:extLst>
      <p:ext uri="{BB962C8B-B14F-4D97-AF65-F5344CB8AC3E}">
        <p14:creationId xmlns:p14="http://schemas.microsoft.com/office/powerpoint/2010/main" val="1401741035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/>
          <p:cNvSpPr txBox="1">
            <a:spLocks/>
          </p:cNvSpPr>
          <p:nvPr/>
        </p:nvSpPr>
        <p:spPr bwMode="auto">
          <a:xfrm>
            <a:off x="9575254" y="9715791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39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Espaço Reservado para Conteúdo 4">
            <a:extLst>
              <a:ext uri="{FF2B5EF4-FFF2-40B4-BE49-F238E27FC236}">
                <a16:creationId xmlns:a16="http://schemas.microsoft.com/office/drawing/2014/main" id="{8CAF74CB-93F8-416C-B44F-39E779C90F43}"/>
              </a:ext>
            </a:extLst>
          </p:cNvPr>
          <p:cNvSpPr txBox="1">
            <a:spLocks/>
          </p:cNvSpPr>
          <p:nvPr/>
        </p:nvSpPr>
        <p:spPr>
          <a:xfrm>
            <a:off x="1726382" y="1255068"/>
            <a:ext cx="14545616" cy="1039813"/>
          </a:xfrm>
          <a:prstGeom prst="rect">
            <a:avLst/>
          </a:prstGeom>
        </p:spPr>
        <p:txBody>
          <a:bodyPr/>
          <a:lstStyle>
            <a:lvl1pPr marL="659362" indent="-659362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28619" indent="-549469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875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77025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561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3532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144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59362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4727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altLang="pt-BR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Outras Formas de Remuneração – 2017 e 2018</a:t>
            </a:r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ABFE18E-2749-4F95-BCC3-8B6B2D0D1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382" y="2695228"/>
            <a:ext cx="15049672" cy="262157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9F2D8A0-5BAB-4C13-981B-0E3B288CC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488" y="6128776"/>
            <a:ext cx="15049668" cy="262157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2548BC63-6697-43FD-976E-ACF2A4538C5E}"/>
              </a:ext>
            </a:extLst>
          </p:cNvPr>
          <p:cNvSpPr txBox="1">
            <a:spLocks/>
          </p:cNvSpPr>
          <p:nvPr/>
        </p:nvSpPr>
        <p:spPr bwMode="auto">
          <a:xfrm>
            <a:off x="837" y="442"/>
            <a:ext cx="18285576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 dirty="0">
                <a:solidFill>
                  <a:srgbClr val="006E89"/>
                </a:solidFill>
                <a:latin typeface="Calibri" panose="020F0502020204030204" pitchFamily="34" charset="0"/>
              </a:rPr>
              <a:t>Padrão TISS - Monitoramento</a:t>
            </a:r>
          </a:p>
        </p:txBody>
      </p:sp>
    </p:spTree>
    <p:extLst>
      <p:ext uri="{BB962C8B-B14F-4D97-AF65-F5344CB8AC3E}">
        <p14:creationId xmlns:p14="http://schemas.microsoft.com/office/powerpoint/2010/main" val="244726609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/>
          <p:cNvSpPr txBox="1">
            <a:spLocks/>
          </p:cNvSpPr>
          <p:nvPr/>
        </p:nvSpPr>
        <p:spPr bwMode="auto">
          <a:xfrm>
            <a:off x="9431238" y="9535988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4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837" y="442"/>
            <a:ext cx="18285576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4000" b="1" dirty="0">
                <a:solidFill>
                  <a:srgbClr val="006E89"/>
                </a:solidFill>
                <a:latin typeface="Calibri" panose="020F0502020204030204" pitchFamily="34" charset="0"/>
              </a:rPr>
              <a:t>Padrão TISS – últimas alterações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98F7F86-E0BF-41F5-83D0-2392DE6719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2496587"/>
              </p:ext>
            </p:extLst>
          </p:nvPr>
        </p:nvGraphicFramePr>
        <p:xfrm>
          <a:off x="1024730" y="1915451"/>
          <a:ext cx="13944343" cy="812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9708704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C373786-84D0-4422-BFFB-72C612CCB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C57D3-D396-428D-8E57-39641EBBBFF8}" type="slidenum">
              <a:rPr lang="pt-BR" smtClean="0"/>
              <a:pPr>
                <a:defRPr/>
              </a:pPr>
              <a:t>40</a:t>
            </a:fld>
            <a:endParaRPr lang="pt-BR" dirty="0"/>
          </a:p>
        </p:txBody>
      </p:sp>
      <p:sp>
        <p:nvSpPr>
          <p:cNvPr id="6" name="Retângulo 2"/>
          <p:cNvSpPr>
            <a:spLocks noChangeArrowheads="1"/>
          </p:cNvSpPr>
          <p:nvPr/>
        </p:nvSpPr>
        <p:spPr bwMode="auto">
          <a:xfrm>
            <a:off x="5830838" y="275331"/>
            <a:ext cx="720080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150" b="1" dirty="0" err="1">
                <a:solidFill>
                  <a:srgbClr val="006E89"/>
                </a:solidFill>
                <a:latin typeface="Arial" charset="0"/>
                <a:ea typeface="Arial" charset="0"/>
                <a:cs typeface="Arial" charset="0"/>
              </a:rPr>
              <a:t>Padrão</a:t>
            </a:r>
            <a:r>
              <a:rPr lang="en-US" sz="3150" b="1" dirty="0">
                <a:solidFill>
                  <a:srgbClr val="006E89"/>
                </a:solidFill>
                <a:latin typeface="Arial" charset="0"/>
                <a:ea typeface="Arial" charset="0"/>
                <a:cs typeface="Arial" charset="0"/>
              </a:rPr>
              <a:t> TISS – </a:t>
            </a:r>
            <a:r>
              <a:rPr lang="en-US" sz="3150" b="1" dirty="0" err="1">
                <a:solidFill>
                  <a:srgbClr val="006E89"/>
                </a:solidFill>
                <a:latin typeface="Arial" charset="0"/>
                <a:ea typeface="Arial" charset="0"/>
                <a:cs typeface="Arial" charset="0"/>
              </a:rPr>
              <a:t>Uso</a:t>
            </a:r>
            <a:r>
              <a:rPr lang="en-US" sz="3150" b="1" dirty="0">
                <a:solidFill>
                  <a:srgbClr val="006E89"/>
                </a:solidFill>
                <a:latin typeface="Arial" charset="0"/>
                <a:ea typeface="Arial" charset="0"/>
                <a:cs typeface="Arial" charset="0"/>
              </a:rPr>
              <a:t> dos dados</a:t>
            </a:r>
            <a:endParaRPr lang="pt-BR" sz="3150" b="1" dirty="0">
              <a:solidFill>
                <a:srgbClr val="006E89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8DBBF37-CCE3-424E-856A-11459A2F7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734" y="1452305"/>
            <a:ext cx="8496944" cy="804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524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150318" y="2590047"/>
            <a:ext cx="11255519" cy="76969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-342900" algn="l">
              <a:buFont typeface="Arial" panose="020B0604020202020204" pitchFamily="34" charset="0"/>
              <a:buChar char="•"/>
              <a:defRPr/>
            </a:pPr>
            <a:r>
              <a:rPr lang="pt-BR" sz="3600" b="0" dirty="0">
                <a:solidFill>
                  <a:schemeClr val="tx1"/>
                </a:solidFill>
              </a:rPr>
              <a:t>Novos mecanismos de autenticação do beneficiário</a:t>
            </a:r>
          </a:p>
          <a:p>
            <a:pPr algn="l">
              <a:defRPr/>
            </a:pPr>
            <a:r>
              <a:rPr lang="pt-BR" sz="3600" b="0" dirty="0">
                <a:solidFill>
                  <a:schemeClr val="tx1"/>
                </a:solidFill>
              </a:rPr>
              <a:t>biometria facial, etc.</a:t>
            </a:r>
          </a:p>
          <a:p>
            <a:pPr algn="l">
              <a:defRPr/>
            </a:pPr>
            <a:endParaRPr lang="pt-BR" sz="3600" b="0" dirty="0">
              <a:solidFill>
                <a:schemeClr val="tx1"/>
              </a:solidFill>
            </a:endParaRPr>
          </a:p>
          <a:p>
            <a:pPr indent="-342900" algn="l">
              <a:buFont typeface="Arial" panose="020B0604020202020204" pitchFamily="34" charset="0"/>
              <a:buChar char="•"/>
              <a:defRPr/>
            </a:pPr>
            <a:r>
              <a:rPr lang="pt-BR" sz="3600" b="0" dirty="0">
                <a:solidFill>
                  <a:schemeClr val="tx1"/>
                </a:solidFill>
              </a:rPr>
              <a:t>Melhoria na identificação de atendimentos à gestante e </a:t>
            </a:r>
            <a:r>
              <a:rPr lang="pt-BR" sz="3600" b="0" dirty="0" err="1">
                <a:solidFill>
                  <a:schemeClr val="tx1"/>
                </a:solidFill>
              </a:rPr>
              <a:t>pré</a:t>
            </a:r>
            <a:r>
              <a:rPr lang="pt-BR" sz="3600" b="0" dirty="0">
                <a:solidFill>
                  <a:schemeClr val="tx1"/>
                </a:solidFill>
              </a:rPr>
              <a:t> e pós cirúrgico.</a:t>
            </a:r>
          </a:p>
          <a:p>
            <a:pPr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  <a:p>
            <a:pPr indent="-342900" algn="l">
              <a:buFont typeface="Arial" panose="020B0604020202020204" pitchFamily="34" charset="0"/>
              <a:buChar char="•"/>
              <a:defRPr/>
            </a:pPr>
            <a:r>
              <a:rPr lang="pt-BR" sz="3600" b="0" dirty="0">
                <a:solidFill>
                  <a:schemeClr val="tx1"/>
                </a:solidFill>
              </a:rPr>
              <a:t>Aprimoramento no processo de Recurso de Glosa e Emissão de Demonstrativos.</a:t>
            </a:r>
          </a:p>
          <a:p>
            <a:pPr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  <a:p>
            <a:pPr indent="-3429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3600" b="0" dirty="0">
                <a:solidFill>
                  <a:schemeClr val="tx1"/>
                </a:solidFill>
              </a:rPr>
              <a:t>Mensagem de “auditoria”.</a:t>
            </a:r>
          </a:p>
          <a:p>
            <a:pPr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  <a:p>
            <a:pPr algn="l">
              <a:defRPr/>
            </a:pPr>
            <a:endParaRPr lang="pt-BR" sz="3600" dirty="0"/>
          </a:p>
        </p:txBody>
      </p:sp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2909" y="9674719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41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0" y="1689"/>
            <a:ext cx="18286412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 dirty="0">
                <a:solidFill>
                  <a:srgbClr val="006E89"/>
                </a:solidFill>
                <a:latin typeface="Calibri" panose="020F0502020204030204" pitchFamily="34" charset="0"/>
              </a:rPr>
              <a:t>Padrão TISS – o que está na agenda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55418CF-4816-4C69-9DDE-CD3A3E8C5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3606" y="2767236"/>
            <a:ext cx="472968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89463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366342" y="3631332"/>
            <a:ext cx="11255519" cy="76969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-342900" algn="l">
              <a:buFont typeface="Arial" panose="020B0604020202020204" pitchFamily="34" charset="0"/>
              <a:buChar char="•"/>
              <a:defRPr/>
            </a:pPr>
            <a:r>
              <a:rPr lang="pt-BR" sz="3600" b="0" dirty="0">
                <a:solidFill>
                  <a:schemeClr val="tx1"/>
                </a:solidFill>
              </a:rPr>
              <a:t>Adequações para contemplar novos modelos de remuneração.</a:t>
            </a:r>
          </a:p>
          <a:p>
            <a:pPr algn="l">
              <a:defRPr/>
            </a:pPr>
            <a:endParaRPr lang="pt-BR" sz="3600" b="0" dirty="0">
              <a:solidFill>
                <a:schemeClr val="tx1"/>
              </a:solidFill>
            </a:endParaRPr>
          </a:p>
          <a:p>
            <a:pPr indent="-342900" algn="l">
              <a:buFont typeface="Arial" panose="020B0604020202020204" pitchFamily="34" charset="0"/>
              <a:buChar char="•"/>
              <a:defRPr/>
            </a:pPr>
            <a:r>
              <a:rPr lang="pt-BR" sz="3600" b="0" dirty="0">
                <a:solidFill>
                  <a:schemeClr val="tx1"/>
                </a:solidFill>
              </a:rPr>
              <a:t>Revisão da codificação dos procedimentos de genética.</a:t>
            </a:r>
          </a:p>
          <a:p>
            <a:pPr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  <a:p>
            <a:pPr indent="-342900" algn="l">
              <a:buFont typeface="Arial" panose="020B0604020202020204" pitchFamily="34" charset="0"/>
              <a:buChar char="•"/>
              <a:defRPr/>
            </a:pPr>
            <a:r>
              <a:rPr lang="pt-BR" sz="3600" b="0" dirty="0">
                <a:solidFill>
                  <a:schemeClr val="tx1"/>
                </a:solidFill>
              </a:rPr>
              <a:t>Estudo acerca da melhoria da codificação de exames.</a:t>
            </a:r>
          </a:p>
          <a:p>
            <a:pPr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  <a:p>
            <a:pPr algn="l">
              <a:defRPr/>
            </a:pPr>
            <a:endParaRPr lang="pt-BR" sz="3600" dirty="0"/>
          </a:p>
        </p:txBody>
      </p:sp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2909" y="9674719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42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0" y="1689"/>
            <a:ext cx="18286412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 dirty="0">
                <a:solidFill>
                  <a:srgbClr val="006E89"/>
                </a:solidFill>
                <a:latin typeface="Calibri" panose="020F0502020204030204" pitchFamily="34" charset="0"/>
              </a:rPr>
              <a:t>Padrão TISS – o que está na agenda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55418CF-4816-4C69-9DDE-CD3A3E8C5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3606" y="2767236"/>
            <a:ext cx="472968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89360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222326" y="3415308"/>
            <a:ext cx="11255519" cy="511256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-342900" algn="l">
              <a:buFont typeface="Arial" panose="020B0604020202020204" pitchFamily="34" charset="0"/>
              <a:buChar char="•"/>
              <a:defRPr/>
            </a:pPr>
            <a:r>
              <a:rPr lang="pt-BR" sz="3600" b="0" dirty="0">
                <a:solidFill>
                  <a:schemeClr val="tx1"/>
                </a:solidFill>
              </a:rPr>
              <a:t>Mensagem entre operadoras – compartilhamento do atendimento.</a:t>
            </a:r>
          </a:p>
          <a:p>
            <a:pPr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  <a:p>
            <a:pPr indent="-3429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3600" dirty="0"/>
              <a:t>Lei Geral de Proteção de Dados Pessoais (LGPD).</a:t>
            </a:r>
          </a:p>
          <a:p>
            <a:pPr indent="-3429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pt-BR" sz="3600" dirty="0"/>
          </a:p>
          <a:p>
            <a:pPr indent="-3429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3600" dirty="0"/>
              <a:t>Padrão TISS e Conjunto Mínimo de Dados (CMD). </a:t>
            </a:r>
          </a:p>
          <a:p>
            <a:pPr algn="l">
              <a:defRPr/>
            </a:pPr>
            <a:endParaRPr lang="pt-BR" sz="3600" dirty="0"/>
          </a:p>
        </p:txBody>
      </p:sp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2909" y="9674719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43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0" y="1689"/>
            <a:ext cx="18286412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 dirty="0">
                <a:solidFill>
                  <a:srgbClr val="006E89"/>
                </a:solidFill>
                <a:latin typeface="Calibri" panose="020F0502020204030204" pitchFamily="34" charset="0"/>
              </a:rPr>
              <a:t>Padrão TISS – o que está na agenda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55418CF-4816-4C69-9DDE-CD3A3E8C5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3606" y="2767236"/>
            <a:ext cx="472968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47091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150318" y="2760257"/>
            <a:ext cx="10657183" cy="76969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150000"/>
              </a:lnSpc>
              <a:defRPr/>
            </a:pPr>
            <a:r>
              <a:rPr lang="pt-BR" sz="3600" dirty="0"/>
              <a:t>Lei Geral de Proteção de Dados Pessoais (LGPD);</a:t>
            </a:r>
          </a:p>
          <a:p>
            <a:pPr indent="-3429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pt-BR" sz="3600" dirty="0"/>
          </a:p>
          <a:p>
            <a:pPr lvl="1" indent="-342900" algn="l">
              <a:buFont typeface="Arial" panose="020B0604020202020204" pitchFamily="34" charset="0"/>
              <a:buChar char="•"/>
              <a:defRPr/>
            </a:pPr>
            <a:r>
              <a:rPr lang="pt-BR" sz="4000" b="0" dirty="0">
                <a:solidFill>
                  <a:schemeClr val="tx1"/>
                </a:solidFill>
              </a:rPr>
              <a:t>Revisão dos requisitos de segurança e privacidade;</a:t>
            </a:r>
          </a:p>
          <a:p>
            <a:pPr lvl="1" indent="-342900" algn="l">
              <a:buFont typeface="Arial" panose="020B0604020202020204" pitchFamily="34" charset="0"/>
              <a:buChar char="•"/>
              <a:defRPr/>
            </a:pPr>
            <a:endParaRPr lang="pt-BR" sz="4000" b="0" dirty="0">
              <a:solidFill>
                <a:schemeClr val="tx1"/>
              </a:solidFill>
            </a:endParaRPr>
          </a:p>
          <a:p>
            <a:pPr lvl="1" indent="-342900" algn="l">
              <a:buFont typeface="Arial" panose="020B0604020202020204" pitchFamily="34" charset="0"/>
              <a:buChar char="•"/>
              <a:defRPr/>
            </a:pPr>
            <a:r>
              <a:rPr lang="pt-BR" sz="4000" b="0" dirty="0">
                <a:solidFill>
                  <a:schemeClr val="tx1"/>
                </a:solidFill>
              </a:rPr>
              <a:t>Análise da arquitetura dos dados </a:t>
            </a:r>
            <a:r>
              <a:rPr lang="pt-BR" sz="4000" b="0" dirty="0">
                <a:solidFill>
                  <a:schemeClr val="tx1"/>
                </a:solidFill>
                <a:sym typeface="Wingdings" panose="05000000000000000000" pitchFamily="2" charset="2"/>
              </a:rPr>
              <a:t> princípios da necessidade, finalidade, adequação.</a:t>
            </a:r>
            <a:endParaRPr lang="pt-BR" sz="4000" b="0" dirty="0">
              <a:solidFill>
                <a:schemeClr val="tx1"/>
              </a:solidFill>
            </a:endParaRPr>
          </a:p>
          <a:p>
            <a:pPr algn="l">
              <a:defRPr/>
            </a:pPr>
            <a:endParaRPr lang="pt-BR" sz="3600" dirty="0"/>
          </a:p>
        </p:txBody>
      </p:sp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2909" y="9674719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44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0" y="1689"/>
            <a:ext cx="18286412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 dirty="0">
                <a:solidFill>
                  <a:srgbClr val="006E89"/>
                </a:solidFill>
                <a:latin typeface="Calibri" panose="020F0502020204030204" pitchFamily="34" charset="0"/>
              </a:rPr>
              <a:t>Padrão TISS – o que está na agenda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55418CF-4816-4C69-9DDE-CD3A3E8C5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3606" y="2767236"/>
            <a:ext cx="472968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1303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222326" y="3055268"/>
            <a:ext cx="11255519" cy="597666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t-BR" sz="3600" dirty="0"/>
              <a:t>Padrão TISS e Conjunto Mínimo de Dados (CMD). </a:t>
            </a:r>
          </a:p>
          <a:p>
            <a:pPr algn="l">
              <a:defRPr/>
            </a:pPr>
            <a:endParaRPr lang="pt-BR" sz="3600" b="0" dirty="0">
              <a:solidFill>
                <a:schemeClr val="tx1"/>
              </a:solidFill>
            </a:endParaRPr>
          </a:p>
          <a:p>
            <a:pPr lvl="1" indent="-342900" algn="l">
              <a:buFont typeface="Arial" panose="020B0604020202020204" pitchFamily="34" charset="0"/>
              <a:buChar char="•"/>
              <a:defRPr/>
            </a:pPr>
            <a:endParaRPr lang="pt-BR" sz="4000" b="0" dirty="0">
              <a:solidFill>
                <a:schemeClr val="tx1"/>
              </a:solidFill>
            </a:endParaRPr>
          </a:p>
          <a:p>
            <a:pPr lvl="1" indent="-342900" algn="l">
              <a:buFont typeface="Arial" panose="020B0604020202020204" pitchFamily="34" charset="0"/>
              <a:buChar char="•"/>
              <a:defRPr/>
            </a:pPr>
            <a:r>
              <a:rPr lang="pt-BR" sz="4000" dirty="0"/>
              <a:t>Análise das possíveis convergências.</a:t>
            </a:r>
            <a:endParaRPr lang="pt-BR" sz="3600" b="0" dirty="0">
              <a:solidFill>
                <a:schemeClr val="tx1"/>
              </a:solidFill>
            </a:endParaRPr>
          </a:p>
          <a:p>
            <a:pPr indent="-34290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pt-BR" sz="3600" dirty="0"/>
          </a:p>
          <a:p>
            <a:pPr algn="l">
              <a:defRPr/>
            </a:pPr>
            <a:endParaRPr lang="pt-BR" sz="3600" dirty="0"/>
          </a:p>
        </p:txBody>
      </p:sp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2909" y="9674719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45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0" y="1689"/>
            <a:ext cx="18286412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3200" b="1" dirty="0">
                <a:solidFill>
                  <a:srgbClr val="006E89"/>
                </a:solidFill>
                <a:latin typeface="Calibri" panose="020F0502020204030204" pitchFamily="34" charset="0"/>
              </a:rPr>
              <a:t>Padrão TISS – o que está na agenda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55418CF-4816-4C69-9DDE-CD3A3E8C5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3606" y="2767236"/>
            <a:ext cx="472968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19399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0" y="820414"/>
            <a:ext cx="18286413" cy="237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defRPr/>
            </a:pPr>
            <a:r>
              <a:rPr lang="pt-BR" altLang="pt-BR" sz="6600" b="1" dirty="0">
                <a:solidFill>
                  <a:srgbClr val="006E89"/>
                </a:solidFill>
                <a:latin typeface="+mn-lt"/>
              </a:rPr>
              <a:t>Obrigada!</a:t>
            </a:r>
            <a:endParaRPr lang="pt-BR" altLang="pt-BR" sz="6600" b="1" dirty="0"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623926" y="9391972"/>
            <a:ext cx="2662487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65E344D-208B-40D7-AD1C-529E3D5BB4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36"/>
          <a:stretch/>
        </p:blipFill>
        <p:spPr>
          <a:xfrm>
            <a:off x="4582938" y="3415308"/>
            <a:ext cx="9120536" cy="351118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194" y="7591772"/>
            <a:ext cx="7786025" cy="94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95476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614814" y="3991373"/>
            <a:ext cx="10680498" cy="1008112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6000" dirty="0"/>
              <a:t>Projeto do novo </a:t>
            </a:r>
            <a:r>
              <a:rPr lang="pt-BR" sz="6000" dirty="0" err="1"/>
              <a:t>sib</a:t>
            </a:r>
            <a:endParaRPr lang="pt-BR" sz="6000" dirty="0"/>
          </a:p>
        </p:txBody>
      </p:sp>
      <p:pic>
        <p:nvPicPr>
          <p:cNvPr id="7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1678" y="1471092"/>
            <a:ext cx="2903634" cy="58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2BE7AD3B-BA78-44AC-9BFD-16778CD7680E}"/>
              </a:ext>
            </a:extLst>
          </p:cNvPr>
          <p:cNvSpPr txBox="1">
            <a:spLocks/>
          </p:cNvSpPr>
          <p:nvPr/>
        </p:nvSpPr>
        <p:spPr bwMode="auto">
          <a:xfrm>
            <a:off x="6414652" y="8294643"/>
            <a:ext cx="10323898" cy="58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30/10/2019</a:t>
            </a:r>
            <a:endParaRPr lang="pt-BR" altLang="pt-BR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EA17F7FC-9B6E-4A73-BEFD-A57FED3B4323}"/>
              </a:ext>
            </a:extLst>
          </p:cNvPr>
          <p:cNvSpPr txBox="1">
            <a:spLocks/>
          </p:cNvSpPr>
          <p:nvPr/>
        </p:nvSpPr>
        <p:spPr bwMode="auto">
          <a:xfrm>
            <a:off x="10439350" y="6497180"/>
            <a:ext cx="6299200" cy="73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Coordenadoria de Dados</a:t>
            </a:r>
          </a:p>
          <a:p>
            <a:pPr algn="r"/>
            <a:r>
              <a:rPr lang="pt-BR" altLang="pt-BR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Gerência de Padronização, Interoperabilidade e Análise de Informações </a:t>
            </a:r>
          </a:p>
          <a:p>
            <a:pPr algn="r"/>
            <a:r>
              <a:rPr lang="pt-BR" altLang="pt-BR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CODAD/GEPIN/DIDES</a:t>
            </a:r>
          </a:p>
        </p:txBody>
      </p:sp>
    </p:spTree>
    <p:extLst>
      <p:ext uri="{BB962C8B-B14F-4D97-AF65-F5344CB8AC3E}">
        <p14:creationId xmlns:p14="http://schemas.microsoft.com/office/powerpoint/2010/main" val="2144370916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4422C00B-4184-4E29-8C91-D61777776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5802" y="1975148"/>
            <a:ext cx="13714810" cy="6624736"/>
          </a:xfrm>
        </p:spPr>
        <p:txBody>
          <a:bodyPr/>
          <a:lstStyle/>
          <a:p>
            <a:pPr algn="l"/>
            <a:r>
              <a:rPr lang="pt-BR" sz="3200" dirty="0"/>
              <a:t>2016 - Diálogos SIB: reconhecimento das necessidades e dificuldades das operadoras;</a:t>
            </a:r>
          </a:p>
          <a:p>
            <a:pPr algn="l"/>
            <a:endParaRPr lang="pt-BR" sz="3200" dirty="0"/>
          </a:p>
          <a:p>
            <a:pPr algn="l"/>
            <a:r>
              <a:rPr lang="pt-BR" sz="3200" dirty="0"/>
              <a:t>2017- Necessidade de se (</a:t>
            </a:r>
            <a:r>
              <a:rPr lang="pt-BR" sz="3200" dirty="0" err="1"/>
              <a:t>re</a:t>
            </a:r>
            <a:r>
              <a:rPr lang="pt-BR" sz="3200" dirty="0"/>
              <a:t>)discutir, no âmbito da própria ANS, o SIB</a:t>
            </a:r>
          </a:p>
          <a:p>
            <a:pPr algn="l"/>
            <a:endParaRPr lang="pt-BR" sz="3200" dirty="0"/>
          </a:p>
          <a:p>
            <a:pPr algn="l"/>
            <a:r>
              <a:rPr lang="pt-BR" sz="3200" dirty="0"/>
              <a:t>2018 - GT-SIB: 11 reuniões com as cinco diretorias da ANS envolvendo 45 servidores </a:t>
            </a:r>
          </a:p>
          <a:p>
            <a:pPr algn="l"/>
            <a:endParaRPr lang="pt-BR" sz="3200" dirty="0"/>
          </a:p>
          <a:p>
            <a:pPr algn="l"/>
            <a:r>
              <a:rPr lang="pt-BR" sz="3200" dirty="0"/>
              <a:t>2018 - apreciação pelo Subcomitê de Governança Digital, de Tecnologia e Informação – SGODIT</a:t>
            </a:r>
          </a:p>
          <a:p>
            <a:pPr algn="l"/>
            <a:endParaRPr lang="pt-BR" sz="3200" dirty="0"/>
          </a:p>
          <a:p>
            <a:pPr algn="l"/>
            <a:r>
              <a:rPr lang="pt-BR" sz="3200" dirty="0"/>
              <a:t>2019 - Novo SIB/ANS: projeto com tecnologia Web Service (em execução)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B7ADB6D-7771-405C-8E13-C92FC4AEB427}"/>
              </a:ext>
            </a:extLst>
          </p:cNvPr>
          <p:cNvSpPr txBox="1">
            <a:spLocks/>
          </p:cNvSpPr>
          <p:nvPr/>
        </p:nvSpPr>
        <p:spPr bwMode="auto">
          <a:xfrm>
            <a:off x="-7090" y="71239"/>
            <a:ext cx="18285576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4000" b="1" dirty="0">
                <a:solidFill>
                  <a:srgbClr val="006E89"/>
                </a:solidFill>
                <a:latin typeface="Calibri" panose="020F0502020204030204" pitchFamily="34" charset="0"/>
              </a:rPr>
              <a:t>Projeto do novo SIB</a:t>
            </a:r>
          </a:p>
        </p:txBody>
      </p:sp>
    </p:spTree>
    <p:extLst>
      <p:ext uri="{BB962C8B-B14F-4D97-AF65-F5344CB8AC3E}">
        <p14:creationId xmlns:p14="http://schemas.microsoft.com/office/powerpoint/2010/main" val="5855583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73D65EB-041A-4641-9111-73C6EF09A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278" y="1975148"/>
            <a:ext cx="16921880" cy="7704856"/>
          </a:xfrm>
        </p:spPr>
        <p:txBody>
          <a:bodyPr/>
          <a:lstStyle/>
          <a:p>
            <a:r>
              <a:rPr lang="pt-BR" sz="3200" dirty="0"/>
              <a:t>Cadastro de Atividade Econômica da Pessoa Física - CAEPF</a:t>
            </a:r>
          </a:p>
          <a:p>
            <a:r>
              <a:rPr lang="pt-BR" sz="3200" dirty="0"/>
              <a:t>(Instrução normativa n.º 1.828, de 2018, RFB)</a:t>
            </a:r>
          </a:p>
          <a:p>
            <a:endParaRPr lang="pt-BR" sz="2800" dirty="0"/>
          </a:p>
          <a:p>
            <a:endParaRPr lang="pt-BR" sz="2800" dirty="0"/>
          </a:p>
          <a:p>
            <a:r>
              <a:rPr lang="pt-BR" sz="2800" dirty="0"/>
              <a:t>O CAEPF é uma base de dados onde estão armazenadas informações sobre as atividades econômicas exercidas pela pessoa física</a:t>
            </a:r>
          </a:p>
          <a:p>
            <a:r>
              <a:rPr lang="pt-BR" sz="2800" dirty="0"/>
              <a:t>O CAEPF substitui o Cadastro Específico do INSS – CEI</a:t>
            </a:r>
          </a:p>
          <a:p>
            <a:r>
              <a:rPr lang="pt-BR" sz="2800" dirty="0"/>
              <a:t> </a:t>
            </a:r>
          </a:p>
          <a:p>
            <a:r>
              <a:rPr lang="pt-BR" sz="2800" dirty="0"/>
              <a:t>CNPJ: 14 dígitos</a:t>
            </a:r>
          </a:p>
          <a:p>
            <a:r>
              <a:rPr lang="pt-BR" sz="2800" dirty="0"/>
              <a:t>CEI: 12 dígitos (legado)</a:t>
            </a:r>
          </a:p>
          <a:p>
            <a:r>
              <a:rPr lang="pt-BR" sz="2800" dirty="0"/>
              <a:t>CAEPF:  14 (nove primeiros dígitos do CPF  + sequencial numérico de três dígitos + dois dígitos verificadores) </a:t>
            </a:r>
          </a:p>
          <a:p>
            <a:pPr fontAlgn="base"/>
            <a:endParaRPr lang="pt-BR" sz="2800" dirty="0"/>
          </a:p>
          <a:p>
            <a:pPr fontAlgn="base"/>
            <a:r>
              <a:rPr lang="pt-BR" sz="2800" b="1" dirty="0"/>
              <a:t>CAEPF:</a:t>
            </a:r>
            <a:r>
              <a:rPr lang="pt-BR" sz="2800" dirty="0"/>
              <a:t> NNN.NNN.NNN/NNN-NN</a:t>
            </a:r>
          </a:p>
          <a:p>
            <a:pPr fontAlgn="base"/>
            <a:r>
              <a:rPr lang="pt-BR" sz="2800" b="1" dirty="0"/>
              <a:t>CNPJ:</a:t>
            </a:r>
            <a:r>
              <a:rPr lang="pt-BR" sz="2800" dirty="0"/>
              <a:t> NN.NNN.NNN/NNNN-NN</a:t>
            </a:r>
          </a:p>
          <a:p>
            <a:endParaRPr lang="pt-BR" sz="28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5FDE496-AD2A-44AA-9E3E-2B69A81B685E}"/>
              </a:ext>
            </a:extLst>
          </p:cNvPr>
          <p:cNvSpPr txBox="1">
            <a:spLocks/>
          </p:cNvSpPr>
          <p:nvPr/>
        </p:nvSpPr>
        <p:spPr bwMode="auto">
          <a:xfrm>
            <a:off x="-7090" y="71239"/>
            <a:ext cx="18285576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4000" b="1" dirty="0">
                <a:solidFill>
                  <a:srgbClr val="006E89"/>
                </a:solidFill>
                <a:latin typeface="Calibri" panose="020F0502020204030204" pitchFamily="34" charset="0"/>
              </a:rPr>
              <a:t>Projeto do novo SIB</a:t>
            </a:r>
          </a:p>
        </p:txBody>
      </p:sp>
    </p:spTree>
    <p:extLst>
      <p:ext uri="{BB962C8B-B14F-4D97-AF65-F5344CB8AC3E}">
        <p14:creationId xmlns:p14="http://schemas.microsoft.com/office/powerpoint/2010/main" val="2655849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/>
          <p:cNvSpPr txBox="1">
            <a:spLocks/>
          </p:cNvSpPr>
          <p:nvPr/>
        </p:nvSpPr>
        <p:spPr bwMode="auto">
          <a:xfrm>
            <a:off x="9431238" y="9535988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5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tângulo 2">
            <a:extLst>
              <a:ext uri="{FF2B5EF4-FFF2-40B4-BE49-F238E27FC236}">
                <a16:creationId xmlns:a16="http://schemas.microsoft.com/office/drawing/2014/main" id="{8AEAB8D1-7EEB-456F-AF75-179CCF5B1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42" y="1759124"/>
            <a:ext cx="1735392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Versionamento</a:t>
            </a:r>
          </a:p>
          <a:p>
            <a:pPr>
              <a:defRPr/>
            </a:pP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Diagram 5">
            <a:extLst>
              <a:ext uri="{FF2B5EF4-FFF2-40B4-BE49-F238E27FC236}">
                <a16:creationId xmlns:a16="http://schemas.microsoft.com/office/drawing/2014/main" id="{0F31927C-5085-41A3-9423-72428F178BB1}"/>
              </a:ext>
            </a:extLst>
          </p:cNvPr>
          <p:cNvGraphicFramePr/>
          <p:nvPr/>
        </p:nvGraphicFramePr>
        <p:xfrm>
          <a:off x="2348706" y="4929135"/>
          <a:ext cx="13589000" cy="1545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Line Callout 2 (Border and Accent Bar) 13">
            <a:extLst>
              <a:ext uri="{FF2B5EF4-FFF2-40B4-BE49-F238E27FC236}">
                <a16:creationId xmlns:a16="http://schemas.microsoft.com/office/drawing/2014/main" id="{5AFE6850-70B7-442B-8E9A-5E259956952C}"/>
              </a:ext>
            </a:extLst>
          </p:cNvPr>
          <p:cNvSpPr>
            <a:spLocks/>
          </p:cNvSpPr>
          <p:nvPr/>
        </p:nvSpPr>
        <p:spPr bwMode="auto">
          <a:xfrm>
            <a:off x="2261982" y="3599360"/>
            <a:ext cx="1753938" cy="918140"/>
          </a:xfrm>
          <a:prstGeom prst="accentBorderCallout2">
            <a:avLst>
              <a:gd name="adj1" fmla="val 21366"/>
              <a:gd name="adj2" fmla="val 106282"/>
              <a:gd name="adj3" fmla="val 69465"/>
              <a:gd name="adj4" fmla="val 102754"/>
              <a:gd name="adj5" fmla="val -220176"/>
              <a:gd name="adj6" fmla="val 283769"/>
            </a:avLst>
          </a:prstGeom>
          <a:solidFill>
            <a:schemeClr val="accent5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pt-BR" sz="1800" b="1" dirty="0">
                <a:latin typeface="HelveticaNeue Condensed" pitchFamily="34" charset="0"/>
              </a:rPr>
              <a:t>Versão </a:t>
            </a:r>
          </a:p>
          <a:p>
            <a:pPr algn="ctr"/>
            <a:r>
              <a:rPr lang="en-US" altLang="pt-BR" sz="1800" b="1" dirty="0">
                <a:latin typeface="HelveticaNeue Condensed" pitchFamily="34" charset="0"/>
              </a:rPr>
              <a:t>1.00.00</a:t>
            </a:r>
          </a:p>
        </p:txBody>
      </p:sp>
      <p:sp>
        <p:nvSpPr>
          <p:cNvPr id="16" name="Line Callout 2 (Border and Accent Bar) 12">
            <a:extLst>
              <a:ext uri="{FF2B5EF4-FFF2-40B4-BE49-F238E27FC236}">
                <a16:creationId xmlns:a16="http://schemas.microsoft.com/office/drawing/2014/main" id="{9780037C-EA32-4932-A157-08EFD8700467}"/>
              </a:ext>
            </a:extLst>
          </p:cNvPr>
          <p:cNvSpPr>
            <a:spLocks/>
          </p:cNvSpPr>
          <p:nvPr/>
        </p:nvSpPr>
        <p:spPr bwMode="auto">
          <a:xfrm>
            <a:off x="8173942" y="6851130"/>
            <a:ext cx="1835945" cy="1264443"/>
          </a:xfrm>
          <a:prstGeom prst="accentBorderCallout2">
            <a:avLst>
              <a:gd name="adj1" fmla="val 13560"/>
              <a:gd name="adj2" fmla="val 104690"/>
              <a:gd name="adj3" fmla="val 13560"/>
              <a:gd name="adj4" fmla="val 104690"/>
              <a:gd name="adj5" fmla="val -7976"/>
              <a:gd name="adj6" fmla="val 34963"/>
            </a:avLst>
          </a:prstGeom>
          <a:solidFill>
            <a:srgbClr val="F1E6D7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6699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altLang="pt-BR" sz="1800" b="1" dirty="0">
                <a:latin typeface="HelveticaNeue Condensed"/>
                <a:ea typeface="ＭＳ Ｐゴシック"/>
                <a:cs typeface="ＭＳ Ｐゴシック"/>
              </a:rPr>
              <a:t>Envio de dados para ANS</a:t>
            </a:r>
            <a:endParaRPr lang="en-US" altLang="pt-BR" sz="1800" b="1" dirty="0">
              <a:latin typeface="HelveticaNeue Condensed" pitchFamily="34" charset="0"/>
            </a:endParaRPr>
          </a:p>
        </p:txBody>
      </p:sp>
      <p:sp>
        <p:nvSpPr>
          <p:cNvPr id="17" name="Line 39">
            <a:extLst>
              <a:ext uri="{FF2B5EF4-FFF2-40B4-BE49-F238E27FC236}">
                <a16:creationId xmlns:a16="http://schemas.microsoft.com/office/drawing/2014/main" id="{2A8D27E1-4FF7-4178-984E-A1299DB4261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54070" y="4517500"/>
            <a:ext cx="0" cy="864024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5400"/>
          </a:p>
        </p:txBody>
      </p:sp>
      <p:sp>
        <p:nvSpPr>
          <p:cNvPr id="18" name="Line 39">
            <a:extLst>
              <a:ext uri="{FF2B5EF4-FFF2-40B4-BE49-F238E27FC236}">
                <a16:creationId xmlns:a16="http://schemas.microsoft.com/office/drawing/2014/main" id="{FA87B410-0C98-40B5-A0A3-292DFD59D73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082148" y="5987106"/>
            <a:ext cx="0" cy="864024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5400"/>
          </a:p>
        </p:txBody>
      </p:sp>
      <p:sp>
        <p:nvSpPr>
          <p:cNvPr id="19" name="Line Callout 2 (Border and Accent Bar) 13">
            <a:extLst>
              <a:ext uri="{FF2B5EF4-FFF2-40B4-BE49-F238E27FC236}">
                <a16:creationId xmlns:a16="http://schemas.microsoft.com/office/drawing/2014/main" id="{3C0E1F1E-2E94-449E-9957-A01299482813}"/>
              </a:ext>
            </a:extLst>
          </p:cNvPr>
          <p:cNvSpPr>
            <a:spLocks/>
          </p:cNvSpPr>
          <p:nvPr/>
        </p:nvSpPr>
        <p:spPr bwMode="auto">
          <a:xfrm>
            <a:off x="5844960" y="3599734"/>
            <a:ext cx="1753938" cy="918140"/>
          </a:xfrm>
          <a:prstGeom prst="accentBorderCallout2">
            <a:avLst>
              <a:gd name="adj1" fmla="val 21366"/>
              <a:gd name="adj2" fmla="val 106282"/>
              <a:gd name="adj3" fmla="val 69465"/>
              <a:gd name="adj4" fmla="val 102754"/>
              <a:gd name="adj5" fmla="val -220176"/>
              <a:gd name="adj6" fmla="val 283769"/>
            </a:avLst>
          </a:prstGeom>
          <a:solidFill>
            <a:schemeClr val="accent5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pt-BR" sz="1800" b="1" dirty="0">
                <a:latin typeface="HelveticaNeue Condensed" pitchFamily="34" charset="0"/>
              </a:rPr>
              <a:t>Versão </a:t>
            </a:r>
          </a:p>
          <a:p>
            <a:pPr algn="ctr"/>
            <a:r>
              <a:rPr lang="en-US" altLang="pt-BR" sz="1800" b="1" dirty="0">
                <a:latin typeface="HelveticaNeue Condensed" pitchFamily="34" charset="0"/>
              </a:rPr>
              <a:t>3.00.00</a:t>
            </a:r>
          </a:p>
        </p:txBody>
      </p:sp>
      <p:sp>
        <p:nvSpPr>
          <p:cNvPr id="20" name="Line 39">
            <a:extLst>
              <a:ext uri="{FF2B5EF4-FFF2-40B4-BE49-F238E27FC236}">
                <a16:creationId xmlns:a16="http://schemas.microsoft.com/office/drawing/2014/main" id="{E672953F-06B7-4E50-8DCA-ACD3C9FA119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93169" y="4522967"/>
            <a:ext cx="0" cy="864024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5400"/>
          </a:p>
        </p:txBody>
      </p:sp>
      <p:sp>
        <p:nvSpPr>
          <p:cNvPr id="21" name="Line Callout 2 (Border and Accent Bar) 13">
            <a:extLst>
              <a:ext uri="{FF2B5EF4-FFF2-40B4-BE49-F238E27FC236}">
                <a16:creationId xmlns:a16="http://schemas.microsoft.com/office/drawing/2014/main" id="{421D67CA-7B1E-4CA5-89EE-93FD768D5B97}"/>
              </a:ext>
            </a:extLst>
          </p:cNvPr>
          <p:cNvSpPr>
            <a:spLocks/>
          </p:cNvSpPr>
          <p:nvPr/>
        </p:nvSpPr>
        <p:spPr bwMode="auto">
          <a:xfrm>
            <a:off x="8270277" y="3602912"/>
            <a:ext cx="1753938" cy="918140"/>
          </a:xfrm>
          <a:prstGeom prst="accentBorderCallout2">
            <a:avLst>
              <a:gd name="adj1" fmla="val 21366"/>
              <a:gd name="adj2" fmla="val 106282"/>
              <a:gd name="adj3" fmla="val 69465"/>
              <a:gd name="adj4" fmla="val 102754"/>
              <a:gd name="adj5" fmla="val -220176"/>
              <a:gd name="adj6" fmla="val 283769"/>
            </a:avLst>
          </a:prstGeom>
          <a:solidFill>
            <a:schemeClr val="accent5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pt-BR" sz="1800" b="1" dirty="0">
                <a:latin typeface="HelveticaNeue Condensed" pitchFamily="34" charset="0"/>
              </a:rPr>
              <a:t>Versão </a:t>
            </a:r>
          </a:p>
          <a:p>
            <a:pPr algn="ctr"/>
            <a:r>
              <a:rPr lang="en-US" altLang="pt-BR" sz="1800" b="1" dirty="0">
                <a:latin typeface="HelveticaNeue Condensed" pitchFamily="34" charset="0"/>
              </a:rPr>
              <a:t>3.02.00</a:t>
            </a:r>
          </a:p>
        </p:txBody>
      </p:sp>
      <p:sp>
        <p:nvSpPr>
          <p:cNvPr id="22" name="Line 39">
            <a:extLst>
              <a:ext uri="{FF2B5EF4-FFF2-40B4-BE49-F238E27FC236}">
                <a16:creationId xmlns:a16="http://schemas.microsoft.com/office/drawing/2014/main" id="{D066B0FB-3DA5-4577-8BCF-8C78CAAAA88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091915" y="4542155"/>
            <a:ext cx="0" cy="864024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5400"/>
          </a:p>
        </p:txBody>
      </p:sp>
      <p:sp>
        <p:nvSpPr>
          <p:cNvPr id="23" name="Line Callout 2 (Border and Accent Bar) 13">
            <a:extLst>
              <a:ext uri="{FF2B5EF4-FFF2-40B4-BE49-F238E27FC236}">
                <a16:creationId xmlns:a16="http://schemas.microsoft.com/office/drawing/2014/main" id="{AC388D81-19AE-4091-BD99-A1EFBE7A1E8D}"/>
              </a:ext>
            </a:extLst>
          </p:cNvPr>
          <p:cNvSpPr>
            <a:spLocks/>
          </p:cNvSpPr>
          <p:nvPr/>
        </p:nvSpPr>
        <p:spPr bwMode="auto">
          <a:xfrm>
            <a:off x="10695594" y="3599360"/>
            <a:ext cx="1753938" cy="918140"/>
          </a:xfrm>
          <a:prstGeom prst="accentBorderCallout2">
            <a:avLst>
              <a:gd name="adj1" fmla="val 21366"/>
              <a:gd name="adj2" fmla="val 106282"/>
              <a:gd name="adj3" fmla="val 69465"/>
              <a:gd name="adj4" fmla="val 102754"/>
              <a:gd name="adj5" fmla="val -220176"/>
              <a:gd name="adj6" fmla="val 283769"/>
            </a:avLst>
          </a:prstGeom>
          <a:solidFill>
            <a:schemeClr val="accent5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pt-BR" sz="1800" b="1" dirty="0">
                <a:latin typeface="HelveticaNeue Condensed" pitchFamily="34" charset="0"/>
              </a:rPr>
              <a:t>Versão </a:t>
            </a:r>
          </a:p>
          <a:p>
            <a:pPr algn="ctr"/>
            <a:r>
              <a:rPr lang="en-US" altLang="pt-BR" sz="1800" b="1" dirty="0">
                <a:latin typeface="HelveticaNeue Condensed" pitchFamily="34" charset="0"/>
              </a:rPr>
              <a:t>3.03.00</a:t>
            </a:r>
          </a:p>
        </p:txBody>
      </p:sp>
      <p:sp>
        <p:nvSpPr>
          <p:cNvPr id="24" name="Line 39">
            <a:extLst>
              <a:ext uri="{FF2B5EF4-FFF2-40B4-BE49-F238E27FC236}">
                <a16:creationId xmlns:a16="http://schemas.microsoft.com/office/drawing/2014/main" id="{6EFAC5FA-D9E6-44D4-BDB0-B3C6DE985EA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486281" y="4520964"/>
            <a:ext cx="0" cy="864024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5400"/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9DB0AF17-1099-4C2E-BB7C-87854B1C46E4}"/>
              </a:ext>
            </a:extLst>
          </p:cNvPr>
          <p:cNvCxnSpPr>
            <a:cxnSpLocks/>
          </p:cNvCxnSpPr>
          <p:nvPr/>
        </p:nvCxnSpPr>
        <p:spPr>
          <a:xfrm flipV="1">
            <a:off x="4241180" y="4058429"/>
            <a:ext cx="1378520" cy="1"/>
          </a:xfrm>
          <a:prstGeom prst="line">
            <a:avLst/>
          </a:prstGeom>
          <a:ln w="2857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Line Callout 2 (Border and Accent Bar) 13">
            <a:extLst>
              <a:ext uri="{FF2B5EF4-FFF2-40B4-BE49-F238E27FC236}">
                <a16:creationId xmlns:a16="http://schemas.microsoft.com/office/drawing/2014/main" id="{4E4A7316-62E1-4CF4-AB8D-C0350BA4DCAC}"/>
              </a:ext>
            </a:extLst>
          </p:cNvPr>
          <p:cNvSpPr>
            <a:spLocks/>
          </p:cNvSpPr>
          <p:nvPr/>
        </p:nvSpPr>
        <p:spPr bwMode="auto">
          <a:xfrm>
            <a:off x="13966928" y="3624015"/>
            <a:ext cx="1753938" cy="918140"/>
          </a:xfrm>
          <a:prstGeom prst="accentBorderCallout2">
            <a:avLst>
              <a:gd name="adj1" fmla="val 21366"/>
              <a:gd name="adj2" fmla="val 106282"/>
              <a:gd name="adj3" fmla="val 69465"/>
              <a:gd name="adj4" fmla="val 102754"/>
              <a:gd name="adj5" fmla="val -220176"/>
              <a:gd name="adj6" fmla="val 283769"/>
            </a:avLst>
          </a:prstGeom>
          <a:solidFill>
            <a:schemeClr val="accent5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pt-BR" sz="1800" b="1" dirty="0">
                <a:latin typeface="HelveticaNeue Condensed" pitchFamily="34" charset="0"/>
              </a:rPr>
              <a:t>Versão </a:t>
            </a:r>
          </a:p>
          <a:p>
            <a:pPr algn="ctr"/>
            <a:r>
              <a:rPr lang="en-US" altLang="pt-BR" sz="1800" b="1" dirty="0">
                <a:latin typeface="HelveticaNeue Condensed" pitchFamily="34" charset="0"/>
              </a:rPr>
              <a:t>3.04.00</a:t>
            </a:r>
          </a:p>
        </p:txBody>
      </p:sp>
      <p:sp>
        <p:nvSpPr>
          <p:cNvPr id="27" name="Line 39">
            <a:extLst>
              <a:ext uri="{FF2B5EF4-FFF2-40B4-BE49-F238E27FC236}">
                <a16:creationId xmlns:a16="http://schemas.microsoft.com/office/drawing/2014/main" id="{CA90F420-C98C-4865-B1AB-DE58540994E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757615" y="4545619"/>
            <a:ext cx="0" cy="864024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5400"/>
          </a:p>
        </p:txBody>
      </p:sp>
      <p:sp>
        <p:nvSpPr>
          <p:cNvPr id="28" name="Line Callout 2 (Border and Accent Bar) 13">
            <a:extLst>
              <a:ext uri="{FF2B5EF4-FFF2-40B4-BE49-F238E27FC236}">
                <a16:creationId xmlns:a16="http://schemas.microsoft.com/office/drawing/2014/main" id="{EDD9CFF8-586C-4B92-9774-4CC0BB21EF5C}"/>
              </a:ext>
            </a:extLst>
          </p:cNvPr>
          <p:cNvSpPr>
            <a:spLocks/>
          </p:cNvSpPr>
          <p:nvPr/>
        </p:nvSpPr>
        <p:spPr bwMode="auto">
          <a:xfrm>
            <a:off x="13723168" y="2335188"/>
            <a:ext cx="2188785" cy="1145771"/>
          </a:xfrm>
          <a:prstGeom prst="accentBorderCallout2">
            <a:avLst>
              <a:gd name="adj1" fmla="val 21366"/>
              <a:gd name="adj2" fmla="val 106282"/>
              <a:gd name="adj3" fmla="val 69465"/>
              <a:gd name="adj4" fmla="val 102754"/>
              <a:gd name="adj5" fmla="val -220176"/>
              <a:gd name="adj6" fmla="val 28376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pt-BR" sz="1800" b="1" dirty="0">
                <a:latin typeface="HelveticaNeue Condensed" pitchFamily="34" charset="0"/>
              </a:rPr>
              <a:t>Versão </a:t>
            </a:r>
          </a:p>
          <a:p>
            <a:pPr algn="ctr"/>
            <a:r>
              <a:rPr lang="en-US" altLang="pt-BR" sz="1800" b="1" dirty="0">
                <a:latin typeface="HelveticaNeue Condensed" pitchFamily="34" charset="0"/>
              </a:rPr>
              <a:t>1.00.00</a:t>
            </a:r>
          </a:p>
          <a:p>
            <a:pPr algn="ctr"/>
            <a:r>
              <a:rPr lang="en-US" altLang="pt-BR" sz="1800" b="1" dirty="0" err="1">
                <a:latin typeface="HelveticaNeue Condensed" pitchFamily="34" charset="0"/>
              </a:rPr>
              <a:t>Envio</a:t>
            </a:r>
            <a:r>
              <a:rPr lang="en-US" altLang="pt-BR" sz="1800" b="1" dirty="0">
                <a:latin typeface="HelveticaNeue Condensed" pitchFamily="34" charset="0"/>
              </a:rPr>
              <a:t> de Dados à ANS</a:t>
            </a:r>
          </a:p>
        </p:txBody>
      </p:sp>
      <p:sp>
        <p:nvSpPr>
          <p:cNvPr id="29" name="Line Callout 2 (Border and Accent Bar) 13">
            <a:extLst>
              <a:ext uri="{FF2B5EF4-FFF2-40B4-BE49-F238E27FC236}">
                <a16:creationId xmlns:a16="http://schemas.microsoft.com/office/drawing/2014/main" id="{6788F129-9875-4043-A425-6B91526B47BC}"/>
              </a:ext>
            </a:extLst>
          </p:cNvPr>
          <p:cNvSpPr>
            <a:spLocks/>
          </p:cNvSpPr>
          <p:nvPr/>
        </p:nvSpPr>
        <p:spPr bwMode="auto">
          <a:xfrm>
            <a:off x="13650283" y="3571961"/>
            <a:ext cx="2229445" cy="1264443"/>
          </a:xfrm>
          <a:prstGeom prst="accentBorderCallout2">
            <a:avLst>
              <a:gd name="adj1" fmla="val 21366"/>
              <a:gd name="adj2" fmla="val 106282"/>
              <a:gd name="adj3" fmla="val 69465"/>
              <a:gd name="adj4" fmla="val 102754"/>
              <a:gd name="adj5" fmla="val -220176"/>
              <a:gd name="adj6" fmla="val 283769"/>
            </a:avLst>
          </a:prstGeom>
          <a:solidFill>
            <a:schemeClr val="accent5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pt-BR" sz="1800" b="1" dirty="0">
                <a:latin typeface="HelveticaNeue Condensed" pitchFamily="34" charset="0"/>
              </a:rPr>
              <a:t>Versão </a:t>
            </a:r>
          </a:p>
          <a:p>
            <a:pPr algn="ctr"/>
            <a:r>
              <a:rPr lang="en-US" altLang="pt-BR" sz="1800" b="1" dirty="0">
                <a:latin typeface="HelveticaNeue Condensed" pitchFamily="34" charset="0"/>
              </a:rPr>
              <a:t>3.04.00</a:t>
            </a:r>
          </a:p>
          <a:p>
            <a:pPr algn="ctr"/>
            <a:r>
              <a:rPr lang="en-US" altLang="pt-BR" sz="1800" b="1" dirty="0" err="1">
                <a:latin typeface="HelveticaNeue Condensed" pitchFamily="34" charset="0"/>
              </a:rPr>
              <a:t>Prestadores</a:t>
            </a:r>
            <a:r>
              <a:rPr lang="en-US" altLang="pt-BR" sz="1800" b="1" dirty="0">
                <a:latin typeface="HelveticaNeue Condensed" pitchFamily="34" charset="0"/>
              </a:rPr>
              <a:t> x </a:t>
            </a:r>
            <a:r>
              <a:rPr lang="en-US" altLang="pt-BR" sz="1800" b="1" dirty="0" err="1">
                <a:latin typeface="HelveticaNeue Condensed" pitchFamily="34" charset="0"/>
              </a:rPr>
              <a:t>Operadoras</a:t>
            </a:r>
            <a:endParaRPr lang="en-US" altLang="pt-BR" sz="1800" b="1" dirty="0">
              <a:latin typeface="HelveticaNeue Condensed" pitchFamily="34" charset="0"/>
            </a:endParaRPr>
          </a:p>
        </p:txBody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3236A1D2-1246-4668-AB67-32941300AD3E}"/>
              </a:ext>
            </a:extLst>
          </p:cNvPr>
          <p:cNvSpPr txBox="1">
            <a:spLocks/>
          </p:cNvSpPr>
          <p:nvPr/>
        </p:nvSpPr>
        <p:spPr bwMode="auto">
          <a:xfrm>
            <a:off x="837" y="442"/>
            <a:ext cx="18285576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4000" b="1" dirty="0">
                <a:solidFill>
                  <a:srgbClr val="006E89"/>
                </a:solidFill>
                <a:latin typeface="Calibri" panose="020F0502020204030204" pitchFamily="34" charset="0"/>
              </a:rPr>
              <a:t>TISS – Nova Versão</a:t>
            </a:r>
          </a:p>
        </p:txBody>
      </p:sp>
    </p:spTree>
    <p:extLst>
      <p:ext uri="{BB962C8B-B14F-4D97-AF65-F5344CB8AC3E}">
        <p14:creationId xmlns:p14="http://schemas.microsoft.com/office/powerpoint/2010/main" val="3995474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/>
          <p:cNvSpPr txBox="1">
            <a:spLocks/>
          </p:cNvSpPr>
          <p:nvPr/>
        </p:nvSpPr>
        <p:spPr bwMode="auto">
          <a:xfrm>
            <a:off x="9431238" y="9535988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50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AED440C4-FB16-49CD-BB9A-3B2818AF6E7F}"/>
              </a:ext>
            </a:extLst>
          </p:cNvPr>
          <p:cNvSpPr txBox="1">
            <a:spLocks/>
          </p:cNvSpPr>
          <p:nvPr/>
        </p:nvSpPr>
        <p:spPr>
          <a:xfrm>
            <a:off x="2302529" y="3017274"/>
            <a:ext cx="5722293" cy="2957290"/>
          </a:xfrm>
          <a:prstGeom prst="rect">
            <a:avLst/>
          </a:prstGeom>
        </p:spPr>
        <p:txBody>
          <a:bodyPr/>
          <a:lstStyle>
            <a:lvl1pPr marL="659362" indent="-659362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28619" indent="-549469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875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77025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561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3532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144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59362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4727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b="1" dirty="0"/>
          </a:p>
          <a:p>
            <a:pPr marL="0" indent="0">
              <a:buFont typeface="Arial" panose="020B0604020202020204" pitchFamily="34" charset="0"/>
              <a:buNone/>
            </a:pPr>
            <a:endParaRPr lang="pt-BR" b="1" dirty="0"/>
          </a:p>
          <a:p>
            <a:pPr marL="0" indent="0">
              <a:buFont typeface="Arial" panose="020B0604020202020204" pitchFamily="34" charset="0"/>
              <a:buNone/>
            </a:pPr>
            <a:endParaRPr lang="pt-BR" b="1" dirty="0"/>
          </a:p>
        </p:txBody>
      </p:sp>
      <p:pic>
        <p:nvPicPr>
          <p:cNvPr id="8" name="Gráfico 7" descr="Computador">
            <a:extLst>
              <a:ext uri="{FF2B5EF4-FFF2-40B4-BE49-F238E27FC236}">
                <a16:creationId xmlns:a16="http://schemas.microsoft.com/office/drawing/2014/main" id="{8A7242CE-013F-4C06-B4E3-95C7F781F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6881" y="1545467"/>
            <a:ext cx="1665613" cy="1665613"/>
          </a:xfrm>
          <a:prstGeom prst="rect">
            <a:avLst/>
          </a:prstGeom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8F0229C0-6113-4B15-A950-B55E58F3A460}"/>
              </a:ext>
            </a:extLst>
          </p:cNvPr>
          <p:cNvCxnSpPr>
            <a:cxnSpLocks/>
          </p:cNvCxnSpPr>
          <p:nvPr/>
        </p:nvCxnSpPr>
        <p:spPr>
          <a:xfrm flipV="1">
            <a:off x="4142365" y="2380965"/>
            <a:ext cx="109687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áfico 9">
            <a:extLst>
              <a:ext uri="{FF2B5EF4-FFF2-40B4-BE49-F238E27FC236}">
                <a16:creationId xmlns:a16="http://schemas.microsoft.com/office/drawing/2014/main" id="{577F2651-7B63-4613-BC7B-7F4653AEB9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64446" y="1470592"/>
            <a:ext cx="1820746" cy="1820746"/>
          </a:xfrm>
          <a:prstGeom prst="rect">
            <a:avLst/>
          </a:prstGeom>
        </p:spPr>
      </p:pic>
      <p:pic>
        <p:nvPicPr>
          <p:cNvPr id="12" name="Gráfico 11" descr="Banco de dados">
            <a:extLst>
              <a:ext uri="{FF2B5EF4-FFF2-40B4-BE49-F238E27FC236}">
                <a16:creationId xmlns:a16="http://schemas.microsoft.com/office/drawing/2014/main" id="{70C6ABBE-3A13-4676-A57D-06876799A8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19967" y="2851752"/>
            <a:ext cx="1039813" cy="1039813"/>
          </a:xfrm>
          <a:prstGeom prst="rect">
            <a:avLst/>
          </a:prstGeom>
        </p:spPr>
      </p:pic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D75D303D-D4CF-4401-89B1-E669E4D026D9}"/>
              </a:ext>
            </a:extLst>
          </p:cNvPr>
          <p:cNvCxnSpPr>
            <a:cxnSpLocks/>
          </p:cNvCxnSpPr>
          <p:nvPr/>
        </p:nvCxnSpPr>
        <p:spPr>
          <a:xfrm>
            <a:off x="7978814" y="2470270"/>
            <a:ext cx="1001528" cy="19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áfico 15" descr="Computador">
            <a:extLst>
              <a:ext uri="{FF2B5EF4-FFF2-40B4-BE49-F238E27FC236}">
                <a16:creationId xmlns:a16="http://schemas.microsoft.com/office/drawing/2014/main" id="{1C7137F1-BB47-4ED8-A30C-C7A2EAF66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15402" y="1533866"/>
            <a:ext cx="1665613" cy="1665613"/>
          </a:xfrm>
          <a:prstGeom prst="rect">
            <a:avLst/>
          </a:prstGeom>
        </p:spPr>
      </p:pic>
      <p:pic>
        <p:nvPicPr>
          <p:cNvPr id="17" name="Gráfico 16" descr="Usuário">
            <a:extLst>
              <a:ext uri="{FF2B5EF4-FFF2-40B4-BE49-F238E27FC236}">
                <a16:creationId xmlns:a16="http://schemas.microsoft.com/office/drawing/2014/main" id="{A59286DF-A4C5-45CA-8939-38000A7889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67794" y="2594460"/>
            <a:ext cx="1357700" cy="135770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8627542F-5F07-471F-96C3-7881631CE17D}"/>
              </a:ext>
            </a:extLst>
          </p:cNvPr>
          <p:cNvSpPr txBox="1"/>
          <p:nvPr/>
        </p:nvSpPr>
        <p:spPr>
          <a:xfrm>
            <a:off x="619193" y="2072393"/>
            <a:ext cx="83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/>
              <a:t>OPER</a:t>
            </a:r>
            <a:endParaRPr lang="pt-BR" sz="360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31896DC-82B0-4603-AD5B-6A44129D2FA0}"/>
              </a:ext>
            </a:extLst>
          </p:cNvPr>
          <p:cNvSpPr txBox="1"/>
          <p:nvPr/>
        </p:nvSpPr>
        <p:spPr>
          <a:xfrm>
            <a:off x="2684280" y="2084020"/>
            <a:ext cx="896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PTA</a:t>
            </a:r>
            <a:endParaRPr lang="pt-BR" sz="40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94B74C4-DCBD-45E1-9BF8-613BCF225950}"/>
              </a:ext>
            </a:extLst>
          </p:cNvPr>
          <p:cNvSpPr txBox="1"/>
          <p:nvPr/>
        </p:nvSpPr>
        <p:spPr>
          <a:xfrm>
            <a:off x="10760802" y="1439116"/>
            <a:ext cx="7251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- Geração dos arquivos SBX e envio via PTA</a:t>
            </a:r>
          </a:p>
          <a:p>
            <a:r>
              <a:rPr lang="pt-BR" sz="2800" dirty="0"/>
              <a:t>- Controle dos arquivos de retorno RPX</a:t>
            </a:r>
            <a:endParaRPr lang="pt-BR" sz="2800" dirty="0">
              <a:solidFill>
                <a:srgbClr val="FF0000"/>
              </a:solidFill>
            </a:endParaRPr>
          </a:p>
          <a:p>
            <a:r>
              <a:rPr lang="pt-BR" sz="2800" dirty="0"/>
              <a:t>- Solicitação do arquivo de conferência CNX</a:t>
            </a:r>
          </a:p>
        </p:txBody>
      </p:sp>
      <p:pic>
        <p:nvPicPr>
          <p:cNvPr id="21" name="Imagem 20" descr="Uma imagem contendo arco, edifício&#10;&#10;Descrição gerada com alta confiança">
            <a:extLst>
              <a:ext uri="{FF2B5EF4-FFF2-40B4-BE49-F238E27FC236}">
                <a16:creationId xmlns:a16="http://schemas.microsoft.com/office/drawing/2014/main" id="{40637AF9-AE66-4C6C-8DBF-225FA91E25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908" y="1163043"/>
            <a:ext cx="2377915" cy="2377915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5AB2A3DE-7C56-48E8-B917-2210404FF41E}"/>
              </a:ext>
            </a:extLst>
          </p:cNvPr>
          <p:cNvSpPr txBox="1"/>
          <p:nvPr/>
        </p:nvSpPr>
        <p:spPr>
          <a:xfrm>
            <a:off x="9345028" y="2303398"/>
            <a:ext cx="659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/>
              <a:t>ANS</a:t>
            </a:r>
            <a:endParaRPr lang="pt-BR" sz="2800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03ED862E-A5A2-4E4B-B851-6FE7CE505C4E}"/>
              </a:ext>
            </a:extLst>
          </p:cNvPr>
          <p:cNvSpPr txBox="1"/>
          <p:nvPr/>
        </p:nvSpPr>
        <p:spPr>
          <a:xfrm>
            <a:off x="569374" y="4981235"/>
            <a:ext cx="17214792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Força operadoras a trabalharem com os dois sistemas (da operadora e PTA)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dirty="0"/>
              <a:t>E com isso... </a:t>
            </a:r>
          </a:p>
          <a:p>
            <a:r>
              <a:rPr lang="pt-BR" dirty="0"/>
              <a:t>	 - maior tempo gasto nas ações;</a:t>
            </a:r>
          </a:p>
          <a:p>
            <a:r>
              <a:rPr lang="pt-BR" dirty="0"/>
              <a:t>	 - necessidade de enviar arquivos em lotes;</a:t>
            </a:r>
          </a:p>
          <a:p>
            <a:r>
              <a:rPr lang="pt-BR" dirty="0"/>
              <a:t>	 - aumenta a possibilidade de erro;</a:t>
            </a:r>
          </a:p>
          <a:p>
            <a:r>
              <a:rPr lang="pt-BR" dirty="0"/>
              <a:t>	 - aumenta o chance de informações diferentes na base de dados da ANS da base de 	   dados da Operadora.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8927A1BF-77AE-4A4D-8755-FFDFFBF6A489}"/>
              </a:ext>
            </a:extLst>
          </p:cNvPr>
          <p:cNvSpPr txBox="1">
            <a:spLocks/>
          </p:cNvSpPr>
          <p:nvPr/>
        </p:nvSpPr>
        <p:spPr bwMode="auto">
          <a:xfrm>
            <a:off x="-7090" y="71239"/>
            <a:ext cx="18285576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4000" b="1" dirty="0">
                <a:solidFill>
                  <a:srgbClr val="006E89"/>
                </a:solidFill>
                <a:latin typeface="Calibri" panose="020F0502020204030204" pitchFamily="34" charset="0"/>
              </a:rPr>
              <a:t>Projeto do novo SIB – Cenário Atual</a:t>
            </a:r>
          </a:p>
        </p:txBody>
      </p:sp>
    </p:spTree>
    <p:extLst>
      <p:ext uri="{BB962C8B-B14F-4D97-AF65-F5344CB8AC3E}">
        <p14:creationId xmlns:p14="http://schemas.microsoft.com/office/powerpoint/2010/main" val="1397802308"/>
      </p:ext>
    </p:extLst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/>
          <p:cNvSpPr txBox="1">
            <a:spLocks/>
          </p:cNvSpPr>
          <p:nvPr/>
        </p:nvSpPr>
        <p:spPr bwMode="auto">
          <a:xfrm>
            <a:off x="9431238" y="9535988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51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1929841-0A41-4C32-9062-0DE81C845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323" y="2956570"/>
            <a:ext cx="3146682" cy="1938355"/>
          </a:xfrm>
          <a:prstGeom prst="rect">
            <a:avLst/>
          </a:prstGeom>
        </p:spPr>
      </p:pic>
      <p:pic>
        <p:nvPicPr>
          <p:cNvPr id="9" name="Gráfico 8" descr="Computador">
            <a:extLst>
              <a:ext uri="{FF2B5EF4-FFF2-40B4-BE49-F238E27FC236}">
                <a16:creationId xmlns:a16="http://schemas.microsoft.com/office/drawing/2014/main" id="{6B557D5E-03C7-4B20-AEF7-3CC345ADE1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602" y="1344774"/>
            <a:ext cx="1773202" cy="1773202"/>
          </a:xfrm>
          <a:prstGeom prst="rect">
            <a:avLst/>
          </a:prstGeom>
        </p:spPr>
      </p:pic>
      <p:pic>
        <p:nvPicPr>
          <p:cNvPr id="12" name="Gráfico 11" descr="Smartphone">
            <a:extLst>
              <a:ext uri="{FF2B5EF4-FFF2-40B4-BE49-F238E27FC236}">
                <a16:creationId xmlns:a16="http://schemas.microsoft.com/office/drawing/2014/main" id="{0294FD6D-3745-4B69-A27A-0507212FB9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8230" y="2932472"/>
            <a:ext cx="1773202" cy="1773202"/>
          </a:xfrm>
          <a:prstGeom prst="rect">
            <a:avLst/>
          </a:prstGeom>
        </p:spPr>
      </p:pic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BCC0D78C-5415-4C64-8E98-503BEE2AED96}"/>
              </a:ext>
            </a:extLst>
          </p:cNvPr>
          <p:cNvCxnSpPr>
            <a:cxnSpLocks/>
          </p:cNvCxnSpPr>
          <p:nvPr/>
        </p:nvCxnSpPr>
        <p:spPr>
          <a:xfrm>
            <a:off x="2154615" y="2909543"/>
            <a:ext cx="1056341" cy="1023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6E899055-4AED-4F6A-9B11-F0D920FA8A4A}"/>
              </a:ext>
            </a:extLst>
          </p:cNvPr>
          <p:cNvCxnSpPr>
            <a:cxnSpLocks/>
          </p:cNvCxnSpPr>
          <p:nvPr/>
        </p:nvCxnSpPr>
        <p:spPr>
          <a:xfrm>
            <a:off x="1888814" y="3860756"/>
            <a:ext cx="1322142" cy="318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áfico 15">
            <a:extLst>
              <a:ext uri="{FF2B5EF4-FFF2-40B4-BE49-F238E27FC236}">
                <a16:creationId xmlns:a16="http://schemas.microsoft.com/office/drawing/2014/main" id="{7460AA39-47E8-44B6-A0B7-F145FC1BF9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70524" y="3206570"/>
            <a:ext cx="1938355" cy="1938355"/>
          </a:xfrm>
          <a:prstGeom prst="rect">
            <a:avLst/>
          </a:prstGeom>
        </p:spPr>
      </p:pic>
      <p:pic>
        <p:nvPicPr>
          <p:cNvPr id="17" name="Gráfico 16" descr="Banco de dados">
            <a:extLst>
              <a:ext uri="{FF2B5EF4-FFF2-40B4-BE49-F238E27FC236}">
                <a16:creationId xmlns:a16="http://schemas.microsoft.com/office/drawing/2014/main" id="{30D06680-DD0E-44E1-AF01-8BF514CAA4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72090" y="4949093"/>
            <a:ext cx="1106979" cy="1106979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42150ADF-630F-48D4-BB16-430A034E93F6}"/>
              </a:ext>
            </a:extLst>
          </p:cNvPr>
          <p:cNvSpPr txBox="1"/>
          <p:nvPr/>
        </p:nvSpPr>
        <p:spPr>
          <a:xfrm>
            <a:off x="1234181" y="1953957"/>
            <a:ext cx="1360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/>
              <a:t>OPER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067B481-74D1-430F-B955-579E6F5428FE}"/>
              </a:ext>
            </a:extLst>
          </p:cNvPr>
          <p:cNvSpPr txBox="1"/>
          <p:nvPr/>
        </p:nvSpPr>
        <p:spPr>
          <a:xfrm rot="16200000">
            <a:off x="675286" y="3505670"/>
            <a:ext cx="1107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OPER</a:t>
            </a:r>
          </a:p>
        </p:txBody>
      </p:sp>
      <p:pic>
        <p:nvPicPr>
          <p:cNvPr id="25" name="Gráfico 24" descr="Computador">
            <a:extLst>
              <a:ext uri="{FF2B5EF4-FFF2-40B4-BE49-F238E27FC236}">
                <a16:creationId xmlns:a16="http://schemas.microsoft.com/office/drawing/2014/main" id="{B102443A-5A78-4E90-A11B-749F2D0190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70969" y="1359213"/>
            <a:ext cx="1773202" cy="1773202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E5084FEC-0B90-4602-B9DC-D35738682D91}"/>
              </a:ext>
            </a:extLst>
          </p:cNvPr>
          <p:cNvSpPr txBox="1"/>
          <p:nvPr/>
        </p:nvSpPr>
        <p:spPr>
          <a:xfrm>
            <a:off x="7059001" y="1911935"/>
            <a:ext cx="101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/>
              <a:t>ANS</a:t>
            </a:r>
          </a:p>
        </p:txBody>
      </p: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49A5385F-5150-4D09-B961-65BD71634B71}"/>
              </a:ext>
            </a:extLst>
          </p:cNvPr>
          <p:cNvCxnSpPr>
            <a:cxnSpLocks/>
          </p:cNvCxnSpPr>
          <p:nvPr/>
        </p:nvCxnSpPr>
        <p:spPr>
          <a:xfrm flipH="1">
            <a:off x="6110410" y="2833989"/>
            <a:ext cx="1112811" cy="587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C5723B1C-4671-4B10-815B-62592A40FAC5}"/>
              </a:ext>
            </a:extLst>
          </p:cNvPr>
          <p:cNvSpPr txBox="1"/>
          <p:nvPr/>
        </p:nvSpPr>
        <p:spPr>
          <a:xfrm>
            <a:off x="8952408" y="4135656"/>
            <a:ext cx="101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/>
              <a:t>ANS</a:t>
            </a:r>
          </a:p>
        </p:txBody>
      </p: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9F4E1600-B145-4DBE-9DC2-03495BA35B48}"/>
              </a:ext>
            </a:extLst>
          </p:cNvPr>
          <p:cNvCxnSpPr>
            <a:cxnSpLocks/>
          </p:cNvCxnSpPr>
          <p:nvPr/>
        </p:nvCxnSpPr>
        <p:spPr>
          <a:xfrm>
            <a:off x="6619855" y="4242791"/>
            <a:ext cx="138047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F3BC370C-F3E5-419E-A5BC-1AF36BCFC90C}"/>
              </a:ext>
            </a:extLst>
          </p:cNvPr>
          <p:cNvSpPr txBox="1"/>
          <p:nvPr/>
        </p:nvSpPr>
        <p:spPr>
          <a:xfrm>
            <a:off x="358230" y="6293372"/>
            <a:ext cx="170178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- Utilização apenas do sistema da Operadora após a integração</a:t>
            </a:r>
          </a:p>
          <a:p>
            <a:r>
              <a:rPr lang="pt-BR" sz="3200" dirty="0"/>
              <a:t>- Possibilidade de troca de dados ONLINE</a:t>
            </a:r>
          </a:p>
          <a:p>
            <a:r>
              <a:rPr lang="pt-BR" sz="3200" dirty="0"/>
              <a:t>- Acesso a base da operadora na ANS em tempo real</a:t>
            </a:r>
          </a:p>
          <a:p>
            <a:r>
              <a:rPr lang="pt-BR" sz="3200" dirty="0"/>
              <a:t>- Ambiente SANDBOX (para homologação e testes)</a:t>
            </a:r>
          </a:p>
          <a:p>
            <a:r>
              <a:rPr lang="pt-BR" sz="3200" dirty="0"/>
              <a:t>- elimina a obrigatoriedade de arquivos em lotes</a:t>
            </a:r>
          </a:p>
          <a:p>
            <a:r>
              <a:rPr lang="pt-BR" sz="3200" dirty="0"/>
              <a:t>- Ponto único de acesso às funcionalidades (Operadora e ANS utilizando os mesmos serviços)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450894FD-ECB8-44FE-B09D-0D525F50F83E}"/>
              </a:ext>
            </a:extLst>
          </p:cNvPr>
          <p:cNvSpPr txBox="1"/>
          <p:nvPr/>
        </p:nvSpPr>
        <p:spPr>
          <a:xfrm>
            <a:off x="10150303" y="1886330"/>
            <a:ext cx="77821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- Disponibilização de API para os movimentos do SIB</a:t>
            </a:r>
          </a:p>
          <a:p>
            <a:r>
              <a:rPr lang="pt-BR" sz="2800" dirty="0"/>
              <a:t>- Utilização de webservices REST</a:t>
            </a:r>
          </a:p>
          <a:p>
            <a:r>
              <a:rPr lang="pt-BR" sz="2800" dirty="0"/>
              <a:t>- Acesso às APIs pela “Área do Desenvolvedor”</a:t>
            </a:r>
            <a:endParaRPr lang="pt-BR" sz="2800" dirty="0">
              <a:solidFill>
                <a:srgbClr val="FF0000"/>
              </a:solidFill>
            </a:endParaRPr>
          </a:p>
          <a:p>
            <a:endParaRPr lang="pt-BR" sz="2800" dirty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51FB73E5-73F9-46D5-B2D8-C0FB30E3958F}"/>
              </a:ext>
            </a:extLst>
          </p:cNvPr>
          <p:cNvSpPr txBox="1">
            <a:spLocks/>
          </p:cNvSpPr>
          <p:nvPr/>
        </p:nvSpPr>
        <p:spPr bwMode="auto">
          <a:xfrm>
            <a:off x="-7090" y="71239"/>
            <a:ext cx="18285576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4000" b="1" dirty="0">
                <a:solidFill>
                  <a:srgbClr val="006E89"/>
                </a:solidFill>
                <a:latin typeface="Calibri" panose="020F0502020204030204" pitchFamily="34" charset="0"/>
              </a:rPr>
              <a:t>Projeto do novo SIB – Cenário Proposto</a:t>
            </a:r>
          </a:p>
        </p:txBody>
      </p:sp>
    </p:spTree>
    <p:extLst>
      <p:ext uri="{BB962C8B-B14F-4D97-AF65-F5344CB8AC3E}">
        <p14:creationId xmlns:p14="http://schemas.microsoft.com/office/powerpoint/2010/main" val="4242368996"/>
      </p:ext>
    </p:extLst>
  </p:cSld>
  <p:clrMapOvr>
    <a:masterClrMapping/>
  </p:clrMapOvr>
  <p:transition spd="slow"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0" y="820414"/>
            <a:ext cx="18286413" cy="237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defRPr/>
            </a:pPr>
            <a:r>
              <a:rPr lang="pt-BR" altLang="pt-BR" sz="6600" b="1" dirty="0">
                <a:solidFill>
                  <a:srgbClr val="006E89"/>
                </a:solidFill>
                <a:latin typeface="+mn-lt"/>
              </a:rPr>
              <a:t>Obrigada!</a:t>
            </a:r>
            <a:endParaRPr lang="pt-BR" altLang="pt-BR" sz="6600" b="1" dirty="0"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623926" y="9391972"/>
            <a:ext cx="2662487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65E344D-208B-40D7-AD1C-529E3D5BB4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36"/>
          <a:stretch/>
        </p:blipFill>
        <p:spPr>
          <a:xfrm>
            <a:off x="4582938" y="3415308"/>
            <a:ext cx="9120536" cy="3511188"/>
          </a:xfrm>
          <a:prstGeom prst="rect">
            <a:avLst/>
          </a:prstGeom>
        </p:spPr>
      </p:pic>
      <p:pic>
        <p:nvPicPr>
          <p:cNvPr id="7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30" y="8167836"/>
            <a:ext cx="3168352" cy="63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68339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/>
          <p:cNvSpPr txBox="1">
            <a:spLocks/>
          </p:cNvSpPr>
          <p:nvPr/>
        </p:nvSpPr>
        <p:spPr bwMode="auto">
          <a:xfrm>
            <a:off x="9431238" y="9535988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6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tângulo 2">
            <a:extLst>
              <a:ext uri="{FF2B5EF4-FFF2-40B4-BE49-F238E27FC236}">
                <a16:creationId xmlns:a16="http://schemas.microsoft.com/office/drawing/2014/main" id="{4A970346-478F-4E45-9F61-73C432A30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42" y="1490370"/>
            <a:ext cx="1735392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Versionamento</a:t>
            </a:r>
          </a:p>
          <a:p>
            <a:pPr>
              <a:defRPr/>
            </a:pP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D93F34F-1B63-4549-99EF-1F42E0B886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895" y="2636287"/>
            <a:ext cx="2448272" cy="146896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FFEB0B6-AE9D-4B30-8A5A-27DBE427F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18" y="2367533"/>
            <a:ext cx="2438400" cy="24384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AA59646-46DA-44FC-85C6-3F284A8E79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895" y="7159724"/>
            <a:ext cx="4146195" cy="2098691"/>
          </a:xfrm>
          <a:prstGeom prst="rect">
            <a:avLst/>
          </a:prstGeom>
        </p:spPr>
      </p:pic>
      <p:sp>
        <p:nvSpPr>
          <p:cNvPr id="15" name="Seta: da Esquerda para a Direita 14">
            <a:extLst>
              <a:ext uri="{FF2B5EF4-FFF2-40B4-BE49-F238E27FC236}">
                <a16:creationId xmlns:a16="http://schemas.microsoft.com/office/drawing/2014/main" id="{D73149C0-8021-474C-9A4D-CC350118A507}"/>
              </a:ext>
            </a:extLst>
          </p:cNvPr>
          <p:cNvSpPr/>
          <p:nvPr/>
        </p:nvSpPr>
        <p:spPr>
          <a:xfrm>
            <a:off x="3886622" y="3244696"/>
            <a:ext cx="5976664" cy="365125"/>
          </a:xfrm>
          <a:prstGeom prst="leftRightArrow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: de Cima para Baixo 18">
            <a:extLst>
              <a:ext uri="{FF2B5EF4-FFF2-40B4-BE49-F238E27FC236}">
                <a16:creationId xmlns:a16="http://schemas.microsoft.com/office/drawing/2014/main" id="{D37ECD76-76CB-474E-A043-EA1AB807FA5C}"/>
              </a:ext>
            </a:extLst>
          </p:cNvPr>
          <p:cNvSpPr/>
          <p:nvPr/>
        </p:nvSpPr>
        <p:spPr>
          <a:xfrm>
            <a:off x="11447462" y="4423420"/>
            <a:ext cx="432048" cy="2520280"/>
          </a:xfrm>
          <a:prstGeom prst="upDownArrow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A47C0EA-0276-4A80-B9A9-A56B733C70CD}"/>
              </a:ext>
            </a:extLst>
          </p:cNvPr>
          <p:cNvSpPr/>
          <p:nvPr/>
        </p:nvSpPr>
        <p:spPr>
          <a:xfrm>
            <a:off x="5372202" y="2457762"/>
            <a:ext cx="30055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Versão 3.04.00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CE88E929-E17E-4AD6-BBAB-69B1102752AF}"/>
              </a:ext>
            </a:extLst>
          </p:cNvPr>
          <p:cNvSpPr/>
          <p:nvPr/>
        </p:nvSpPr>
        <p:spPr>
          <a:xfrm>
            <a:off x="12118428" y="4662990"/>
            <a:ext cx="32406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Monitoramento</a:t>
            </a:r>
          </a:p>
          <a:p>
            <a:pPr algn="ctr"/>
            <a:r>
              <a:rPr lang="pt-B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Versão 1.00.00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982A5102-F6E9-4272-8676-94086EF08898}"/>
              </a:ext>
            </a:extLst>
          </p:cNvPr>
          <p:cNvSpPr/>
          <p:nvPr/>
        </p:nvSpPr>
        <p:spPr>
          <a:xfrm>
            <a:off x="12235992" y="6105861"/>
            <a:ext cx="35589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partir de 01/06/2019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098A0931-80BA-4B95-BE96-49BC3408155D}"/>
              </a:ext>
            </a:extLst>
          </p:cNvPr>
          <p:cNvSpPr txBox="1">
            <a:spLocks/>
          </p:cNvSpPr>
          <p:nvPr/>
        </p:nvSpPr>
        <p:spPr bwMode="auto">
          <a:xfrm>
            <a:off x="837" y="442"/>
            <a:ext cx="18285576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4000" b="1" dirty="0">
                <a:solidFill>
                  <a:srgbClr val="006E89"/>
                </a:solidFill>
                <a:latin typeface="Calibri" panose="020F0502020204030204" pitchFamily="34" charset="0"/>
              </a:rPr>
              <a:t>TISS – Nova Versão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1495FB6-915E-4948-B8FB-0A4EBBCF1279}"/>
              </a:ext>
            </a:extLst>
          </p:cNvPr>
          <p:cNvSpPr/>
          <p:nvPr/>
        </p:nvSpPr>
        <p:spPr>
          <a:xfrm>
            <a:off x="745871" y="5284449"/>
            <a:ext cx="92526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5400" b="1" dirty="0">
                <a:ln/>
                <a:solidFill>
                  <a:schemeClr val="accent3"/>
                </a:solidFill>
              </a:rPr>
              <a:t>Independência entre as versões</a:t>
            </a:r>
          </a:p>
        </p:txBody>
      </p:sp>
    </p:spTree>
    <p:extLst>
      <p:ext uri="{BB962C8B-B14F-4D97-AF65-F5344CB8AC3E}">
        <p14:creationId xmlns:p14="http://schemas.microsoft.com/office/powerpoint/2010/main" val="1204725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/>
          <p:cNvSpPr txBox="1">
            <a:spLocks/>
          </p:cNvSpPr>
          <p:nvPr/>
        </p:nvSpPr>
        <p:spPr bwMode="auto">
          <a:xfrm>
            <a:off x="9431238" y="9535988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7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-141370" y="0"/>
            <a:ext cx="18285576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4000" b="1" dirty="0">
                <a:solidFill>
                  <a:srgbClr val="006E89"/>
                </a:solidFill>
                <a:latin typeface="Calibri" panose="020F0502020204030204" pitchFamily="34" charset="0"/>
              </a:rPr>
              <a:t>TUSS DE MATERIAIS E OPME</a:t>
            </a:r>
          </a:p>
        </p:txBody>
      </p:sp>
      <p:sp>
        <p:nvSpPr>
          <p:cNvPr id="6" name="Retângulo 2">
            <a:extLst>
              <a:ext uri="{FF2B5EF4-FFF2-40B4-BE49-F238E27FC236}">
                <a16:creationId xmlns:a16="http://schemas.microsoft.com/office/drawing/2014/main" id="{8AEAB8D1-7EEB-456F-AF75-179CCF5B1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46" y="1360612"/>
            <a:ext cx="17641960" cy="735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Histórico</a:t>
            </a:r>
          </a:p>
          <a:p>
            <a:pPr>
              <a:defRPr/>
            </a:pPr>
            <a:endParaRPr lang="pt-BR" sz="20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endParaRPr lang="pt-BR" sz="28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pt-BR" sz="3600" b="1" dirty="0">
                <a:solidFill>
                  <a:srgbClr val="006E89"/>
                </a:solidFill>
              </a:rPr>
              <a:t>COPISS estuda nova estrutura para TUSS de Materiais e OPME – 2016/2019</a:t>
            </a:r>
            <a:r>
              <a:rPr lang="pt-BR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endParaRPr lang="pt-BR" sz="28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46CA687-CB34-4B3B-A1F8-80BDD6B534C3}"/>
              </a:ext>
            </a:extLst>
          </p:cNvPr>
          <p:cNvSpPr txBox="1"/>
          <p:nvPr/>
        </p:nvSpPr>
        <p:spPr>
          <a:xfrm>
            <a:off x="1078310" y="4723071"/>
            <a:ext cx="148336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96A1129-9851-449E-97C5-42EBDBE5F037}"/>
              </a:ext>
            </a:extLst>
          </p:cNvPr>
          <p:cNvSpPr txBox="1"/>
          <p:nvPr/>
        </p:nvSpPr>
        <p:spPr>
          <a:xfrm>
            <a:off x="1078309" y="3546499"/>
            <a:ext cx="161297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pt-BR" sz="3600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ANS propôs ao COPISS a reestruturação da Terminologia de Materiais e OPME em 3 (três) níveis de informação: Nome técnico, Produto (registro ANVISA) e modelo.</a:t>
            </a:r>
          </a:p>
          <a:p>
            <a:pPr algn="just"/>
            <a:endParaRPr lang="pt-BR" sz="3600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 marL="571500" indent="-571500" algn="just">
              <a:buFont typeface="Wingdings" pitchFamily="2" charset="2"/>
              <a:buChar char="Ø"/>
            </a:pPr>
            <a:r>
              <a:rPr lang="pt-BR" sz="3600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O processo de inclusão na TUSS consiste no “desdobramento” dos modelos existentes em cada registros ANVISA, dando origem a novos códigos TUSS. </a:t>
            </a:r>
          </a:p>
          <a:p>
            <a:endParaRPr lang="pt-BR" sz="3600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 marL="571500" indent="-571500" algn="just">
              <a:buFont typeface="Wingdings" pitchFamily="2" charset="2"/>
              <a:buChar char="Ø"/>
            </a:pPr>
            <a:r>
              <a:rPr lang="pt-BR" sz="3600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Foram priorizados, para inclusão na TUSS, os nomes técnicos revisados pela ANVISA. Atualmente estão sendo “desdobrados” e incluídos na TUSS os modelos dos demais </a:t>
            </a:r>
            <a:r>
              <a:rPr lang="pt-BR" sz="3600" dirty="0" err="1">
                <a:solidFill>
                  <a:srgbClr val="006E89"/>
                </a:solidFill>
                <a:latin typeface="+mj-lt"/>
                <a:ea typeface="+mj-ea"/>
                <a:cs typeface="+mj-cs"/>
              </a:rPr>
              <a:t>DMIs</a:t>
            </a:r>
            <a:r>
              <a:rPr lang="pt-BR" sz="3600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 identificados pela ANS e pelas entidades do COPISS. </a:t>
            </a:r>
          </a:p>
          <a:p>
            <a:endParaRPr lang="pt-BR" sz="3600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6166360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/>
          <p:cNvSpPr txBox="1">
            <a:spLocks/>
          </p:cNvSpPr>
          <p:nvPr/>
        </p:nvSpPr>
        <p:spPr bwMode="auto">
          <a:xfrm>
            <a:off x="9431238" y="9535988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8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-141370" y="0"/>
            <a:ext cx="18285576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4000" b="1" dirty="0">
                <a:solidFill>
                  <a:srgbClr val="006E89"/>
                </a:solidFill>
                <a:latin typeface="Calibri" panose="020F0502020204030204" pitchFamily="34" charset="0"/>
              </a:rPr>
              <a:t>TUSS DE MATERIAIS E OPME</a:t>
            </a:r>
          </a:p>
        </p:txBody>
      </p:sp>
      <p:sp>
        <p:nvSpPr>
          <p:cNvPr id="6" name="Retângulo 2">
            <a:extLst>
              <a:ext uri="{FF2B5EF4-FFF2-40B4-BE49-F238E27FC236}">
                <a16:creationId xmlns:a16="http://schemas.microsoft.com/office/drawing/2014/main" id="{8AEAB8D1-7EEB-456F-AF75-179CCF5B1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46" y="1360612"/>
            <a:ext cx="17641960" cy="68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Histórico</a:t>
            </a:r>
          </a:p>
          <a:p>
            <a:pPr>
              <a:defRPr/>
            </a:pPr>
            <a:endParaRPr lang="pt-BR" sz="20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endParaRPr lang="pt-BR" sz="28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pt-BR" sz="3600" b="1" dirty="0">
                <a:solidFill>
                  <a:srgbClr val="006E89"/>
                </a:solidFill>
              </a:rPr>
              <a:t>ANS decide pela volta da exigibilidade da TUSS de Materiais e OPME – FEV/2019</a:t>
            </a: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endParaRPr lang="pt-BR" sz="28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46CA687-CB34-4B3B-A1F8-80BDD6B534C3}"/>
              </a:ext>
            </a:extLst>
          </p:cNvPr>
          <p:cNvSpPr txBox="1"/>
          <p:nvPr/>
        </p:nvSpPr>
        <p:spPr>
          <a:xfrm>
            <a:off x="1078310" y="4723071"/>
            <a:ext cx="148336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96A1129-9851-449E-97C5-42EBDBE5F037}"/>
              </a:ext>
            </a:extLst>
          </p:cNvPr>
          <p:cNvSpPr txBox="1"/>
          <p:nvPr/>
        </p:nvSpPr>
        <p:spPr>
          <a:xfrm>
            <a:off x="1055848" y="3631332"/>
            <a:ext cx="148336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pt-BR" sz="3600" dirty="0">
                <a:solidFill>
                  <a:srgbClr val="006E89"/>
                </a:solidFill>
              </a:rPr>
              <a:t>Entre setembro de 2015 e fevereiro de 2019 a ANS publicou sucessivas versões da TUSS de Materiais e OPME com os nomes técnicos, produtos e modelos organizados conforme a nova estrutura. </a:t>
            </a:r>
            <a:endParaRPr lang="pt-BR" sz="3600" dirty="0"/>
          </a:p>
          <a:p>
            <a:pPr algn="just"/>
            <a:endParaRPr lang="pt-BR" sz="3600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 marL="571500" indent="-571500" algn="just">
              <a:buFont typeface="Wingdings" pitchFamily="2" charset="2"/>
              <a:buChar char="Ø"/>
            </a:pPr>
            <a:r>
              <a:rPr lang="pt-BR" sz="3600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Retorno da obrigatoriedade de adoção da terminologia </a:t>
            </a:r>
            <a:r>
              <a:rPr lang="pt-BR" sz="3600" dirty="0">
                <a:solidFill>
                  <a:srgbClr val="006E89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 </a:t>
            </a:r>
            <a:r>
              <a:rPr lang="pt-BR" sz="3600" dirty="0">
                <a:solidFill>
                  <a:srgbClr val="006E89"/>
                </a:solidFill>
              </a:rPr>
              <a:t>501ª Reunião Ordinária da d</a:t>
            </a:r>
            <a:r>
              <a:rPr lang="pt-BR" sz="3600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iretoria Colegiada da ANS (14/02/2019);</a:t>
            </a:r>
          </a:p>
          <a:p>
            <a:pPr algn="just"/>
            <a:endParaRPr lang="pt-BR" sz="3600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 marL="742950" indent="-742950" algn="just">
              <a:buFont typeface="Wingdings" pitchFamily="2" charset="2"/>
              <a:buChar char="Ø"/>
            </a:pPr>
            <a:r>
              <a:rPr lang="pt-BR" sz="3600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Prazo de implantação </a:t>
            </a:r>
            <a:r>
              <a:rPr lang="pt-BR" sz="3600" dirty="0">
                <a:solidFill>
                  <a:srgbClr val="006E89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 1 ano.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18711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/>
          <p:cNvSpPr txBox="1">
            <a:spLocks/>
          </p:cNvSpPr>
          <p:nvPr/>
        </p:nvSpPr>
        <p:spPr bwMode="auto">
          <a:xfrm>
            <a:off x="9431238" y="9535988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9</a:t>
            </a:fld>
            <a:endParaRPr lang="pt-BR" altLang="pt-BR" sz="18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-141370" y="0"/>
            <a:ext cx="18285576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4000" b="1" dirty="0">
                <a:solidFill>
                  <a:srgbClr val="006E89"/>
                </a:solidFill>
                <a:latin typeface="Calibri" panose="020F0502020204030204" pitchFamily="34" charset="0"/>
              </a:rPr>
              <a:t>TUSS DE MATERIAIS E OPME</a:t>
            </a:r>
          </a:p>
        </p:txBody>
      </p:sp>
      <p:sp>
        <p:nvSpPr>
          <p:cNvPr id="6" name="Retângulo 2">
            <a:extLst>
              <a:ext uri="{FF2B5EF4-FFF2-40B4-BE49-F238E27FC236}">
                <a16:creationId xmlns:a16="http://schemas.microsoft.com/office/drawing/2014/main" id="{8AEAB8D1-7EEB-456F-AF75-179CCF5B1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46" y="1360612"/>
            <a:ext cx="1764196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600" b="1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Estrutura da </a:t>
            </a:r>
            <a:r>
              <a:rPr lang="pt-BR" sz="3600" b="1" dirty="0">
                <a:solidFill>
                  <a:srgbClr val="006E89"/>
                </a:solidFill>
              </a:rPr>
              <a:t>TUSS de Materiais e OPME :</a:t>
            </a: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pt-BR" sz="20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pt-BR" sz="3600" b="1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46CA687-CB34-4B3B-A1F8-80BDD6B534C3}"/>
              </a:ext>
            </a:extLst>
          </p:cNvPr>
          <p:cNvSpPr txBox="1"/>
          <p:nvPr/>
        </p:nvSpPr>
        <p:spPr>
          <a:xfrm>
            <a:off x="1078310" y="4723071"/>
            <a:ext cx="148336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96A1129-9851-449E-97C5-42EBDBE5F037}"/>
              </a:ext>
            </a:extLst>
          </p:cNvPr>
          <p:cNvSpPr txBox="1"/>
          <p:nvPr/>
        </p:nvSpPr>
        <p:spPr>
          <a:xfrm>
            <a:off x="1048033" y="2814856"/>
            <a:ext cx="148336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A TUSS de Materiais e OPME foi estruturada em 3 (três) níveis de informação:</a:t>
            </a:r>
          </a:p>
          <a:p>
            <a:endParaRPr lang="pt-BR" sz="3600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r>
              <a:rPr lang="pt-BR" sz="3600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Nível 1:  Código TUSS para cada nome técnico da ANVISA;</a:t>
            </a:r>
          </a:p>
          <a:p>
            <a:endParaRPr lang="pt-BR" sz="3600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pPr lvl="1"/>
            <a:r>
              <a:rPr lang="pt-BR" sz="3600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Nível 2:  Código TUSS para cada registro ANVISA do nome técnico, sem 		       especificação de modelo ou referência;</a:t>
            </a:r>
          </a:p>
          <a:p>
            <a:pPr lvl="1"/>
            <a:endParaRPr lang="pt-BR" sz="3600" dirty="0">
              <a:solidFill>
                <a:srgbClr val="006E89"/>
              </a:solidFill>
              <a:latin typeface="+mj-lt"/>
              <a:ea typeface="+mj-ea"/>
              <a:cs typeface="+mj-cs"/>
            </a:endParaRPr>
          </a:p>
          <a:p>
            <a:r>
              <a:rPr lang="pt-BR" sz="3600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	Nível 3: Código TUSS para cada modelo do registro ANVISA.</a:t>
            </a:r>
          </a:p>
          <a:p>
            <a:r>
              <a:rPr lang="pt-BR" sz="3600" dirty="0">
                <a:solidFill>
                  <a:srgbClr val="006E89"/>
                </a:solidFill>
                <a:latin typeface="+mj-lt"/>
                <a:ea typeface="+mj-ea"/>
                <a:cs typeface="+mj-cs"/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6590800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2_Personalizar design">
  <a:themeElements>
    <a:clrScheme name="Expertise  - paleta 1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797B7E"/>
      </a:accent1>
      <a:accent2>
        <a:srgbClr val="DF4F3B"/>
      </a:accent2>
      <a:accent3>
        <a:srgbClr val="009999"/>
      </a:accent3>
      <a:accent4>
        <a:srgbClr val="0679A3"/>
      </a:accent4>
      <a:accent5>
        <a:srgbClr val="FFC000"/>
      </a:accent5>
      <a:accent6>
        <a:srgbClr val="00C0BC"/>
      </a:accent6>
      <a:hlink>
        <a:srgbClr val="0679A3"/>
      </a:hlink>
      <a:folHlink>
        <a:srgbClr val="7030A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11813</TotalTime>
  <Words>2368</Words>
  <Application>Microsoft Macintosh PowerPoint</Application>
  <PresentationFormat>Personalizar</PresentationFormat>
  <Paragraphs>446</Paragraphs>
  <Slides>52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9" baseType="lpstr">
      <vt:lpstr>Arial</vt:lpstr>
      <vt:lpstr>Calibri</vt:lpstr>
      <vt:lpstr>Courier New</vt:lpstr>
      <vt:lpstr>Helvetica</vt:lpstr>
      <vt:lpstr>HelveticaNeue Condensed</vt:lpstr>
      <vt:lpstr>Wingdings</vt:lpstr>
      <vt:lpstr>2_Personalizar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Expertise</dc:title>
  <dc:creator>Expertise Inteligencia e pesquisa de mercado</dc:creator>
  <cp:lastModifiedBy>luiz antonio carvalho</cp:lastModifiedBy>
  <cp:revision>1069</cp:revision>
  <dcterms:created xsi:type="dcterms:W3CDTF">2016-01-16T10:55:01Z</dcterms:created>
  <dcterms:modified xsi:type="dcterms:W3CDTF">2019-10-29T23:56:56Z</dcterms:modified>
</cp:coreProperties>
</file>