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19" r:id="rId4"/>
    <p:sldId id="321" r:id="rId5"/>
    <p:sldId id="336" r:id="rId6"/>
    <p:sldId id="323" r:id="rId7"/>
    <p:sldId id="324" r:id="rId8"/>
    <p:sldId id="330" r:id="rId9"/>
    <p:sldId id="329" r:id="rId10"/>
    <p:sldId id="337" r:id="rId11"/>
    <p:sldId id="326" r:id="rId12"/>
    <p:sldId id="332" r:id="rId13"/>
    <p:sldId id="331" r:id="rId14"/>
    <p:sldId id="335" r:id="rId15"/>
    <p:sldId id="273" r:id="rId16"/>
    <p:sldId id="306" r:id="rId17"/>
    <p:sldId id="308" r:id="rId18"/>
    <p:sldId id="309" r:id="rId19"/>
    <p:sldId id="313" r:id="rId20"/>
    <p:sldId id="316" r:id="rId21"/>
    <p:sldId id="333" r:id="rId22"/>
    <p:sldId id="31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925B-6F4A-4976-BFEA-8F41C3141253}" type="datetimeFigureOut">
              <a:rPr lang="pt-BR" smtClean="0"/>
              <a:pPr/>
              <a:t>08/11/2015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BA4D-6496-4686-AF95-A6D4F95B2A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925B-6F4A-4976-BFEA-8F41C3141253}" type="datetimeFigureOut">
              <a:rPr lang="pt-BR" smtClean="0"/>
              <a:pPr/>
              <a:t>08/11/2015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BA4D-6496-4686-AF95-A6D4F95B2A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925B-6F4A-4976-BFEA-8F41C3141253}" type="datetimeFigureOut">
              <a:rPr lang="pt-BR" smtClean="0"/>
              <a:pPr/>
              <a:t>08/11/2015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BA4D-6496-4686-AF95-A6D4F95B2A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925B-6F4A-4976-BFEA-8F41C3141253}" type="datetimeFigureOut">
              <a:rPr lang="pt-BR" smtClean="0"/>
              <a:pPr/>
              <a:t>08/11/2015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BA4D-6496-4686-AF95-A6D4F95B2A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925B-6F4A-4976-BFEA-8F41C3141253}" type="datetimeFigureOut">
              <a:rPr lang="pt-BR" smtClean="0"/>
              <a:pPr/>
              <a:t>08/11/2015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BA4D-6496-4686-AF95-A6D4F95B2A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925B-6F4A-4976-BFEA-8F41C3141253}" type="datetimeFigureOut">
              <a:rPr lang="pt-BR" smtClean="0"/>
              <a:pPr/>
              <a:t>08/11/2015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BA4D-6496-4686-AF95-A6D4F95B2A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925B-6F4A-4976-BFEA-8F41C3141253}" type="datetimeFigureOut">
              <a:rPr lang="pt-BR" smtClean="0"/>
              <a:pPr/>
              <a:t>08/11/2015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BA4D-6496-4686-AF95-A6D4F95B2A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925B-6F4A-4976-BFEA-8F41C3141253}" type="datetimeFigureOut">
              <a:rPr lang="pt-BR" smtClean="0"/>
              <a:pPr/>
              <a:t>08/11/2015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BA4D-6496-4686-AF95-A6D4F95B2A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925B-6F4A-4976-BFEA-8F41C3141253}" type="datetimeFigureOut">
              <a:rPr lang="pt-BR" smtClean="0"/>
              <a:pPr/>
              <a:t>08/11/2015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BA4D-6496-4686-AF95-A6D4F95B2A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925B-6F4A-4976-BFEA-8F41C3141253}" type="datetimeFigureOut">
              <a:rPr lang="pt-BR" smtClean="0"/>
              <a:pPr/>
              <a:t>08/11/2015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BA4D-6496-4686-AF95-A6D4F95B2A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925B-6F4A-4976-BFEA-8F41C3141253}" type="datetimeFigureOut">
              <a:rPr lang="pt-BR" smtClean="0"/>
              <a:pPr/>
              <a:t>08/11/2015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BA4D-6496-4686-AF95-A6D4F95B2A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925B-6F4A-4976-BFEA-8F41C3141253}" type="datetimeFigureOut">
              <a:rPr lang="pt-BR" smtClean="0"/>
              <a:pPr/>
              <a:t>08/11/2015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BBA4D-6496-4686-AF95-A6D4F95B2A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abetes.niddk.gov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Planilha_do_Microsoft_Office_Excel_97-2003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Planilha_do_Microsoft_Office_Excel_97-20033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895079"/>
            <a:ext cx="7772400" cy="1470025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Organizando o cuidado em redes de atenção à saúde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060776"/>
            <a:ext cx="6400800" cy="17526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Eugênio </a:t>
            </a:r>
            <a:r>
              <a:rPr lang="pt-BR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Vilaça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Mendes</a:t>
            </a:r>
            <a:endParaRPr lang="pt-B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1013827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Seminário de Regulação Assistencial – ANS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Rio de Janeiro, 10 de novembro de 2015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controle do diabetes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7200" y="765175"/>
            <a:ext cx="397033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Brasil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pt-BR" sz="2000" dirty="0">
              <a:solidFill>
                <a:srgbClr val="FF0000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Apenas 10% dos portadores de diabetes tipo 1 apresentaram níveis glicêmicos controlados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Apenas 27% dos portadores de diabetes tipo 2 apresentaram níveis glicêmicos controlados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45% dos portadores de diabetes apresentaram sinais de retinopatias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44% dos portadores de diabetes apresentaram neuropatias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16% dos portadores de diabetes apresentaram alterações renais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Gasto </a:t>
            </a:r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 capita/ano em saúde: US 721,00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t-BR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pt-BR" sz="1700" b="0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48200" y="765175"/>
            <a:ext cx="42449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pt-BR" sz="2000" dirty="0">
                <a:solidFill>
                  <a:schemeClr val="tx1"/>
                </a:solidFill>
                <a:cs typeface="Arial" charset="0"/>
              </a:rPr>
              <a:t>             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Estados Unidos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pt-BR" sz="2000" dirty="0">
              <a:solidFill>
                <a:srgbClr val="FF0000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1800" b="1" dirty="0">
                <a:solidFill>
                  <a:schemeClr val="tx1"/>
                </a:solidFill>
                <a:cs typeface="Arial" charset="0"/>
              </a:rPr>
              <a:t>17,9 milhões de portadores de diabetes, 5,7% milhões sem diagnóstico (32%)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1800" b="1" dirty="0">
                <a:solidFill>
                  <a:schemeClr val="tx1"/>
                </a:solidFill>
                <a:cs typeface="Arial" charset="0"/>
              </a:rPr>
              <a:t>Apenas 37% dos portadores de diabetes apresentaram níveis glicêmicos controlados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1800" b="1" dirty="0">
                <a:solidFill>
                  <a:schemeClr val="tx1"/>
                </a:solidFill>
                <a:cs typeface="Arial" charset="0"/>
              </a:rPr>
              <a:t>35% dos portadores de diabetes apresentaram sinais de retinopatias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1800" b="1" dirty="0">
                <a:solidFill>
                  <a:schemeClr val="tx1"/>
                </a:solidFill>
                <a:cs typeface="Arial" charset="0"/>
              </a:rPr>
              <a:t>58% dos portadores de diabetes apresentaram  doenças cardiovasculares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1800" b="1" dirty="0">
                <a:solidFill>
                  <a:schemeClr val="tx1"/>
                </a:solidFill>
                <a:cs typeface="Arial" charset="0"/>
              </a:rPr>
              <a:t>30% a 70% dos portadores de diabetes apresentaram neuropatias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1800" b="1" dirty="0">
                <a:solidFill>
                  <a:schemeClr val="tx1"/>
                </a:solidFill>
                <a:cs typeface="Arial" charset="0"/>
              </a:rPr>
              <a:t>15% dos portadores de diabetes submeteram-se a amputações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1800" b="1" dirty="0">
                <a:solidFill>
                  <a:schemeClr val="tx1"/>
                </a:solidFill>
                <a:cs typeface="Arial" charset="0"/>
              </a:rPr>
              <a:t>Gasto per capita/ano em saúde: us 7.164,00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t-BR" sz="1700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827088" y="5868988"/>
            <a:ext cx="86407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Fontes</a:t>
            </a:r>
            <a:r>
              <a:rPr lang="es-ES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                                                                                                                                                                                                  </a:t>
            </a:r>
            <a:r>
              <a:rPr lang="es-ES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Dominguez</a:t>
            </a:r>
            <a:r>
              <a:rPr lang="es-ES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BC. Controle </a:t>
            </a:r>
            <a:r>
              <a:rPr lang="es-ES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ainda</a:t>
            </a:r>
            <a:r>
              <a:rPr lang="es-ES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é </a:t>
            </a:r>
            <a:r>
              <a:rPr lang="es-ES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baixo</a:t>
            </a:r>
            <a:r>
              <a:rPr lang="es-ES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 Brasil. RADIS, 59: 11, 2007.</a:t>
            </a:r>
            <a:endParaRPr lang="pt-BR" sz="12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National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Institute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Diabetes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Digestive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Kidney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Disease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National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Diabetes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Statistics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2007. Disponível em: 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www.diabetes.niddk.gov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World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Organization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World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Statistics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2011.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Geneva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WHO, 2011                                                                          </a:t>
            </a:r>
            <a:r>
              <a:rPr lang="pt-BR" sz="1200" b="0" dirty="0">
                <a:solidFill>
                  <a:schemeClr val="tx1"/>
                </a:solidFill>
                <a:cs typeface="Arial" charset="0"/>
              </a:rPr>
              <a:t>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5760"/>
            <a:ext cx="9036496" cy="1143000"/>
          </a:xfr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problema dos sistema de atenção à saúde </a:t>
            </a: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como solucioná-lo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t-BR" sz="6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problema  </a:t>
            </a:r>
          </a:p>
          <a:p>
            <a:pPr>
              <a:buNone/>
            </a:pPr>
            <a:r>
              <a:rPr lang="pt-BR" sz="5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5000" b="1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pt-BR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A incoerência entre uma situação de saúde que combina transições demográfica e nutricional  aceleradas e tripla carga de doença, com forte predomínio relativo de condições crônicas, e um sistema fragmentado de saúde que opera de forma episódica e  reativa e que é voltado principalmente para a atenção aos eventos agudos e às </a:t>
            </a:r>
            <a:r>
              <a:rPr lang="pt-BR" sz="5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agudizações</a:t>
            </a:r>
            <a:r>
              <a:rPr lang="pt-BR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das condições crônicas</a:t>
            </a:r>
            <a:endParaRPr lang="pt-BR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pt-BR" sz="6000" b="1" dirty="0" smtClean="0">
                <a:latin typeface="Arial" pitchFamily="34" charset="0"/>
                <a:cs typeface="Arial" pitchFamily="34" charset="0"/>
              </a:rPr>
              <a:t>A solução</a:t>
            </a:r>
          </a:p>
          <a:p>
            <a:pPr>
              <a:buNone/>
              <a:defRPr/>
            </a:pPr>
            <a:r>
              <a:rPr lang="pt-BR" sz="3400" b="1" dirty="0" smtClean="0">
                <a:latin typeface="Arial" pitchFamily="34" charset="0"/>
                <a:cs typeface="Arial" pitchFamily="34" charset="0"/>
              </a:rPr>
              <a:t>                                                      </a:t>
            </a:r>
            <a:r>
              <a:rPr lang="pt-BR" sz="5000" b="1" dirty="0" smtClean="0">
                <a:latin typeface="Arial" pitchFamily="34" charset="0"/>
                <a:cs typeface="Arial" pitchFamily="34" charset="0"/>
              </a:rPr>
              <a:t>Estabelecer a coerência entre a situação de saúde que combina transição demográfica e nutricional aceleradas e tripla carga de doença, com forte predomínio </a:t>
            </a:r>
            <a:r>
              <a:rPr lang="pt-BR" sz="5000" b="1" dirty="0">
                <a:latin typeface="Arial" pitchFamily="34" charset="0"/>
                <a:cs typeface="Arial" pitchFamily="34" charset="0"/>
              </a:rPr>
              <a:t>relativo </a:t>
            </a:r>
            <a:r>
              <a:rPr lang="pt-BR" sz="5000" b="1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5000" b="1" dirty="0">
                <a:latin typeface="Arial" pitchFamily="34" charset="0"/>
                <a:cs typeface="Arial" pitchFamily="34" charset="0"/>
              </a:rPr>
              <a:t>condições crônicas </a:t>
            </a:r>
            <a:r>
              <a:rPr lang="pt-BR" sz="5000" b="1" dirty="0" smtClean="0">
                <a:latin typeface="Arial" pitchFamily="34" charset="0"/>
                <a:cs typeface="Arial" pitchFamily="34" charset="0"/>
              </a:rPr>
              <a:t>por meio da implantação de um sistema integrado </a:t>
            </a:r>
            <a:r>
              <a:rPr lang="pt-BR" sz="5000" b="1" dirty="0">
                <a:latin typeface="Arial" pitchFamily="34" charset="0"/>
                <a:cs typeface="Arial" pitchFamily="34" charset="0"/>
              </a:rPr>
              <a:t>que opera de forma contínua e proativa e </a:t>
            </a:r>
            <a:r>
              <a:rPr lang="pt-BR" sz="5000" b="1" dirty="0" smtClean="0">
                <a:latin typeface="Arial" pitchFamily="34" charset="0"/>
                <a:cs typeface="Arial" pitchFamily="34" charset="0"/>
              </a:rPr>
              <a:t>que é voltado </a:t>
            </a:r>
            <a:r>
              <a:rPr lang="pt-BR" sz="5000" b="1" dirty="0">
                <a:latin typeface="Arial" pitchFamily="34" charset="0"/>
                <a:cs typeface="Arial" pitchFamily="34" charset="0"/>
              </a:rPr>
              <a:t>equilibradamente para a atenção </a:t>
            </a:r>
            <a:r>
              <a:rPr lang="pt-BR" sz="5000" b="1" dirty="0" smtClean="0">
                <a:latin typeface="Arial" pitchFamily="34" charset="0"/>
                <a:cs typeface="Arial" pitchFamily="34" charset="0"/>
              </a:rPr>
              <a:t>aos eventos agudos e às condições crônicas:                                                         </a:t>
            </a:r>
            <a:r>
              <a:rPr lang="pt-BR" sz="5000" b="1" dirty="0">
                <a:latin typeface="Arial" pitchFamily="34" charset="0"/>
                <a:cs typeface="Arial" pitchFamily="34" charset="0"/>
              </a:rPr>
              <a:t>as redes de atenção à saúde </a:t>
            </a:r>
          </a:p>
          <a:p>
            <a:pPr>
              <a:spcBef>
                <a:spcPct val="50000"/>
              </a:spcBef>
              <a:defRPr/>
            </a:pPr>
            <a:endParaRPr lang="pt-BR" sz="5000" dirty="0"/>
          </a:p>
          <a:p>
            <a:endParaRPr lang="pt-BR" sz="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9592" y="645333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Fonte: Mendes EV. As redes de atenção à saúde. Brasília, Organização Pan-Americana da Saúde, 2011.</a:t>
            </a: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896" y="19776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características das redes de atenção à saúde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1700808"/>
            <a:ext cx="8229600" cy="4525963"/>
          </a:xfrm>
        </p:spPr>
        <p:txBody>
          <a:bodyPr>
            <a:noAutofit/>
          </a:bodyPr>
          <a:lstStyle/>
          <a:p>
            <a:pPr eaLnBrk="0" fontAlgn="base" hangingPunct="0"/>
            <a:r>
              <a:rPr lang="pt-BR" sz="2200" b="1" dirty="0" smtClean="0"/>
              <a:t>Organizado por um contínuo de atenção</a:t>
            </a:r>
            <a:endParaRPr lang="pt-BR" sz="2200" dirty="0" smtClean="0"/>
          </a:p>
          <a:p>
            <a:pPr eaLnBrk="0" fontAlgn="base" hangingPunct="0"/>
            <a:r>
              <a:rPr lang="pt-BR" sz="2200" b="1" dirty="0" smtClean="0"/>
              <a:t>Organizado por uma rede </a:t>
            </a:r>
            <a:r>
              <a:rPr lang="pt-BR" sz="2200" b="1" dirty="0" err="1" smtClean="0"/>
              <a:t>poliárquica</a:t>
            </a:r>
            <a:endParaRPr lang="pt-BR" sz="2200" b="1" dirty="0" smtClean="0"/>
          </a:p>
          <a:p>
            <a:pPr eaLnBrk="0" fontAlgn="base" hangingPunct="0"/>
            <a:r>
              <a:rPr lang="pt-BR" sz="2200" b="1" dirty="0" smtClean="0"/>
              <a:t>Orientado para a atenção a condições crônicas e agudas</a:t>
            </a:r>
            <a:endParaRPr lang="pt-BR" sz="2200" dirty="0" smtClean="0"/>
          </a:p>
          <a:p>
            <a:pPr eaLnBrk="0" fontAlgn="base" hangingPunct="0"/>
            <a:r>
              <a:rPr lang="pt-BR" sz="2200" b="1" dirty="0" smtClean="0"/>
              <a:t>Voltado para uma população</a:t>
            </a:r>
            <a:endParaRPr lang="pt-BR" sz="2200" dirty="0" smtClean="0"/>
          </a:p>
          <a:p>
            <a:pPr eaLnBrk="0" fontAlgn="base" hangingPunct="0"/>
            <a:r>
              <a:rPr lang="pt-BR" sz="2200" b="1" dirty="0" smtClean="0"/>
              <a:t>O sujeito é agente de saúde</a:t>
            </a:r>
            <a:endParaRPr lang="pt-BR" sz="2200" dirty="0" smtClean="0"/>
          </a:p>
          <a:p>
            <a:pPr eaLnBrk="0" fontAlgn="base" hangingPunct="0"/>
            <a:r>
              <a:rPr lang="pt-BR" sz="2200" b="1" dirty="0" smtClean="0"/>
              <a:t>Proativo</a:t>
            </a:r>
            <a:endParaRPr lang="pt-BR" sz="2200" dirty="0" smtClean="0"/>
          </a:p>
          <a:p>
            <a:pPr eaLnBrk="0" fontAlgn="base" hangingPunct="0"/>
            <a:r>
              <a:rPr lang="pt-BR" sz="2200" b="1" dirty="0" smtClean="0"/>
              <a:t>Atenção integral</a:t>
            </a:r>
            <a:endParaRPr lang="pt-BR" sz="2200" dirty="0" smtClean="0"/>
          </a:p>
          <a:p>
            <a:pPr eaLnBrk="0" fontAlgn="base" hangingPunct="0"/>
            <a:r>
              <a:rPr lang="pt-BR" sz="2200" b="1" dirty="0" smtClean="0"/>
              <a:t>Cuidado interdisciplinar</a:t>
            </a:r>
            <a:endParaRPr lang="pt-BR" sz="2200" dirty="0" smtClean="0"/>
          </a:p>
          <a:p>
            <a:pPr eaLnBrk="0" fontAlgn="base" hangingPunct="0"/>
            <a:r>
              <a:rPr lang="pt-BR" sz="2200" b="1" dirty="0" smtClean="0"/>
              <a:t>Alinhamento do modelo de gestão: a gestão de base populacional</a:t>
            </a:r>
            <a:endParaRPr lang="pt-BR" sz="2200" dirty="0" smtClean="0"/>
          </a:p>
          <a:p>
            <a:pPr eaLnBrk="0" fontAlgn="base" hangingPunct="0"/>
            <a:r>
              <a:rPr lang="pt-BR" sz="2200" b="1" dirty="0" smtClean="0"/>
              <a:t>Alinhamento do modelo econômico: o financiamento por capitação ou por um ciclo completo de atendimento a uma condição de saúde</a:t>
            </a:r>
            <a:endParaRPr lang="pt-BR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99592" y="6567735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Fonte: Mendes EV. As redes de atenção à saúde. Brasília, Organização Pan-Americana da Saúde, 2011.</a:t>
            </a:r>
          </a:p>
          <a:p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elementos de uma rede de atenção                à saúde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439541"/>
            <a:ext cx="8229600" cy="4525963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população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estrutura operacional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 modelos de atenção às condições crônicas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27584" y="6104329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Fonte: Mendes EV. As redes de atenção à saúde. Brasília, Organização Pan-Americana da Saúde, 2011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12875"/>
            <a:ext cx="73453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 txBox="1">
            <a:spLocks/>
          </p:cNvSpPr>
          <p:nvPr/>
        </p:nvSpPr>
        <p:spPr>
          <a:xfrm>
            <a:off x="457200" y="444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 estrutura operacional das redes de atenção à saúde</a:t>
            </a:r>
          </a:p>
        </p:txBody>
      </p:sp>
      <p:sp>
        <p:nvSpPr>
          <p:cNvPr id="4" name="CaixaDeTexto 4"/>
          <p:cNvSpPr txBox="1">
            <a:spLocks noChangeArrowheads="1"/>
          </p:cNvSpPr>
          <p:nvPr/>
        </p:nvSpPr>
        <p:spPr bwMode="auto">
          <a:xfrm>
            <a:off x="684213" y="6453188"/>
            <a:ext cx="83883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Fonte: Mendes EV. As redes de atenção à saúde. Brasília, Organização Pan-Americana da Saúde, 2011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12778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Os modelos de atenção à saúde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8" y="3583557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 modelo de atenção aos eventos agudos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 modelos de atenção às condições crônicas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088" y="6092825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Fonte:  Mendes EV. As redes de atenção à saúde. Brasília, Organização Pan-Americana da Saúde, 2011</a:t>
            </a:r>
          </a:p>
          <a:p>
            <a:endParaRPr lang="pt-BR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755650" y="2528888"/>
          <a:ext cx="7848872" cy="2992722"/>
        </p:xfrm>
        <a:graphic>
          <a:graphicData uri="http://schemas.openxmlformats.org/drawingml/2006/table">
            <a:tbl>
              <a:tblPr/>
              <a:tblGrid>
                <a:gridCol w="3782591"/>
                <a:gridCol w="4066281"/>
              </a:tblGrid>
              <a:tr h="836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Eventos agudos</a:t>
                      </a:r>
                      <a:endParaRPr lang="pt-BR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Condições crônicas não </a:t>
                      </a:r>
                      <a:r>
                        <a:rPr lang="pt-BR" sz="24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agudizadas</a:t>
                      </a:r>
                      <a:endParaRPr lang="pt-BR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Episódicas</a:t>
                      </a:r>
                      <a:endParaRPr lang="pt-BR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Contínuas</a:t>
                      </a:r>
                      <a:endParaRPr lang="pt-BR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Reativas</a:t>
                      </a:r>
                      <a:endParaRPr lang="pt-BR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Proativas</a:t>
                      </a:r>
                      <a:endParaRPr lang="pt-BR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Integrada</a:t>
                      </a:r>
                      <a:endParaRPr lang="pt-BR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Integradas</a:t>
                      </a:r>
                      <a:endParaRPr lang="pt-BR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sz="18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-36512" y="413792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 organização das respostas sociais aos eventos agudos e às condições crônicas pelos sistemas de atenção à saúde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684213" y="6095037"/>
            <a:ext cx="8137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Fontes:                                                                                                                                                                           Organização Mundial da Saúde. Cuidados inovadores para condições crônicas: componentes estruturais de ação. Brasília, OMS, 2003                                                                                                                                                 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55650" y="1349375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Os modelos de atenção às condições crônicas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3583558"/>
            <a:ext cx="8229600" cy="452596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t-BR" sz="24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modelo de atenção crônica (</a:t>
            </a:r>
            <a:r>
              <a:rPr lang="pt-BR" sz="2400" b="1" i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chronic</a:t>
            </a:r>
            <a:r>
              <a:rPr lang="pt-BR" sz="2400" b="1" i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i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care</a:t>
            </a:r>
            <a:r>
              <a:rPr lang="pt-BR" sz="2400" b="1" i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i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pt-BR" sz="24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t-BR" sz="24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modelo da pirâmide de risco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t-BR" sz="24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modelo de atenção às condições crônicas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900113" y="6269038"/>
            <a:ext cx="7416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Fonte: Mendes EV. As redes de atenção à saúde. Brasília, Organização Pan-Americana da Saúde, 2011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11188" y="152400"/>
            <a:ext cx="734377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O modelo de atenção crônica (</a:t>
            </a:r>
            <a:r>
              <a:rPr lang="pt-BR" sz="3200" b="1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chronic</a:t>
            </a:r>
            <a:r>
              <a:rPr lang="pt-BR" sz="32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pt-BR" sz="3200" b="1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care</a:t>
            </a:r>
            <a:r>
              <a:rPr lang="pt-BR" sz="32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pt-BR" sz="3200" b="1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model</a:t>
            </a:r>
            <a:r>
              <a:rPr lang="pt-BR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5" y="1557338"/>
            <a:ext cx="7529513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8313" y="6238875"/>
            <a:ext cx="8253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Fonte: Wagner EH.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Chronic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disease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management: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will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take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improve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care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chronic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illness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Effective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Clinical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Practice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1: 2-4, 1998 (Direito de uso de imagem concedido pelo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American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College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Physicians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/Tradução de responsabilidade do apresentador)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536" y="3417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modelo da pirâmide de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risco 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66725" y="5909518"/>
            <a:ext cx="8569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Fontes:                                                                                                                                                                                              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Department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Supporting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long-term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conditions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a NHS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social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care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local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innovation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integration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Leeds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Long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Conditions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Team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Primary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Care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Department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2005                                            Porter M.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Population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care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chronic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conditions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management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Kaiser Permanente.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Oakland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Kaiser Permanente, 2007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844650"/>
            <a:ext cx="51831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55650" y="120588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 transição da saúde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95288" y="3007493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transição das condições de saúde:                      </a:t>
            </a: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Determinada por fatores contextuais dos sistemas de atenção à saúde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transição dos sistemas de atenção à saúde: </a:t>
            </a: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Determinadas por fatores internos dos sistemas de atenção à saúde</a:t>
            </a:r>
          </a:p>
        </p:txBody>
      </p:sp>
      <p:sp>
        <p:nvSpPr>
          <p:cNvPr id="4" name="CaixaDeTexto 7"/>
          <p:cNvSpPr txBox="1">
            <a:spLocks noChangeArrowheads="1"/>
          </p:cNvSpPr>
          <p:nvPr/>
        </p:nvSpPr>
        <p:spPr bwMode="auto">
          <a:xfrm>
            <a:off x="755650" y="5697538"/>
            <a:ext cx="8064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Fontes</a:t>
            </a:r>
            <a:r>
              <a:rPr lang="es-ES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s-ES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Frenk</a:t>
            </a:r>
            <a:r>
              <a:rPr lang="es-ES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J. et al. </a:t>
            </a:r>
            <a:r>
              <a:rPr lang="es-MX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 La transición </a:t>
            </a:r>
            <a:r>
              <a:rPr lang="es-MX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epidemiologica</a:t>
            </a:r>
            <a:r>
              <a:rPr lang="es-MX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s-MX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America</a:t>
            </a:r>
            <a:r>
              <a:rPr lang="es-MX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Latina. </a:t>
            </a:r>
            <a:r>
              <a:rPr lang="es-ES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Boletín de la Oficina Sanitaria Panamericana,                      111: 458-4</a:t>
            </a:r>
            <a:r>
              <a:rPr lang="en-US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96, 1991. </a:t>
            </a:r>
            <a:endParaRPr lang="pt-BR" sz="12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Schramm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JMA </a:t>
            </a:r>
            <a:r>
              <a:rPr lang="pt-BR" sz="1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al. - Transição epidemiológica e o estudo de carga de doença no Brasil. Ciência &amp; Saúde Coletiva, 9: 897-908, 2004. </a:t>
            </a:r>
          </a:p>
          <a:p>
            <a:r>
              <a:rPr lang="pt-BR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1257300"/>
            <a:ext cx="8780463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modelo de atenção às condições crônicas para o SUS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3850" y="6597650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Fonte:  Mendes EV. As redes de atenção à saúde. Brasília, Organização Pan-Americana da Saúde, 2011</a:t>
            </a:r>
          </a:p>
          <a:p>
            <a:endParaRPr lang="pt-BR" sz="12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468313" y="5300663"/>
          <a:ext cx="1582737" cy="1081087"/>
        </p:xfrm>
        <a:graphic>
          <a:graphicData uri="http://schemas.openxmlformats.org/presentationml/2006/ole">
            <p:oleObj spid="_x0000_s5122" name="Figura" r:id="rId4" imgW="5279136" imgH="2438400" progId="Word.Picture.8">
              <p:embed/>
            </p:oleObj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5445125"/>
            <a:ext cx="10795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1187450" y="4941888"/>
            <a:ext cx="144463" cy="358775"/>
          </a:xfrm>
          <a:prstGeom prst="upArrow">
            <a:avLst>
              <a:gd name="adj1" fmla="val 50000"/>
              <a:gd name="adj2" fmla="val 62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4427538" y="4941888"/>
            <a:ext cx="144462" cy="358775"/>
          </a:xfrm>
          <a:prstGeom prst="upArrow">
            <a:avLst>
              <a:gd name="adj1" fmla="val 50000"/>
              <a:gd name="adj2" fmla="val 62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7523163" y="4941888"/>
            <a:ext cx="144462" cy="358775"/>
          </a:xfrm>
          <a:prstGeom prst="upArrow">
            <a:avLst>
              <a:gd name="adj1" fmla="val 50000"/>
              <a:gd name="adj2" fmla="val 62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313363"/>
            <a:ext cx="187325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417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Conclusões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/>
          </a:bodyPr>
          <a:lstStyle/>
          <a:p>
            <a:r>
              <a:rPr lang="pt-BR" sz="1800" b="1" dirty="0" smtClean="0">
                <a:latin typeface="Arial" pitchFamily="34" charset="0"/>
                <a:cs typeface="Arial" pitchFamily="34" charset="0"/>
              </a:rPr>
              <a:t>Há uma crise profunda na organização microeconômica dos sistemas de saúde brasileiros, publico e privados, determinada pela incoerência entre a situação de saúde e a resposta social a ela dirigida.</a:t>
            </a:r>
          </a:p>
          <a:p>
            <a:r>
              <a:rPr lang="pt-BR" sz="1800" b="1" dirty="0" smtClean="0">
                <a:latin typeface="Arial" pitchFamily="34" charset="0"/>
                <a:cs typeface="Arial" pitchFamily="34" charset="0"/>
              </a:rPr>
              <a:t>A superação dessa crise exigirá integrar os sistemas de saúde brasileiros - tanto o SUS quanto o sistema de saúde suplementar -, por meio da implantação das redes de atenção à saúde</a:t>
            </a:r>
          </a:p>
          <a:p>
            <a:r>
              <a:rPr lang="pt-BR" sz="1800" b="1" dirty="0" smtClean="0">
                <a:latin typeface="Arial" pitchFamily="34" charset="0"/>
                <a:cs typeface="Arial" pitchFamily="34" charset="0"/>
              </a:rPr>
              <a:t>Isso implicará, para o SUS e para o sistema de saúde suplementar, utilizar modelos de atenção às condições crônicas baseados em evidência</a:t>
            </a:r>
          </a:p>
          <a:p>
            <a:r>
              <a:rPr lang="pt-BR" sz="1800" b="1" dirty="0" smtClean="0">
                <a:latin typeface="Arial" pitchFamily="34" charset="0"/>
                <a:cs typeface="Arial" pitchFamily="34" charset="0"/>
              </a:rPr>
              <a:t>Há que se obedecer na implantação dos modelos de atenção à saúde ao princípio da coerência, o que significa que esta mudança deve estar alinhada com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mudanças concomitantes nos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modelos de gestão e de financiamento</a:t>
            </a: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628799"/>
            <a:ext cx="2664222" cy="32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971550" y="5516563"/>
            <a:ext cx="7272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Disponível para download gratuito em:   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www.conass.org.br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352" y="1629098"/>
            <a:ext cx="2592784" cy="32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648122"/>
            <a:ext cx="2664296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557338"/>
            <a:ext cx="43211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transição demográfica no Brasil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950" y="616743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Fontes:                                                                                                                                                                                                         IBGE. Projeção da população do Brasil por sexo e idade para o período 1980-2050. Revisão 2004. Rio de Janeiro, IBGE, 2004  Malta DC. Panorama atual das doenças crônicas no Brasil. Brasília, SVS/Ministério da Saúde, 2011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4572000" y="1268413"/>
          <a:ext cx="4038600" cy="4752975"/>
        </p:xfrm>
        <a:graphic>
          <a:graphicData uri="http://schemas.openxmlformats.org/presentationml/2006/ole">
            <p:oleObj spid="_x0000_s6146" r:id="rId4" imgW="4905411" imgH="374343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75565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 transição tecnológica: o paradoxo da tecnologia médica</a:t>
            </a:r>
          </a:p>
        </p:txBody>
      </p:sp>
      <p:sp>
        <p:nvSpPr>
          <p:cNvPr id="3" name="Espaço Reservado para Conteúdo 4"/>
          <p:cNvSpPr txBox="1">
            <a:spLocks/>
          </p:cNvSpPr>
          <p:nvPr/>
        </p:nvSpPr>
        <p:spPr bwMode="auto">
          <a:xfrm>
            <a:off x="446088" y="141277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pt-BR" dirty="0">
                <a:solidFill>
                  <a:schemeClr val="tx1"/>
                </a:solidFill>
                <a:cs typeface="Arial" charset="0"/>
              </a:rPr>
              <a:t>    </a:t>
            </a:r>
            <a:r>
              <a:rPr lang="pt-BR" dirty="0" smtClean="0">
                <a:solidFill>
                  <a:schemeClr val="tx1"/>
                </a:solidFill>
                <a:cs typeface="Arial" charset="0"/>
              </a:rPr>
              <a:t>  </a:t>
            </a: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  avanços na ciência e tecnologia têm melhorado a habilidade dos sistemas de atenção à saúde em diagnosticar e tratar as condições de saúde, mas o alto volume das tecnologias desenvolvidas supera a capacidade dos sistemas em aplicá-las de forma racional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827088" y="5664730"/>
            <a:ext cx="792137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Fontes:                                                                                                                                                                                                  </a:t>
            </a:r>
            <a:r>
              <a:rPr lang="pt-BR" sz="11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Nabel</a:t>
            </a:r>
            <a:r>
              <a:rPr lang="pt-BR" sz="1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EG, </a:t>
            </a:r>
            <a:r>
              <a:rPr lang="pt-BR" sz="11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Braunwald</a:t>
            </a:r>
            <a:r>
              <a:rPr lang="pt-BR" sz="1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E. A tale </a:t>
            </a:r>
            <a:r>
              <a:rPr lang="pt-BR" sz="11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pt-BR" sz="1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coronary</a:t>
            </a:r>
            <a:r>
              <a:rPr lang="pt-BR" sz="1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artery</a:t>
            </a:r>
            <a:r>
              <a:rPr lang="pt-BR" sz="1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disease</a:t>
            </a:r>
            <a:r>
              <a:rPr lang="pt-BR" sz="1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pt-BR" sz="1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myocardial</a:t>
            </a:r>
            <a:r>
              <a:rPr lang="pt-BR" sz="1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infarction</a:t>
            </a:r>
            <a:r>
              <a:rPr lang="pt-BR" sz="1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pt-BR" sz="11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pt-BR" sz="1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England</a:t>
            </a:r>
            <a:r>
              <a:rPr lang="pt-BR" sz="1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Journal</a:t>
            </a:r>
            <a:r>
              <a:rPr lang="pt-BR" sz="1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pt-BR" sz="1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Medicine. 366: 54-63, 2012                                                                                                                                                                                                </a:t>
            </a:r>
            <a:r>
              <a:rPr lang="pt-BR" sz="1100" dirty="0" err="1" smtClean="0">
                <a:latin typeface="Arial" pitchFamily="34" charset="0"/>
                <a:cs typeface="Arial" pitchFamily="34" charset="0"/>
              </a:rPr>
              <a:t>DeVita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 Jr VT, Rosenberg AS. </a:t>
            </a:r>
            <a:r>
              <a:rPr lang="pt-BR" sz="11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100" dirty="0" err="1" smtClean="0">
                <a:latin typeface="Arial" pitchFamily="34" charset="0"/>
                <a:cs typeface="Arial" pitchFamily="34" charset="0"/>
              </a:rPr>
              <a:t>hundred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100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1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100" dirty="0" err="1" smtClean="0">
                <a:latin typeface="Arial" pitchFamily="34" charset="0"/>
                <a:cs typeface="Arial" pitchFamily="34" charset="0"/>
              </a:rPr>
              <a:t>cancer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 research. </a:t>
            </a:r>
            <a:r>
              <a:rPr lang="pt-BR" sz="1100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100" dirty="0" err="1" smtClean="0">
                <a:latin typeface="Arial" pitchFamily="34" charset="0"/>
                <a:cs typeface="Arial" pitchFamily="34" charset="0"/>
              </a:rPr>
              <a:t>England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100" dirty="0" err="1" smtClean="0">
                <a:latin typeface="Arial" pitchFamily="34" charset="0"/>
                <a:cs typeface="Arial" pitchFamily="34" charset="0"/>
              </a:rPr>
              <a:t>Journal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1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 Medicine, 366:2207-2214, 2012</a:t>
            </a:r>
            <a:r>
              <a:rPr lang="pt-BR" sz="1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Smith 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al. Best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care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lower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path to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continuously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learning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care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America. Washington,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Institute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Medicine,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National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Academies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Press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2013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852936"/>
            <a:ext cx="381635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08920"/>
            <a:ext cx="2808312" cy="14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21088"/>
            <a:ext cx="2915940" cy="149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7950" y="413791"/>
            <a:ext cx="8785225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defRPr/>
            </a:pPr>
            <a:r>
              <a:rPr lang="pt-BR" sz="3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dificuldades dos sistemas de atenção à saúde em aplicarem as tecnologias de forma racional</a:t>
            </a:r>
          </a:p>
          <a:p>
            <a:pPr algn="ctr">
              <a:defRPr/>
            </a:pPr>
            <a:endParaRPr lang="pt-B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107950" y="5876925"/>
            <a:ext cx="8640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20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-36513" y="5949280"/>
            <a:ext cx="89646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Fontes: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Brownlee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S.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Overtreated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too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much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medicine is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making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us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sicker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poorer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York,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Bloomsbury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USA, 2007                                                       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Welch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HG, Schwartz LM,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Woloshin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S.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Overdiagnosed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making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sick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pursuit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Boston,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Beacon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Press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2011                                 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Welch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HG.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Less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medicine, more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7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assumptions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drive too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much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medical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care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Boston,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Beacon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Press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2015                                                  </a:t>
            </a:r>
            <a:r>
              <a:rPr lang="pt-BR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Gawande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A. </a:t>
            </a:r>
            <a:r>
              <a:rPr lang="pt-BR" sz="1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Mortais: nós, a medicina e o que realmente importa no final. </a:t>
            </a:r>
            <a:r>
              <a:rPr lang="pt-BR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Rio de Janeiro, Objetiva, 2015</a:t>
            </a:r>
            <a:endParaRPr lang="pt-BR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7"/>
          <p:cNvSpPr>
            <a:spLocks noChangeArrowheads="1"/>
          </p:cNvSpPr>
          <p:nvPr/>
        </p:nvSpPr>
        <p:spPr bwMode="auto">
          <a:xfrm>
            <a:off x="-71438" y="4564866"/>
            <a:ext cx="914400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“Os Estados Unidos gastam com intervenções médicas desnecessárias 30% a 50% do gasto total em saúde e esses procedimentos injustificados são responsáveis por 30 mil mortes a cada ano”</a:t>
            </a:r>
          </a:p>
          <a:p>
            <a:endParaRPr lang="pt-B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“A visão simples é de que a medicina existe para lutar contra a morte e a doença, e essa é, sem dúvida, sua tarefa mais básica.  A morte é o inimigo. No entanto, o inimigo é mais forte. Cedo ou tarde acaba </a:t>
            </a:r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vencendo” </a:t>
            </a:r>
            <a:endParaRPr lang="pt-B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14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484932"/>
            <a:ext cx="19446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1412924"/>
            <a:ext cx="19446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1484932"/>
            <a:ext cx="19446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1412925"/>
            <a:ext cx="20161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áfico 7"/>
          <p:cNvGraphicFramePr>
            <a:graphicFrameLocks/>
          </p:cNvGraphicFramePr>
          <p:nvPr/>
        </p:nvGraphicFramePr>
        <p:xfrm>
          <a:off x="-252536" y="1988840"/>
          <a:ext cx="4680521" cy="3960440"/>
        </p:xfrm>
        <a:graphic>
          <a:graphicData uri="http://schemas.openxmlformats.org/presentationml/2006/ole">
            <p:oleObj spid="_x0000_s8194" name="Planilha" r:id="rId3" imgW="7096122" imgH="3629070" progId="Excel.Sheet.8">
              <p:embed/>
            </p:oleObj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07504" y="26064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transição epidemiológica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609329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Fontes:                                                                                                                                                                                                Malta DC. Panorama atual das doenças crônicas no Brasil. Brasília, SVS/Ministério da Saúde, 2011                         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Schramm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M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al. Transição epidemiológica e o estudo de carga de doença no Brasil. Ciência &amp; Saúde Coletiva. 9: 897-908, 2004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4629817" y="2286571"/>
          <a:ext cx="4406679" cy="3014637"/>
        </p:xfrm>
        <a:graphic>
          <a:graphicData uri="http://schemas.openxmlformats.org/presentationml/2006/ole">
            <p:oleObj spid="_x0000_s8195" name="Gráfico" r:id="rId4" imgW="3686153" imgH="2657436" progId="Excel.Sheet.8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79512" y="126876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Mortalidade proporcional por grupos de causas no Brasil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44008" y="1268760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A tripla carga de doenças: Carga de doenças em anos de vida perdidos ajustados por incapacidade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940152" y="4149080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66%</a:t>
            </a:r>
            <a:endParaRPr lang="pt-BR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588224" y="3068960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24%</a:t>
            </a:r>
            <a:endParaRPr lang="pt-BR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796136" y="2852936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10%</a:t>
            </a:r>
            <a:endParaRPr lang="pt-BR" sz="1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06450" y="120588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 transição dos sistemas de atenção à saúde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3500438"/>
            <a:ext cx="8229600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Os sistemas fragmentados de atenção à saúde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Os sistemas integrados de atenção à saúde:              as redes de atenção à saúde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088" y="616585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Fonte: Mendes EV. As redes de atenção à saúde. Brasília, Organização Pan-Americana da Saúde, 2011.</a:t>
            </a:r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pt-BR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7584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características dos sistemas fragmentados de atenção à saúde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7200" y="1855366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Organizado por componentes isolados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Organizado por níveis hierárquicos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 para a atenção às condições agudas e aos eventos agudos decorrentes de </a:t>
            </a:r>
            <a:r>
              <a:rPr lang="pt-BR" sz="21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agudizações</a:t>
            </a:r>
            <a:r>
              <a:rPr lang="pt-BR" sz="2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condições crônicas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Voltado para indivíduos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sujeito é paciente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sistema é reativo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Ênfase em ações curativas e reabilitadoras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Ênfase no cuidado profissional do médico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Gestão da oferta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Pagamento por procedimentos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088" y="6465888"/>
            <a:ext cx="799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Fonte: Mendes EV. As redes de atenção à saúde. Brasília, Organização Pan-Americana da Saúde, 2011.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7950" y="188913"/>
            <a:ext cx="88566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explicação da crise contemporânea dos sistemas de atenção à saúde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822825" y="2060575"/>
            <a:ext cx="4284663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Uma situação de saúde do século XXI, com predominância relativa de condições crônicas,  sendo respondida socialmente por um modelo  de atenção à saúde desenvolvido na primeira metade do século xx quando predominavam as condições agudas</a:t>
            </a:r>
          </a:p>
          <a:p>
            <a:pPr>
              <a:spcBef>
                <a:spcPct val="50000"/>
              </a:spcBef>
            </a:pPr>
            <a:r>
              <a:rPr lang="pt-B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 quê?</a:t>
            </a:r>
          </a:p>
          <a:p>
            <a:pPr>
              <a:spcBef>
                <a:spcPct val="50000"/>
              </a:spcBef>
            </a:pPr>
            <a:r>
              <a:rPr lang="pt-B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descompasso entre os fatores contingenciais que evoluem rapidamente (transições  demográfica, nutricional, tecnológica e epidemiológica ) e os fatores internos (cultura organizacional, recursos, sistemas de incentivos, estilos de liderança, modelos de atenção e arranjos organizativos)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295400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030663" y="27098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7338" y="6535738"/>
            <a:ext cx="84613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Fonte: Mendes EV. As redes de atenção à saúde. Brasília, Organização Pan-Americana da Saúde, 2011.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19363" y="1641475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Brecha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655763" y="29241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391025" y="29241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10" name="Gráfico 7"/>
          <p:cNvGraphicFramePr>
            <a:graphicFrameLocks/>
          </p:cNvGraphicFramePr>
          <p:nvPr/>
        </p:nvGraphicFramePr>
        <p:xfrm>
          <a:off x="-36513" y="2060575"/>
          <a:ext cx="4787901" cy="4464050"/>
        </p:xfrm>
        <a:graphic>
          <a:graphicData uri="http://schemas.openxmlformats.org/presentationml/2006/ole">
            <p:oleObj spid="_x0000_s47106" name="Planilha" r:id="rId3" imgW="7096122" imgH="3629070" progId="Excel.Sheet.8">
              <p:embed/>
            </p:oleObj>
          </a:graphicData>
        </a:graphic>
      </p:graphicFrame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1582738" y="20605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4464050" y="20605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1582738" y="2060575"/>
            <a:ext cx="288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1793</Words>
  <Application>Microsoft Office PowerPoint</Application>
  <PresentationFormat>Apresentação na tela (4:3)</PresentationFormat>
  <Paragraphs>127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4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Tema do Office</vt:lpstr>
      <vt:lpstr>Planilha do Microsoft Office Excel 97-2003</vt:lpstr>
      <vt:lpstr>Planilha</vt:lpstr>
      <vt:lpstr>Gráfico</vt:lpstr>
      <vt:lpstr>Figura</vt:lpstr>
      <vt:lpstr>Organizando o cuidado em redes de atenção à saúde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O problema dos sistema de atenção à saúde e como solucioná-lo</vt:lpstr>
      <vt:lpstr>As características das redes de atenção à saúde</vt:lpstr>
      <vt:lpstr>Os elementos de uma rede de atenção                à saúde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Conclusões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Modelos assistenciais possíveis para nossa realidade</dc:title>
  <dc:creator>Eugenio</dc:creator>
  <cp:lastModifiedBy>Eugenio</cp:lastModifiedBy>
  <cp:revision>44</cp:revision>
  <dcterms:created xsi:type="dcterms:W3CDTF">2015-08-10T17:50:39Z</dcterms:created>
  <dcterms:modified xsi:type="dcterms:W3CDTF">2015-11-08T14:14:31Z</dcterms:modified>
</cp:coreProperties>
</file>