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44" r:id="rId3"/>
    <p:sldId id="577" r:id="rId4"/>
    <p:sldId id="595" r:id="rId5"/>
    <p:sldId id="653" r:id="rId6"/>
    <p:sldId id="654" r:id="rId7"/>
    <p:sldId id="599" r:id="rId8"/>
    <p:sldId id="603" r:id="rId9"/>
    <p:sldId id="605" r:id="rId10"/>
    <p:sldId id="633" r:id="rId11"/>
    <p:sldId id="655" r:id="rId12"/>
    <p:sldId id="626" r:id="rId13"/>
    <p:sldId id="620" r:id="rId14"/>
    <p:sldId id="657" r:id="rId15"/>
    <p:sldId id="658" r:id="rId16"/>
    <p:sldId id="656" r:id="rId17"/>
    <p:sldId id="437" r:id="rId18"/>
    <p:sldId id="634" r:id="rId19"/>
    <p:sldId id="645" r:id="rId20"/>
    <p:sldId id="637" r:id="rId21"/>
    <p:sldId id="635" r:id="rId22"/>
    <p:sldId id="587" r:id="rId23"/>
    <p:sldId id="589" r:id="rId24"/>
    <p:sldId id="647" r:id="rId25"/>
    <p:sldId id="651" r:id="rId26"/>
    <p:sldId id="652" r:id="rId27"/>
    <p:sldId id="650" r:id="rId28"/>
    <p:sldId id="594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>
      <p:cViewPr>
        <p:scale>
          <a:sx n="75" d="100"/>
          <a:sy n="75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-fileserv-03\Home4\lessaf\MAPEO\Procesos%20Decisorios\ETS%20y%20procesos%20Decisorios%2027_10_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Graficos!$B$197</c:f>
              <c:strCache>
                <c:ptCount val="1"/>
                <c:pt idx="0">
                  <c:v>Siempre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Graficos!$C$193:$P$196</c:f>
              <c:multiLvlStrCache>
                <c:ptCount val="14"/>
                <c:lvl>
                  <c:pt idx="0">
                    <c:v>ETS completa</c:v>
                  </c:pt>
                  <c:pt idx="1">
                    <c:v> ETS rápida o mini-ETS</c:v>
                  </c:pt>
                  <c:pt idx="2">
                    <c:v> Eficacia comparativa</c:v>
                  </c:pt>
                  <c:pt idx="3">
                    <c:v> Efectividad comparativa</c:v>
                  </c:pt>
                  <c:pt idx="4">
                    <c:v>Comparación indirecta</c:v>
                  </c:pt>
                  <c:pt idx="5">
                    <c:v>Evaluacion económica completa</c:v>
                  </c:pt>
                  <c:pt idx="6">
                    <c:v> Minimizacíon de costos</c:v>
                  </c:pt>
                  <c:pt idx="7">
                    <c:v> Análisis de costos</c:v>
                  </c:pt>
                  <c:pt idx="8">
                    <c:v> Análisis de repercusiones en el presupuesto</c:v>
                  </c:pt>
                  <c:pt idx="9">
                    <c:v>Revisión sistemática</c:v>
                  </c:pt>
                  <c:pt idx="10">
                    <c:v>Meta-análisis</c:v>
                  </c:pt>
                  <c:pt idx="11">
                    <c:v>Estudios epidemiológicos y otros estudios de observación</c:v>
                  </c:pt>
                  <c:pt idx="12">
                    <c:v> Opinión de expertos</c:v>
                  </c:pt>
                  <c:pt idx="13">
                    <c:v>Juicio de grupos</c:v>
                  </c:pt>
                </c:lvl>
                <c:lvl>
                  <c:pt idx="1">
                    <c:v>¿Qué tipo de estudios se requiere para el proceso de toma de decisiones? </c:v>
                  </c:pt>
                </c:lvl>
              </c:multiLvlStrCache>
            </c:multiLvlStrRef>
          </c:cat>
          <c:val>
            <c:numRef>
              <c:f>Graficos!$C$197:$P$197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9</c:v>
                </c:pt>
                <c:pt idx="9">
                  <c:v>2</c:v>
                </c:pt>
                <c:pt idx="10">
                  <c:v>3</c:v>
                </c:pt>
                <c:pt idx="11">
                  <c:v>6</c:v>
                </c:pt>
                <c:pt idx="12">
                  <c:v>5</c:v>
                </c:pt>
                <c:pt idx="13">
                  <c:v>3</c:v>
                </c:pt>
              </c:numCache>
            </c:numRef>
          </c:val>
        </c:ser>
        <c:ser>
          <c:idx val="1"/>
          <c:order val="1"/>
          <c:tx>
            <c:strRef>
              <c:f>Graficos!$B$198</c:f>
              <c:strCache>
                <c:ptCount val="1"/>
                <c:pt idx="0">
                  <c:v>Frecuentemente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multiLvlStrRef>
              <c:f>Graficos!$C$193:$P$196</c:f>
              <c:multiLvlStrCache>
                <c:ptCount val="14"/>
                <c:lvl>
                  <c:pt idx="0">
                    <c:v>ETS completa</c:v>
                  </c:pt>
                  <c:pt idx="1">
                    <c:v> ETS rápida o mini-ETS</c:v>
                  </c:pt>
                  <c:pt idx="2">
                    <c:v> Eficacia comparativa</c:v>
                  </c:pt>
                  <c:pt idx="3">
                    <c:v> Efectividad comparativa</c:v>
                  </c:pt>
                  <c:pt idx="4">
                    <c:v>Comparación indirecta</c:v>
                  </c:pt>
                  <c:pt idx="5">
                    <c:v>Evaluacion económica completa</c:v>
                  </c:pt>
                  <c:pt idx="6">
                    <c:v> Minimizacíon de costos</c:v>
                  </c:pt>
                  <c:pt idx="7">
                    <c:v> Análisis de costos</c:v>
                  </c:pt>
                  <c:pt idx="8">
                    <c:v> Análisis de repercusiones en el presupuesto</c:v>
                  </c:pt>
                  <c:pt idx="9">
                    <c:v>Revisión sistemática</c:v>
                  </c:pt>
                  <c:pt idx="10">
                    <c:v>Meta-análisis</c:v>
                  </c:pt>
                  <c:pt idx="11">
                    <c:v>Estudios epidemiológicos y otros estudios de observación</c:v>
                  </c:pt>
                  <c:pt idx="12">
                    <c:v> Opinión de expertos</c:v>
                  </c:pt>
                  <c:pt idx="13">
                    <c:v>Juicio de grupos</c:v>
                  </c:pt>
                </c:lvl>
                <c:lvl>
                  <c:pt idx="1">
                    <c:v>¿Qué tipo de estudios se requiere para el proceso de toma de decisiones? </c:v>
                  </c:pt>
                </c:lvl>
              </c:multiLvlStrCache>
            </c:multiLvlStrRef>
          </c:cat>
          <c:val>
            <c:numRef>
              <c:f>Graficos!$C$198:$P$198</c:f>
              <c:numCache>
                <c:formatCode>General</c:formatCode>
                <c:ptCount val="14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</c:v>
                </c:pt>
                <c:pt idx="5">
                  <c:v>5</c:v>
                </c:pt>
                <c:pt idx="6">
                  <c:v>3</c:v>
                </c:pt>
                <c:pt idx="7">
                  <c:v>8</c:v>
                </c:pt>
                <c:pt idx="8">
                  <c:v>8</c:v>
                </c:pt>
                <c:pt idx="9">
                  <c:v>10</c:v>
                </c:pt>
                <c:pt idx="10">
                  <c:v>7</c:v>
                </c:pt>
                <c:pt idx="11">
                  <c:v>10</c:v>
                </c:pt>
                <c:pt idx="12">
                  <c:v>10</c:v>
                </c:pt>
                <c:pt idx="13">
                  <c:v>6</c:v>
                </c:pt>
              </c:numCache>
            </c:numRef>
          </c:val>
        </c:ser>
        <c:ser>
          <c:idx val="2"/>
          <c:order val="2"/>
          <c:tx>
            <c:strRef>
              <c:f>Graficos!$B$199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multiLvlStrRef>
              <c:f>Graficos!$C$193:$P$196</c:f>
              <c:multiLvlStrCache>
                <c:ptCount val="14"/>
                <c:lvl>
                  <c:pt idx="0">
                    <c:v>ETS completa</c:v>
                  </c:pt>
                  <c:pt idx="1">
                    <c:v> ETS rápida o mini-ETS</c:v>
                  </c:pt>
                  <c:pt idx="2">
                    <c:v> Eficacia comparativa</c:v>
                  </c:pt>
                  <c:pt idx="3">
                    <c:v> Efectividad comparativa</c:v>
                  </c:pt>
                  <c:pt idx="4">
                    <c:v>Comparación indirecta</c:v>
                  </c:pt>
                  <c:pt idx="5">
                    <c:v>Evaluacion económica completa</c:v>
                  </c:pt>
                  <c:pt idx="6">
                    <c:v> Minimizacíon de costos</c:v>
                  </c:pt>
                  <c:pt idx="7">
                    <c:v> Análisis de costos</c:v>
                  </c:pt>
                  <c:pt idx="8">
                    <c:v> Análisis de repercusiones en el presupuesto</c:v>
                  </c:pt>
                  <c:pt idx="9">
                    <c:v>Revisión sistemática</c:v>
                  </c:pt>
                  <c:pt idx="10">
                    <c:v>Meta-análisis</c:v>
                  </c:pt>
                  <c:pt idx="11">
                    <c:v>Estudios epidemiológicos y otros estudios de observación</c:v>
                  </c:pt>
                  <c:pt idx="12">
                    <c:v> Opinión de expertos</c:v>
                  </c:pt>
                  <c:pt idx="13">
                    <c:v>Juicio de grupos</c:v>
                  </c:pt>
                </c:lvl>
                <c:lvl>
                  <c:pt idx="1">
                    <c:v>¿Qué tipo de estudios se requiere para el proceso de toma de decisiones? </c:v>
                  </c:pt>
                </c:lvl>
              </c:multiLvlStrCache>
            </c:multiLvlStrRef>
          </c:cat>
          <c:val>
            <c:numRef>
              <c:f>Graficos!$C$199:$P$199</c:f>
              <c:numCache>
                <c:formatCode>General</c:formatCode>
                <c:ptCount val="14"/>
                <c:pt idx="0">
                  <c:v>4</c:v>
                </c:pt>
                <c:pt idx="1">
                  <c:v>12</c:v>
                </c:pt>
                <c:pt idx="2">
                  <c:v>6</c:v>
                </c:pt>
                <c:pt idx="3">
                  <c:v>5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4</c:v>
                </c:pt>
                <c:pt idx="9">
                  <c:v>8</c:v>
                </c:pt>
                <c:pt idx="10">
                  <c:v>6</c:v>
                </c:pt>
                <c:pt idx="11">
                  <c:v>3</c:v>
                </c:pt>
                <c:pt idx="12">
                  <c:v>6</c:v>
                </c:pt>
                <c:pt idx="13">
                  <c:v>7</c:v>
                </c:pt>
              </c:numCache>
            </c:numRef>
          </c:val>
        </c:ser>
        <c:ser>
          <c:idx val="3"/>
          <c:order val="3"/>
          <c:tx>
            <c:strRef>
              <c:f>Graficos!$B$200</c:f>
              <c:strCache>
                <c:ptCount val="1"/>
                <c:pt idx="0">
                  <c:v>Rara vez</c:v>
                </c:pt>
              </c:strCache>
            </c:strRef>
          </c:tx>
          <c:spPr>
            <a:solidFill>
              <a:srgbClr val="F73BD3"/>
            </a:solidFill>
          </c:spPr>
          <c:invertIfNegative val="0"/>
          <c:cat>
            <c:multiLvlStrRef>
              <c:f>Graficos!$C$193:$P$196</c:f>
              <c:multiLvlStrCache>
                <c:ptCount val="14"/>
                <c:lvl>
                  <c:pt idx="0">
                    <c:v>ETS completa</c:v>
                  </c:pt>
                  <c:pt idx="1">
                    <c:v> ETS rápida o mini-ETS</c:v>
                  </c:pt>
                  <c:pt idx="2">
                    <c:v> Eficacia comparativa</c:v>
                  </c:pt>
                  <c:pt idx="3">
                    <c:v> Efectividad comparativa</c:v>
                  </c:pt>
                  <c:pt idx="4">
                    <c:v>Comparación indirecta</c:v>
                  </c:pt>
                  <c:pt idx="5">
                    <c:v>Evaluacion económica completa</c:v>
                  </c:pt>
                  <c:pt idx="6">
                    <c:v> Minimizacíon de costos</c:v>
                  </c:pt>
                  <c:pt idx="7">
                    <c:v> Análisis de costos</c:v>
                  </c:pt>
                  <c:pt idx="8">
                    <c:v> Análisis de repercusiones en el presupuesto</c:v>
                  </c:pt>
                  <c:pt idx="9">
                    <c:v>Revisión sistemática</c:v>
                  </c:pt>
                  <c:pt idx="10">
                    <c:v>Meta-análisis</c:v>
                  </c:pt>
                  <c:pt idx="11">
                    <c:v>Estudios epidemiológicos y otros estudios de observación</c:v>
                  </c:pt>
                  <c:pt idx="12">
                    <c:v> Opinión de expertos</c:v>
                  </c:pt>
                  <c:pt idx="13">
                    <c:v>Juicio de grupos</c:v>
                  </c:pt>
                </c:lvl>
                <c:lvl>
                  <c:pt idx="1">
                    <c:v>¿Qué tipo de estudios se requiere para el proceso de toma de decisiones? </c:v>
                  </c:pt>
                </c:lvl>
              </c:multiLvlStrCache>
            </c:multiLvlStrRef>
          </c:cat>
          <c:val>
            <c:numRef>
              <c:f>Graficos!$C$200:$P$200</c:f>
              <c:numCache>
                <c:formatCode>General</c:formatCode>
                <c:ptCount val="14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  <c:pt idx="6">
                  <c:v>9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7</c:v>
                </c:pt>
                <c:pt idx="11">
                  <c:v>4</c:v>
                </c:pt>
                <c:pt idx="12">
                  <c:v>3</c:v>
                </c:pt>
                <c:pt idx="13">
                  <c:v>6</c:v>
                </c:pt>
              </c:numCache>
            </c:numRef>
          </c:val>
        </c:ser>
        <c:ser>
          <c:idx val="4"/>
          <c:order val="4"/>
          <c:tx>
            <c:strRef>
              <c:f>Graficos!$B$201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Graficos!$C$193:$P$196</c:f>
              <c:multiLvlStrCache>
                <c:ptCount val="14"/>
                <c:lvl>
                  <c:pt idx="0">
                    <c:v>ETS completa</c:v>
                  </c:pt>
                  <c:pt idx="1">
                    <c:v> ETS rápida o mini-ETS</c:v>
                  </c:pt>
                  <c:pt idx="2">
                    <c:v> Eficacia comparativa</c:v>
                  </c:pt>
                  <c:pt idx="3">
                    <c:v> Efectividad comparativa</c:v>
                  </c:pt>
                  <c:pt idx="4">
                    <c:v>Comparación indirecta</c:v>
                  </c:pt>
                  <c:pt idx="5">
                    <c:v>Evaluacion económica completa</c:v>
                  </c:pt>
                  <c:pt idx="6">
                    <c:v> Minimizacíon de costos</c:v>
                  </c:pt>
                  <c:pt idx="7">
                    <c:v> Análisis de costos</c:v>
                  </c:pt>
                  <c:pt idx="8">
                    <c:v> Análisis de repercusiones en el presupuesto</c:v>
                  </c:pt>
                  <c:pt idx="9">
                    <c:v>Revisión sistemática</c:v>
                  </c:pt>
                  <c:pt idx="10">
                    <c:v>Meta-análisis</c:v>
                  </c:pt>
                  <c:pt idx="11">
                    <c:v>Estudios epidemiológicos y otros estudios de observación</c:v>
                  </c:pt>
                  <c:pt idx="12">
                    <c:v> Opinión de expertos</c:v>
                  </c:pt>
                  <c:pt idx="13">
                    <c:v>Juicio de grupos</c:v>
                  </c:pt>
                </c:lvl>
                <c:lvl>
                  <c:pt idx="1">
                    <c:v>¿Qué tipo de estudios se requiere para el proceso de toma de decisiones? </c:v>
                  </c:pt>
                </c:lvl>
              </c:multiLvlStrCache>
            </c:multiLvlStrRef>
          </c:cat>
          <c:val>
            <c:numRef>
              <c:f>Graficos!$C$201:$P$201</c:f>
              <c:numCache>
                <c:formatCode>General</c:formatCode>
                <c:ptCount val="1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25184"/>
        <c:axId val="32578304"/>
      </c:barChart>
      <c:catAx>
        <c:axId val="4092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78304"/>
        <c:crosses val="autoZero"/>
        <c:auto val="1"/>
        <c:lblAlgn val="ctr"/>
        <c:lblOffset val="100"/>
        <c:noMultiLvlLbl val="0"/>
      </c:catAx>
      <c:valAx>
        <c:axId val="3257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25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69A92-C1C9-44C4-AC83-26C5BD5693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C8B097F-72BA-4017-8DE0-7CC659876C94}">
      <dgm:prSet phldrT="[Text]"/>
      <dgm:spPr/>
      <dgm:t>
        <a:bodyPr/>
        <a:lstStyle/>
        <a:p>
          <a:r>
            <a:rPr lang="en-US" dirty="0" err="1" smtClean="0"/>
            <a:t>Busca</a:t>
          </a:r>
          <a:r>
            <a:rPr lang="en-US" dirty="0" smtClean="0"/>
            <a:t> </a:t>
          </a:r>
          <a:r>
            <a:rPr lang="en-US" dirty="0" err="1" smtClean="0"/>
            <a:t>sistemática</a:t>
          </a:r>
          <a:r>
            <a:rPr lang="en-US" dirty="0" smtClean="0"/>
            <a:t> </a:t>
          </a:r>
          <a:r>
            <a:rPr lang="en-US" dirty="0" err="1" smtClean="0"/>
            <a:t>literatura</a:t>
          </a:r>
          <a:r>
            <a:rPr lang="en-US" dirty="0" smtClean="0"/>
            <a:t> </a:t>
          </a:r>
          <a:r>
            <a:rPr lang="en-US" dirty="0" err="1" smtClean="0"/>
            <a:t>branca</a:t>
          </a:r>
          <a:endParaRPr lang="pt-BR" dirty="0"/>
        </a:p>
      </dgm:t>
    </dgm:pt>
    <dgm:pt modelId="{154381C9-2A1A-414D-AE02-4AD250F44CF6}" type="parTrans" cxnId="{F7824C52-A655-4FF6-9C1F-30D635248404}">
      <dgm:prSet/>
      <dgm:spPr/>
      <dgm:t>
        <a:bodyPr/>
        <a:lstStyle/>
        <a:p>
          <a:endParaRPr lang="pt-BR"/>
        </a:p>
      </dgm:t>
    </dgm:pt>
    <dgm:pt modelId="{3CBDB4DD-33BF-4579-9EFD-D95F22EE4B7C}" type="sibTrans" cxnId="{F7824C52-A655-4FF6-9C1F-30D635248404}">
      <dgm:prSet/>
      <dgm:spPr/>
      <dgm:t>
        <a:bodyPr/>
        <a:lstStyle/>
        <a:p>
          <a:endParaRPr lang="pt-BR"/>
        </a:p>
      </dgm:t>
    </dgm:pt>
    <dgm:pt modelId="{5E043C30-7D67-46EA-A8B1-DCF40A47AF51}">
      <dgm:prSet phldrT="[Text]"/>
      <dgm:spPr/>
      <dgm:t>
        <a:bodyPr/>
        <a:lstStyle/>
        <a:p>
          <a:r>
            <a:rPr lang="en-US" dirty="0" err="1" smtClean="0"/>
            <a:t>Prioridade</a:t>
          </a:r>
          <a:r>
            <a:rPr lang="en-US" dirty="0" smtClean="0"/>
            <a:t> </a:t>
          </a:r>
          <a:r>
            <a:rPr lang="en-US" dirty="0" err="1" smtClean="0"/>
            <a:t>Revisão</a:t>
          </a:r>
          <a:r>
            <a:rPr lang="en-US" dirty="0" smtClean="0"/>
            <a:t> </a:t>
          </a:r>
          <a:r>
            <a:rPr lang="en-US" dirty="0" err="1" smtClean="0"/>
            <a:t>Sistemática</a:t>
          </a:r>
          <a:endParaRPr lang="pt-BR" dirty="0"/>
        </a:p>
      </dgm:t>
    </dgm:pt>
    <dgm:pt modelId="{12EEE6DE-4B12-431E-B8A9-FC0FA6A1DBD6}" type="parTrans" cxnId="{64832A6B-E0B0-4A10-8C6C-34C470A81BA9}">
      <dgm:prSet/>
      <dgm:spPr/>
      <dgm:t>
        <a:bodyPr/>
        <a:lstStyle/>
        <a:p>
          <a:endParaRPr lang="pt-BR"/>
        </a:p>
      </dgm:t>
    </dgm:pt>
    <dgm:pt modelId="{16C8D0F7-1A2D-4369-B0F9-58DF0C060397}" type="sibTrans" cxnId="{64832A6B-E0B0-4A10-8C6C-34C470A81BA9}">
      <dgm:prSet/>
      <dgm:spPr/>
      <dgm:t>
        <a:bodyPr/>
        <a:lstStyle/>
        <a:p>
          <a:endParaRPr lang="pt-BR"/>
        </a:p>
      </dgm:t>
    </dgm:pt>
    <dgm:pt modelId="{9FCEA814-12C0-47B8-A43D-6F71D0C1910D}">
      <dgm:prSet phldrT="[Text]"/>
      <dgm:spPr/>
      <dgm:t>
        <a:bodyPr/>
        <a:lstStyle/>
        <a:p>
          <a:r>
            <a:rPr lang="en-US" dirty="0" err="1" smtClean="0"/>
            <a:t>Ensaios</a:t>
          </a:r>
          <a:r>
            <a:rPr lang="en-US" dirty="0" smtClean="0"/>
            <a:t> </a:t>
          </a:r>
          <a:r>
            <a:rPr lang="en-US" dirty="0" err="1" smtClean="0"/>
            <a:t>clínicos</a:t>
          </a:r>
          <a:r>
            <a:rPr lang="en-US" dirty="0" smtClean="0"/>
            <a:t> </a:t>
          </a:r>
          <a:r>
            <a:rPr lang="en-US" dirty="0" err="1" smtClean="0"/>
            <a:t>randomizados</a:t>
          </a:r>
          <a:r>
            <a:rPr lang="en-US" dirty="0" smtClean="0"/>
            <a:t> </a:t>
          </a:r>
          <a:r>
            <a:rPr lang="en-US" dirty="0" err="1" smtClean="0"/>
            <a:t>complementares</a:t>
          </a:r>
          <a:r>
            <a:rPr lang="en-US" dirty="0" smtClean="0"/>
            <a:t> e metanálise</a:t>
          </a:r>
          <a:endParaRPr lang="pt-BR" dirty="0"/>
        </a:p>
      </dgm:t>
    </dgm:pt>
    <dgm:pt modelId="{F4973666-C0E3-496D-8D10-AC6AFBE61C63}" type="parTrans" cxnId="{15D90F0D-0326-4A29-9BCE-B86D095BBB66}">
      <dgm:prSet/>
      <dgm:spPr/>
      <dgm:t>
        <a:bodyPr/>
        <a:lstStyle/>
        <a:p>
          <a:endParaRPr lang="pt-BR"/>
        </a:p>
      </dgm:t>
    </dgm:pt>
    <dgm:pt modelId="{62637D6C-9B17-46D8-BDEC-45E3D24AA548}" type="sibTrans" cxnId="{15D90F0D-0326-4A29-9BCE-B86D095BBB66}">
      <dgm:prSet/>
      <dgm:spPr/>
      <dgm:t>
        <a:bodyPr/>
        <a:lstStyle/>
        <a:p>
          <a:endParaRPr lang="pt-BR"/>
        </a:p>
      </dgm:t>
    </dgm:pt>
    <dgm:pt modelId="{6C122CCC-BC85-4D8D-88EC-7218804B4ABD}">
      <dgm:prSet/>
      <dgm:spPr/>
      <dgm:t>
        <a:bodyPr/>
        <a:lstStyle/>
        <a:p>
          <a:r>
            <a:rPr lang="pt-BR" dirty="0" smtClean="0"/>
            <a:t>Dados observacionais longo prazo</a:t>
          </a:r>
          <a:endParaRPr lang="pt-BR" dirty="0"/>
        </a:p>
      </dgm:t>
    </dgm:pt>
    <dgm:pt modelId="{C2B2A9A7-DFE1-45FA-90A8-80ACDF106674}" type="parTrans" cxnId="{B8DE6903-58F5-4997-82AB-39CEA5CB5EE0}">
      <dgm:prSet/>
      <dgm:spPr/>
      <dgm:t>
        <a:bodyPr/>
        <a:lstStyle/>
        <a:p>
          <a:endParaRPr lang="pt-BR"/>
        </a:p>
      </dgm:t>
    </dgm:pt>
    <dgm:pt modelId="{99E7632C-897B-4A26-AA22-8403AB6DA5C9}" type="sibTrans" cxnId="{B8DE6903-58F5-4997-82AB-39CEA5CB5EE0}">
      <dgm:prSet/>
      <dgm:spPr/>
      <dgm:t>
        <a:bodyPr/>
        <a:lstStyle/>
        <a:p>
          <a:endParaRPr lang="pt-BR"/>
        </a:p>
      </dgm:t>
    </dgm:pt>
    <dgm:pt modelId="{A98578B5-BF6F-4168-B899-1B684705D4A2}">
      <dgm:prSet/>
      <dgm:spPr/>
      <dgm:t>
        <a:bodyPr/>
        <a:lstStyle/>
        <a:p>
          <a:r>
            <a:rPr lang="en-US" smtClean="0"/>
            <a:t>Parecer</a:t>
          </a:r>
          <a:endParaRPr lang="pt-BR" dirty="0"/>
        </a:p>
      </dgm:t>
    </dgm:pt>
    <dgm:pt modelId="{F3A471CF-293E-4307-A074-67F1A1D85E7E}" type="parTrans" cxnId="{F07CDE9F-3AF8-43C9-BC0B-E72C207EBA0C}">
      <dgm:prSet/>
      <dgm:spPr/>
      <dgm:t>
        <a:bodyPr/>
        <a:lstStyle/>
        <a:p>
          <a:endParaRPr lang="en-US"/>
        </a:p>
      </dgm:t>
    </dgm:pt>
    <dgm:pt modelId="{37E9F6E1-75BB-4FC2-BFF8-6061BEBF8764}" type="sibTrans" cxnId="{F07CDE9F-3AF8-43C9-BC0B-E72C207EBA0C}">
      <dgm:prSet/>
      <dgm:spPr/>
      <dgm:t>
        <a:bodyPr/>
        <a:lstStyle/>
        <a:p>
          <a:endParaRPr lang="en-US"/>
        </a:p>
      </dgm:t>
    </dgm:pt>
    <dgm:pt modelId="{8F8EB450-663F-48CC-A98C-8DE9A2445565}" type="pres">
      <dgm:prSet presAssocID="{93269A92-C1C9-44C4-AC83-26C5BD5693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053751-49AC-429D-BA9E-B420430DB60D}" type="pres">
      <dgm:prSet presAssocID="{93269A92-C1C9-44C4-AC83-26C5BD56930E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98CB924F-4D2B-4B09-9B3C-54E52288A6C1}" type="pres">
      <dgm:prSet presAssocID="{93269A92-C1C9-44C4-AC83-26C5BD56930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71C625-B92B-4002-BA65-FEB9E54921D7}" type="pres">
      <dgm:prSet presAssocID="{93269A92-C1C9-44C4-AC83-26C5BD56930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05937B-725E-45B5-8F0F-9BFE55341A6C}" type="pres">
      <dgm:prSet presAssocID="{93269A92-C1C9-44C4-AC83-26C5BD56930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01C9A5-AB1C-4890-9D1E-352D5456BB79}" type="pres">
      <dgm:prSet presAssocID="{93269A92-C1C9-44C4-AC83-26C5BD56930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9FC116-D77E-4DD1-89E4-BC856811A22E}" type="pres">
      <dgm:prSet presAssocID="{93269A92-C1C9-44C4-AC83-26C5BD56930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76137D-567E-4E3D-AF00-A695F98A05D1}" type="pres">
      <dgm:prSet presAssocID="{93269A92-C1C9-44C4-AC83-26C5BD56930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3A3797-06B2-41B3-99A4-873A37291FE1}" type="pres">
      <dgm:prSet presAssocID="{93269A92-C1C9-44C4-AC83-26C5BD56930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B32440-75BB-4829-8E8F-DECA8B69C7A0}" type="pres">
      <dgm:prSet presAssocID="{93269A92-C1C9-44C4-AC83-26C5BD56930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AAC7A2-DEE3-4853-8CB6-32CF9BC0339F}" type="pres">
      <dgm:prSet presAssocID="{93269A92-C1C9-44C4-AC83-26C5BD56930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AC95F6-082D-461E-937E-6A1111A9E894}" type="pres">
      <dgm:prSet presAssocID="{93269A92-C1C9-44C4-AC83-26C5BD56930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AB15E4-3833-4ED6-8814-CF81EDF36D07}" type="pres">
      <dgm:prSet presAssocID="{93269A92-C1C9-44C4-AC83-26C5BD56930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BD2BCF-CDEB-46DD-A6B8-AEE356D9BE44}" type="pres">
      <dgm:prSet presAssocID="{93269A92-C1C9-44C4-AC83-26C5BD56930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9297FC-38E3-4EBB-8AF1-7C46D508A7AB}" type="pres">
      <dgm:prSet presAssocID="{93269A92-C1C9-44C4-AC83-26C5BD56930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9D12E7-4895-4C96-BC9A-D9660E643AAD}" type="pres">
      <dgm:prSet presAssocID="{93269A92-C1C9-44C4-AC83-26C5BD56930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21742C-1D98-4121-9E19-127E4C6F7C15}" type="presOf" srcId="{9FCEA814-12C0-47B8-A43D-6F71D0C1910D}" destId="{2BBD2BCF-CDEB-46DD-A6B8-AEE356D9BE44}" srcOrd="1" destOrd="0" presId="urn:microsoft.com/office/officeart/2005/8/layout/vProcess5"/>
    <dgm:cxn modelId="{5B8CEDD6-6BB1-4A8B-9F98-6A72972CE616}" type="presOf" srcId="{5E043C30-7D67-46EA-A8B1-DCF40A47AF51}" destId="{9DAB15E4-3833-4ED6-8814-CF81EDF36D07}" srcOrd="1" destOrd="0" presId="urn:microsoft.com/office/officeart/2005/8/layout/vProcess5"/>
    <dgm:cxn modelId="{48C67BF9-7E45-4A50-8CBC-2966C2022232}" type="presOf" srcId="{3CBDB4DD-33BF-4579-9EFD-D95F22EE4B7C}" destId="{9376137D-567E-4E3D-AF00-A695F98A05D1}" srcOrd="0" destOrd="0" presId="urn:microsoft.com/office/officeart/2005/8/layout/vProcess5"/>
    <dgm:cxn modelId="{64832A6B-E0B0-4A10-8C6C-34C470A81BA9}" srcId="{93269A92-C1C9-44C4-AC83-26C5BD56930E}" destId="{5E043C30-7D67-46EA-A8B1-DCF40A47AF51}" srcOrd="1" destOrd="0" parTransId="{12EEE6DE-4B12-431E-B8A9-FC0FA6A1DBD6}" sibTransId="{16C8D0F7-1A2D-4369-B0F9-58DF0C060397}"/>
    <dgm:cxn modelId="{B11EEFE7-9CCE-4ABC-B91E-535492E9CBA1}" type="presOf" srcId="{A98578B5-BF6F-4168-B899-1B684705D4A2}" destId="{F99FC116-D77E-4DD1-89E4-BC856811A22E}" srcOrd="0" destOrd="0" presId="urn:microsoft.com/office/officeart/2005/8/layout/vProcess5"/>
    <dgm:cxn modelId="{9C6117E0-64F7-4C85-91F1-98C55AD5C310}" type="presOf" srcId="{99E7632C-897B-4A26-AA22-8403AB6DA5C9}" destId="{46AAC7A2-DEE3-4853-8CB6-32CF9BC0339F}" srcOrd="0" destOrd="0" presId="urn:microsoft.com/office/officeart/2005/8/layout/vProcess5"/>
    <dgm:cxn modelId="{EC7AF890-4037-45B3-9C2F-8C6C1748C30F}" type="presOf" srcId="{5E043C30-7D67-46EA-A8B1-DCF40A47AF51}" destId="{1071C625-B92B-4002-BA65-FEB9E54921D7}" srcOrd="0" destOrd="0" presId="urn:microsoft.com/office/officeart/2005/8/layout/vProcess5"/>
    <dgm:cxn modelId="{F07CDE9F-3AF8-43C9-BC0B-E72C207EBA0C}" srcId="{93269A92-C1C9-44C4-AC83-26C5BD56930E}" destId="{A98578B5-BF6F-4168-B899-1B684705D4A2}" srcOrd="4" destOrd="0" parTransId="{F3A471CF-293E-4307-A074-67F1A1D85E7E}" sibTransId="{37E9F6E1-75BB-4FC2-BFF8-6061BEBF8764}"/>
    <dgm:cxn modelId="{FEE9BE23-CC3D-4425-BD24-A517FE2F27A3}" type="presOf" srcId="{6C122CCC-BC85-4D8D-88EC-7218804B4ABD}" destId="{C001C9A5-AB1C-4890-9D1E-352D5456BB79}" srcOrd="0" destOrd="0" presId="urn:microsoft.com/office/officeart/2005/8/layout/vProcess5"/>
    <dgm:cxn modelId="{ED48D11A-44A5-419D-AB59-62539F3992AA}" type="presOf" srcId="{93269A92-C1C9-44C4-AC83-26C5BD56930E}" destId="{8F8EB450-663F-48CC-A98C-8DE9A2445565}" srcOrd="0" destOrd="0" presId="urn:microsoft.com/office/officeart/2005/8/layout/vProcess5"/>
    <dgm:cxn modelId="{F7824C52-A655-4FF6-9C1F-30D635248404}" srcId="{93269A92-C1C9-44C4-AC83-26C5BD56930E}" destId="{6C8B097F-72BA-4017-8DE0-7CC659876C94}" srcOrd="0" destOrd="0" parTransId="{154381C9-2A1A-414D-AE02-4AD250F44CF6}" sibTransId="{3CBDB4DD-33BF-4579-9EFD-D95F22EE4B7C}"/>
    <dgm:cxn modelId="{09A60AB5-DAD9-4A91-BA01-FCDE6C7F90F3}" type="presOf" srcId="{16C8D0F7-1A2D-4369-B0F9-58DF0C060397}" destId="{353A3797-06B2-41B3-99A4-873A37291FE1}" srcOrd="0" destOrd="0" presId="urn:microsoft.com/office/officeart/2005/8/layout/vProcess5"/>
    <dgm:cxn modelId="{B8DE6903-58F5-4997-82AB-39CEA5CB5EE0}" srcId="{93269A92-C1C9-44C4-AC83-26C5BD56930E}" destId="{6C122CCC-BC85-4D8D-88EC-7218804B4ABD}" srcOrd="3" destOrd="0" parTransId="{C2B2A9A7-DFE1-45FA-90A8-80ACDF106674}" sibTransId="{99E7632C-897B-4A26-AA22-8403AB6DA5C9}"/>
    <dgm:cxn modelId="{E1197B57-6156-42F6-B14F-CAAC0683C143}" type="presOf" srcId="{A98578B5-BF6F-4168-B899-1B684705D4A2}" destId="{469D12E7-4895-4C96-BC9A-D9660E643AAD}" srcOrd="1" destOrd="0" presId="urn:microsoft.com/office/officeart/2005/8/layout/vProcess5"/>
    <dgm:cxn modelId="{FE428F9A-9083-446B-B363-FAE4EAC495A2}" type="presOf" srcId="{6C8B097F-72BA-4017-8DE0-7CC659876C94}" destId="{38AC95F6-082D-461E-937E-6A1111A9E894}" srcOrd="1" destOrd="0" presId="urn:microsoft.com/office/officeart/2005/8/layout/vProcess5"/>
    <dgm:cxn modelId="{788285B7-E855-4468-82F8-825622AD98B9}" type="presOf" srcId="{6C122CCC-BC85-4D8D-88EC-7218804B4ABD}" destId="{A89297FC-38E3-4EBB-8AF1-7C46D508A7AB}" srcOrd="1" destOrd="0" presId="urn:microsoft.com/office/officeart/2005/8/layout/vProcess5"/>
    <dgm:cxn modelId="{A5A752FA-F452-4211-AF2B-88BD0563E94D}" type="presOf" srcId="{9FCEA814-12C0-47B8-A43D-6F71D0C1910D}" destId="{8705937B-725E-45B5-8F0F-9BFE55341A6C}" srcOrd="0" destOrd="0" presId="urn:microsoft.com/office/officeart/2005/8/layout/vProcess5"/>
    <dgm:cxn modelId="{15D90F0D-0326-4A29-9BCE-B86D095BBB66}" srcId="{93269A92-C1C9-44C4-AC83-26C5BD56930E}" destId="{9FCEA814-12C0-47B8-A43D-6F71D0C1910D}" srcOrd="2" destOrd="0" parTransId="{F4973666-C0E3-496D-8D10-AC6AFBE61C63}" sibTransId="{62637D6C-9B17-46D8-BDEC-45E3D24AA548}"/>
    <dgm:cxn modelId="{196CF9AF-BC9A-456A-AECA-231781C148A3}" type="presOf" srcId="{6C8B097F-72BA-4017-8DE0-7CC659876C94}" destId="{98CB924F-4D2B-4B09-9B3C-54E52288A6C1}" srcOrd="0" destOrd="0" presId="urn:microsoft.com/office/officeart/2005/8/layout/vProcess5"/>
    <dgm:cxn modelId="{ECB2023B-A5C5-4AB3-A0D2-EE7BD6C3C39E}" type="presOf" srcId="{62637D6C-9B17-46D8-BDEC-45E3D24AA548}" destId="{FCB32440-75BB-4829-8E8F-DECA8B69C7A0}" srcOrd="0" destOrd="0" presId="urn:microsoft.com/office/officeart/2005/8/layout/vProcess5"/>
    <dgm:cxn modelId="{83AA4938-13C2-49C9-93D7-56982B21D7CE}" type="presParOf" srcId="{8F8EB450-663F-48CC-A98C-8DE9A2445565}" destId="{00053751-49AC-429D-BA9E-B420430DB60D}" srcOrd="0" destOrd="0" presId="urn:microsoft.com/office/officeart/2005/8/layout/vProcess5"/>
    <dgm:cxn modelId="{F03DEBF8-F423-4C5C-8F9B-2870CDAE760F}" type="presParOf" srcId="{8F8EB450-663F-48CC-A98C-8DE9A2445565}" destId="{98CB924F-4D2B-4B09-9B3C-54E52288A6C1}" srcOrd="1" destOrd="0" presId="urn:microsoft.com/office/officeart/2005/8/layout/vProcess5"/>
    <dgm:cxn modelId="{0E8B8623-A308-4497-9496-8EE39F32B4A6}" type="presParOf" srcId="{8F8EB450-663F-48CC-A98C-8DE9A2445565}" destId="{1071C625-B92B-4002-BA65-FEB9E54921D7}" srcOrd="2" destOrd="0" presId="urn:microsoft.com/office/officeart/2005/8/layout/vProcess5"/>
    <dgm:cxn modelId="{03E4FF18-0B73-4B20-9510-9D955C4B3F68}" type="presParOf" srcId="{8F8EB450-663F-48CC-A98C-8DE9A2445565}" destId="{8705937B-725E-45B5-8F0F-9BFE55341A6C}" srcOrd="3" destOrd="0" presId="urn:microsoft.com/office/officeart/2005/8/layout/vProcess5"/>
    <dgm:cxn modelId="{9BA15253-1DDE-494D-BD66-EC58A02656BB}" type="presParOf" srcId="{8F8EB450-663F-48CC-A98C-8DE9A2445565}" destId="{C001C9A5-AB1C-4890-9D1E-352D5456BB79}" srcOrd="4" destOrd="0" presId="urn:microsoft.com/office/officeart/2005/8/layout/vProcess5"/>
    <dgm:cxn modelId="{55B542AB-DF0E-4E93-97A0-642F12B0A5D8}" type="presParOf" srcId="{8F8EB450-663F-48CC-A98C-8DE9A2445565}" destId="{F99FC116-D77E-4DD1-89E4-BC856811A22E}" srcOrd="5" destOrd="0" presId="urn:microsoft.com/office/officeart/2005/8/layout/vProcess5"/>
    <dgm:cxn modelId="{6FB7DCE5-5082-4199-97CC-F378C4CA0483}" type="presParOf" srcId="{8F8EB450-663F-48CC-A98C-8DE9A2445565}" destId="{9376137D-567E-4E3D-AF00-A695F98A05D1}" srcOrd="6" destOrd="0" presId="urn:microsoft.com/office/officeart/2005/8/layout/vProcess5"/>
    <dgm:cxn modelId="{C6D46B8E-6841-403D-87E1-0C30623D547A}" type="presParOf" srcId="{8F8EB450-663F-48CC-A98C-8DE9A2445565}" destId="{353A3797-06B2-41B3-99A4-873A37291FE1}" srcOrd="7" destOrd="0" presId="urn:microsoft.com/office/officeart/2005/8/layout/vProcess5"/>
    <dgm:cxn modelId="{0077F28A-A336-426C-9F1D-195E54A61FA5}" type="presParOf" srcId="{8F8EB450-663F-48CC-A98C-8DE9A2445565}" destId="{FCB32440-75BB-4829-8E8F-DECA8B69C7A0}" srcOrd="8" destOrd="0" presId="urn:microsoft.com/office/officeart/2005/8/layout/vProcess5"/>
    <dgm:cxn modelId="{DB25D496-0BCD-474C-8BE0-F1D6DA6869DA}" type="presParOf" srcId="{8F8EB450-663F-48CC-A98C-8DE9A2445565}" destId="{46AAC7A2-DEE3-4853-8CB6-32CF9BC0339F}" srcOrd="9" destOrd="0" presId="urn:microsoft.com/office/officeart/2005/8/layout/vProcess5"/>
    <dgm:cxn modelId="{5B8D4AFF-38F5-41EE-8B94-0D5585EEF39B}" type="presParOf" srcId="{8F8EB450-663F-48CC-A98C-8DE9A2445565}" destId="{38AC95F6-082D-461E-937E-6A1111A9E894}" srcOrd="10" destOrd="0" presId="urn:microsoft.com/office/officeart/2005/8/layout/vProcess5"/>
    <dgm:cxn modelId="{A25566E5-A325-4926-A1BF-974B62E423F8}" type="presParOf" srcId="{8F8EB450-663F-48CC-A98C-8DE9A2445565}" destId="{9DAB15E4-3833-4ED6-8814-CF81EDF36D07}" srcOrd="11" destOrd="0" presId="urn:microsoft.com/office/officeart/2005/8/layout/vProcess5"/>
    <dgm:cxn modelId="{F7C72105-7CF6-44E7-AF9B-66F2F2C2DAA9}" type="presParOf" srcId="{8F8EB450-663F-48CC-A98C-8DE9A2445565}" destId="{2BBD2BCF-CDEB-46DD-A6B8-AEE356D9BE44}" srcOrd="12" destOrd="0" presId="urn:microsoft.com/office/officeart/2005/8/layout/vProcess5"/>
    <dgm:cxn modelId="{15752D9C-6E2C-40A7-8147-338415D39EE9}" type="presParOf" srcId="{8F8EB450-663F-48CC-A98C-8DE9A2445565}" destId="{A89297FC-38E3-4EBB-8AF1-7C46D508A7AB}" srcOrd="13" destOrd="0" presId="urn:microsoft.com/office/officeart/2005/8/layout/vProcess5"/>
    <dgm:cxn modelId="{F27697FE-A6DD-4FD7-9F26-4EAFA228EF0A}" type="presParOf" srcId="{8F8EB450-663F-48CC-A98C-8DE9A2445565}" destId="{469D12E7-4895-4C96-BC9A-D9660E643AA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B924F-4D2B-4B09-9B3C-54E52288A6C1}">
      <dsp:nvSpPr>
        <dsp:cNvPr id="0" name=""/>
        <dsp:cNvSpPr/>
      </dsp:nvSpPr>
      <dsp:spPr>
        <a:xfrm>
          <a:off x="0" y="0"/>
          <a:ext cx="6653539" cy="1127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Busca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sistemática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literatura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branca</a:t>
          </a:r>
          <a:endParaRPr lang="pt-BR" sz="2900" kern="1200" dirty="0"/>
        </a:p>
      </dsp:txBody>
      <dsp:txXfrm>
        <a:off x="33028" y="33028"/>
        <a:ext cx="5304786" cy="1061589"/>
      </dsp:txXfrm>
    </dsp:sp>
    <dsp:sp modelId="{1071C625-B92B-4002-BA65-FEB9E54921D7}">
      <dsp:nvSpPr>
        <dsp:cNvPr id="0" name=""/>
        <dsp:cNvSpPr/>
      </dsp:nvSpPr>
      <dsp:spPr>
        <a:xfrm>
          <a:off x="496855" y="1284262"/>
          <a:ext cx="6653539" cy="1127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Prioridade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Revisão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Sistemática</a:t>
          </a:r>
          <a:endParaRPr lang="pt-BR" sz="2900" kern="1200" dirty="0"/>
        </a:p>
      </dsp:txBody>
      <dsp:txXfrm>
        <a:off x="529883" y="1317290"/>
        <a:ext cx="5357658" cy="1061589"/>
      </dsp:txXfrm>
    </dsp:sp>
    <dsp:sp modelId="{8705937B-725E-45B5-8F0F-9BFE55341A6C}">
      <dsp:nvSpPr>
        <dsp:cNvPr id="0" name=""/>
        <dsp:cNvSpPr/>
      </dsp:nvSpPr>
      <dsp:spPr>
        <a:xfrm>
          <a:off x="993710" y="2568525"/>
          <a:ext cx="6653539" cy="1127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Ensaios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clínicos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randomizados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complementares</a:t>
          </a:r>
          <a:r>
            <a:rPr lang="en-US" sz="2900" kern="1200" dirty="0" smtClean="0"/>
            <a:t> e metanálise</a:t>
          </a:r>
          <a:endParaRPr lang="pt-BR" sz="2900" kern="1200" dirty="0"/>
        </a:p>
      </dsp:txBody>
      <dsp:txXfrm>
        <a:off x="1026738" y="2601553"/>
        <a:ext cx="5357658" cy="1061589"/>
      </dsp:txXfrm>
    </dsp:sp>
    <dsp:sp modelId="{C001C9A5-AB1C-4890-9D1E-352D5456BB79}">
      <dsp:nvSpPr>
        <dsp:cNvPr id="0" name=""/>
        <dsp:cNvSpPr/>
      </dsp:nvSpPr>
      <dsp:spPr>
        <a:xfrm>
          <a:off x="1490565" y="3852788"/>
          <a:ext cx="6653539" cy="1127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Dados observacionais longo prazo</a:t>
          </a:r>
          <a:endParaRPr lang="pt-BR" sz="2900" kern="1200" dirty="0"/>
        </a:p>
      </dsp:txBody>
      <dsp:txXfrm>
        <a:off x="1523593" y="3885816"/>
        <a:ext cx="5357658" cy="1061589"/>
      </dsp:txXfrm>
    </dsp:sp>
    <dsp:sp modelId="{F99FC116-D77E-4DD1-89E4-BC856811A22E}">
      <dsp:nvSpPr>
        <dsp:cNvPr id="0" name=""/>
        <dsp:cNvSpPr/>
      </dsp:nvSpPr>
      <dsp:spPr>
        <a:xfrm>
          <a:off x="1987420" y="5137050"/>
          <a:ext cx="6653539" cy="1127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Parecer</a:t>
          </a:r>
          <a:endParaRPr lang="pt-BR" sz="2900" kern="1200" dirty="0"/>
        </a:p>
      </dsp:txBody>
      <dsp:txXfrm>
        <a:off x="2020448" y="5170078"/>
        <a:ext cx="5357658" cy="1061589"/>
      </dsp:txXfrm>
    </dsp:sp>
    <dsp:sp modelId="{9376137D-567E-4E3D-AF00-A695F98A05D1}">
      <dsp:nvSpPr>
        <dsp:cNvPr id="0" name=""/>
        <dsp:cNvSpPr/>
      </dsp:nvSpPr>
      <dsp:spPr>
        <a:xfrm>
          <a:off x="5920569" y="823807"/>
          <a:ext cx="732969" cy="7329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6085487" y="823807"/>
        <a:ext cx="403133" cy="551559"/>
      </dsp:txXfrm>
    </dsp:sp>
    <dsp:sp modelId="{353A3797-06B2-41B3-99A4-873A37291FE1}">
      <dsp:nvSpPr>
        <dsp:cNvPr id="0" name=""/>
        <dsp:cNvSpPr/>
      </dsp:nvSpPr>
      <dsp:spPr>
        <a:xfrm>
          <a:off x="6417424" y="2108070"/>
          <a:ext cx="732969" cy="7329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6582342" y="2108070"/>
        <a:ext cx="403133" cy="551559"/>
      </dsp:txXfrm>
    </dsp:sp>
    <dsp:sp modelId="{FCB32440-75BB-4829-8E8F-DECA8B69C7A0}">
      <dsp:nvSpPr>
        <dsp:cNvPr id="0" name=""/>
        <dsp:cNvSpPr/>
      </dsp:nvSpPr>
      <dsp:spPr>
        <a:xfrm>
          <a:off x="6914280" y="3373538"/>
          <a:ext cx="732969" cy="7329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7079198" y="3373538"/>
        <a:ext cx="403133" cy="551559"/>
      </dsp:txXfrm>
    </dsp:sp>
    <dsp:sp modelId="{46AAC7A2-DEE3-4853-8CB6-32CF9BC0339F}">
      <dsp:nvSpPr>
        <dsp:cNvPr id="0" name=""/>
        <dsp:cNvSpPr/>
      </dsp:nvSpPr>
      <dsp:spPr>
        <a:xfrm>
          <a:off x="7411135" y="4670330"/>
          <a:ext cx="732969" cy="7329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7576053" y="4670330"/>
        <a:ext cx="403133" cy="551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7EC84-CD8F-4966-A490-59AA4FBA983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E7C47-C8D2-4700-9023-2DF5C1A9A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4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96CF-00AB-4E4B-B9D5-1E605724CC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BD6FC-D29E-4AD5-B491-0690DC6BCB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340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7C47-C8D2-4700-9023-2DF5C1A9AA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2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6" tIns="45633" rIns="91266" bIns="4563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2262B7-996F-4131-AD51-455E1EC18FE2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6" tIns="45633" rIns="91266" bIns="4563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2112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222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68759" y="2492896"/>
            <a:ext cx="6406480" cy="1226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40050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3536259" cy="1728192"/>
          </a:xfrm>
          <a:prstGeom prst="rect">
            <a:avLst/>
          </a:prstGeom>
        </p:spPr>
      </p:pic>
      <p:cxnSp>
        <p:nvCxnSpPr>
          <p:cNvPr id="10" name="Conector reto 9"/>
          <p:cNvCxnSpPr/>
          <p:nvPr userDrawn="1"/>
        </p:nvCxnSpPr>
        <p:spPr>
          <a:xfrm>
            <a:off x="-36512" y="2204864"/>
            <a:ext cx="4291835" cy="0"/>
          </a:xfrm>
          <a:prstGeom prst="line">
            <a:avLst/>
          </a:prstGeom>
          <a:ln w="412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 userDrawn="1"/>
        </p:nvSpPr>
        <p:spPr>
          <a:xfrm>
            <a:off x="8748464" y="0"/>
            <a:ext cx="392686" cy="6843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3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59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92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222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86409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AB23E-A481-4610-9BD3-E9B9250E958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10/11/2015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72D1A-2975-43A2-99CC-0FAB7E9B331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21" y="548680"/>
            <a:ext cx="88327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1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50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07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297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15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669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33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47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222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7056784" cy="114300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391" y="2204864"/>
            <a:ext cx="8229600" cy="3816424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21" y="548680"/>
            <a:ext cx="88327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80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03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99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497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54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94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3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78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0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6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58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17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87DB-2254-4ADE-9D68-D1947F24CFAE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A6CCF-C08D-44A9-9706-69BFA4958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74B6-5313-4AEF-B967-3FC71090666A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0DAE-D519-474B-A8AC-6F2E72F73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2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iclin.org/r_mtc_jag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229600" cy="1981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</a:pPr>
            <a:r>
              <a:rPr lang="pt-BR" sz="3200" b="0" dirty="0" smtClean="0"/>
              <a:t>ATS é útil para a Saúde Suplementar?</a:t>
            </a:r>
            <a:r>
              <a:rPr lang="en-US" sz="3200" b="0" dirty="0"/>
              <a:t> </a:t>
            </a:r>
            <a:r>
              <a:rPr lang="en-US" sz="3200" b="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b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Instituto Nacional de Cardiologia</a:t>
            </a:r>
            <a:b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Ministério da Saúde - Brasil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Marisa Santos, MD, PhD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NATS-INC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 2015</a:t>
            </a:r>
          </a:p>
        </p:txBody>
      </p:sp>
    </p:spTree>
    <p:extLst>
      <p:ext uri="{BB962C8B-B14F-4D97-AF65-F5344CB8AC3E}">
        <p14:creationId xmlns:p14="http://schemas.microsoft.com/office/powerpoint/2010/main" val="41428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3501008"/>
            <a:ext cx="6406480" cy="1226567"/>
          </a:xfrm>
        </p:spPr>
        <p:txBody>
          <a:bodyPr>
            <a:normAutofit fontScale="90000"/>
          </a:bodyPr>
          <a:lstStyle/>
          <a:p>
            <a:r>
              <a:rPr lang="en-US" dirty="0"/>
              <a:t>Como é </a:t>
            </a:r>
            <a:r>
              <a:rPr lang="en-US" dirty="0" err="1"/>
              <a:t>elaborado</a:t>
            </a:r>
            <a:r>
              <a:rPr lang="en-US" dirty="0"/>
              <a:t> um </a:t>
            </a:r>
            <a:r>
              <a:rPr lang="en-US" dirty="0" err="1"/>
              <a:t>parecer</a:t>
            </a:r>
            <a:r>
              <a:rPr lang="en-US" dirty="0"/>
              <a:t> de </a:t>
            </a:r>
            <a:r>
              <a:rPr lang="en-US" dirty="0" smtClean="0"/>
              <a:t>ATS?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88640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8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Pontos-chave</a:t>
            </a:r>
            <a:r>
              <a:rPr lang="en-US" dirty="0" smtClean="0"/>
              <a:t> no </a:t>
            </a:r>
            <a:r>
              <a:rPr lang="en-US" dirty="0" err="1" smtClean="0"/>
              <a:t>Julgamento</a:t>
            </a: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É </a:t>
            </a:r>
            <a:r>
              <a:rPr lang="en-US" u="sng" dirty="0" err="1"/>
              <a:t>seguro</a:t>
            </a:r>
            <a:r>
              <a:rPr lang="en-US" u="sng" dirty="0"/>
              <a:t>?</a:t>
            </a:r>
            <a:r>
              <a:rPr lang="en-US" dirty="0"/>
              <a:t> (NNH)</a:t>
            </a:r>
          </a:p>
          <a:p>
            <a:r>
              <a:rPr lang="en-US" dirty="0" err="1" smtClean="0"/>
              <a:t>Comparador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(RS, RR, RA, IC, NNT)</a:t>
            </a:r>
          </a:p>
          <a:p>
            <a:r>
              <a:rPr lang="en-US" dirty="0" err="1" smtClean="0"/>
              <a:t>Reduz</a:t>
            </a:r>
            <a:r>
              <a:rPr lang="en-US" dirty="0" smtClean="0"/>
              <a:t> </a:t>
            </a:r>
            <a:r>
              <a:rPr lang="en-US" dirty="0" err="1" smtClean="0"/>
              <a:t>mortalidade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err="1" smtClean="0"/>
              <a:t>Efetividade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Melhora</a:t>
            </a:r>
            <a:r>
              <a:rPr lang="en-US" dirty="0" smtClean="0"/>
              <a:t> </a:t>
            </a:r>
            <a:r>
              <a:rPr lang="en-US" dirty="0" err="1" smtClean="0"/>
              <a:t>qualidade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Custo</a:t>
            </a:r>
            <a:endParaRPr lang="en-US" dirty="0" smtClean="0"/>
          </a:p>
          <a:p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orcamentário</a:t>
            </a:r>
            <a:endParaRPr lang="en-US" dirty="0" smtClean="0"/>
          </a:p>
          <a:p>
            <a:r>
              <a:rPr lang="en-US" dirty="0" err="1" smtClean="0"/>
              <a:t>Vantagens</a:t>
            </a:r>
            <a:r>
              <a:rPr lang="en-US" dirty="0" smtClean="0"/>
              <a:t> para o gestor </a:t>
            </a:r>
            <a:r>
              <a:rPr lang="en-US" dirty="0" err="1" smtClean="0"/>
              <a:t>ou</a:t>
            </a:r>
            <a:r>
              <a:rPr lang="en-US" dirty="0" smtClean="0"/>
              <a:t> para o </a:t>
            </a:r>
            <a:r>
              <a:rPr lang="en-US" dirty="0" err="1" smtClean="0"/>
              <a:t>sistema</a:t>
            </a:r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dirty="0"/>
              <a:t>Grading of Recommendations Assessment, Development and Evaluation</a:t>
            </a:r>
            <a:endParaRPr lang="en-US" sz="1800" dirty="0"/>
          </a:p>
        </p:txBody>
      </p:sp>
      <p:pic>
        <p:nvPicPr>
          <p:cNvPr id="6146" name="Picture 2" descr="http://www.gradeworkinggroup.org/graphs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472608" cy="3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4" y="961695"/>
            <a:ext cx="7249963" cy="496622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72D1A-2975-43A2-99CC-0FAB7E9B331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2" y="674974"/>
            <a:ext cx="9144000" cy="1143000"/>
          </a:xfrm>
        </p:spPr>
        <p:txBody>
          <a:bodyPr lIns="82296" tIns="41148" rIns="82296" bIns="4114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Risco</a:t>
            </a: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viés</a:t>
            </a:r>
            <a:endParaRPr lang="en-CA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72D1A-2975-43A2-99CC-0FAB7E9B331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2209800"/>
            <a:ext cx="5772150" cy="24384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0743" y="5147900"/>
            <a:ext cx="332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http://tech.cochrane.org/revman</a:t>
            </a:r>
          </a:p>
        </p:txBody>
      </p:sp>
    </p:spTree>
    <p:extLst>
      <p:ext uri="{BB962C8B-B14F-4D97-AF65-F5344CB8AC3E}">
        <p14:creationId xmlns:p14="http://schemas.microsoft.com/office/powerpoint/2010/main" val="31554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7608020" cy="5666051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72D1A-2975-43A2-99CC-0FAB7E9B331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Perspectivas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603262"/>
            <a:ext cx="9654258" cy="3950465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09870" y="-188004"/>
            <a:ext cx="7056784" cy="1143000"/>
          </a:xfrm>
        </p:spPr>
        <p:txBody>
          <a:bodyPr/>
          <a:lstStyle/>
          <a:p>
            <a:r>
              <a:rPr lang="en-US" dirty="0" err="1" smtClean="0"/>
              <a:t>Efetividade</a:t>
            </a:r>
            <a:r>
              <a:rPr lang="en-US" dirty="0" smtClean="0"/>
              <a:t> </a:t>
            </a:r>
            <a:r>
              <a:rPr lang="en-US" dirty="0" err="1" smtClean="0"/>
              <a:t>Comparativa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92" y="2758514"/>
            <a:ext cx="5766630" cy="18937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320525"/>
            <a:ext cx="8265194" cy="16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Comparação</a:t>
            </a:r>
            <a:r>
              <a:rPr lang="en-GB" dirty="0" smtClean="0"/>
              <a:t> </a:t>
            </a:r>
            <a:r>
              <a:rPr lang="en-GB" dirty="0" err="1" smtClean="0"/>
              <a:t>Indireta</a:t>
            </a:r>
            <a:r>
              <a:rPr lang="en-GB" dirty="0" smtClean="0"/>
              <a:t> (MTC)</a:t>
            </a:r>
            <a:endParaRPr lang="en-GB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962754"/>
            <a:ext cx="2736304" cy="255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19</a:t>
            </a:fld>
            <a:endParaRPr lang="pt-B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7772"/>
            <a:ext cx="420385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39752" y="5373216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 smtClean="0">
                <a:hlinkClick r:id="rId4"/>
              </a:rPr>
              <a:t>http://www.epiclin.org/r_mtc_jags.html</a:t>
            </a:r>
            <a:r>
              <a:rPr lang="pt-BR" dirty="0" smtClean="0"/>
              <a:t>.</a:t>
            </a:r>
            <a:endParaRPr lang="en-GB" dirty="0"/>
          </a:p>
        </p:txBody>
      </p:sp>
      <p:graphicFrame>
        <p:nvGraphicFramePr>
          <p:cNvPr id="7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651767"/>
              </p:ext>
            </p:extLst>
          </p:nvPr>
        </p:nvGraphicFramePr>
        <p:xfrm>
          <a:off x="827584" y="1952246"/>
          <a:ext cx="7272808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564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Intervenção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Probabilidade de sucesso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Rebif®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43%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Copaxone®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37,06%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Betaferon®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19,51%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Avonex®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0,38%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Placebo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0,05%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5546234" cy="3801698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1927"/>
            <a:ext cx="6192044" cy="406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5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Decisão </a:t>
            </a:r>
            <a:r>
              <a:rPr lang="pt-BR" dirty="0" err="1" smtClean="0"/>
              <a:t>Multi-Critério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20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988840"/>
            <a:ext cx="5867400" cy="38766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36" y="2060848"/>
            <a:ext cx="324313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4904" y="-161156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2924175"/>
            <a:ext cx="5545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err="1" smtClean="0"/>
              <a:t>Estudo</a:t>
            </a:r>
            <a:r>
              <a:rPr lang="en-GB" dirty="0" smtClean="0"/>
              <a:t> de </a:t>
            </a:r>
            <a:r>
              <a:rPr lang="en-GB" dirty="0" err="1" smtClean="0"/>
              <a:t>Preferencias</a:t>
            </a:r>
            <a:endParaRPr lang="en-US" dirty="0" smtClean="0"/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827088" y="1989138"/>
            <a:ext cx="2713037" cy="169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GB" sz="2400" b="1"/>
              <a:t>Avaliação </a:t>
            </a:r>
          </a:p>
          <a:p>
            <a:pPr algn="ctr"/>
            <a:r>
              <a:rPr lang="en-GB" sz="2400" b="1"/>
              <a:t>evidencias</a:t>
            </a:r>
            <a:endParaRPr lang="en-US" sz="2400" b="1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3635375" y="3429000"/>
            <a:ext cx="1920875" cy="8302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GB" sz="3200" b="1"/>
              <a:t>Decisão</a:t>
            </a:r>
            <a:endParaRPr lang="en-US" sz="3200" b="1"/>
          </a:p>
        </p:txBody>
      </p:sp>
      <p:sp>
        <p:nvSpPr>
          <p:cNvPr id="7175" name="Oval 15"/>
          <p:cNvSpPr>
            <a:spLocks noChangeArrowheads="1"/>
          </p:cNvSpPr>
          <p:nvPr/>
        </p:nvSpPr>
        <p:spPr bwMode="auto">
          <a:xfrm>
            <a:off x="684213" y="4403725"/>
            <a:ext cx="2927350" cy="16891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2800" b="1" dirty="0" err="1"/>
              <a:t>Desfechos</a:t>
            </a:r>
            <a:endParaRPr lang="en-US" sz="2800" b="1" dirty="0"/>
          </a:p>
        </p:txBody>
      </p:sp>
      <p:sp>
        <p:nvSpPr>
          <p:cNvPr id="7176" name="Oval 16"/>
          <p:cNvSpPr>
            <a:spLocks noChangeArrowheads="1"/>
          </p:cNvSpPr>
          <p:nvPr/>
        </p:nvSpPr>
        <p:spPr bwMode="auto">
          <a:xfrm>
            <a:off x="5845175" y="4186238"/>
            <a:ext cx="2974975" cy="205105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2800" b="1" dirty="0" err="1"/>
              <a:t>Utilização</a:t>
            </a:r>
            <a:r>
              <a:rPr lang="en-GB" sz="2800" b="1" dirty="0"/>
              <a:t> </a:t>
            </a:r>
          </a:p>
          <a:p>
            <a:pPr algn="ctr">
              <a:defRPr/>
            </a:pPr>
            <a:r>
              <a:rPr lang="en-GB" sz="2800" b="1" dirty="0" err="1"/>
              <a:t>recursos</a:t>
            </a:r>
            <a:endParaRPr lang="en-US" sz="2800" b="1" dirty="0"/>
          </a:p>
        </p:txBody>
      </p:sp>
      <p:sp>
        <p:nvSpPr>
          <p:cNvPr id="6152" name="Oval 17"/>
          <p:cNvSpPr>
            <a:spLocks noChangeArrowheads="1"/>
          </p:cNvSpPr>
          <p:nvPr/>
        </p:nvSpPr>
        <p:spPr bwMode="auto">
          <a:xfrm>
            <a:off x="5916613" y="2060575"/>
            <a:ext cx="2687637" cy="1549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Valores </a:t>
            </a:r>
          </a:p>
        </p:txBody>
      </p:sp>
      <p:cxnSp>
        <p:nvCxnSpPr>
          <p:cNvPr id="6153" name="AutoShape 18"/>
          <p:cNvCxnSpPr>
            <a:cxnSpLocks noChangeShapeType="1"/>
            <a:stCxn id="7175" idx="0"/>
            <a:endCxn id="6149" idx="1"/>
          </p:cNvCxnSpPr>
          <p:nvPr/>
        </p:nvCxnSpPr>
        <p:spPr bwMode="auto">
          <a:xfrm rot="5400000" flipH="1" flipV="1">
            <a:off x="2612232" y="3380581"/>
            <a:ext cx="558800" cy="1487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AutoShape 19"/>
          <p:cNvCxnSpPr>
            <a:cxnSpLocks noChangeShapeType="1"/>
            <a:stCxn id="6148" idx="6"/>
            <a:endCxn id="6149" idx="0"/>
          </p:cNvCxnSpPr>
          <p:nvPr/>
        </p:nvCxnSpPr>
        <p:spPr bwMode="auto">
          <a:xfrm>
            <a:off x="3540125" y="2835275"/>
            <a:ext cx="1055688" cy="5937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AutoShape 20"/>
          <p:cNvCxnSpPr>
            <a:cxnSpLocks noChangeShapeType="1"/>
            <a:endCxn id="6149" idx="3"/>
          </p:cNvCxnSpPr>
          <p:nvPr/>
        </p:nvCxnSpPr>
        <p:spPr bwMode="auto">
          <a:xfrm rot="5400000">
            <a:off x="6292056" y="2874169"/>
            <a:ext cx="233363" cy="17049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AutoShape 21"/>
          <p:cNvCxnSpPr>
            <a:cxnSpLocks noChangeShapeType="1"/>
            <a:stCxn id="7176" idx="2"/>
            <a:endCxn id="6149" idx="2"/>
          </p:cNvCxnSpPr>
          <p:nvPr/>
        </p:nvCxnSpPr>
        <p:spPr bwMode="auto">
          <a:xfrm rot="10800000">
            <a:off x="4595813" y="4259263"/>
            <a:ext cx="1249362" cy="952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03250" y="6532563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sz="1000"/>
              <a:t>Copyright </a:t>
            </a:r>
            <a:r>
              <a:rPr lang="en-GB" sz="1000" b="1" i="1"/>
              <a:t>©  </a:t>
            </a:r>
            <a:r>
              <a:rPr lang="en-AU" sz="1000"/>
              <a:t>2009 - 2010 NICE</a:t>
            </a:r>
            <a:endParaRPr lang="en-GB" sz="10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72D1A-2975-43A2-99CC-0FAB7E9B331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94" y="-1"/>
            <a:ext cx="9179194" cy="68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7248525" cy="56959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2971" y="6165726"/>
            <a:ext cx="8532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http://medicinabaseadaemevidencias.blogspot.com.br/2013/08/o-estranho-mundo-do-overdiagnosis_24.html</a:t>
            </a:r>
          </a:p>
        </p:txBody>
      </p:sp>
      <p:pic>
        <p:nvPicPr>
          <p:cNvPr id="1028" name="Picture 4" descr="http://ecx.images-amazon.com/images/I/51ZSZqIhLZ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87"/>
            <a:ext cx="22098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www.bmj.com/sites/default/files/response_attachments/2013/09/BMJ%20harming%20healthy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60" y="3410483"/>
            <a:ext cx="1884480" cy="25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reast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" y="332656"/>
            <a:ext cx="904649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SA Fact Box EN 04-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" y="13688"/>
            <a:ext cx="894499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65973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</a:t>
            </a:r>
            <a:r>
              <a:rPr lang="en-US" dirty="0"/>
              <a:t>:https://</a:t>
            </a:r>
            <a:r>
              <a:rPr lang="en-US" dirty="0" smtClean="0"/>
              <a:t>www.harding-center.mpg.de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5" y="-3974"/>
            <a:ext cx="9013165" cy="5112668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782" y="4420147"/>
            <a:ext cx="6499269" cy="155096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82" y="2773884"/>
            <a:ext cx="6354550" cy="156769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547664" y="64533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FONTE: Univ. Michigan/</a:t>
            </a:r>
            <a:r>
              <a:rPr lang="en-US" dirty="0" err="1" smtClean="0"/>
              <a:t>BlueCross_Webinar</a:t>
            </a:r>
            <a:r>
              <a:rPr lang="en-US" dirty="0" smtClean="0"/>
              <a:t> ISPOR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 lIns="0" rIns="0" anchor="t"/>
          <a:lstStyle/>
          <a:p>
            <a:pPr eaLnBrk="1" hangingPunct="1"/>
            <a:r>
              <a:rPr lang="pt-BR" sz="4000" b="1" dirty="0" smtClean="0"/>
              <a:t>Evidências e a Decisão</a:t>
            </a:r>
          </a:p>
        </p:txBody>
      </p:sp>
      <p:sp>
        <p:nvSpPr>
          <p:cNvPr id="21507" name="Espaço Reservado para Conteúdo 2"/>
          <p:cNvSpPr>
            <a:spLocks/>
          </p:cNvSpPr>
          <p:nvPr/>
        </p:nvSpPr>
        <p:spPr bwMode="auto">
          <a:xfrm>
            <a:off x="395288" y="4292600"/>
            <a:ext cx="22034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r">
              <a:spcBef>
                <a:spcPct val="20000"/>
              </a:spcBef>
              <a:buFontTx/>
              <a:buNone/>
            </a:pPr>
            <a:endParaRPr lang="pt-BR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509" name="Espaço Reservado para Conteúdo 2"/>
          <p:cNvSpPr>
            <a:spLocks/>
          </p:cNvSpPr>
          <p:nvPr/>
        </p:nvSpPr>
        <p:spPr bwMode="auto">
          <a:xfrm>
            <a:off x="6257925" y="2212975"/>
            <a:ext cx="2778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pt-BR" sz="3200" dirty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987824" y="221297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abismo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://2.bp.blogspot.com/-YH1VlOzIDqk/TcfvPyv7esI/AAAAAAAAEuE/fnuf_Rar7Nw/s1600/AbismoSM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4972050" cy="57150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691680" y="6237312"/>
            <a:ext cx="5044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avaliatecnologia@gmail.com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Tópicos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que é ATS</a:t>
            </a:r>
          </a:p>
          <a:p>
            <a:r>
              <a:rPr lang="en-US" dirty="0" smtClean="0"/>
              <a:t>Como é </a:t>
            </a:r>
            <a:r>
              <a:rPr lang="en-US" dirty="0" err="1" smtClean="0"/>
              <a:t>elaborado</a:t>
            </a:r>
            <a:r>
              <a:rPr lang="en-US" dirty="0" smtClean="0"/>
              <a:t> um </a:t>
            </a:r>
            <a:r>
              <a:rPr lang="en-US" dirty="0" err="1" smtClean="0"/>
              <a:t>parecer</a:t>
            </a:r>
            <a:r>
              <a:rPr lang="en-US" dirty="0" smtClean="0"/>
              <a:t> de ATS</a:t>
            </a:r>
          </a:p>
          <a:p>
            <a:r>
              <a:rPr lang="en-US" dirty="0" err="1" smtClean="0"/>
              <a:t>Perspectivas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que é ATS?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Processo sistemático de avaliação das propriedades, </a:t>
            </a:r>
            <a:r>
              <a:rPr lang="pt-BR" dirty="0" smtClean="0"/>
              <a:t>resultados ou </a:t>
            </a:r>
            <a:r>
              <a:rPr lang="pt-BR" dirty="0"/>
              <a:t>impactos de tecnologias da saúde; </a:t>
            </a:r>
            <a:endParaRPr lang="pt-BR" dirty="0" smtClean="0"/>
          </a:p>
          <a:p>
            <a:r>
              <a:rPr lang="pt-BR" dirty="0" smtClean="0"/>
              <a:t>deve </a:t>
            </a:r>
            <a:r>
              <a:rPr lang="pt-BR" dirty="0" err="1" smtClean="0"/>
              <a:t>incluir</a:t>
            </a:r>
            <a:r>
              <a:rPr lang="pt-BR" dirty="0" err="1"/>
              <a:t>dimensões</a:t>
            </a:r>
            <a:r>
              <a:rPr lang="pt-BR" dirty="0" smtClean="0"/>
              <a:t> clínicas, sociais, éticas </a:t>
            </a:r>
            <a:r>
              <a:rPr lang="pt-BR" dirty="0"/>
              <a:t>e </a:t>
            </a:r>
            <a:r>
              <a:rPr lang="pt-BR" dirty="0" smtClean="0"/>
              <a:t>econômicas, </a:t>
            </a:r>
          </a:p>
          <a:p>
            <a:r>
              <a:rPr lang="pt-BR" dirty="0" smtClean="0"/>
              <a:t>fornecer informações -&gt;tomada </a:t>
            </a:r>
            <a:r>
              <a:rPr lang="pt-BR" dirty="0"/>
              <a:t>de decisão em saúde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61653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Fonte: INAHTA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que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incluído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ATS?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FF"/>
              </a:buClr>
            </a:pPr>
            <a:r>
              <a:rPr lang="en-US" dirty="0" err="1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Incorporação</a:t>
            </a:r>
            <a:r>
              <a:rPr lang="en-US" dirty="0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cobertura</a:t>
            </a:r>
            <a:endParaRPr lang="en-US" dirty="0" smtClean="0">
              <a:solidFill>
                <a:srgbClr val="00005C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80FF"/>
              </a:buClr>
            </a:pPr>
            <a:r>
              <a:rPr lang="en-US" dirty="0" err="1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Priorização</a:t>
            </a:r>
            <a:r>
              <a:rPr lang="en-US" dirty="0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investimentos</a:t>
            </a:r>
            <a:endParaRPr lang="en-US" dirty="0" smtClean="0">
              <a:solidFill>
                <a:srgbClr val="00005C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80FF"/>
              </a:buClr>
            </a:pPr>
            <a:r>
              <a:rPr lang="en-US" dirty="0" err="1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Monitorizaçao</a:t>
            </a:r>
            <a:r>
              <a:rPr lang="en-US" dirty="0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horizonte</a:t>
            </a:r>
            <a:r>
              <a:rPr lang="en-US" dirty="0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tecnológico</a:t>
            </a:r>
            <a:endParaRPr lang="en-US" dirty="0" smtClean="0">
              <a:solidFill>
                <a:srgbClr val="00005C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80FF"/>
              </a:buClr>
            </a:pPr>
            <a:r>
              <a:rPr lang="en-US" dirty="0" err="1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Preço</a:t>
            </a:r>
            <a:endParaRPr lang="en-US" dirty="0" smtClean="0">
              <a:solidFill>
                <a:srgbClr val="00005C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80FF"/>
              </a:buClr>
            </a:pPr>
            <a:r>
              <a:rPr lang="en-US" dirty="0" err="1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Diretrizes</a:t>
            </a:r>
            <a:r>
              <a:rPr lang="en-US" dirty="0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clínicas</a:t>
            </a:r>
            <a:endParaRPr lang="en-US" dirty="0">
              <a:solidFill>
                <a:srgbClr val="00005C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80FF"/>
              </a:buClr>
              <a:buNone/>
            </a:pPr>
            <a:r>
              <a:rPr lang="en-US" dirty="0">
                <a:solidFill>
                  <a:srgbClr val="00005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cisión 3"/>
          <p:cNvSpPr/>
          <p:nvPr/>
        </p:nvSpPr>
        <p:spPr>
          <a:xfrm>
            <a:off x="3431944" y="3180353"/>
            <a:ext cx="2025587" cy="1521958"/>
          </a:xfrm>
          <a:prstGeom prst="flowChartDecision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600" dirty="0" smtClean="0">
                <a:solidFill>
                  <a:prstClr val="white"/>
                </a:solidFill>
              </a:rPr>
              <a:t>Decision making</a:t>
            </a:r>
            <a:endParaRPr lang="es-AR" sz="1600" dirty="0">
              <a:solidFill>
                <a:prstClr val="white"/>
              </a:solidFill>
            </a:endParaRPr>
          </a:p>
        </p:txBody>
      </p:sp>
      <p:sp>
        <p:nvSpPr>
          <p:cNvPr id="5" name="Proceso 4"/>
          <p:cNvSpPr/>
          <p:nvPr/>
        </p:nvSpPr>
        <p:spPr>
          <a:xfrm>
            <a:off x="1039021" y="3432262"/>
            <a:ext cx="1248937" cy="101813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solidFill>
                  <a:prstClr val="white"/>
                </a:solidFill>
              </a:rPr>
              <a:t>Regulation</a:t>
            </a:r>
            <a:endParaRPr lang="es-AR" dirty="0">
              <a:solidFill>
                <a:prstClr val="white"/>
              </a:solidFill>
            </a:endParaRPr>
          </a:p>
        </p:txBody>
      </p:sp>
      <p:cxnSp>
        <p:nvCxnSpPr>
          <p:cNvPr id="7" name="Conector recto 6"/>
          <p:cNvCxnSpPr>
            <a:stCxn id="5" idx="3"/>
            <a:endCxn id="4" idx="1"/>
          </p:cNvCxnSpPr>
          <p:nvPr/>
        </p:nvCxnSpPr>
        <p:spPr>
          <a:xfrm>
            <a:off x="2287958" y="3941332"/>
            <a:ext cx="1143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roceso 8"/>
          <p:cNvSpPr/>
          <p:nvPr/>
        </p:nvSpPr>
        <p:spPr>
          <a:xfrm>
            <a:off x="6528052" y="3409338"/>
            <a:ext cx="1617583" cy="106398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solidFill>
                  <a:prstClr val="white"/>
                </a:solidFill>
              </a:rPr>
              <a:t>Use</a:t>
            </a:r>
            <a:endParaRPr lang="es-AR" dirty="0">
              <a:solidFill>
                <a:prstClr val="white"/>
              </a:solidFill>
            </a:endParaRPr>
          </a:p>
        </p:txBody>
      </p:sp>
      <p:cxnSp>
        <p:nvCxnSpPr>
          <p:cNvPr id="11" name="Conector recto 10"/>
          <p:cNvCxnSpPr>
            <a:stCxn id="4" idx="3"/>
            <a:endCxn id="9" idx="1"/>
          </p:cNvCxnSpPr>
          <p:nvPr/>
        </p:nvCxnSpPr>
        <p:spPr>
          <a:xfrm>
            <a:off x="5457531" y="3941332"/>
            <a:ext cx="10705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reparación 14"/>
          <p:cNvSpPr/>
          <p:nvPr/>
        </p:nvSpPr>
        <p:spPr>
          <a:xfrm>
            <a:off x="1973110" y="1868326"/>
            <a:ext cx="1679243" cy="728107"/>
          </a:xfrm>
          <a:prstGeom prst="flowChartPrepar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2400" dirty="0" smtClean="0">
                <a:solidFill>
                  <a:prstClr val="white"/>
                </a:solidFill>
              </a:rPr>
              <a:t>HTA</a:t>
            </a:r>
            <a:endParaRPr lang="es-AR" sz="2400" dirty="0">
              <a:solidFill>
                <a:prstClr val="white"/>
              </a:solidFill>
            </a:endParaRPr>
          </a:p>
        </p:txBody>
      </p:sp>
      <p:sp>
        <p:nvSpPr>
          <p:cNvPr id="17" name="Cinta perforada 16"/>
          <p:cNvSpPr/>
          <p:nvPr/>
        </p:nvSpPr>
        <p:spPr>
          <a:xfrm>
            <a:off x="5352636" y="1763372"/>
            <a:ext cx="1187277" cy="920131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600" dirty="0" smtClean="0">
                <a:solidFill>
                  <a:prstClr val="white"/>
                </a:solidFill>
              </a:rPr>
              <a:t>Benefit Packages</a:t>
            </a:r>
            <a:endParaRPr lang="es-AR" sz="1600" dirty="0">
              <a:solidFill>
                <a:prstClr val="white"/>
              </a:solidFill>
            </a:endParaRPr>
          </a:p>
        </p:txBody>
      </p:sp>
      <p:sp>
        <p:nvSpPr>
          <p:cNvPr id="23" name="Proceso 22"/>
          <p:cNvSpPr/>
          <p:nvPr/>
        </p:nvSpPr>
        <p:spPr>
          <a:xfrm>
            <a:off x="5352635" y="1133589"/>
            <a:ext cx="1187277" cy="40935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400" dirty="0" smtClean="0">
                <a:solidFill>
                  <a:prstClr val="white"/>
                </a:solidFill>
              </a:rPr>
              <a:t>Legal framework</a:t>
            </a:r>
            <a:endParaRPr lang="es-AR" sz="1400" dirty="0">
              <a:solidFill>
                <a:prstClr val="white"/>
              </a:solidFill>
            </a:endParaRPr>
          </a:p>
        </p:txBody>
      </p:sp>
      <p:cxnSp>
        <p:nvCxnSpPr>
          <p:cNvPr id="25" name="Conector recto 24"/>
          <p:cNvCxnSpPr>
            <a:stCxn id="23" idx="2"/>
            <a:endCxn id="17" idx="0"/>
          </p:cNvCxnSpPr>
          <p:nvPr/>
        </p:nvCxnSpPr>
        <p:spPr>
          <a:xfrm>
            <a:off x="5946274" y="1542943"/>
            <a:ext cx="1" cy="312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roceso 25"/>
          <p:cNvSpPr/>
          <p:nvPr/>
        </p:nvSpPr>
        <p:spPr>
          <a:xfrm>
            <a:off x="6884882" y="5164156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200" dirty="0" smtClean="0">
                <a:solidFill>
                  <a:prstClr val="white"/>
                </a:solidFill>
              </a:rPr>
              <a:t>Post decision foloww up</a:t>
            </a:r>
            <a:endParaRPr lang="es-AR" sz="1200" dirty="0">
              <a:solidFill>
                <a:prstClr val="white"/>
              </a:solidFill>
            </a:endParaRPr>
          </a:p>
        </p:txBody>
      </p:sp>
      <p:cxnSp>
        <p:nvCxnSpPr>
          <p:cNvPr id="32" name="Conector angular 31"/>
          <p:cNvCxnSpPr>
            <a:stCxn id="4" idx="2"/>
            <a:endCxn id="26" idx="1"/>
          </p:cNvCxnSpPr>
          <p:nvPr/>
        </p:nvCxnSpPr>
        <p:spPr>
          <a:xfrm rot="16200000" flipH="1">
            <a:off x="5280726" y="3866323"/>
            <a:ext cx="768169" cy="244014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5079703" y="4672750"/>
            <a:ext cx="1700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200" dirty="0" smtClean="0">
                <a:solidFill>
                  <a:prstClr val="black"/>
                </a:solidFill>
                <a:latin typeface="Calibri"/>
                <a:cs typeface="+mn-cs"/>
              </a:rPr>
              <a:t>Desinvestment</a:t>
            </a:r>
            <a:endParaRPr lang="es-A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356836" y="3598266"/>
            <a:ext cx="745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400" i="1" dirty="0" smtClean="0">
                <a:solidFill>
                  <a:prstClr val="black"/>
                </a:solidFill>
                <a:latin typeface="Calibri"/>
                <a:cs typeface="+mn-cs"/>
              </a:rPr>
              <a:t>Quality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400" i="1" dirty="0" smtClean="0">
                <a:solidFill>
                  <a:prstClr val="black"/>
                </a:solidFill>
                <a:latin typeface="Calibri"/>
                <a:cs typeface="+mn-cs"/>
              </a:rPr>
              <a:t>Safety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400" i="1" dirty="0" smtClean="0">
                <a:solidFill>
                  <a:prstClr val="black"/>
                </a:solidFill>
                <a:latin typeface="Calibri"/>
                <a:cs typeface="+mn-cs"/>
              </a:rPr>
              <a:t>Efficacy</a:t>
            </a:r>
            <a:endParaRPr lang="es-AR" sz="14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14260" y="1289000"/>
            <a:ext cx="210953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100" i="1" dirty="0" smtClean="0">
                <a:solidFill>
                  <a:prstClr val="black"/>
                </a:solidFill>
                <a:latin typeface="Calibri"/>
                <a:cs typeface="+mn-cs"/>
              </a:rPr>
              <a:t>Clinical Effectiveness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100" i="1" dirty="0" smtClean="0">
                <a:solidFill>
                  <a:prstClr val="black"/>
                </a:solidFill>
                <a:latin typeface="Calibri"/>
                <a:cs typeface="+mn-cs"/>
              </a:rPr>
              <a:t>Economic Evaluation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100" i="1" dirty="0" smtClean="0">
                <a:solidFill>
                  <a:prstClr val="black"/>
                </a:solidFill>
                <a:latin typeface="Calibri"/>
                <a:cs typeface="+mn-cs"/>
              </a:rPr>
              <a:t>Equity and ethical assess.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100" i="1" dirty="0" smtClean="0">
                <a:solidFill>
                  <a:prstClr val="black"/>
                </a:solidFill>
                <a:latin typeface="Calibri"/>
                <a:cs typeface="+mn-cs"/>
              </a:rPr>
              <a:t>Needs assessment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100" i="1" dirty="0" smtClean="0">
                <a:solidFill>
                  <a:prstClr val="black"/>
                </a:solidFill>
                <a:latin typeface="Calibri"/>
                <a:cs typeface="+mn-cs"/>
              </a:rPr>
              <a:t>Operational and finantial capacities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s-AR" sz="1100" i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Terminador 46"/>
          <p:cNvSpPr/>
          <p:nvPr/>
        </p:nvSpPr>
        <p:spPr>
          <a:xfrm>
            <a:off x="178422" y="272912"/>
            <a:ext cx="2345680" cy="301752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400" dirty="0" smtClean="0">
                <a:solidFill>
                  <a:srgbClr val="0000FF"/>
                </a:solidFill>
              </a:rPr>
              <a:t>Marketing authorization</a:t>
            </a:r>
            <a:endParaRPr lang="es-AR" sz="1400" dirty="0">
              <a:solidFill>
                <a:srgbClr val="0000FF"/>
              </a:solidFill>
            </a:endParaRPr>
          </a:p>
        </p:txBody>
      </p:sp>
      <p:sp>
        <p:nvSpPr>
          <p:cNvPr id="48" name="Terminador 47"/>
          <p:cNvSpPr/>
          <p:nvPr/>
        </p:nvSpPr>
        <p:spPr>
          <a:xfrm>
            <a:off x="2613322" y="272912"/>
            <a:ext cx="4271572" cy="301752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400" dirty="0" smtClean="0">
                <a:solidFill>
                  <a:srgbClr val="0000FF"/>
                </a:solidFill>
              </a:rPr>
              <a:t>Coverage Decision</a:t>
            </a:r>
            <a:endParaRPr lang="es-AR" sz="1400" dirty="0">
              <a:solidFill>
                <a:srgbClr val="0000FF"/>
              </a:solidFill>
            </a:endParaRPr>
          </a:p>
        </p:txBody>
      </p:sp>
      <p:sp>
        <p:nvSpPr>
          <p:cNvPr id="49" name="Terminador 48"/>
          <p:cNvSpPr/>
          <p:nvPr/>
        </p:nvSpPr>
        <p:spPr>
          <a:xfrm>
            <a:off x="6985253" y="275724"/>
            <a:ext cx="2140360" cy="301752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400" dirty="0" smtClean="0">
                <a:solidFill>
                  <a:srgbClr val="0000FF"/>
                </a:solidFill>
              </a:rPr>
              <a:t>Health Care decision</a:t>
            </a:r>
            <a:endParaRPr lang="es-AR" sz="1400" dirty="0">
              <a:solidFill>
                <a:srgbClr val="0000FF"/>
              </a:solidFill>
            </a:endParaRPr>
          </a:p>
        </p:txBody>
      </p:sp>
      <p:sp>
        <p:nvSpPr>
          <p:cNvPr id="52" name="Proceso 51"/>
          <p:cNvSpPr/>
          <p:nvPr/>
        </p:nvSpPr>
        <p:spPr>
          <a:xfrm>
            <a:off x="1222914" y="5167669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200" dirty="0" smtClean="0">
                <a:solidFill>
                  <a:prstClr val="white"/>
                </a:solidFill>
              </a:rPr>
              <a:t>Post marketing monitoring</a:t>
            </a:r>
            <a:endParaRPr lang="es-AR" sz="1200" dirty="0">
              <a:solidFill>
                <a:prstClr val="white"/>
              </a:solidFill>
            </a:endParaRPr>
          </a:p>
        </p:txBody>
      </p:sp>
      <p:cxnSp>
        <p:nvCxnSpPr>
          <p:cNvPr id="55" name="Conector recto de flecha 54"/>
          <p:cNvCxnSpPr>
            <a:stCxn id="5" idx="2"/>
            <a:endCxn id="52" idx="0"/>
          </p:cNvCxnSpPr>
          <p:nvPr/>
        </p:nvCxnSpPr>
        <p:spPr>
          <a:xfrm>
            <a:off x="1663490" y="4450401"/>
            <a:ext cx="16624" cy="717268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>
            <a:stCxn id="52" idx="3"/>
            <a:endCxn id="26" idx="1"/>
          </p:cNvCxnSpPr>
          <p:nvPr/>
        </p:nvCxnSpPr>
        <p:spPr>
          <a:xfrm flipV="1">
            <a:off x="2137314" y="5470480"/>
            <a:ext cx="4747568" cy="3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angular 61"/>
          <p:cNvCxnSpPr>
            <a:stCxn id="26" idx="2"/>
            <a:endCxn id="52" idx="2"/>
          </p:cNvCxnSpPr>
          <p:nvPr/>
        </p:nvCxnSpPr>
        <p:spPr>
          <a:xfrm rot="5400000">
            <a:off x="4509342" y="2947576"/>
            <a:ext cx="3513" cy="5661968"/>
          </a:xfrm>
          <a:prstGeom prst="bentConnector3">
            <a:avLst>
              <a:gd name="adj1" fmla="val 660725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9" idx="2"/>
            <a:endCxn id="26" idx="0"/>
          </p:cNvCxnSpPr>
          <p:nvPr/>
        </p:nvCxnSpPr>
        <p:spPr>
          <a:xfrm>
            <a:off x="7336844" y="4473326"/>
            <a:ext cx="5238" cy="690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reparación 27"/>
          <p:cNvSpPr/>
          <p:nvPr/>
        </p:nvSpPr>
        <p:spPr>
          <a:xfrm>
            <a:off x="1973110" y="1003771"/>
            <a:ext cx="1679243" cy="728107"/>
          </a:xfrm>
          <a:prstGeom prst="flowChartPrepar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400" dirty="0" smtClean="0">
                <a:solidFill>
                  <a:prstClr val="white"/>
                </a:solidFill>
              </a:rPr>
              <a:t>Selection of medicines</a:t>
            </a:r>
            <a:endParaRPr lang="es-AR" sz="1400" dirty="0">
              <a:solidFill>
                <a:prstClr val="white"/>
              </a:solidFill>
            </a:endParaRPr>
          </a:p>
        </p:txBody>
      </p:sp>
      <p:sp>
        <p:nvSpPr>
          <p:cNvPr id="30" name="Cinta perforada 29"/>
          <p:cNvSpPr/>
          <p:nvPr/>
        </p:nvSpPr>
        <p:spPr>
          <a:xfrm>
            <a:off x="7929381" y="1873788"/>
            <a:ext cx="1187277" cy="920131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600" dirty="0" smtClean="0">
                <a:solidFill>
                  <a:prstClr val="white"/>
                </a:solidFill>
              </a:rPr>
              <a:t>Practice guideliness`</a:t>
            </a:r>
            <a:endParaRPr lang="es-AR" sz="1600" dirty="0">
              <a:solidFill>
                <a:prstClr val="white"/>
              </a:solidFill>
            </a:endParaRPr>
          </a:p>
        </p:txBody>
      </p:sp>
      <p:cxnSp>
        <p:nvCxnSpPr>
          <p:cNvPr id="6" name="Conector curvado 5"/>
          <p:cNvCxnSpPr>
            <a:stCxn id="30" idx="2"/>
            <a:endCxn id="9" idx="0"/>
          </p:cNvCxnSpPr>
          <p:nvPr/>
        </p:nvCxnSpPr>
        <p:spPr>
          <a:xfrm rot="5400000">
            <a:off x="7576216" y="2462534"/>
            <a:ext cx="707432" cy="118617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>
            <a:stCxn id="15" idx="2"/>
            <a:endCxn id="4" idx="1"/>
          </p:cNvCxnSpPr>
          <p:nvPr/>
        </p:nvCxnSpPr>
        <p:spPr>
          <a:xfrm rot="16200000" flipH="1">
            <a:off x="2449889" y="2959276"/>
            <a:ext cx="1344899" cy="6192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4" idx="3"/>
            <a:endCxn id="17" idx="2"/>
          </p:cNvCxnSpPr>
          <p:nvPr/>
        </p:nvCxnSpPr>
        <p:spPr>
          <a:xfrm flipV="1">
            <a:off x="5457531" y="2591490"/>
            <a:ext cx="488744" cy="134984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inta perforada 38"/>
          <p:cNvSpPr/>
          <p:nvPr/>
        </p:nvSpPr>
        <p:spPr>
          <a:xfrm>
            <a:off x="7929381" y="948195"/>
            <a:ext cx="1187277" cy="920131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400" dirty="0" smtClean="0">
                <a:solidFill>
                  <a:prstClr val="white"/>
                </a:solidFill>
              </a:rPr>
              <a:t>Rational Use Strategy</a:t>
            </a:r>
            <a:endParaRPr lang="es-AR" sz="1400" dirty="0">
              <a:solidFill>
                <a:prstClr val="white"/>
              </a:solidFill>
            </a:endParaRPr>
          </a:p>
        </p:txBody>
      </p:sp>
      <p:cxnSp>
        <p:nvCxnSpPr>
          <p:cNvPr id="20" name="Conector curvado 19"/>
          <p:cNvCxnSpPr>
            <a:stCxn id="39" idx="1"/>
          </p:cNvCxnSpPr>
          <p:nvPr/>
        </p:nvCxnSpPr>
        <p:spPr>
          <a:xfrm rot="10800000" flipV="1">
            <a:off x="7336845" y="1408261"/>
            <a:ext cx="592537" cy="198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7184206" y="1000552"/>
            <a:ext cx="834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100" i="1" dirty="0" smtClean="0">
                <a:solidFill>
                  <a:prstClr val="black"/>
                </a:solidFill>
                <a:latin typeface="Calibri"/>
                <a:cs typeface="+mn-cs"/>
              </a:rPr>
              <a:t>Prescribing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100" i="1" dirty="0" smtClean="0">
                <a:solidFill>
                  <a:prstClr val="black"/>
                </a:solidFill>
                <a:latin typeface="Calibri"/>
                <a:cs typeface="+mn-cs"/>
              </a:rPr>
              <a:t>Dispensing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s-AR" sz="1100" i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9" name="Conector angular 28"/>
          <p:cNvCxnSpPr/>
          <p:nvPr/>
        </p:nvCxnSpPr>
        <p:spPr>
          <a:xfrm rot="16200000" flipH="1">
            <a:off x="4357711" y="1613723"/>
            <a:ext cx="22925" cy="5673354"/>
          </a:xfrm>
          <a:prstGeom prst="bentConnector3">
            <a:avLst>
              <a:gd name="adj1" fmla="val 2150225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r 33"/>
          <p:cNvCxnSpPr>
            <a:endCxn id="4" idx="2"/>
          </p:cNvCxnSpPr>
          <p:nvPr/>
        </p:nvCxnSpPr>
        <p:spPr>
          <a:xfrm rot="10800000">
            <a:off x="4444738" y="4702311"/>
            <a:ext cx="2739470" cy="107800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827584" y="638132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Cedido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A. </a:t>
            </a:r>
            <a:r>
              <a:rPr lang="en-US" dirty="0" err="1" smtClean="0"/>
              <a:t>Lemgruber</a:t>
            </a:r>
            <a:r>
              <a:rPr lang="en-US" dirty="0" smtClean="0"/>
              <a:t> - </a:t>
            </a:r>
            <a:r>
              <a:rPr lang="en-US" dirty="0" err="1" smtClean="0"/>
              <a:t>RedETSA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28600" y="1524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ATS –é necessária?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6"/>
            <a:ext cx="8229600" cy="4525962"/>
          </a:xfrm>
        </p:spPr>
        <p:txBody>
          <a:bodyPr/>
          <a:lstStyle/>
          <a:p>
            <a:pPr eaLnBrk="1" hangingPunct="1"/>
            <a:r>
              <a:rPr lang="pt-BR" dirty="0" smtClean="0"/>
              <a:t>Recursos – pessoas, tempo, instalações, equipamentos, conhecimento – escassos </a:t>
            </a:r>
          </a:p>
          <a:p>
            <a:pPr eaLnBrk="1" hangingPunct="1"/>
            <a:r>
              <a:rPr lang="pt-BR" dirty="0" smtClean="0"/>
              <a:t>Sem avaliação sistemática difícil identificar claramente  qual a melhor alternativa</a:t>
            </a:r>
          </a:p>
          <a:p>
            <a:r>
              <a:rPr lang="en-US" dirty="0"/>
              <a:t>ATS </a:t>
            </a:r>
            <a:r>
              <a:rPr lang="en-US" dirty="0" err="1"/>
              <a:t>produz</a:t>
            </a:r>
            <a:r>
              <a:rPr lang="en-US" dirty="0"/>
              <a:t> </a:t>
            </a:r>
            <a:r>
              <a:rPr lang="en-US" dirty="0" err="1"/>
              <a:t>informação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decisor</a:t>
            </a:r>
            <a:r>
              <a:rPr lang="en-US" dirty="0"/>
              <a:t> </a:t>
            </a:r>
            <a:r>
              <a:rPr lang="en-US" dirty="0" err="1"/>
              <a:t>buscando</a:t>
            </a:r>
            <a:r>
              <a:rPr lang="en-US" dirty="0"/>
              <a:t> o </a:t>
            </a:r>
            <a:r>
              <a:rPr lang="en-US" dirty="0" err="1"/>
              <a:t>benefício</a:t>
            </a:r>
            <a:r>
              <a:rPr lang="en-US" dirty="0"/>
              <a:t> </a:t>
            </a:r>
            <a:r>
              <a:rPr lang="en-US" dirty="0" err="1"/>
              <a:t>coletivo</a:t>
            </a:r>
            <a:endParaRPr lang="en-US" dirty="0"/>
          </a:p>
          <a:p>
            <a:pPr eaLnBrk="1" hangingPunct="1"/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decisório</a:t>
            </a:r>
            <a:r>
              <a:rPr lang="en-US" dirty="0" smtClean="0"/>
              <a:t> </a:t>
            </a:r>
            <a:r>
              <a:rPr lang="en-US" dirty="0" err="1" smtClean="0"/>
              <a:t>aleatório</a:t>
            </a:r>
            <a:r>
              <a:rPr lang="en-US" dirty="0" smtClean="0"/>
              <a:t> e </a:t>
            </a:r>
            <a:r>
              <a:rPr lang="en-US" dirty="0" err="1" smtClean="0"/>
              <a:t>fortemente</a:t>
            </a:r>
            <a:r>
              <a:rPr lang="en-US" dirty="0" smtClean="0"/>
              <a:t> </a:t>
            </a:r>
            <a:r>
              <a:rPr lang="en-US" dirty="0" err="1" smtClean="0"/>
              <a:t>influenciado</a:t>
            </a:r>
            <a:r>
              <a:rPr lang="en-US" dirty="0" smtClean="0"/>
              <a:t> pela </a:t>
            </a:r>
            <a:r>
              <a:rPr lang="en-US" dirty="0" err="1" smtClean="0"/>
              <a:t>indústria</a:t>
            </a: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“TRUQUES PARA APROVAR” </a:t>
            </a:r>
            <a:r>
              <a:rPr lang="pt-BR" sz="3600" dirty="0" smtClean="0"/>
              <a:t>                     </a:t>
            </a:r>
            <a:r>
              <a:rPr lang="pt-BR" sz="3200" dirty="0" smtClean="0"/>
              <a:t>(Adaptado -BMJ2003;327:1446–8</a:t>
            </a:r>
            <a:r>
              <a:rPr lang="pt-BR" sz="3600" dirty="0" smtClean="0"/>
              <a:t>)</a:t>
            </a:r>
            <a:endParaRPr lang="en-US" sz="3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716016" y="1844824"/>
            <a:ext cx="4041775" cy="3951288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pt-BR" u="sng" dirty="0"/>
              <a:t>Perdas na Análise de Sobrevida</a:t>
            </a:r>
            <a:endParaRPr lang="en-US" u="sng" dirty="0"/>
          </a:p>
          <a:p>
            <a:pPr fontAlgn="t"/>
            <a:r>
              <a:rPr lang="pt-BR" dirty="0"/>
              <a:t>Protocolos Indisponíveis – “segredo comercial”</a:t>
            </a:r>
            <a:endParaRPr lang="en-US" dirty="0"/>
          </a:p>
          <a:p>
            <a:pPr fontAlgn="t"/>
            <a:r>
              <a:rPr lang="pt-BR" dirty="0"/>
              <a:t>Grande volume de dados</a:t>
            </a:r>
            <a:endParaRPr lang="en-US" dirty="0"/>
          </a:p>
          <a:p>
            <a:pPr fontAlgn="t"/>
            <a:r>
              <a:rPr lang="pt-BR" dirty="0"/>
              <a:t>Não medir </a:t>
            </a:r>
            <a:r>
              <a:rPr lang="pt-BR" dirty="0" err="1"/>
              <a:t>QALYs</a:t>
            </a:r>
            <a:r>
              <a:rPr lang="pt-BR" dirty="0"/>
              <a:t> em ECR, usar experts</a:t>
            </a:r>
            <a:endParaRPr lang="en-US" dirty="0"/>
          </a:p>
          <a:p>
            <a:pPr fontAlgn="t"/>
            <a:r>
              <a:rPr lang="pt-BR" u="sng" dirty="0"/>
              <a:t>Modelagem Caixa-Preta</a:t>
            </a:r>
            <a:endParaRPr lang="en-US" u="sng" dirty="0"/>
          </a:p>
          <a:p>
            <a:pPr fontAlgn="t"/>
            <a:r>
              <a:rPr lang="pt-BR" u="sng" dirty="0"/>
              <a:t>Reduzir a população</a:t>
            </a:r>
            <a:endParaRPr lang="en-US" u="sng" dirty="0"/>
          </a:p>
          <a:p>
            <a:pPr fontAlgn="t"/>
            <a:r>
              <a:rPr lang="pt-BR" dirty="0"/>
              <a:t>Publicidade e pressão - Autonomia</a:t>
            </a:r>
            <a:endParaRPr lang="en-US" dirty="0"/>
          </a:p>
          <a:p>
            <a:endParaRPr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040188" cy="3951288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pt-BR" dirty="0"/>
              <a:t>Comparador : placebo, tóxico, </a:t>
            </a:r>
            <a:r>
              <a:rPr lang="pt-BR" dirty="0" err="1"/>
              <a:t>inefetivo</a:t>
            </a:r>
            <a:r>
              <a:rPr lang="pt-BR" dirty="0"/>
              <a:t>, </a:t>
            </a:r>
            <a:r>
              <a:rPr lang="pt-BR" dirty="0" err="1"/>
              <a:t>subdose</a:t>
            </a:r>
            <a:endParaRPr lang="en-US" dirty="0"/>
          </a:p>
          <a:p>
            <a:pPr fontAlgn="t"/>
            <a:r>
              <a:rPr lang="pt-BR" dirty="0"/>
              <a:t>Curto prazo</a:t>
            </a:r>
            <a:endParaRPr lang="en-US" dirty="0"/>
          </a:p>
          <a:p>
            <a:pPr fontAlgn="t"/>
            <a:r>
              <a:rPr lang="pt-BR" u="sng" dirty="0"/>
              <a:t>Publicação seletiva de desfechos</a:t>
            </a:r>
            <a:endParaRPr lang="en-US" u="sng" dirty="0"/>
          </a:p>
          <a:p>
            <a:pPr fontAlgn="t"/>
            <a:r>
              <a:rPr lang="pt-BR" u="sng" dirty="0"/>
              <a:t>Desfecho composto ou substituto</a:t>
            </a:r>
            <a:endParaRPr lang="en-US" u="sng" dirty="0"/>
          </a:p>
          <a:p>
            <a:pPr fontAlgn="t"/>
            <a:r>
              <a:rPr lang="pt-BR" dirty="0"/>
              <a:t>Subgrupo</a:t>
            </a:r>
            <a:endParaRPr lang="en-US" dirty="0"/>
          </a:p>
          <a:p>
            <a:pPr fontAlgn="t"/>
            <a:r>
              <a:rPr lang="pt-BR" dirty="0"/>
              <a:t>E</a:t>
            </a:r>
            <a:r>
              <a:rPr lang="pt-BR" dirty="0" smtClean="0"/>
              <a:t>scalas</a:t>
            </a:r>
            <a:endParaRPr lang="en-US" dirty="0"/>
          </a:p>
          <a:p>
            <a:pPr fontAlgn="t"/>
            <a:r>
              <a:rPr lang="pt-BR" dirty="0"/>
              <a:t>RR x Risco Absoluto</a:t>
            </a:r>
          </a:p>
          <a:p>
            <a:pPr fontAlgn="t"/>
            <a:r>
              <a:rPr lang="pt-BR" dirty="0"/>
              <a:t>Ocultar estudos negativos, IC e DP</a:t>
            </a:r>
            <a:endParaRPr lang="en-US" dirty="0"/>
          </a:p>
          <a:p>
            <a:pPr marL="0" indent="0" fontAlgn="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6CCF-C08D-44A9-9706-69BFA4958E1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4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4258</TotalTime>
  <Words>441</Words>
  <Application>Microsoft Office PowerPoint</Application>
  <PresentationFormat>Apresentação na tela (4:3)</PresentationFormat>
  <Paragraphs>133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Tema do Office</vt:lpstr>
      <vt:lpstr>Personalizar design</vt:lpstr>
      <vt:lpstr>ATS é útil para a Saúde Suplementar?     Instituto Nacional de Cardiologia Ministério da Saúde - Brasil </vt:lpstr>
      <vt:lpstr>Apresentação do PowerPoint</vt:lpstr>
      <vt:lpstr>Tópicos</vt:lpstr>
      <vt:lpstr>O que é ATS?</vt:lpstr>
      <vt:lpstr>O que está incluído em ATS?</vt:lpstr>
      <vt:lpstr>Apresentação do PowerPoint</vt:lpstr>
      <vt:lpstr>Apresentação do PowerPoint</vt:lpstr>
      <vt:lpstr>ATS –é necessária?</vt:lpstr>
      <vt:lpstr>“TRUQUES PARA APROVAR”                      (Adaptado -BMJ2003;327:1446–8)</vt:lpstr>
      <vt:lpstr>Como é elaborado um parecer de ATS? </vt:lpstr>
      <vt:lpstr>Apresentação do PowerPoint</vt:lpstr>
      <vt:lpstr>Pontos-chave no Julgamento </vt:lpstr>
      <vt:lpstr>Grading of Recommendations Assessment, Development and Evaluation</vt:lpstr>
      <vt:lpstr>Apresentação do PowerPoint</vt:lpstr>
      <vt:lpstr>Risco de viés</vt:lpstr>
      <vt:lpstr>Apresentação do PowerPoint</vt:lpstr>
      <vt:lpstr>Perspectivas</vt:lpstr>
      <vt:lpstr>Efetividade Comparativa</vt:lpstr>
      <vt:lpstr>Comparação Indireta (MTC)</vt:lpstr>
      <vt:lpstr>Decisão Multi-Critério</vt:lpstr>
      <vt:lpstr>Apresentação do PowerPoint</vt:lpstr>
      <vt:lpstr>Estudo de Preferencias</vt:lpstr>
      <vt:lpstr>Apresentação do PowerPoint</vt:lpstr>
      <vt:lpstr>Apresentação do PowerPoint</vt:lpstr>
      <vt:lpstr>Apresentação do PowerPoint</vt:lpstr>
      <vt:lpstr>Apresentação do PowerPoint</vt:lpstr>
      <vt:lpstr>Evidências e a Decisão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Boris</dc:creator>
  <cp:lastModifiedBy>Wilson</cp:lastModifiedBy>
  <cp:revision>113</cp:revision>
  <dcterms:created xsi:type="dcterms:W3CDTF">2013-08-14T03:42:34Z</dcterms:created>
  <dcterms:modified xsi:type="dcterms:W3CDTF">2015-11-10T09:29:41Z</dcterms:modified>
</cp:coreProperties>
</file>