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534" r:id="rId2"/>
    <p:sldId id="256" r:id="rId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255"/>
    <a:srgbClr val="1E9F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E6E8FAA-CCB6-4695-BA0E-D89C4AB423DE}" v="23" dt="2020-07-27T12:54:06.56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Relationship Id="rId9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C82DFD-26CC-4688-B55F-BD1960E5A41C}" type="datetimeFigureOut">
              <a:rPr lang="pt-BR" smtClean="0"/>
              <a:t>27/07/2020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FA70CA-AAB6-423A-80E9-FF865114C33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079066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PlaceHolder 1">
            <a:extLst>
              <a:ext uri="{FF2B5EF4-FFF2-40B4-BE49-F238E27FC236}">
                <a16:creationId xmlns:a16="http://schemas.microsoft.com/office/drawing/2014/main" id="{01DEC612-FC58-410A-AC7A-32DBE8CDDCE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19138" y="1163638"/>
            <a:ext cx="5584825" cy="314166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0" name="PlaceHolder 2">
            <a:extLst>
              <a:ext uri="{FF2B5EF4-FFF2-40B4-BE49-F238E27FC236}">
                <a16:creationId xmlns:a16="http://schemas.microsoft.com/office/drawing/2014/main" id="{AFDEC3B6-7DF9-404B-B8F5-58441C742005}"/>
              </a:ext>
            </a:extLst>
          </p:cNvPr>
          <p:cNvSpPr>
            <a:spLocks noGrp="1"/>
          </p:cNvSpPr>
          <p:nvPr>
            <p:ph type="body"/>
          </p:nvPr>
        </p:nvSpPr>
        <p:spPr>
          <a:xfrm>
            <a:off x="701675" y="4479925"/>
            <a:ext cx="5618163" cy="3665538"/>
          </a:xfrm>
        </p:spPr>
        <p:txBody>
          <a:bodyPr lIns="93240" tIns="46800" rIns="93240" bIns="46800">
            <a:noAutofit/>
          </a:bodyPr>
          <a:lstStyle/>
          <a:p>
            <a:pPr>
              <a:defRPr/>
            </a:pPr>
            <a:endParaRPr lang="pt-BR" sz="2000" spc="-1">
              <a:latin typeface="Arial"/>
            </a:endParaRPr>
          </a:p>
        </p:txBody>
      </p:sp>
      <p:sp>
        <p:nvSpPr>
          <p:cNvPr id="5124" name="TextShape 3">
            <a:extLst>
              <a:ext uri="{FF2B5EF4-FFF2-40B4-BE49-F238E27FC236}">
                <a16:creationId xmlns:a16="http://schemas.microsoft.com/office/drawing/2014/main" id="{A325CFC9-1327-46EE-AB45-A380335F90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8275" y="8842375"/>
            <a:ext cx="3043238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240" tIns="46800" rIns="93240" bIns="46800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spcBef>
                <a:spcPct val="0"/>
              </a:spcBef>
            </a:pPr>
            <a:fld id="{F452F921-EF85-4A41-86B8-F07B48DE053A}" type="slidenum">
              <a:rPr lang="pt-BR" altLang="pt-BR">
                <a:solidFill>
                  <a:srgbClr val="000000"/>
                </a:solidFill>
              </a:rPr>
              <a:pPr algn="r">
                <a:spcBef>
                  <a:spcPct val="0"/>
                </a:spcBef>
              </a:pPr>
              <a:t>1</a:t>
            </a:fld>
            <a:endParaRPr lang="pt-BR" altLang="pt-BR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EBD7D5-7A21-407C-B4A1-647AB10D6F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4AA8DA7-21E5-433F-95E6-11235A975B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66D1104-34A3-4A45-AECD-1663DE5A87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4E895-A285-405D-A476-15630344EDB1}" type="datetimeFigureOut">
              <a:rPr lang="pt-BR" smtClean="0"/>
              <a:t>27/07/2020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3CED9F0-9ED5-48B5-BC8E-3348A3B5BC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3C26301-E7A1-4EB0-A9B8-B1802FEF9F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DDE2A-E082-4FE2-9F67-E5716986B1C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144943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65DED2E-A98D-4D5F-800F-CF8F0ADFC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98ACEC87-E245-4929-9BD1-03A7626E85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FE5EFD4-1DB8-4385-B4B7-5D875F0C85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4E895-A285-405D-A476-15630344EDB1}" type="datetimeFigureOut">
              <a:rPr lang="pt-BR" smtClean="0"/>
              <a:t>27/07/2020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12CA2CD-E8AA-4503-B61E-74D90008DD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30CB3E0-3D27-4AED-82CB-290C5A28D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DDE2A-E082-4FE2-9F67-E5716986B1C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210297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655DF454-8384-46A5-8813-B6675C07FF7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D846D4AE-B420-4302-954B-5EAC73FF83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58C8536-8DB7-4378-998C-D56CBD593C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4E895-A285-405D-A476-15630344EDB1}" type="datetimeFigureOut">
              <a:rPr lang="pt-BR" smtClean="0"/>
              <a:t>27/07/2020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AF21226-9F97-4D50-BD92-033AADAD81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4CAC665-4857-4276-8187-F2C44510EB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DDE2A-E082-4FE2-9F67-E5716986B1C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969430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endParaRPr lang="pt-BR"/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824781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0466EA-F9FC-45C7-9C36-E5FB0927A8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AA12DFF-811D-4938-9317-365FCE4E46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3DBAE4E-3EEE-405F-83D3-20E17E280B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4E895-A285-405D-A476-15630344EDB1}" type="datetimeFigureOut">
              <a:rPr lang="pt-BR" smtClean="0"/>
              <a:t>27/07/2020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467DC5A-3BB5-438F-8695-F38401DF86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93DDFD6-BDC5-408F-831D-1A9D2D136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DDE2A-E082-4FE2-9F67-E5716986B1C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34736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EEA319-734D-48FE-98A6-19D1A02F6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E46C710-D7B2-448B-B62E-C0A1C8501D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F48DCEE-D2F7-4C8D-AA1E-A8D73B936B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4E895-A285-405D-A476-15630344EDB1}" type="datetimeFigureOut">
              <a:rPr lang="pt-BR" smtClean="0"/>
              <a:t>27/07/2020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E99F230-E2DD-40E2-BDC7-9801630154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9754630-EBD0-4707-83FB-C4443A224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DDE2A-E082-4FE2-9F67-E5716986B1C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2949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D32AD1-29BB-421B-80B4-6C14A5ABF8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9926A7A-5BD1-4EA8-AF90-D5EE13AD25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3E64997B-90CC-4456-B76A-C5E86A28DF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F3123E0-6001-4C61-B0C7-A3C4E646BF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4E895-A285-405D-A476-15630344EDB1}" type="datetimeFigureOut">
              <a:rPr lang="pt-BR" smtClean="0"/>
              <a:t>27/07/2020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14854B63-3417-4F04-9E7F-58702258C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3DAD2D7-FAA6-4947-AE00-F3A91469F4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DDE2A-E082-4FE2-9F67-E5716986B1C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001085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D3426E-8447-41CC-BB0D-F833FAEBE9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84B639E-390E-4CD3-8FDA-A71575863A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E1091C96-9E0D-4029-A3E5-9F261DAD8C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D4DBDA51-F8F1-4CA7-A054-050A600A60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85D692C8-75B6-4C5A-A9FE-DBFB234860F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AC2514DA-F60D-48EF-8BEC-A11B89931E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4E895-A285-405D-A476-15630344EDB1}" type="datetimeFigureOut">
              <a:rPr lang="pt-BR" smtClean="0"/>
              <a:t>27/07/2020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0A4F5B7B-0F0C-4C75-AD95-7192681CF0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1B432DEA-04B4-4DFB-A8EE-D0236DE2F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DDE2A-E082-4FE2-9F67-E5716986B1C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875492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673DCB8-DEA0-4C72-85E5-682B40B56F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75AE4F3B-CE3E-480F-993B-57A5372763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4E895-A285-405D-A476-15630344EDB1}" type="datetimeFigureOut">
              <a:rPr lang="pt-BR" smtClean="0"/>
              <a:t>27/07/2020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82DC6C3F-7104-427A-87EF-17AFB80CB5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3A5151F3-4B92-4346-8092-8E100A837A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DDE2A-E082-4FE2-9F67-E5716986B1C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063895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6D63E3A3-B812-45FE-9A2B-33C369C02E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4E895-A285-405D-A476-15630344EDB1}" type="datetimeFigureOut">
              <a:rPr lang="pt-BR" smtClean="0"/>
              <a:t>27/07/2020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5C7DB790-1811-4A4C-BC64-AA465641FC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B88A4905-21F6-485A-9783-6F5BEC36B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DDE2A-E082-4FE2-9F67-E5716986B1C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086407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C3F1526-9B0D-4A51-A2E4-C382443042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C7BC189-FB08-4D1F-A1E4-F1B9DECAD4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C1BD9D84-E873-45C9-BFDB-AE14530AB0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BB85D045-2DFF-477F-A09C-A9F45C1BC7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4E895-A285-405D-A476-15630344EDB1}" type="datetimeFigureOut">
              <a:rPr lang="pt-BR" smtClean="0"/>
              <a:t>27/07/2020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8E1FF778-BB96-477A-BDE0-437DA6C2F2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E25C11AA-206E-4F10-8D8C-D51636724F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DDE2A-E082-4FE2-9F67-E5716986B1C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966559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19525F-A4E4-40E7-AB3D-84FBF6ACF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01EAEF35-E8C7-463C-8DB3-0A6F8892F3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925CAAC8-B60A-4BF9-9C15-F0E745C038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F6A10113-ABF5-4FEB-A3D5-25998D408F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4E895-A285-405D-A476-15630344EDB1}" type="datetimeFigureOut">
              <a:rPr lang="pt-BR" smtClean="0"/>
              <a:t>27/07/2020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9DD981B-80C9-4681-A8E0-7C4FBF5B8D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E0879E5-4016-4B45-92FA-1290245A21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DDE2A-E082-4FE2-9F67-E5716986B1C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561111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627AC4E0-E4E0-4AE1-A8D8-186806303C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83A605A-271A-4C9B-A179-364E17EC4F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D974C63-3998-43BB-A26B-209BC1DFC9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74E895-A285-405D-A476-15630344EDB1}" type="datetimeFigureOut">
              <a:rPr lang="pt-BR" smtClean="0"/>
              <a:t>27/07/2020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EEA85AD-3E47-437F-813E-000036764C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85F059B-8E57-46DC-A7B0-24E0998539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ADDE2A-E082-4FE2-9F67-E5716986B1C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59110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emf"/><Relationship Id="rId7" Type="http://schemas.openxmlformats.org/officeDocument/2006/relationships/image" Target="../media/image10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g"/><Relationship Id="rId5" Type="http://schemas.openxmlformats.org/officeDocument/2006/relationships/image" Target="../media/image8.emf"/><Relationship Id="rId4" Type="http://schemas.openxmlformats.org/officeDocument/2006/relationships/image" Target="../media/image7.emf"/><Relationship Id="rId9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Imagem 6">
            <a:extLst>
              <a:ext uri="{FF2B5EF4-FFF2-40B4-BE49-F238E27FC236}">
                <a16:creationId xmlns:a16="http://schemas.microsoft.com/office/drawing/2014/main" id="{890BAEE3-4B85-49A0-803A-E03C4E987C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6963" y="0"/>
            <a:ext cx="8555037" cy="227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0" name="Imagem 8">
            <a:extLst>
              <a:ext uri="{FF2B5EF4-FFF2-40B4-BE49-F238E27FC236}">
                <a16:creationId xmlns:a16="http://schemas.microsoft.com/office/drawing/2014/main" id="{CD4DDF53-EF9D-4C95-9C7E-CB565A52EE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50" y="4559300"/>
            <a:ext cx="8642350" cy="229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1" name="Imagem 3">
            <a:extLst>
              <a:ext uri="{FF2B5EF4-FFF2-40B4-BE49-F238E27FC236}">
                <a16:creationId xmlns:a16="http://schemas.microsoft.com/office/drawing/2014/main" id="{D2054CA1-74D5-4535-8DB2-6B91DC5043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6638" y="2274888"/>
            <a:ext cx="8615362" cy="229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2" name="CustomShape 1">
            <a:extLst>
              <a:ext uri="{FF2B5EF4-FFF2-40B4-BE49-F238E27FC236}">
                <a16:creationId xmlns:a16="http://schemas.microsoft.com/office/drawing/2014/main" id="{9D22B12E-1AB0-4D87-A8F1-207A8B84C8D8}"/>
              </a:ext>
            </a:extLst>
          </p:cNvPr>
          <p:cNvSpPr/>
          <p:nvPr/>
        </p:nvSpPr>
        <p:spPr>
          <a:xfrm>
            <a:off x="3175" y="0"/>
            <a:ext cx="9542463" cy="6858000"/>
          </a:xfrm>
          <a:custGeom>
            <a:avLst/>
            <a:gdLst/>
            <a:ahLst/>
            <a:cxnLst/>
            <a:rect l="l" t="t" r="r" b="b"/>
            <a:pathLst>
              <a:path w="9541552" h="6858001">
                <a:moveTo>
                  <a:pt x="0" y="0"/>
                </a:moveTo>
                <a:lnTo>
                  <a:pt x="9541552" y="0"/>
                </a:lnTo>
                <a:lnTo>
                  <a:pt x="9532681" y="350849"/>
                </a:lnTo>
                <a:cubicBezTo>
                  <a:pt x="9404089" y="2887663"/>
                  <a:pt x="8195720" y="5139595"/>
                  <a:pt x="6358014" y="6656205"/>
                </a:cubicBezTo>
                <a:lnTo>
                  <a:pt x="6101225" y="6858001"/>
                </a:lnTo>
                <a:lnTo>
                  <a:pt x="0" y="6858001"/>
                </a:lnTo>
                <a:close/>
              </a:path>
            </a:pathLst>
          </a:custGeom>
          <a:solidFill>
            <a:srgbClr val="00798A"/>
          </a:solidFill>
          <a:ln>
            <a:noFill/>
          </a:ln>
          <a:effectLst>
            <a:outerShdw blurRad="495300" dist="37674" dir="2700000" sx="101000" sy="101000" algn="tl" rotWithShape="0">
              <a:srgbClr val="000000">
                <a:alpha val="1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pic>
        <p:nvPicPr>
          <p:cNvPr id="4102" name="Imagem 8">
            <a:extLst>
              <a:ext uri="{FF2B5EF4-FFF2-40B4-BE49-F238E27FC236}">
                <a16:creationId xmlns:a16="http://schemas.microsoft.com/office/drawing/2014/main" id="{D9720DC2-D8CE-4B3D-BF19-CEA7B018AB6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875"/>
            <a:ext cx="9090025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ustomShape 34">
            <a:extLst>
              <a:ext uri="{FF2B5EF4-FFF2-40B4-BE49-F238E27FC236}">
                <a16:creationId xmlns:a16="http://schemas.microsoft.com/office/drawing/2014/main" id="{C282A72B-87CE-4D73-AF0F-E63FEAB19385}"/>
              </a:ext>
            </a:extLst>
          </p:cNvPr>
          <p:cNvSpPr/>
          <p:nvPr/>
        </p:nvSpPr>
        <p:spPr>
          <a:xfrm>
            <a:off x="2871788" y="1836738"/>
            <a:ext cx="4064000" cy="415353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defRPr/>
            </a:pPr>
            <a:endParaRPr lang="pt-BR" sz="4800" b="1" spc="-1" dirty="0">
              <a:solidFill>
                <a:schemeClr val="bg1"/>
              </a:solidFill>
            </a:endParaRPr>
          </a:p>
          <a:p>
            <a:pPr algn="ctr" eaLnBrk="1" hangingPunct="1">
              <a:lnSpc>
                <a:spcPct val="150000"/>
              </a:lnSpc>
              <a:defRPr/>
            </a:pPr>
            <a:r>
              <a:rPr lang="pt-BR" altLang="pt-BR" sz="3200" b="1" dirty="0">
                <a:solidFill>
                  <a:schemeClr val="bg1"/>
                </a:solidFill>
              </a:rPr>
              <a:t>Saudamos o Projeto com os parceiros</a:t>
            </a:r>
          </a:p>
          <a:p>
            <a:pPr algn="ctr" eaLnBrk="1" hangingPunct="1">
              <a:lnSpc>
                <a:spcPct val="150000"/>
              </a:lnSpc>
              <a:defRPr/>
            </a:pPr>
            <a:r>
              <a:rPr lang="pt-BR" altLang="pt-BR" sz="3200" b="1" dirty="0">
                <a:solidFill>
                  <a:schemeClr val="bg1"/>
                </a:solidFill>
              </a:rPr>
              <a:t> e apresentamos uma iniciativa em SINERGIA</a:t>
            </a:r>
            <a:endParaRPr lang="pt-BR" b="1" spc="-1" dirty="0">
              <a:solidFill>
                <a:schemeClr val="bg1"/>
              </a:solidFill>
            </a:endParaRPr>
          </a:p>
          <a:p>
            <a:pPr algn="ctr">
              <a:defRPr/>
            </a:pPr>
            <a:endParaRPr lang="pt-BR" sz="2400" b="1" spc="-1" dirty="0">
              <a:solidFill>
                <a:srgbClr val="FFFFFF"/>
              </a:solidFill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E14FB2DF-10AB-469B-B343-FFA5B5DB2F5F}"/>
              </a:ext>
            </a:extLst>
          </p:cNvPr>
          <p:cNvSpPr txBox="1"/>
          <p:nvPr/>
        </p:nvSpPr>
        <p:spPr>
          <a:xfrm>
            <a:off x="466725" y="5953125"/>
            <a:ext cx="5905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err="1">
                <a:solidFill>
                  <a:schemeClr val="bg1"/>
                </a:solidFill>
              </a:rPr>
              <a:t>Eno</a:t>
            </a:r>
            <a:r>
              <a:rPr lang="pt-BR" dirty="0">
                <a:solidFill>
                  <a:schemeClr val="bg1"/>
                </a:solidFill>
              </a:rPr>
              <a:t> Filho, integrante pelo HAOC no Comitê Gestor do Projeto</a:t>
            </a:r>
          </a:p>
          <a:p>
            <a:r>
              <a:rPr lang="pt-BR" dirty="0">
                <a:solidFill>
                  <a:schemeClr val="bg1"/>
                </a:solidFill>
              </a:rPr>
              <a:t>edcfilho@haoc.com.br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1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5D495350-A061-4089-9D69-01F76B9F4854}"/>
              </a:ext>
            </a:extLst>
          </p:cNvPr>
          <p:cNvSpPr txBox="1"/>
          <p:nvPr/>
        </p:nvSpPr>
        <p:spPr>
          <a:xfrm>
            <a:off x="5994983" y="1010172"/>
            <a:ext cx="83007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rgbClr val="1E9FA9"/>
                </a:solidFill>
              </a:rPr>
              <a:t>GESTÃO DO CUIDADO INTEGRAL EM APS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F6EC0C95-35D7-4959-98A1-CCFEDA405011}"/>
              </a:ext>
            </a:extLst>
          </p:cNvPr>
          <p:cNvSpPr/>
          <p:nvPr/>
        </p:nvSpPr>
        <p:spPr>
          <a:xfrm>
            <a:off x="5994983" y="650088"/>
            <a:ext cx="16904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>
                <a:solidFill>
                  <a:srgbClr val="004255"/>
                </a:solidFill>
              </a:rPr>
              <a:t>MBA</a:t>
            </a:r>
          </a:p>
        </p:txBody>
      </p:sp>
      <p:grpSp>
        <p:nvGrpSpPr>
          <p:cNvPr id="20" name="Group 73">
            <a:extLst>
              <a:ext uri="{FF2B5EF4-FFF2-40B4-BE49-F238E27FC236}">
                <a16:creationId xmlns:a16="http://schemas.microsoft.com/office/drawing/2014/main" id="{82EF96DA-5682-4F80-9D25-5500750FE4B9}"/>
              </a:ext>
            </a:extLst>
          </p:cNvPr>
          <p:cNvGrpSpPr/>
          <p:nvPr/>
        </p:nvGrpSpPr>
        <p:grpSpPr>
          <a:xfrm>
            <a:off x="8392358" y="5655749"/>
            <a:ext cx="3556000" cy="969240"/>
            <a:chOff x="4432520" y="14564543"/>
            <a:chExt cx="3556000" cy="969240"/>
          </a:xfrm>
        </p:grpSpPr>
        <p:sp>
          <p:nvSpPr>
            <p:cNvPr id="24" name="TextBox 77">
              <a:extLst>
                <a:ext uri="{FF2B5EF4-FFF2-40B4-BE49-F238E27FC236}">
                  <a16:creationId xmlns:a16="http://schemas.microsoft.com/office/drawing/2014/main" id="{DA3797DA-D211-46D6-8630-71E17641AB37}"/>
                </a:ext>
              </a:extLst>
            </p:cNvPr>
            <p:cNvSpPr txBox="1"/>
            <p:nvPr/>
          </p:nvSpPr>
          <p:spPr>
            <a:xfrm>
              <a:off x="5981479" y="14564543"/>
              <a:ext cx="200704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600" dirty="0">
                  <a:solidFill>
                    <a:srgbClr val="27B3BB"/>
                  </a:solidFill>
                </a:rPr>
                <a:t>INFORMAÇÕES</a:t>
              </a:r>
              <a:endParaRPr lang="en-BR" sz="1600" dirty="0">
                <a:solidFill>
                  <a:srgbClr val="27B3BB"/>
                </a:solidFill>
              </a:endParaRPr>
            </a:p>
          </p:txBody>
        </p:sp>
        <p:pic>
          <p:nvPicPr>
            <p:cNvPr id="25" name="Picture 78">
              <a:extLst>
                <a:ext uri="{FF2B5EF4-FFF2-40B4-BE49-F238E27FC236}">
                  <a16:creationId xmlns:a16="http://schemas.microsoft.com/office/drawing/2014/main" id="{5C1DD50B-46DB-42B8-8C65-4B111BCC56B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985000" y="14989734"/>
              <a:ext cx="889000" cy="38100"/>
            </a:xfrm>
            <a:prstGeom prst="rect">
              <a:avLst/>
            </a:prstGeom>
          </p:spPr>
        </p:pic>
        <p:sp>
          <p:nvSpPr>
            <p:cNvPr id="26" name="TextBox 79">
              <a:extLst>
                <a:ext uri="{FF2B5EF4-FFF2-40B4-BE49-F238E27FC236}">
                  <a16:creationId xmlns:a16="http://schemas.microsoft.com/office/drawing/2014/main" id="{83541AA4-D82C-4844-A83C-6E6746A5EC9A}"/>
                </a:ext>
              </a:extLst>
            </p:cNvPr>
            <p:cNvSpPr txBox="1"/>
            <p:nvPr/>
          </p:nvSpPr>
          <p:spPr>
            <a:xfrm>
              <a:off x="4432520" y="15072118"/>
              <a:ext cx="3556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dirty="0"/>
                <a:t>11 3549-0673 / 0688</a:t>
              </a:r>
            </a:p>
            <a:p>
              <a:pPr algn="r"/>
              <a:r>
                <a:rPr lang="en-US" sz="1200" dirty="0" err="1"/>
                <a:t>candidato.educacao@haoc.com.br</a:t>
              </a:r>
              <a:endParaRPr lang="en-BR" sz="1200" dirty="0"/>
            </a:p>
          </p:txBody>
        </p:sp>
      </p:grpSp>
      <p:pic>
        <p:nvPicPr>
          <p:cNvPr id="18" name="Picture 51">
            <a:extLst>
              <a:ext uri="{FF2B5EF4-FFF2-40B4-BE49-F238E27FC236}">
                <a16:creationId xmlns:a16="http://schemas.microsoft.com/office/drawing/2014/main" id="{EB25DC86-EE90-415B-96F7-560C30B5DD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4056" y="-28114"/>
            <a:ext cx="8577944" cy="620258"/>
          </a:xfrm>
          <a:prstGeom prst="rect">
            <a:avLst/>
          </a:prstGeom>
          <a:solidFill>
            <a:srgbClr val="00B2BB"/>
          </a:solidFill>
        </p:spPr>
      </p:pic>
      <p:sp>
        <p:nvSpPr>
          <p:cNvPr id="29" name="TextBox 105">
            <a:extLst>
              <a:ext uri="{FF2B5EF4-FFF2-40B4-BE49-F238E27FC236}">
                <a16:creationId xmlns:a16="http://schemas.microsoft.com/office/drawing/2014/main" id="{A8495221-FA5D-4853-B31C-7C8B0FD640A2}"/>
              </a:ext>
            </a:extLst>
          </p:cNvPr>
          <p:cNvSpPr txBox="1"/>
          <p:nvPr/>
        </p:nvSpPr>
        <p:spPr>
          <a:xfrm>
            <a:off x="5499349" y="-52176"/>
            <a:ext cx="66443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CONSTRUA AGORA O SEU SUCESSO</a:t>
            </a:r>
            <a:endParaRPr lang="en-BR" b="1" dirty="0">
              <a:solidFill>
                <a:schemeClr val="bg1"/>
              </a:solidFill>
            </a:endParaRPr>
          </a:p>
        </p:txBody>
      </p:sp>
      <p:sp>
        <p:nvSpPr>
          <p:cNvPr id="31" name="TextBox 106">
            <a:extLst>
              <a:ext uri="{FF2B5EF4-FFF2-40B4-BE49-F238E27FC236}">
                <a16:creationId xmlns:a16="http://schemas.microsoft.com/office/drawing/2014/main" id="{EC9E09AB-FCCC-4BCA-B868-F71329078AA4}"/>
              </a:ext>
            </a:extLst>
          </p:cNvPr>
          <p:cNvSpPr txBox="1"/>
          <p:nvPr/>
        </p:nvSpPr>
        <p:spPr>
          <a:xfrm>
            <a:off x="4907678" y="260912"/>
            <a:ext cx="81487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ESTUDE COM QUEM É REFERÊNCIA NA ÁREA DA SAÚDE</a:t>
            </a:r>
            <a:endParaRPr lang="en-BR" sz="1600" dirty="0">
              <a:solidFill>
                <a:schemeClr val="bg1"/>
              </a:solidFill>
            </a:endParaRPr>
          </a:p>
        </p:txBody>
      </p:sp>
      <p:sp>
        <p:nvSpPr>
          <p:cNvPr id="36" name="TextBox 60">
            <a:extLst>
              <a:ext uri="{FF2B5EF4-FFF2-40B4-BE49-F238E27FC236}">
                <a16:creationId xmlns:a16="http://schemas.microsoft.com/office/drawing/2014/main" id="{DF247F5D-BA0F-4021-B701-C3B67BD58055}"/>
              </a:ext>
            </a:extLst>
          </p:cNvPr>
          <p:cNvSpPr txBox="1"/>
          <p:nvPr/>
        </p:nvSpPr>
        <p:spPr>
          <a:xfrm>
            <a:off x="5994983" y="2307758"/>
            <a:ext cx="35513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COORDENAÇÃO</a:t>
            </a:r>
            <a:endParaRPr lang="en-BR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8" name="TextBox 61">
            <a:extLst>
              <a:ext uri="{FF2B5EF4-FFF2-40B4-BE49-F238E27FC236}">
                <a16:creationId xmlns:a16="http://schemas.microsoft.com/office/drawing/2014/main" id="{DAE55C54-0BEF-4926-9338-E59688C400AD}"/>
              </a:ext>
            </a:extLst>
          </p:cNvPr>
          <p:cNvSpPr txBox="1"/>
          <p:nvPr/>
        </p:nvSpPr>
        <p:spPr>
          <a:xfrm>
            <a:off x="5994289" y="2776577"/>
            <a:ext cx="409660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 err="1"/>
              <a:t>Eno</a:t>
            </a:r>
            <a:r>
              <a:rPr lang="pt-BR" sz="1400" b="1" dirty="0"/>
              <a:t> Dias de Castro Filho</a:t>
            </a:r>
          </a:p>
          <a:p>
            <a:r>
              <a:rPr lang="pt-BR" sz="1400" dirty="0"/>
              <a:t>Médico de Família e Comunidade.</a:t>
            </a:r>
          </a:p>
          <a:p>
            <a:endParaRPr lang="en-US" sz="1400" b="1" dirty="0"/>
          </a:p>
        </p:txBody>
      </p:sp>
      <p:pic>
        <p:nvPicPr>
          <p:cNvPr id="40" name="Picture 62">
            <a:extLst>
              <a:ext uri="{FF2B5EF4-FFF2-40B4-BE49-F238E27FC236}">
                <a16:creationId xmlns:a16="http://schemas.microsoft.com/office/drawing/2014/main" id="{7FB99031-A8A2-4ACB-8391-5A8EBF1BD5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6103" y="1707844"/>
            <a:ext cx="569220" cy="569220"/>
          </a:xfrm>
          <a:prstGeom prst="rect">
            <a:avLst/>
          </a:prstGeom>
        </p:spPr>
      </p:pic>
      <p:pic>
        <p:nvPicPr>
          <p:cNvPr id="42" name="Picture 63">
            <a:extLst>
              <a:ext uri="{FF2B5EF4-FFF2-40B4-BE49-F238E27FC236}">
                <a16:creationId xmlns:a16="http://schemas.microsoft.com/office/drawing/2014/main" id="{A73AF077-CBD5-4B75-A048-5875725637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06743" y="2707784"/>
            <a:ext cx="457200" cy="38100"/>
          </a:xfrm>
          <a:prstGeom prst="rect">
            <a:avLst/>
          </a:prstGeom>
        </p:spPr>
      </p:pic>
      <p:sp>
        <p:nvSpPr>
          <p:cNvPr id="43" name="Retângulo 42">
            <a:extLst>
              <a:ext uri="{FF2B5EF4-FFF2-40B4-BE49-F238E27FC236}">
                <a16:creationId xmlns:a16="http://schemas.microsoft.com/office/drawing/2014/main" id="{F6B7CB85-A7DC-4693-ACB1-A72C903A463C}"/>
              </a:ext>
            </a:extLst>
          </p:cNvPr>
          <p:cNvSpPr/>
          <p:nvPr/>
        </p:nvSpPr>
        <p:spPr>
          <a:xfrm>
            <a:off x="5999734" y="3297093"/>
            <a:ext cx="15823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PÚBLICO ALVO</a:t>
            </a:r>
            <a:endParaRPr lang="en-BR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5" name="Retângulo 44">
            <a:extLst>
              <a:ext uri="{FF2B5EF4-FFF2-40B4-BE49-F238E27FC236}">
                <a16:creationId xmlns:a16="http://schemas.microsoft.com/office/drawing/2014/main" id="{4CEE9A7D-5ED8-45A6-944E-342F297D3DF2}"/>
              </a:ext>
            </a:extLst>
          </p:cNvPr>
          <p:cNvSpPr/>
          <p:nvPr/>
        </p:nvSpPr>
        <p:spPr>
          <a:xfrm>
            <a:off x="5994290" y="3639609"/>
            <a:ext cx="279013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400" dirty="0"/>
              <a:t>Profissionais de nível superior, atualmente inseridos ou buscando inserção na função de gestores de serviços e/ou equipes de saúde que busquem estar centrados em APS, seja na rede pública ou no subsistema suplementar de saúde.</a:t>
            </a:r>
          </a:p>
        </p:txBody>
      </p:sp>
      <p:pic>
        <p:nvPicPr>
          <p:cNvPr id="46" name="Imagem 45" descr="Tela de celular com texto preto sobre fundo branco&#10;&#10;Descrição gerada automaticamente">
            <a:extLst>
              <a:ext uri="{FF2B5EF4-FFF2-40B4-BE49-F238E27FC236}">
                <a16:creationId xmlns:a16="http://schemas.microsoft.com/office/drawing/2014/main" id="{B08B86DD-823A-4015-B59E-87A1EA8E9BD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8573" t="67708" r="81476" b="28924"/>
          <a:stretch/>
        </p:blipFill>
        <p:spPr>
          <a:xfrm>
            <a:off x="9071916" y="1672585"/>
            <a:ext cx="730081" cy="738664"/>
          </a:xfrm>
          <a:prstGeom prst="rect">
            <a:avLst/>
          </a:prstGeom>
        </p:spPr>
      </p:pic>
      <p:sp>
        <p:nvSpPr>
          <p:cNvPr id="47" name="TextBox 43">
            <a:extLst>
              <a:ext uri="{FF2B5EF4-FFF2-40B4-BE49-F238E27FC236}">
                <a16:creationId xmlns:a16="http://schemas.microsoft.com/office/drawing/2014/main" id="{FEA7C1C2-BBF1-46B5-8097-FBFB3F422187}"/>
              </a:ext>
            </a:extLst>
          </p:cNvPr>
          <p:cNvSpPr txBox="1"/>
          <p:nvPr/>
        </p:nvSpPr>
        <p:spPr>
          <a:xfrm>
            <a:off x="9057810" y="2399918"/>
            <a:ext cx="3643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CONTEÚDO PROGRAMÁTICO</a:t>
            </a:r>
            <a:endParaRPr lang="en-BR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8" name="Picture 44">
            <a:extLst>
              <a:ext uri="{FF2B5EF4-FFF2-40B4-BE49-F238E27FC236}">
                <a16:creationId xmlns:a16="http://schemas.microsoft.com/office/drawing/2014/main" id="{9DDE6A4C-99FC-4873-A634-CDBDED8E3B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9251" y="2837885"/>
            <a:ext cx="548628" cy="45719"/>
          </a:xfrm>
          <a:prstGeom prst="rect">
            <a:avLst/>
          </a:prstGeom>
        </p:spPr>
      </p:pic>
      <p:sp>
        <p:nvSpPr>
          <p:cNvPr id="49" name="TextBox 45">
            <a:extLst>
              <a:ext uri="{FF2B5EF4-FFF2-40B4-BE49-F238E27FC236}">
                <a16:creationId xmlns:a16="http://schemas.microsoft.com/office/drawing/2014/main" id="{B78E1168-F68C-4C0B-9992-9D7C30BEAF6A}"/>
              </a:ext>
            </a:extLst>
          </p:cNvPr>
          <p:cNvSpPr txBox="1"/>
          <p:nvPr/>
        </p:nvSpPr>
        <p:spPr>
          <a:xfrm>
            <a:off x="9086684" y="2942950"/>
            <a:ext cx="29616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sz="1400" dirty="0"/>
              <a:t>O Cuidado Centrado nas pessoas</a:t>
            </a:r>
          </a:p>
        </p:txBody>
      </p:sp>
      <p:cxnSp>
        <p:nvCxnSpPr>
          <p:cNvPr id="50" name="Conector reto 49">
            <a:extLst>
              <a:ext uri="{FF2B5EF4-FFF2-40B4-BE49-F238E27FC236}">
                <a16:creationId xmlns:a16="http://schemas.microsoft.com/office/drawing/2014/main" id="{ECE74481-826D-4439-8A13-E542140D3F18}"/>
              </a:ext>
            </a:extLst>
          </p:cNvPr>
          <p:cNvCxnSpPr>
            <a:cxnSpLocks/>
          </p:cNvCxnSpPr>
          <p:nvPr/>
        </p:nvCxnSpPr>
        <p:spPr>
          <a:xfrm>
            <a:off x="9177079" y="3261724"/>
            <a:ext cx="2682643" cy="0"/>
          </a:xfrm>
          <a:prstGeom prst="line">
            <a:avLst/>
          </a:prstGeom>
          <a:ln w="28575">
            <a:solidFill>
              <a:srgbClr val="27B3B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ector reto 50">
            <a:extLst>
              <a:ext uri="{FF2B5EF4-FFF2-40B4-BE49-F238E27FC236}">
                <a16:creationId xmlns:a16="http://schemas.microsoft.com/office/drawing/2014/main" id="{6C215665-789A-43FE-BDD5-BC7F940A5D5C}"/>
              </a:ext>
            </a:extLst>
          </p:cNvPr>
          <p:cNvCxnSpPr>
            <a:cxnSpLocks/>
          </p:cNvCxnSpPr>
          <p:nvPr/>
        </p:nvCxnSpPr>
        <p:spPr>
          <a:xfrm>
            <a:off x="9177079" y="3680824"/>
            <a:ext cx="2682643" cy="0"/>
          </a:xfrm>
          <a:prstGeom prst="line">
            <a:avLst/>
          </a:prstGeom>
          <a:ln w="28575">
            <a:solidFill>
              <a:srgbClr val="27B3B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45">
            <a:extLst>
              <a:ext uri="{FF2B5EF4-FFF2-40B4-BE49-F238E27FC236}">
                <a16:creationId xmlns:a16="http://schemas.microsoft.com/office/drawing/2014/main" id="{870AE038-82C9-4755-B2C7-4A2E9B2193FB}"/>
              </a:ext>
            </a:extLst>
          </p:cNvPr>
          <p:cNvSpPr txBox="1"/>
          <p:nvPr/>
        </p:nvSpPr>
        <p:spPr>
          <a:xfrm>
            <a:off x="9083802" y="3343138"/>
            <a:ext cx="29356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sz="1400" dirty="0"/>
              <a:t>A APS como Resposta Estruturante</a:t>
            </a:r>
            <a:endParaRPr lang="pt-BR" sz="1000" dirty="0"/>
          </a:p>
        </p:txBody>
      </p:sp>
      <p:sp>
        <p:nvSpPr>
          <p:cNvPr id="53" name="TextBox 45">
            <a:extLst>
              <a:ext uri="{FF2B5EF4-FFF2-40B4-BE49-F238E27FC236}">
                <a16:creationId xmlns:a16="http://schemas.microsoft.com/office/drawing/2014/main" id="{5CE69E6C-9A20-426C-B247-DDD3657281C0}"/>
              </a:ext>
            </a:extLst>
          </p:cNvPr>
          <p:cNvSpPr txBox="1"/>
          <p:nvPr/>
        </p:nvSpPr>
        <p:spPr>
          <a:xfrm>
            <a:off x="9103052" y="3730594"/>
            <a:ext cx="2750036" cy="306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sz="1400" dirty="0"/>
              <a:t>A APS como Resposta de Cuidado</a:t>
            </a:r>
            <a:endParaRPr lang="pt-BR" sz="1000" dirty="0"/>
          </a:p>
        </p:txBody>
      </p:sp>
      <p:cxnSp>
        <p:nvCxnSpPr>
          <p:cNvPr id="54" name="Conector reto 53">
            <a:extLst>
              <a:ext uri="{FF2B5EF4-FFF2-40B4-BE49-F238E27FC236}">
                <a16:creationId xmlns:a16="http://schemas.microsoft.com/office/drawing/2014/main" id="{D50FAEC7-ADF4-4465-B523-9EE063E97FB9}"/>
              </a:ext>
            </a:extLst>
          </p:cNvPr>
          <p:cNvCxnSpPr>
            <a:cxnSpLocks/>
          </p:cNvCxnSpPr>
          <p:nvPr/>
        </p:nvCxnSpPr>
        <p:spPr>
          <a:xfrm>
            <a:off x="9177079" y="4049367"/>
            <a:ext cx="2682643" cy="0"/>
          </a:xfrm>
          <a:prstGeom prst="line">
            <a:avLst/>
          </a:prstGeom>
          <a:ln w="28575">
            <a:solidFill>
              <a:srgbClr val="27B3B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ector reto 54">
            <a:extLst>
              <a:ext uri="{FF2B5EF4-FFF2-40B4-BE49-F238E27FC236}">
                <a16:creationId xmlns:a16="http://schemas.microsoft.com/office/drawing/2014/main" id="{806B3FBA-E476-4E15-917C-41985214EED4}"/>
              </a:ext>
            </a:extLst>
          </p:cNvPr>
          <p:cNvCxnSpPr>
            <a:cxnSpLocks/>
          </p:cNvCxnSpPr>
          <p:nvPr/>
        </p:nvCxnSpPr>
        <p:spPr>
          <a:xfrm>
            <a:off x="9177079" y="4468467"/>
            <a:ext cx="2682643" cy="0"/>
          </a:xfrm>
          <a:prstGeom prst="line">
            <a:avLst/>
          </a:prstGeom>
          <a:ln w="28575">
            <a:solidFill>
              <a:srgbClr val="27B3B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45">
            <a:extLst>
              <a:ext uri="{FF2B5EF4-FFF2-40B4-BE49-F238E27FC236}">
                <a16:creationId xmlns:a16="http://schemas.microsoft.com/office/drawing/2014/main" id="{DCD639D7-4468-4614-9C69-749E272395EF}"/>
              </a:ext>
            </a:extLst>
          </p:cNvPr>
          <p:cNvSpPr txBox="1"/>
          <p:nvPr/>
        </p:nvSpPr>
        <p:spPr>
          <a:xfrm>
            <a:off x="9115560" y="4108763"/>
            <a:ext cx="30281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sz="1400" dirty="0"/>
              <a:t>A Gestão do Cuidado centrada em APS</a:t>
            </a:r>
          </a:p>
        </p:txBody>
      </p:sp>
      <p:sp>
        <p:nvSpPr>
          <p:cNvPr id="57" name="TextBox 45">
            <a:extLst>
              <a:ext uri="{FF2B5EF4-FFF2-40B4-BE49-F238E27FC236}">
                <a16:creationId xmlns:a16="http://schemas.microsoft.com/office/drawing/2014/main" id="{5E19C43E-AD24-4EC4-8B6A-3F0926E0C447}"/>
              </a:ext>
            </a:extLst>
          </p:cNvPr>
          <p:cNvSpPr txBox="1"/>
          <p:nvPr/>
        </p:nvSpPr>
        <p:spPr>
          <a:xfrm>
            <a:off x="9115560" y="4518236"/>
            <a:ext cx="22400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sz="1400" dirty="0"/>
              <a:t>Projeto Aplicativo</a:t>
            </a:r>
          </a:p>
        </p:txBody>
      </p:sp>
      <p:cxnSp>
        <p:nvCxnSpPr>
          <p:cNvPr id="58" name="Conector reto 57">
            <a:extLst>
              <a:ext uri="{FF2B5EF4-FFF2-40B4-BE49-F238E27FC236}">
                <a16:creationId xmlns:a16="http://schemas.microsoft.com/office/drawing/2014/main" id="{87F9B2CF-126B-4DF3-B366-D2BFCE093704}"/>
              </a:ext>
            </a:extLst>
          </p:cNvPr>
          <p:cNvCxnSpPr>
            <a:cxnSpLocks/>
          </p:cNvCxnSpPr>
          <p:nvPr/>
        </p:nvCxnSpPr>
        <p:spPr>
          <a:xfrm>
            <a:off x="9177079" y="4837010"/>
            <a:ext cx="2682643" cy="0"/>
          </a:xfrm>
          <a:prstGeom prst="line">
            <a:avLst/>
          </a:prstGeom>
          <a:ln w="28575">
            <a:solidFill>
              <a:srgbClr val="27B3B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45">
            <a:extLst>
              <a:ext uri="{FF2B5EF4-FFF2-40B4-BE49-F238E27FC236}">
                <a16:creationId xmlns:a16="http://schemas.microsoft.com/office/drawing/2014/main" id="{68AB49F3-742B-4053-9C3A-C9BF07C2D559}"/>
              </a:ext>
            </a:extLst>
          </p:cNvPr>
          <p:cNvSpPr txBox="1"/>
          <p:nvPr/>
        </p:nvSpPr>
        <p:spPr>
          <a:xfrm>
            <a:off x="9115560" y="4886780"/>
            <a:ext cx="31213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sz="1400" dirty="0"/>
              <a:t>Visitas</a:t>
            </a:r>
          </a:p>
        </p:txBody>
      </p:sp>
      <p:pic>
        <p:nvPicPr>
          <p:cNvPr id="69" name="image1.png" descr="SBMFC Logo">
            <a:extLst>
              <a:ext uri="{FF2B5EF4-FFF2-40B4-BE49-F238E27FC236}">
                <a16:creationId xmlns:a16="http://schemas.microsoft.com/office/drawing/2014/main" id="{43B98AEA-4289-479A-BDE3-61176AAA4322}"/>
              </a:ext>
            </a:extLst>
          </p:cNvPr>
          <p:cNvPicPr/>
          <p:nvPr/>
        </p:nvPicPr>
        <p:blipFill>
          <a:blip r:embed="rId7"/>
          <a:srcRect/>
          <a:stretch>
            <a:fillRect/>
          </a:stretch>
        </p:blipFill>
        <p:spPr>
          <a:xfrm>
            <a:off x="7856535" y="6008733"/>
            <a:ext cx="694055" cy="704850"/>
          </a:xfrm>
          <a:prstGeom prst="rect">
            <a:avLst/>
          </a:prstGeom>
          <a:ln/>
        </p:spPr>
      </p:pic>
      <p:pic>
        <p:nvPicPr>
          <p:cNvPr id="71" name="Imagem 70" descr="Uma imagem contendo desenho&#10;&#10;Descrição gerada automaticamente">
            <a:extLst>
              <a:ext uri="{FF2B5EF4-FFF2-40B4-BE49-F238E27FC236}">
                <a16:creationId xmlns:a16="http://schemas.microsoft.com/office/drawing/2014/main" id="{941CAA7B-7359-4A6D-A347-B56A0EA944A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6528" y="5901101"/>
            <a:ext cx="2790130" cy="810561"/>
          </a:xfrm>
          <a:prstGeom prst="rect">
            <a:avLst/>
          </a:prstGeom>
        </p:spPr>
      </p:pic>
      <p:sp>
        <p:nvSpPr>
          <p:cNvPr id="72" name="CaixaDeTexto 71">
            <a:extLst>
              <a:ext uri="{FF2B5EF4-FFF2-40B4-BE49-F238E27FC236}">
                <a16:creationId xmlns:a16="http://schemas.microsoft.com/office/drawing/2014/main" id="{3778366A-BC1B-4B13-9821-4D3452FEBB52}"/>
              </a:ext>
            </a:extLst>
          </p:cNvPr>
          <p:cNvSpPr txBox="1"/>
          <p:nvPr/>
        </p:nvSpPr>
        <p:spPr>
          <a:xfrm>
            <a:off x="5623095" y="5584842"/>
            <a:ext cx="8451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i="1" dirty="0">
                <a:solidFill>
                  <a:schemeClr val="bg1">
                    <a:lumMod val="50000"/>
                  </a:schemeClr>
                </a:solidFill>
              </a:rPr>
              <a:t>Realização</a:t>
            </a:r>
          </a:p>
        </p:txBody>
      </p:sp>
      <p:sp>
        <p:nvSpPr>
          <p:cNvPr id="73" name="CaixaDeTexto 72">
            <a:extLst>
              <a:ext uri="{FF2B5EF4-FFF2-40B4-BE49-F238E27FC236}">
                <a16:creationId xmlns:a16="http://schemas.microsoft.com/office/drawing/2014/main" id="{A7F7EB21-41E9-4620-AD91-860E362F8676}"/>
              </a:ext>
            </a:extLst>
          </p:cNvPr>
          <p:cNvSpPr txBox="1"/>
          <p:nvPr/>
        </p:nvSpPr>
        <p:spPr>
          <a:xfrm>
            <a:off x="7805590" y="5617116"/>
            <a:ext cx="7511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i="1" dirty="0">
                <a:solidFill>
                  <a:schemeClr val="bg1">
                    <a:lumMod val="50000"/>
                  </a:schemeClr>
                </a:solidFill>
              </a:rPr>
              <a:t>Chancela</a:t>
            </a:r>
          </a:p>
        </p:txBody>
      </p:sp>
      <p:pic>
        <p:nvPicPr>
          <p:cNvPr id="85" name="Espaço Reservado para Conteúdo 4" descr="Uma imagem contendo pessoa, no interior, homem, mulher&#10;&#10;Descrição gerada automaticamente">
            <a:extLst>
              <a:ext uri="{FF2B5EF4-FFF2-40B4-BE49-F238E27FC236}">
                <a16:creationId xmlns:a16="http://schemas.microsoft.com/office/drawing/2014/main" id="{30AD83A1-AB36-430B-A70B-43D67E3D6B85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94" t="-1" r="26766" b="-1"/>
          <a:stretch/>
        </p:blipFill>
        <p:spPr>
          <a:xfrm>
            <a:off x="-22891" y="-28114"/>
            <a:ext cx="5736975" cy="6886114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93728367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</TotalTime>
  <Words>151</Words>
  <Application>Microsoft Office PowerPoint</Application>
  <PresentationFormat>Widescreen</PresentationFormat>
  <Paragraphs>27</Paragraphs>
  <Slides>2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Times New Roman</vt:lpstr>
      <vt:lpstr>Tema do Office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JOAO HENRIQUE VINHOLI</dc:creator>
  <cp:lastModifiedBy>ans</cp:lastModifiedBy>
  <cp:revision>3</cp:revision>
  <dcterms:created xsi:type="dcterms:W3CDTF">2020-07-24T21:56:52Z</dcterms:created>
  <dcterms:modified xsi:type="dcterms:W3CDTF">2020-07-27T13:20:35Z</dcterms:modified>
</cp:coreProperties>
</file>