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9144000" cy="5143500" type="screen16x9"/>
  <p:notesSz cx="6858000" cy="9144000"/>
  <p:defaultTextStyle>
    <a:lvl1pPr marL="0" algn="l" rtl="0" latinLnBrk="0">
      <a:defRPr lang="pt-BR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pt-BR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pt-BR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pt-BR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pt-BR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pt-BR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pt-BR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pt-BR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pt-BR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87621" autoAdjust="0"/>
  </p:normalViewPr>
  <p:slideViewPr>
    <p:cSldViewPr>
      <p:cViewPr>
        <p:scale>
          <a:sx n="75" d="100"/>
          <a:sy n="75" d="100"/>
        </p:scale>
        <p:origin x="-1302" y="-6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pt-BR" sz="1200"/>
            </a:lvl1pPr>
            <a:extLst/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pt-BR" sz="1200"/>
            </a:lvl1pPr>
            <a:extLst/>
          </a:lstStyle>
          <a:p>
            <a:fld id="{A8ADFD5B-A66C-449C-B6E8-FB716D07777D}" type="datetimeFigureOut">
              <a:pPr/>
              <a:t>02/10/2015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pt-BR" sz="1200"/>
            </a:lvl1pPr>
            <a:extLst/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pt-BR" sz="1200"/>
            </a:lvl1pPr>
            <a:extLst/>
          </a:lstStyle>
          <a:p>
            <a:fld id="{CA5D3BF3-D352-46FC-8343-31F56E6730EA}" type="slidenum"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854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pt-B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pt-B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pt-B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pt-B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pt-B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pt-B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pt-B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pt-B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pt-BR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ide de Título"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BR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tx1">
              <a:lumMod val="8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BR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BR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lang="pt-BR" sz="2800">
                <a:solidFill>
                  <a:srgbClr val="FFFFFF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pt-BR" smtClean="0"/>
              <a:t>Clique para editar o estilo do subtítulo mestre</a:t>
            </a:r>
            <a:endParaRPr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 eaLnBrk="1" latinLnBrk="0" hangingPunct="1">
              <a:defRPr kumimoji="0" lang="pt-BR"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kumimoji="0" lang="pt-BR">
                <a:solidFill>
                  <a:srgbClr val="FFFFFF"/>
                </a:solidFill>
              </a:rPr>
              <a:pPr algn="ctr"/>
              <a:t>02/10/2015</a:t>
            </a:fld>
            <a:endParaRPr kumimoji="0" lang="pt-BR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 eaLnBrk="1" latinLnBrk="0" hangingPunct="1">
              <a:defRPr kumimoji="0" lang="pt-BR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pt-BR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kumimoji="0" lang="pt-BR">
                <a:solidFill>
                  <a:schemeClr val="tx2"/>
                </a:solidFill>
              </a:rPr>
              <a:pPr/>
              <a:t>‹nº›</a:t>
            </a:fld>
            <a:endParaRPr kumimoji="0" lang="pt-BR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 eaLnBrk="1" latinLnBrk="0" hangingPunct="1">
              <a:defRPr kumimoji="0" lang="pt-BR" cap="all" baseline="0"/>
            </a:lvl1pPr>
            <a:extLst/>
          </a:lstStyle>
          <a:p>
            <a:pPr eaLnBrk="1" latinLnBrk="0" hangingPunct="1"/>
            <a:r>
              <a:rPr lang="pt-BR" smtClean="0"/>
              <a:t>Clique para editar o título mestre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pt-BR" smtClean="0"/>
              <a:t>Clique para editar o título mestre</a:t>
            </a:r>
            <a:endParaRPr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pPr/>
              <a:t>02/10/2015</a:t>
            </a:fld>
            <a:endParaRPr kumimoji="0" lang="pt-BR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BR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kumimoji="0" lang="pt-BR" sz="1400" b="1">
                <a:solidFill>
                  <a:srgbClr val="FFFFFF"/>
                </a:solidFill>
              </a:rPr>
              <a:pPr algn="ctr"/>
              <a:t>‹nº›</a:t>
            </a:fld>
            <a:endParaRPr kumimoji="0" lang="pt-BR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/>
          </a:p>
        </p:txBody>
      </p: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6" y="4605730"/>
            <a:ext cx="2089208" cy="438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 eaLnBrk="1" latinLnBrk="0" hangingPunct="1">
              <a:buNone/>
              <a:defRPr kumimoji="0" lang="pt-BR" sz="28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pt-BR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pt-BR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BR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bg2">
              <a:lumMod val="9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BR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B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 eaLnBrk="1" latinLnBrk="0" hangingPunct="1">
              <a:buNone/>
              <a:defRPr kumimoji="0" lang="pt-BR"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kumimoji="0" lang="pt-BR"/>
              <a:t>Clique para editar o título Mestre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pPr/>
              <a:t>02/10/2015</a:t>
            </a:fld>
            <a:endParaRPr kumimoji="0" lang="pt-B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 eaLnBrk="1" latinLnBrk="0" hangingPunct="1">
              <a:defRPr kumimoji="0" lang="pt-BR"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pt-BR" sz="2400" b="1">
                <a:solidFill>
                  <a:srgbClr val="FFFFFF"/>
                </a:solidFill>
              </a:rPr>
              <a:pPr algn="ctr"/>
              <a:t>‹nº›</a:t>
            </a:fld>
            <a:endParaRPr kumimoji="0" lang="pt-BR" sz="240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pt-BR" smtClean="0"/>
              <a:t>Clique para editar o título mestre</a:t>
            </a:r>
            <a:endParaRPr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pPr/>
              <a:t>02/10/2015</a:t>
            </a:fld>
            <a:endParaRPr kumimoji="0" lang="pt-B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solidFill>
            <a:schemeClr val="bg2">
              <a:lumMod val="90000"/>
            </a:schemeClr>
          </a:solidFill>
        </p:spPr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pt-BR" sz="1400" b="1">
                <a:solidFill>
                  <a:srgbClr val="FFFFFF"/>
                </a:solidFill>
              </a:rPr>
              <a:pPr algn="ctr"/>
              <a:t>‹nº›</a:t>
            </a:fld>
            <a:endParaRPr kumimoji="0" lang="pt-B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pt-BR"/>
          </a:p>
        </p:txBody>
      </p:sp>
      <p:pic>
        <p:nvPicPr>
          <p:cNvPr id="13" name="Imagem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6" y="4605730"/>
            <a:ext cx="2089208" cy="438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 eaLnBrk="1" latinLnBrk="0" hangingPunct="1">
              <a:defRPr kumimoji="0" lang="pt-BR"/>
            </a:lvl1pPr>
            <a:extLst/>
          </a:lstStyle>
          <a:p>
            <a:pPr eaLnBrk="1" latinLnBrk="0" hangingPunct="1"/>
            <a:r>
              <a:rPr lang="pt-BR" smtClean="0"/>
              <a:t>Clique para editar o título mestre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pPr/>
              <a:t>02/10/2015</a:t>
            </a:fld>
            <a:endParaRPr kumimoji="0" lang="pt-B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solidFill>
            <a:schemeClr val="bg2">
              <a:lumMod val="90000"/>
            </a:schemeClr>
          </a:solidFill>
        </p:spPr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pt-BR" sz="1400" b="1">
                <a:solidFill>
                  <a:srgbClr val="FFFFFF"/>
                </a:solidFill>
              </a:rPr>
              <a:pPr algn="ctr"/>
              <a:t>‹nº›</a:t>
            </a:fld>
            <a:endParaRPr kumimoji="0" lang="pt-B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pt-BR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pt-BR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pt-BR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pt-BR" smtClean="0"/>
              <a:t>Clique para editar o título mestre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pPr/>
              <a:t>02/10/2015</a:t>
            </a:fld>
            <a:endParaRPr kumimoji="0"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pt-BR">
                <a:solidFill>
                  <a:srgbClr val="FFFFFF"/>
                </a:solidFill>
              </a:rPr>
              <a:pPr/>
              <a:t>‹nº›</a:t>
            </a:fld>
            <a:endParaRPr kumimoji="0" lang="pt-B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pPr/>
              <a:t>02/10/2015</a:t>
            </a:fld>
            <a:endParaRPr kumimoji="0"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kumimoji="0" lang="pt-BR">
                <a:solidFill>
                  <a:schemeClr val="tx2"/>
                </a:solidFill>
              </a:rPr>
              <a:pPr/>
              <a:t>‹nº›</a:t>
            </a:fld>
            <a:endParaRPr kumimoji="0" lang="pt-BR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 eaLnBrk="1" latinLnBrk="0" hangingPunct="1">
              <a:buNone/>
              <a:defRPr kumimoji="0" lang="pt-BR" sz="4200" b="0"/>
            </a:lvl1pPr>
            <a:extLst/>
          </a:lstStyle>
          <a:p>
            <a:pPr eaLnBrk="1" latinLnBrk="0" hangingPunct="1"/>
            <a:r>
              <a:rPr lang="pt-BR" smtClean="0"/>
              <a:t>Clique para editar o título mestre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pPr/>
              <a:t>02/10/2015</a:t>
            </a:fld>
            <a:endParaRPr kumimoji="0"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>
            <a:lvl1pPr eaLnBrk="1" latinLnBrk="0" hangingPunct="1">
              <a:defRPr kumimoji="0" lang="pt-BR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pt-BR">
                <a:solidFill>
                  <a:srgbClr val="FFFFFF"/>
                </a:solidFill>
              </a:rPr>
              <a:pPr/>
              <a:t>‹nº›</a:t>
            </a:fld>
            <a:endParaRPr kumimoji="0" lang="pt-BR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solidFill>
            <a:schemeClr val="bg2">
              <a:lumMod val="90000"/>
            </a:schemeClr>
          </a:solidFill>
          <a:ln w="50800" cap="sq" cmpd="dbl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eaLnBrk="1" latinLnBrk="0" hangingPunct="1">
              <a:spcAft>
                <a:spcPts val="1000"/>
              </a:spcAft>
              <a:buNone/>
              <a:defRPr kumimoji="0" lang="pt-BR" sz="1800"/>
            </a:lvl1pPr>
            <a:lvl2pPr eaLnBrk="1" latinLnBrk="0" hangingPunct="1">
              <a:buNone/>
              <a:defRPr kumimoji="0" lang="pt-BR" sz="1200"/>
            </a:lvl2pPr>
            <a:lvl3pPr eaLnBrk="1" latinLnBrk="0" hangingPunct="1">
              <a:buNone/>
              <a:defRPr kumimoji="0" lang="pt-BR" sz="1000"/>
            </a:lvl3pPr>
            <a:lvl4pPr eaLnBrk="1" latinLnBrk="0" hangingPunct="1">
              <a:buNone/>
              <a:defRPr kumimoji="0" lang="pt-BR" sz="900"/>
            </a:lvl4pPr>
            <a:lvl5pPr eaLnBrk="1" latinLnBrk="0" hangingPunct="1">
              <a:buNone/>
              <a:defRPr kumimoji="0" lang="pt-BR" sz="9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eaLnBrk="1" latinLnBrk="0" hangingPunct="1">
              <a:buNone/>
              <a:defRPr kumimoji="0" lang="pt-BR"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pt-BR" sz="1700"/>
            </a:lvl1pPr>
            <a:lvl2pPr eaLnBrk="1" latinLnBrk="0" hangingPunct="1">
              <a:buFontTx/>
              <a:buNone/>
              <a:defRPr kumimoji="0" lang="pt-BR" sz="1200"/>
            </a:lvl2pPr>
            <a:lvl3pPr eaLnBrk="1" latinLnBrk="0" hangingPunct="1">
              <a:buFontTx/>
              <a:buNone/>
              <a:defRPr kumimoji="0" lang="pt-BR" sz="1000"/>
            </a:lvl3pPr>
            <a:lvl4pPr eaLnBrk="1" latinLnBrk="0" hangingPunct="1">
              <a:buFontTx/>
              <a:buNone/>
              <a:defRPr kumimoji="0" lang="pt-BR" sz="900"/>
            </a:lvl4pPr>
            <a:lvl5pPr eaLnBrk="1" latinLnBrk="0" hangingPunct="1">
              <a:buFontTx/>
              <a:buNone/>
              <a:defRPr kumimoji="0" lang="pt-BR" sz="9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BR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BR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B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 eaLnBrk="1" latinLnBrk="0" hangingPunct="1">
              <a:buNone/>
              <a:defRPr kumimoji="0" lang="pt-BR" sz="2800" b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r>
              <a:rPr lang="pt-BR" smtClean="0"/>
              <a:t>Clique para editar o título mestre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BR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pPr/>
              <a:t>02/10/2015</a:t>
            </a:fld>
            <a:endParaRPr kumimoji="0" lang="pt-B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  <a:solidFill>
            <a:schemeClr val="tx2">
              <a:lumMod val="90000"/>
            </a:schemeClr>
          </a:solidFill>
        </p:spPr>
        <p:txBody>
          <a:bodyPr rtlCol="0"/>
          <a:lstStyle>
            <a:lvl1pPr eaLnBrk="1" latinLnBrk="0" hangingPunct="1">
              <a:defRPr kumimoji="0" lang="pt-BR" sz="2800"/>
            </a:lvl1pPr>
            <a:extLst/>
          </a:lstStyle>
          <a:p>
            <a:pPr algn="ctr"/>
            <a:fld id="{8F82E0A0-C266-4798-8C8F-B9F91E9DA37E}" type="slidenum">
              <a:rPr kumimoji="0" lang="pt-BR" sz="2800" b="1">
                <a:solidFill>
                  <a:srgbClr val="FFFFFF"/>
                </a:solidFill>
              </a:rPr>
              <a:pPr algn="ctr"/>
              <a:t>‹nº›</a:t>
            </a:fld>
            <a:endParaRPr kumimoji="0" lang="pt-BR" sz="280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>
            <a:extLst/>
          </a:lstStyle>
          <a:p>
            <a:endParaRPr kumimoji="0"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lang="pt-BR"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pPr/>
              <a:t>02/10/2015</a:t>
            </a:fld>
            <a:endParaRPr kumimoji="0" lang="pt-BR" sz="14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pt-BR"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pt-BR" sz="14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BR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BR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B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lang="pt-BR"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pt-BR" sz="1400" b="1">
                <a:solidFill>
                  <a:srgbClr val="FFFFFF"/>
                </a:solidFill>
              </a:rPr>
              <a:pPr algn="ctr"/>
              <a:t>‹nº›</a:t>
            </a:fld>
            <a:endParaRPr kumimoji="0" lang="pt-BR" sz="1400" b="1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pt-BR" smtClean="0"/>
              <a:t>Clique para editar o título mestre</a:t>
            </a:r>
            <a:endParaRPr kumimoji="0"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pt-BR"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lang="pt-BR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lang="pt-BR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lang="pt-BR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kumimoji="0" lang="pt-BR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lang="pt-BR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lang="pt-BR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lang="pt-BR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pt-BR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pt-BR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pt-BR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pt-BR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pt-BR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pt-BR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pt-BR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pt-BR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pt-BR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>
            <a:extLst/>
          </a:lstStyle>
          <a:p>
            <a:pPr algn="r"/>
            <a:r>
              <a:rPr lang="pt-BR" dirty="0" smtClean="0"/>
              <a:t>Orientações para preenchimento do Envelope SOAP de Importação</a:t>
            </a:r>
            <a:endParaRPr lang="pt-BR" dirty="0"/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algn="r"/>
            <a:r>
              <a:rPr lang="pt-BR" b="1" dirty="0" smtClean="0">
                <a:solidFill>
                  <a:schemeClr val="bg1"/>
                </a:solidFill>
              </a:rPr>
              <a:t>CADSUS STAND ALONE</a:t>
            </a:r>
            <a:endParaRPr lang="pt-BR" b="1" dirty="0">
              <a:solidFill>
                <a:schemeClr val="bg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6" y="4605730"/>
            <a:ext cx="2089208" cy="438536"/>
          </a:xfrm>
          <a:prstGeom prst="rect">
            <a:avLst/>
          </a:prstGeom>
        </p:spPr>
      </p:pic>
      <p:pic>
        <p:nvPicPr>
          <p:cNvPr id="1026" name="Picture 2" descr="C:\Program Files\CADSUS STAND ALONE\resources\imagens\top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38"/>
            <a:ext cx="9144000" cy="120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pt-BR" sz="3600" dirty="0"/>
              <a:t>Geração dos arquivos de importação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467544" y="1415871"/>
            <a:ext cx="56166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t-BR" dirty="0"/>
              <a:t>Não é necessário informar as </a:t>
            </a:r>
            <a:r>
              <a:rPr lang="pt-BR" dirty="0" err="1" smtClean="0"/>
              <a:t>tags</a:t>
            </a:r>
            <a:r>
              <a:rPr lang="pt-BR" dirty="0" smtClean="0"/>
              <a:t> </a:t>
            </a:r>
            <a:r>
              <a:rPr lang="pt-BR" dirty="0"/>
              <a:t>do WS-Security no </a:t>
            </a:r>
            <a:r>
              <a:rPr lang="pt-BR" dirty="0" err="1" smtClean="0"/>
              <a:t>soapHeader</a:t>
            </a:r>
            <a:endParaRPr lang="pt-B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t-BR" dirty="0"/>
              <a:t>O Identificador Local deve ser incluído com as informações do código identificador do usuário no sistema de origem e o nome do sistema de </a:t>
            </a:r>
            <a:r>
              <a:rPr lang="pt-BR" dirty="0" smtClean="0"/>
              <a:t>origem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t-BR" dirty="0" smtClean="0"/>
              <a:t>O </a:t>
            </a:r>
            <a:r>
              <a:rPr lang="pt-BR" dirty="0"/>
              <a:t>usuário que não possuir os dados de endereço no seu cadastro, a </a:t>
            </a:r>
            <a:r>
              <a:rPr lang="pt-BR" dirty="0" err="1"/>
              <a:t>tag</a:t>
            </a:r>
            <a:r>
              <a:rPr lang="pt-BR" dirty="0"/>
              <a:t> de </a:t>
            </a:r>
            <a:r>
              <a:rPr lang="pt-BR" b="1" dirty="0"/>
              <a:t>nômade</a:t>
            </a:r>
            <a:r>
              <a:rPr lang="pt-BR" dirty="0"/>
              <a:t> deve estar como </a:t>
            </a:r>
            <a:r>
              <a:rPr lang="pt-BR" b="1" dirty="0"/>
              <a:t>false</a:t>
            </a:r>
            <a:r>
              <a:rPr lang="pt-BR" dirty="0"/>
              <a:t>. Caso contrário como </a:t>
            </a:r>
            <a:r>
              <a:rPr lang="pt-BR" b="1" dirty="0" err="1"/>
              <a:t>true</a:t>
            </a:r>
            <a:r>
              <a:rPr lang="pt-BR" dirty="0"/>
              <a:t>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t-BR" dirty="0" smtClean="0"/>
              <a:t>Todo </a:t>
            </a:r>
            <a:r>
              <a:rPr lang="pt-BR" dirty="0"/>
              <a:t>envelope dentro do arquivo .</a:t>
            </a:r>
            <a:r>
              <a:rPr lang="pt-BR" dirty="0" err="1"/>
              <a:t>xml</a:t>
            </a:r>
            <a:r>
              <a:rPr lang="pt-BR" dirty="0"/>
              <a:t>, deve estar formatado em uma única </a:t>
            </a:r>
            <a:r>
              <a:rPr lang="pt-BR" dirty="0" smtClean="0"/>
              <a:t>linha;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t-BR" dirty="0" smtClean="0"/>
              <a:t>A nomenclatura do arquivo obedece a um determinado padrão.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6098232" y="1430233"/>
            <a:ext cx="2808312" cy="156966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1200" dirty="0"/>
              <a:t>&lt;</a:t>
            </a:r>
            <a:r>
              <a:rPr lang="pt-BR" sz="1200" dirty="0" err="1"/>
              <a:t>usu:IdentificadorLocal</a:t>
            </a:r>
            <a:r>
              <a:rPr lang="pt-BR" sz="1200" dirty="0"/>
              <a:t>&gt;</a:t>
            </a:r>
          </a:p>
          <a:p>
            <a:r>
              <a:rPr lang="pt-BR" sz="1200" dirty="0" smtClean="0"/>
              <a:t>&lt;</a:t>
            </a:r>
            <a:r>
              <a:rPr lang="pt-BR" sz="1200" dirty="0"/>
              <a:t>iden1:numeroIdentificadorLocal&gt;</a:t>
            </a:r>
            <a:r>
              <a:rPr lang="pt-BR" sz="1200" b="1" i="1" dirty="0"/>
              <a:t>Código identificador do Usuário no seu sistema de Origem</a:t>
            </a:r>
            <a:r>
              <a:rPr lang="pt-BR" sz="1200" dirty="0"/>
              <a:t>&lt;/iden1:numeroIdentificadorLocal&gt;</a:t>
            </a:r>
          </a:p>
          <a:p>
            <a:r>
              <a:rPr lang="pt-BR" sz="1200" dirty="0"/>
              <a:t>&lt;iden1:identificadorSistema&gt;</a:t>
            </a:r>
            <a:r>
              <a:rPr lang="pt-BR" sz="1200" b="1" i="1" dirty="0"/>
              <a:t>Nome do Sistema de Origem</a:t>
            </a:r>
            <a:r>
              <a:rPr lang="pt-BR" sz="1200" dirty="0"/>
              <a:t>&lt;/iden1:identificadorSistema&gt;</a:t>
            </a:r>
          </a:p>
          <a:p>
            <a:r>
              <a:rPr lang="pt-BR" sz="1200" dirty="0"/>
              <a:t>&lt;/</a:t>
            </a:r>
            <a:r>
              <a:rPr lang="pt-BR" sz="1200" dirty="0" err="1"/>
              <a:t>usu:IdentificadorLocal</a:t>
            </a:r>
            <a:r>
              <a:rPr lang="pt-BR" sz="1200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17929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pt-BR" sz="3600" dirty="0"/>
              <a:t>Geração dos arquivos de importação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427443"/>
              </p:ext>
            </p:extLst>
          </p:nvPr>
        </p:nvGraphicFramePr>
        <p:xfrm>
          <a:off x="251519" y="2287670"/>
          <a:ext cx="8496944" cy="18682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8817"/>
                <a:gridCol w="1698817"/>
                <a:gridCol w="1699770"/>
                <a:gridCol w="1699770"/>
                <a:gridCol w="1699770"/>
              </a:tblGrid>
              <a:tr h="599432">
                <a:tc>
                  <a:txBody>
                    <a:bodyPr/>
                    <a:lstStyle/>
                    <a:p>
                      <a:pPr indent="26987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Código</a:t>
                      </a:r>
                      <a:r>
                        <a:rPr lang="en-US" sz="900" dirty="0">
                          <a:effectLst/>
                        </a:rPr>
                        <a:t> do IBGE</a:t>
                      </a:r>
                      <a:endParaRPr lang="pt-BR" sz="1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CNES</a:t>
                      </a:r>
                      <a:endParaRPr lang="pt-BR" sz="10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CNS do Gestor</a:t>
                      </a:r>
                      <a:endParaRPr lang="pt-BR" sz="10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Operação</a:t>
                      </a:r>
                      <a:endParaRPr lang="pt-BR" sz="10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Extensão</a:t>
                      </a:r>
                      <a:endParaRPr lang="pt-BR" sz="10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634412">
                <a:tc>
                  <a:txBody>
                    <a:bodyPr/>
                    <a:lstStyle/>
                    <a:p>
                      <a:pPr indent="26987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999999</a:t>
                      </a:r>
                      <a:endParaRPr lang="pt-BR" sz="10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9999999</a:t>
                      </a:r>
                      <a:endParaRPr lang="pt-BR" sz="10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999999999999999</a:t>
                      </a:r>
                      <a:endParaRPr lang="pt-BR" sz="10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IMP</a:t>
                      </a:r>
                      <a:endParaRPr lang="pt-BR" sz="10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.xml</a:t>
                      </a:r>
                      <a:endParaRPr lang="pt-BR" sz="10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7206">
                <a:tc gridSpan="5">
                  <a:txBody>
                    <a:bodyPr/>
                    <a:lstStyle/>
                    <a:p>
                      <a:pPr indent="269875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Nome do arquivo de Importação: </a:t>
                      </a:r>
                      <a:r>
                        <a:rPr lang="pt-BR" sz="1050" dirty="0">
                          <a:solidFill>
                            <a:srgbClr val="FF0000"/>
                          </a:solidFill>
                          <a:effectLst/>
                        </a:rPr>
                        <a:t>999999-9999999-999999999999999-IMP.xml</a:t>
                      </a:r>
                      <a:endParaRPr lang="pt-BR" sz="1100" dirty="0">
                        <a:solidFill>
                          <a:srgbClr val="FF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17206">
                <a:tc gridSpan="5">
                  <a:txBody>
                    <a:bodyPr/>
                    <a:lstStyle/>
                    <a:p>
                      <a:pPr indent="269875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A informação do número do CNES pode ter de 3 (três) a 15 (quinze) caracteres alfanuméricos.</a:t>
                      </a:r>
                      <a:endParaRPr lang="pt-BR" sz="1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854200" y="23558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98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Grp="1"/>
          </p:cNvSpPr>
          <p:nvPr>
            <p:ph sz="quarter" idx="13"/>
          </p:nvPr>
        </p:nvSpPr>
        <p:spPr>
          <a:xfrm>
            <a:off x="609600" y="1563638"/>
            <a:ext cx="8426896" cy="2836912"/>
          </a:xfrm>
        </p:spPr>
        <p:txBody>
          <a:bodyPr anchor="t">
            <a:normAutofit/>
          </a:bodyPr>
          <a:lstStyle>
            <a:extLst/>
          </a:lstStyle>
          <a:p>
            <a:pPr marL="274320" lvl="1"/>
            <a:r>
              <a:rPr lang="pt-BR" dirty="0" smtClean="0"/>
              <a:t>Padrão de nomenclatura do arquivo de importação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312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pt-BR" sz="3600" dirty="0"/>
              <a:t>Importação no CADSUS STAND ALONE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467544" y="1415871"/>
            <a:ext cx="338437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Wingdings" panose="05000000000000000000" pitchFamily="2" charset="2"/>
              <a:buChar char="q"/>
            </a:pPr>
            <a:r>
              <a:rPr lang="pt-BR" dirty="0" smtClean="0"/>
              <a:t>Após criação do arquivo de importação, abrir o Módulo Administrador, selecionar a opção “</a:t>
            </a:r>
            <a:r>
              <a:rPr lang="pt-BR" b="1" i="1" dirty="0"/>
              <a:t>Importar Dados de Sistema </a:t>
            </a:r>
            <a:r>
              <a:rPr lang="pt-BR" b="1" i="1" dirty="0" smtClean="0"/>
              <a:t>Externo</a:t>
            </a:r>
            <a:r>
              <a:rPr lang="pt-BR" dirty="0" smtClean="0"/>
              <a:t>”, selecionar o arquivo e importá-lo.</a:t>
            </a:r>
          </a:p>
          <a:p>
            <a:pPr marL="0" lvl="1"/>
            <a:endParaRPr lang="pt-BR" sz="2000" dirty="0"/>
          </a:p>
          <a:p>
            <a:pPr marL="342900" lvl="1" indent="-342900">
              <a:buFont typeface="Wingdings" panose="05000000000000000000" pitchFamily="2" charset="2"/>
              <a:buChar char="q"/>
            </a:pPr>
            <a:r>
              <a:rPr lang="pt-BR" sz="2000" dirty="0" smtClean="0"/>
              <a:t>Ao finalizar a importação, uma tela informativa será apresentada.</a:t>
            </a:r>
            <a:endParaRPr lang="pt-BR" sz="2000" dirty="0"/>
          </a:p>
        </p:txBody>
      </p:sp>
      <p:pic>
        <p:nvPicPr>
          <p:cNvPr id="5" name="Imagem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208" y="1409149"/>
            <a:ext cx="3938983" cy="1162601"/>
          </a:xfrm>
          <a:prstGeom prst="rect">
            <a:avLst/>
          </a:prstGeom>
        </p:spPr>
      </p:pic>
      <p:pic>
        <p:nvPicPr>
          <p:cNvPr id="6" name="Imagem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715766"/>
            <a:ext cx="3937144" cy="1965691"/>
          </a:xfrm>
          <a:prstGeom prst="rect">
            <a:avLst/>
          </a:prstGeom>
        </p:spPr>
      </p:pic>
      <p:sp>
        <p:nvSpPr>
          <p:cNvPr id="7" name="Seta para a direita 6"/>
          <p:cNvSpPr/>
          <p:nvPr/>
        </p:nvSpPr>
        <p:spPr>
          <a:xfrm>
            <a:off x="3995936" y="1990449"/>
            <a:ext cx="792088" cy="260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Seta para a direita 7"/>
          <p:cNvSpPr/>
          <p:nvPr/>
        </p:nvSpPr>
        <p:spPr>
          <a:xfrm>
            <a:off x="3995936" y="3679428"/>
            <a:ext cx="792088" cy="260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792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Dúvidas</a:t>
            </a:r>
            <a:endParaRPr lang="pt-BR" dirty="0"/>
          </a:p>
        </p:txBody>
      </p:sp>
      <p:pic>
        <p:nvPicPr>
          <p:cNvPr id="9220" name="Picture 4" descr="http://direitodetodos.com.br/wp-content/uploads/2014/04/d%C3%BAvidas-sobre-contrato-de-experi%C3%AAnc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413" y="1600943"/>
            <a:ext cx="4632973" cy="354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/>
          <p:cNvSpPr/>
          <p:nvPr/>
        </p:nvSpPr>
        <p:spPr>
          <a:xfrm>
            <a:off x="190228" y="3147814"/>
            <a:ext cx="45720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pt-BR" dirty="0"/>
              <a:t>http://datasus.saude.gov.br/sistemas-e-aplicativos/cadastros-nacionais/cadsus/cadsusstandalone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90228" y="2778482"/>
            <a:ext cx="431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Onde encontrar o CADSUS STAND ALONE?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54721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pt-BR" dirty="0" smtClean="0"/>
              <a:t>Paulo Faria</a:t>
            </a:r>
          </a:p>
          <a:p>
            <a:pPr algn="r"/>
            <a:r>
              <a:rPr lang="pt-BR" smtClean="0"/>
              <a:t>Marcus </a:t>
            </a:r>
            <a:r>
              <a:rPr lang="pt-BR" smtClean="0"/>
              <a:t>Simoni</a:t>
            </a: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07504" y="1200150"/>
            <a:ext cx="8884096" cy="74295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FIM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227934"/>
            <a:ext cx="3202948" cy="672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5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dirty="0" smtClean="0"/>
              <a:t>Tópicos</a:t>
            </a:r>
            <a:endParaRPr lang="pt-BR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451447"/>
          </a:xfrm>
        </p:spPr>
        <p:txBody>
          <a:bodyPr>
            <a:normAutofit/>
          </a:bodyPr>
          <a:lstStyle>
            <a:extLst/>
          </a:lstStyle>
          <a:p>
            <a:pPr>
              <a:buFont typeface="Wingdings" panose="05000000000000000000" pitchFamily="2" charset="2"/>
              <a:buChar char="§"/>
            </a:pPr>
            <a:r>
              <a:rPr lang="pt-BR" sz="2400" dirty="0" smtClean="0"/>
              <a:t>Apresentação </a:t>
            </a:r>
            <a:r>
              <a:rPr lang="pt-BR" sz="2400" dirty="0"/>
              <a:t>inicial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sz="2400" dirty="0" smtClean="0"/>
              <a:t>Geração </a:t>
            </a:r>
            <a:r>
              <a:rPr lang="pt-BR" sz="2400" dirty="0"/>
              <a:t>das entidades JAVA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sz="2400" dirty="0" smtClean="0"/>
              <a:t>Construção </a:t>
            </a:r>
            <a:r>
              <a:rPr lang="pt-BR" sz="2400" dirty="0"/>
              <a:t>do envelope com JAXB em JAVA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sz="2400" dirty="0" smtClean="0"/>
              <a:t>Validação </a:t>
            </a:r>
            <a:r>
              <a:rPr lang="pt-BR" sz="2400" dirty="0"/>
              <a:t>do envelope gerado com </a:t>
            </a:r>
            <a:r>
              <a:rPr lang="pt-BR" sz="2400" dirty="0" err="1"/>
              <a:t>SoapUI</a:t>
            </a:r>
            <a:endParaRPr lang="pt-BR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pt-BR" sz="2400" dirty="0" smtClean="0"/>
              <a:t>Geração </a:t>
            </a:r>
            <a:r>
              <a:rPr lang="pt-BR" sz="2400" dirty="0"/>
              <a:t>dos arquivos de importação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sz="2400" dirty="0" smtClean="0"/>
              <a:t>Importação </a:t>
            </a:r>
            <a:r>
              <a:rPr lang="pt-BR" sz="2400" dirty="0"/>
              <a:t>no CADSUS STAND ALONE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dirty="0" smtClean="0"/>
              <a:t>Apresentação inicial</a:t>
            </a:r>
            <a:endParaRPr lang="pt-BR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200150"/>
            <a:ext cx="8426896" cy="3200400"/>
          </a:xfrm>
        </p:spPr>
        <p:txBody>
          <a:bodyPr anchor="ctr">
            <a:normAutofit/>
          </a:bodyPr>
          <a:lstStyle>
            <a:extLst/>
          </a:lstStyle>
          <a:p>
            <a:pPr marL="274320" lvl="1"/>
            <a:r>
              <a:rPr lang="pt-BR" dirty="0" smtClean="0"/>
              <a:t>Ferramentas </a:t>
            </a:r>
            <a:r>
              <a:rPr lang="pt-BR" dirty="0"/>
              <a:t>e Tecnologias</a:t>
            </a:r>
          </a:p>
          <a:p>
            <a:pPr marL="617220" lvl="2" indent="-342900"/>
            <a:r>
              <a:rPr lang="pt-BR" dirty="0" smtClean="0"/>
              <a:t>Eclipse</a:t>
            </a:r>
            <a:endParaRPr lang="pt-BR" dirty="0"/>
          </a:p>
          <a:p>
            <a:pPr marL="617220" lvl="2" indent="-342900"/>
            <a:r>
              <a:rPr lang="pt-BR" dirty="0" err="1" smtClean="0"/>
              <a:t>Maven</a:t>
            </a:r>
            <a:endParaRPr lang="pt-BR" dirty="0"/>
          </a:p>
          <a:p>
            <a:pPr marL="617220" lvl="2" indent="-342900"/>
            <a:r>
              <a:rPr lang="pt-BR" dirty="0" smtClean="0"/>
              <a:t>JDK </a:t>
            </a:r>
            <a:r>
              <a:rPr lang="pt-BR" dirty="0"/>
              <a:t>6</a:t>
            </a:r>
          </a:p>
          <a:p>
            <a:pPr marL="617220" lvl="2" indent="-342900"/>
            <a:r>
              <a:rPr lang="pt-BR" dirty="0" err="1" smtClean="0"/>
              <a:t>wsimport</a:t>
            </a:r>
            <a:endParaRPr lang="pt-BR" dirty="0"/>
          </a:p>
          <a:p>
            <a:pPr marL="617220" lvl="2" indent="-342900"/>
            <a:r>
              <a:rPr lang="pt-BR" dirty="0" err="1" smtClean="0"/>
              <a:t>SoapUI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dirty="0"/>
              <a:t>Geração das entidades JAVA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563638"/>
            <a:ext cx="8426896" cy="2836912"/>
          </a:xfrm>
        </p:spPr>
        <p:txBody>
          <a:bodyPr anchor="t">
            <a:normAutofit/>
          </a:bodyPr>
          <a:lstStyle>
            <a:extLst/>
          </a:lstStyle>
          <a:p>
            <a:pPr marL="274320" lvl="1"/>
            <a:r>
              <a:rPr lang="pt-BR" dirty="0"/>
              <a:t>Geração do Projeto JAVA com </a:t>
            </a:r>
            <a:r>
              <a:rPr lang="pt-BR" dirty="0" smtClean="0"/>
              <a:t>MAVEN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611560" y="2293034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$ </a:t>
            </a:r>
            <a:r>
              <a:rPr lang="pt-BR" dirty="0" err="1"/>
              <a:t>mvn</a:t>
            </a:r>
            <a:r>
              <a:rPr lang="pt-BR" dirty="0"/>
              <a:t> </a:t>
            </a:r>
            <a:r>
              <a:rPr lang="pt-BR" dirty="0" err="1"/>
              <a:t>archetype:generate</a:t>
            </a:r>
            <a:r>
              <a:rPr lang="pt-BR" dirty="0"/>
              <a:t> -</a:t>
            </a:r>
            <a:r>
              <a:rPr lang="pt-BR" dirty="0" err="1" smtClean="0"/>
              <a:t>DgroupId</a:t>
            </a:r>
            <a:r>
              <a:rPr lang="pt-BR" dirty="0" smtClean="0"/>
              <a:t>=</a:t>
            </a:r>
            <a:r>
              <a:rPr lang="pt-BR" dirty="0" err="1" smtClean="0"/>
              <a:t>br.gov.saude.cadsus</a:t>
            </a:r>
            <a:r>
              <a:rPr lang="pt-BR" dirty="0" smtClean="0"/>
              <a:t> </a:t>
            </a:r>
            <a:r>
              <a:rPr lang="pt-BR" dirty="0"/>
              <a:t>-</a:t>
            </a:r>
            <a:r>
              <a:rPr lang="pt-BR" dirty="0" err="1" smtClean="0"/>
              <a:t>DartifactId</a:t>
            </a:r>
            <a:r>
              <a:rPr lang="pt-BR" dirty="0" smtClean="0"/>
              <a:t>=teste-</a:t>
            </a:r>
            <a:r>
              <a:rPr lang="pt-BR" dirty="0" err="1" smtClean="0"/>
              <a:t>jaxb</a:t>
            </a:r>
            <a:r>
              <a:rPr lang="pt-BR" dirty="0" smtClean="0"/>
              <a:t> </a:t>
            </a:r>
            <a:r>
              <a:rPr lang="pt-BR" dirty="0"/>
              <a:t>-</a:t>
            </a:r>
            <a:r>
              <a:rPr lang="pt-BR" dirty="0" err="1"/>
              <a:t>DarchetypeArtifactId</a:t>
            </a:r>
            <a:r>
              <a:rPr lang="pt-BR" dirty="0"/>
              <a:t>=</a:t>
            </a:r>
            <a:r>
              <a:rPr lang="pt-BR" dirty="0" err="1"/>
              <a:t>maven-archetype-quickstart</a:t>
            </a:r>
            <a:r>
              <a:rPr lang="pt-BR" dirty="0"/>
              <a:t> -</a:t>
            </a:r>
            <a:r>
              <a:rPr lang="pt-BR" dirty="0" err="1"/>
              <a:t>DinteractiveMode</a:t>
            </a:r>
            <a:r>
              <a:rPr lang="pt-BR" dirty="0"/>
              <a:t>=false</a:t>
            </a:r>
          </a:p>
        </p:txBody>
      </p:sp>
    </p:spTree>
    <p:extLst>
      <p:ext uri="{BB962C8B-B14F-4D97-AF65-F5344CB8AC3E}">
        <p14:creationId xmlns:p14="http://schemas.microsoft.com/office/powerpoint/2010/main" val="402599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pt-BR" sz="3600" dirty="0"/>
              <a:t>Geração das entidades JAVA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563638"/>
            <a:ext cx="8426896" cy="2836912"/>
          </a:xfrm>
        </p:spPr>
        <p:txBody>
          <a:bodyPr anchor="t">
            <a:normAutofit/>
          </a:bodyPr>
          <a:lstStyle>
            <a:extLst/>
          </a:lstStyle>
          <a:p>
            <a:pPr marL="274320" lvl="1"/>
            <a:r>
              <a:rPr lang="pt-BR" dirty="0"/>
              <a:t>Configuração do Contrato do WS do CADSUS no </a:t>
            </a:r>
            <a:r>
              <a:rPr lang="pt-BR" dirty="0" err="1"/>
              <a:t>SoapUI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611560" y="2293034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Criar um projeto no </a:t>
            </a:r>
            <a:r>
              <a:rPr lang="pt-BR" dirty="0" err="1" smtClean="0"/>
              <a:t>SoapUI</a:t>
            </a:r>
            <a:r>
              <a:rPr lang="pt-BR" dirty="0" smtClean="0"/>
              <a:t> apontando para o WSDL do barramento:</a:t>
            </a:r>
          </a:p>
          <a:p>
            <a:r>
              <a:rPr lang="pt-BR" dirty="0" smtClean="0"/>
              <a:t>- http</a:t>
            </a:r>
            <a:r>
              <a:rPr lang="pt-BR" dirty="0"/>
              <a:t>://servicoshm.saude.gov/cadsus/CadsusService/v5r0?wsdl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690" y="2139702"/>
            <a:ext cx="5090798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596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pt-BR" sz="3600" dirty="0"/>
              <a:t>Geração das entidades JAVA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563638"/>
            <a:ext cx="8426896" cy="2836912"/>
          </a:xfrm>
        </p:spPr>
        <p:txBody>
          <a:bodyPr anchor="t">
            <a:normAutofit/>
          </a:bodyPr>
          <a:lstStyle>
            <a:extLst/>
          </a:lstStyle>
          <a:p>
            <a:pPr marL="274320" lvl="1"/>
            <a:r>
              <a:rPr lang="pt-BR" dirty="0"/>
              <a:t>Configuração do WS </a:t>
            </a:r>
            <a:r>
              <a:rPr lang="pt-BR" dirty="0" err="1"/>
              <a:t>Import</a:t>
            </a:r>
            <a:r>
              <a:rPr lang="pt-BR" dirty="0"/>
              <a:t> no </a:t>
            </a:r>
            <a:r>
              <a:rPr lang="pt-BR" dirty="0" err="1"/>
              <a:t>SoapUI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611560" y="2293034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Em “</a:t>
            </a:r>
            <a:r>
              <a:rPr lang="pt-BR" dirty="0" err="1" smtClean="0"/>
              <a:t>Preferences</a:t>
            </a:r>
            <a:r>
              <a:rPr lang="pt-BR" dirty="0" smtClean="0"/>
              <a:t>&gt;Tools” apontar para o diretório “bin” da JDK instalada.</a:t>
            </a:r>
          </a:p>
          <a:p>
            <a:endParaRPr lang="pt-BR" dirty="0"/>
          </a:p>
          <a:p>
            <a:r>
              <a:rPr lang="pt-BR" dirty="0" smtClean="0"/>
              <a:t>*Utilizar preferencialmente a versão 6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34158"/>
            <a:ext cx="3754298" cy="2967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53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pt-BR" sz="3600" dirty="0"/>
              <a:t>Geração das entidades JAVA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563638"/>
            <a:ext cx="8426896" cy="2836912"/>
          </a:xfrm>
        </p:spPr>
        <p:txBody>
          <a:bodyPr anchor="t">
            <a:normAutofit/>
          </a:bodyPr>
          <a:lstStyle>
            <a:extLst/>
          </a:lstStyle>
          <a:p>
            <a:pPr marL="274320" lvl="1"/>
            <a:r>
              <a:rPr lang="pt-BR" dirty="0"/>
              <a:t>Geração das classes JAVA pelo </a:t>
            </a:r>
            <a:r>
              <a:rPr lang="pt-BR" dirty="0" err="1"/>
              <a:t>SoapUI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611560" y="2293034"/>
            <a:ext cx="4248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 smtClean="0"/>
              <a:t>Em “</a:t>
            </a:r>
            <a:r>
              <a:rPr lang="pt-BR" dirty="0" err="1" smtClean="0"/>
              <a:t>Generate</a:t>
            </a:r>
            <a:r>
              <a:rPr lang="pt-BR" dirty="0" smtClean="0"/>
              <a:t> </a:t>
            </a:r>
            <a:r>
              <a:rPr lang="pt-BR" dirty="0" err="1" smtClean="0"/>
              <a:t>code</a:t>
            </a:r>
            <a:r>
              <a:rPr lang="pt-BR" dirty="0" smtClean="0"/>
              <a:t> &gt; JAX WS </a:t>
            </a:r>
            <a:r>
              <a:rPr lang="pt-BR" dirty="0" err="1" smtClean="0"/>
              <a:t>Artifacts</a:t>
            </a:r>
            <a:r>
              <a:rPr lang="pt-BR" dirty="0" smtClean="0"/>
              <a:t>” apontar para o diretório do projeto criado.</a:t>
            </a:r>
          </a:p>
          <a:p>
            <a:pPr marL="285750" indent="-285750">
              <a:buFontTx/>
              <a:buChar char="-"/>
            </a:pPr>
            <a:r>
              <a:rPr lang="pt-BR" dirty="0" smtClean="0"/>
              <a:t>Informar o pacote desejado</a:t>
            </a:r>
          </a:p>
          <a:p>
            <a:pPr marL="285750" indent="-285750">
              <a:buFontTx/>
              <a:buChar char="-"/>
            </a:pPr>
            <a:r>
              <a:rPr lang="pt-BR" dirty="0" smtClean="0"/>
              <a:t>Marcar a opção “</a:t>
            </a:r>
            <a:r>
              <a:rPr lang="pt-BR" dirty="0" err="1" smtClean="0"/>
              <a:t>Keep</a:t>
            </a:r>
            <a:r>
              <a:rPr lang="pt-BR" dirty="0" smtClean="0"/>
              <a:t> </a:t>
            </a:r>
            <a:r>
              <a:rPr lang="pt-BR" dirty="0" err="1" smtClean="0"/>
              <a:t>generated</a:t>
            </a:r>
            <a:r>
              <a:rPr lang="pt-BR" dirty="0" smtClean="0"/>
              <a:t> files”</a:t>
            </a:r>
          </a:p>
          <a:p>
            <a:pPr marL="285750" indent="-285750">
              <a:buFontTx/>
              <a:buChar char="-"/>
            </a:pPr>
            <a:r>
              <a:rPr lang="pt-BR" dirty="0" smtClean="0"/>
              <a:t>Na aba “</a:t>
            </a:r>
            <a:r>
              <a:rPr lang="pt-BR" dirty="0" err="1" smtClean="0"/>
              <a:t>Custom</a:t>
            </a:r>
            <a:r>
              <a:rPr lang="pt-BR" dirty="0" smtClean="0"/>
              <a:t> </a:t>
            </a:r>
            <a:r>
              <a:rPr lang="pt-BR" dirty="0" err="1" smtClean="0"/>
              <a:t>Args</a:t>
            </a:r>
            <a:r>
              <a:rPr lang="pt-BR" dirty="0" smtClean="0"/>
              <a:t>” utilizar </a:t>
            </a:r>
            <a:r>
              <a:rPr lang="pt-BR" dirty="0"/>
              <a:t>o parâmetro “-</a:t>
            </a:r>
            <a:r>
              <a:rPr lang="pt-BR" dirty="0" err="1" smtClean="0"/>
              <a:t>extension</a:t>
            </a:r>
            <a:r>
              <a:rPr lang="pt-BR" dirty="0" smtClean="0"/>
              <a:t>”</a:t>
            </a:r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7694"/>
            <a:ext cx="3915616" cy="292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874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pt-BR" sz="3600" dirty="0"/>
              <a:t>Construção do envelope com JAXB em JAVA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195736" y="1275606"/>
            <a:ext cx="66967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err="1"/>
              <a:t>RequestIncluir</a:t>
            </a:r>
            <a:r>
              <a:rPr lang="pt-BR" sz="1400" dirty="0"/>
              <a:t> </a:t>
            </a:r>
            <a:r>
              <a:rPr lang="pt-BR" sz="1400" dirty="0" err="1"/>
              <a:t>requestIncluir</a:t>
            </a:r>
            <a:r>
              <a:rPr lang="pt-BR" sz="1400" dirty="0"/>
              <a:t> = </a:t>
            </a:r>
            <a:r>
              <a:rPr lang="pt-BR" sz="1400" b="1" dirty="0"/>
              <a:t>new </a:t>
            </a:r>
            <a:r>
              <a:rPr lang="pt-BR" sz="1400" b="1" dirty="0" err="1"/>
              <a:t>RequestIncluir</a:t>
            </a:r>
            <a:r>
              <a:rPr lang="pt-BR" sz="1400" b="1" dirty="0" smtClean="0"/>
              <a:t>(); //TODO Preencher o </a:t>
            </a:r>
            <a:r>
              <a:rPr lang="pt-BR" sz="1400" b="1" dirty="0" err="1" smtClean="0"/>
              <a:t>request</a:t>
            </a:r>
            <a:endParaRPr lang="pt-BR" sz="1400" b="1" dirty="0"/>
          </a:p>
          <a:p>
            <a:r>
              <a:rPr lang="pt-BR" sz="1400" b="1" dirty="0" err="1" smtClean="0"/>
              <a:t>try</a:t>
            </a:r>
            <a:r>
              <a:rPr lang="pt-BR" sz="1400" b="1" dirty="0" smtClean="0"/>
              <a:t> </a:t>
            </a:r>
            <a:r>
              <a:rPr lang="pt-BR" sz="1400" b="1" dirty="0"/>
              <a:t>{</a:t>
            </a:r>
          </a:p>
          <a:p>
            <a:pPr lvl="1"/>
            <a:r>
              <a:rPr lang="pt-BR" sz="1400" dirty="0" smtClean="0"/>
              <a:t>File </a:t>
            </a:r>
            <a:r>
              <a:rPr lang="pt-BR" sz="1400" dirty="0" err="1"/>
              <a:t>file</a:t>
            </a:r>
            <a:r>
              <a:rPr lang="pt-BR" sz="1400" dirty="0"/>
              <a:t> = </a:t>
            </a:r>
            <a:r>
              <a:rPr lang="pt-BR" sz="1400" b="1" dirty="0"/>
              <a:t>new File("C</a:t>
            </a:r>
            <a:r>
              <a:rPr lang="pt-BR" sz="1400" b="1" dirty="0" smtClean="0"/>
              <a:t>:\\</a:t>
            </a:r>
            <a:r>
              <a:rPr lang="pt-BR" sz="1400" b="1" dirty="0" err="1" smtClean="0"/>
              <a:t>temp</a:t>
            </a:r>
            <a:r>
              <a:rPr lang="pt-BR" sz="1400" b="1" dirty="0" smtClean="0"/>
              <a:t>\\requestIncluir.xml</a:t>
            </a:r>
            <a:r>
              <a:rPr lang="pt-BR" sz="1400" b="1" dirty="0"/>
              <a:t>");</a:t>
            </a:r>
          </a:p>
          <a:p>
            <a:pPr lvl="1"/>
            <a:r>
              <a:rPr lang="pt-BR" sz="1400" dirty="0" err="1"/>
              <a:t>JAXBContext</a:t>
            </a:r>
            <a:r>
              <a:rPr lang="pt-BR" sz="1400" dirty="0"/>
              <a:t> </a:t>
            </a:r>
            <a:r>
              <a:rPr lang="pt-BR" sz="1400" dirty="0" err="1"/>
              <a:t>jaxbContext</a:t>
            </a:r>
            <a:r>
              <a:rPr lang="pt-BR" sz="1400" dirty="0"/>
              <a:t> = </a:t>
            </a:r>
            <a:r>
              <a:rPr lang="pt-BR" sz="1400" dirty="0" err="1"/>
              <a:t>JAXBContext</a:t>
            </a:r>
            <a:endParaRPr lang="pt-BR" sz="1400" dirty="0"/>
          </a:p>
          <a:p>
            <a:pPr lvl="1"/>
            <a:r>
              <a:rPr lang="pt-BR" sz="1400" dirty="0"/>
              <a:t>.</a:t>
            </a:r>
            <a:r>
              <a:rPr lang="pt-BR" sz="1400" i="1" dirty="0" err="1"/>
              <a:t>newInstance</a:t>
            </a:r>
            <a:r>
              <a:rPr lang="pt-BR" sz="1400" i="1" dirty="0"/>
              <a:t>(</a:t>
            </a:r>
            <a:r>
              <a:rPr lang="pt-BR" sz="1400" i="1" dirty="0" err="1"/>
              <a:t>RequestIncluir.</a:t>
            </a:r>
            <a:r>
              <a:rPr lang="pt-BR" sz="1400" b="1" i="1" dirty="0" err="1"/>
              <a:t>class</a:t>
            </a:r>
            <a:r>
              <a:rPr lang="pt-BR" sz="1400" b="1" i="1" dirty="0"/>
              <a:t>);</a:t>
            </a:r>
          </a:p>
          <a:p>
            <a:pPr lvl="1"/>
            <a:r>
              <a:rPr lang="pt-BR" sz="1400" dirty="0" err="1"/>
              <a:t>Marshaller</a:t>
            </a:r>
            <a:r>
              <a:rPr lang="pt-BR" sz="1400" dirty="0"/>
              <a:t> </a:t>
            </a:r>
            <a:r>
              <a:rPr lang="pt-BR" sz="1400" dirty="0" err="1"/>
              <a:t>jaxbMarshaller</a:t>
            </a:r>
            <a:r>
              <a:rPr lang="pt-BR" sz="1400" dirty="0"/>
              <a:t> = </a:t>
            </a:r>
            <a:r>
              <a:rPr lang="pt-BR" sz="1400" dirty="0" err="1"/>
              <a:t>jaxbContext.createMarshaller</a:t>
            </a:r>
            <a:r>
              <a:rPr lang="pt-BR" sz="1400" dirty="0" smtClean="0"/>
              <a:t>();</a:t>
            </a:r>
            <a:endParaRPr lang="pt-BR" sz="1400" dirty="0"/>
          </a:p>
          <a:p>
            <a:pPr lvl="1"/>
            <a:r>
              <a:rPr lang="pt-BR" sz="1400" dirty="0"/>
              <a:t>// </a:t>
            </a:r>
            <a:r>
              <a:rPr lang="pt-BR" sz="1400" dirty="0" smtClean="0"/>
              <a:t>Atribuir formatação de saída</a:t>
            </a:r>
            <a:endParaRPr lang="pt-BR" sz="1400" dirty="0"/>
          </a:p>
          <a:p>
            <a:pPr lvl="1"/>
            <a:r>
              <a:rPr lang="pt-BR" sz="1400" dirty="0" err="1"/>
              <a:t>jaxbMarshaller.setProperty</a:t>
            </a:r>
            <a:r>
              <a:rPr lang="pt-BR" sz="1400" dirty="0"/>
              <a:t>(</a:t>
            </a:r>
            <a:r>
              <a:rPr lang="pt-BR" sz="1400" dirty="0" err="1"/>
              <a:t>Marshaller.</a:t>
            </a:r>
            <a:r>
              <a:rPr lang="pt-BR" sz="1400" i="1" dirty="0" err="1"/>
              <a:t>JAXB_FORMATTED_OUTPUT</a:t>
            </a:r>
            <a:r>
              <a:rPr lang="pt-BR" sz="1400" i="1" dirty="0"/>
              <a:t>, </a:t>
            </a:r>
            <a:r>
              <a:rPr lang="pt-BR" sz="1400" b="1" i="1" dirty="0" err="1"/>
              <a:t>true</a:t>
            </a:r>
            <a:r>
              <a:rPr lang="pt-BR" sz="1400" b="1" i="1" dirty="0" smtClean="0"/>
              <a:t>);</a:t>
            </a:r>
          </a:p>
          <a:p>
            <a:pPr lvl="1"/>
            <a:r>
              <a:rPr lang="pt-BR" sz="1400" dirty="0" err="1"/>
              <a:t>jaxbMarshaller.setProperty</a:t>
            </a:r>
            <a:r>
              <a:rPr lang="pt-BR" sz="1400" dirty="0"/>
              <a:t>(</a:t>
            </a:r>
            <a:r>
              <a:rPr lang="pt-BR" sz="1400" dirty="0" err="1"/>
              <a:t>Marshaller.</a:t>
            </a:r>
            <a:r>
              <a:rPr lang="pt-BR" sz="1400" i="1" dirty="0" err="1"/>
              <a:t>JAXB_FRAGMENT</a:t>
            </a:r>
            <a:r>
              <a:rPr lang="pt-BR" sz="1400" i="1" dirty="0"/>
              <a:t>, </a:t>
            </a:r>
            <a:r>
              <a:rPr lang="pt-BR" sz="1400" i="1" dirty="0" err="1"/>
              <a:t>Boolean.TRUE</a:t>
            </a:r>
            <a:r>
              <a:rPr lang="pt-BR" sz="1400" i="1" dirty="0"/>
              <a:t>);</a:t>
            </a:r>
            <a:endParaRPr lang="pt-BR" sz="1400" b="1" i="1" dirty="0"/>
          </a:p>
          <a:p>
            <a:pPr lvl="1"/>
            <a:r>
              <a:rPr lang="pt-BR" sz="1400" dirty="0" err="1"/>
              <a:t>jaxbMarshaller.setProperty</a:t>
            </a:r>
            <a:r>
              <a:rPr lang="pt-BR" sz="1400" dirty="0"/>
              <a:t>("com.sun.xml.internal.bind.</a:t>
            </a:r>
            <a:r>
              <a:rPr lang="pt-BR" sz="1400" dirty="0" err="1"/>
              <a:t>namespacePrefixMapper</a:t>
            </a:r>
            <a:r>
              <a:rPr lang="pt-BR" sz="1400" dirty="0"/>
              <a:t>",</a:t>
            </a:r>
            <a:r>
              <a:rPr lang="pt-BR" sz="1400" b="1" dirty="0"/>
              <a:t>new </a:t>
            </a:r>
            <a:r>
              <a:rPr lang="pt-BR" sz="1600" b="1" dirty="0" err="1">
                <a:solidFill>
                  <a:srgbClr val="FF0000"/>
                </a:solidFill>
              </a:rPr>
              <a:t>CadsusNamespaceMapper</a:t>
            </a:r>
            <a:r>
              <a:rPr lang="pt-BR" sz="1600" b="1" dirty="0">
                <a:solidFill>
                  <a:srgbClr val="FF0000"/>
                </a:solidFill>
              </a:rPr>
              <a:t>(</a:t>
            </a:r>
            <a:r>
              <a:rPr lang="pt-BR" sz="1400" b="1" dirty="0"/>
              <a:t>));</a:t>
            </a:r>
            <a:endParaRPr lang="pt-BR" sz="1400" dirty="0"/>
          </a:p>
          <a:p>
            <a:pPr lvl="1"/>
            <a:r>
              <a:rPr lang="pt-BR" sz="1400" dirty="0" err="1"/>
              <a:t>jaxbMarshaller.marshal</a:t>
            </a:r>
            <a:r>
              <a:rPr lang="pt-BR" sz="1400" dirty="0"/>
              <a:t>(</a:t>
            </a:r>
            <a:r>
              <a:rPr lang="pt-BR" sz="1400" dirty="0" err="1"/>
              <a:t>requestIncluir</a:t>
            </a:r>
            <a:r>
              <a:rPr lang="pt-BR" sz="1400" dirty="0"/>
              <a:t>, file);</a:t>
            </a:r>
          </a:p>
          <a:p>
            <a:pPr lvl="1"/>
            <a:r>
              <a:rPr lang="pt-BR" sz="1400" dirty="0" err="1"/>
              <a:t>jaxbMarshaller.marshal</a:t>
            </a:r>
            <a:r>
              <a:rPr lang="pt-BR" sz="1400" dirty="0"/>
              <a:t>(</a:t>
            </a:r>
            <a:r>
              <a:rPr lang="pt-BR" sz="1400" dirty="0" err="1"/>
              <a:t>requestIncluir</a:t>
            </a:r>
            <a:r>
              <a:rPr lang="pt-BR" sz="1400" dirty="0"/>
              <a:t>, </a:t>
            </a:r>
            <a:r>
              <a:rPr lang="pt-BR" sz="1400" dirty="0" err="1"/>
              <a:t>System.</a:t>
            </a:r>
            <a:r>
              <a:rPr lang="pt-BR" sz="1400" i="1" dirty="0" err="1"/>
              <a:t>out</a:t>
            </a:r>
            <a:r>
              <a:rPr lang="pt-BR" sz="1400" i="1" dirty="0"/>
              <a:t>);</a:t>
            </a:r>
          </a:p>
          <a:p>
            <a:endParaRPr lang="pt-BR" sz="1400" dirty="0"/>
          </a:p>
          <a:p>
            <a:r>
              <a:rPr lang="pt-BR" sz="1400" dirty="0"/>
              <a:t>} </a:t>
            </a:r>
            <a:r>
              <a:rPr lang="pt-BR" sz="1400" b="1" dirty="0"/>
              <a:t>catch (</a:t>
            </a:r>
            <a:r>
              <a:rPr lang="pt-BR" sz="1400" b="1" dirty="0" err="1"/>
              <a:t>JAXBException</a:t>
            </a:r>
            <a:r>
              <a:rPr lang="pt-BR" sz="1400" b="1" dirty="0"/>
              <a:t> e) {</a:t>
            </a:r>
          </a:p>
          <a:p>
            <a:pPr lvl="1"/>
            <a:r>
              <a:rPr lang="pt-BR" sz="1400" dirty="0" err="1"/>
              <a:t>e.printStackTrace</a:t>
            </a:r>
            <a:r>
              <a:rPr lang="pt-BR" sz="1400" dirty="0"/>
              <a:t>();</a:t>
            </a:r>
          </a:p>
          <a:p>
            <a:r>
              <a:rPr lang="pt-BR" sz="1400" dirty="0"/>
              <a:t>}</a:t>
            </a:r>
          </a:p>
        </p:txBody>
      </p:sp>
      <p:sp>
        <p:nvSpPr>
          <p:cNvPr id="3" name="CaixaDeTexto 2"/>
          <p:cNvSpPr txBox="1"/>
          <p:nvPr/>
        </p:nvSpPr>
        <p:spPr>
          <a:xfrm rot="16200000">
            <a:off x="323528" y="2931790"/>
            <a:ext cx="2004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Código de Exemplo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179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pt-BR" sz="3600" dirty="0"/>
              <a:t>Validação do envelope gerado com </a:t>
            </a:r>
            <a:r>
              <a:rPr lang="pt-BR" sz="3600" dirty="0" err="1"/>
              <a:t>SoapUI</a:t>
            </a:r>
            <a:endParaRPr lang="pt-BR" sz="3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611560" y="1415871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 smtClean="0"/>
              <a:t>Criar um novo </a:t>
            </a:r>
            <a:r>
              <a:rPr lang="pt-BR" dirty="0" err="1" smtClean="0"/>
              <a:t>Request</a:t>
            </a:r>
            <a:r>
              <a:rPr lang="pt-BR" dirty="0" smtClean="0"/>
              <a:t> na operação “incluir” do serviço.</a:t>
            </a:r>
          </a:p>
          <a:p>
            <a:pPr marL="285750" indent="-285750">
              <a:buFontTx/>
              <a:buChar char="-"/>
            </a:pPr>
            <a:r>
              <a:rPr lang="pt-BR" dirty="0" smtClean="0"/>
              <a:t>Alterar a </a:t>
            </a:r>
            <a:r>
              <a:rPr lang="pt-BR" dirty="0" err="1" smtClean="0"/>
              <a:t>tag</a:t>
            </a:r>
            <a:r>
              <a:rPr lang="pt-BR" dirty="0" smtClean="0"/>
              <a:t> </a:t>
            </a:r>
            <a:r>
              <a:rPr lang="pt-BR" dirty="0" err="1" smtClean="0"/>
              <a:t>soap:Body</a:t>
            </a:r>
            <a:r>
              <a:rPr lang="pt-BR" dirty="0" smtClean="0"/>
              <a:t> substituindo o trecho do XML para o </a:t>
            </a:r>
            <a:r>
              <a:rPr lang="pt-BR" dirty="0" err="1" smtClean="0"/>
              <a:t>RequestIncluir</a:t>
            </a:r>
            <a:r>
              <a:rPr lang="pt-BR" dirty="0" smtClean="0"/>
              <a:t> gerado pelo JAXB</a:t>
            </a:r>
          </a:p>
          <a:p>
            <a:pPr marL="285750" indent="-285750">
              <a:buFontTx/>
              <a:buChar char="-"/>
            </a:pPr>
            <a:r>
              <a:rPr lang="pt-BR" dirty="0" smtClean="0"/>
              <a:t>Pressionar </a:t>
            </a:r>
            <a:r>
              <a:rPr lang="pt-BR" dirty="0" err="1" smtClean="0"/>
              <a:t>Alt</a:t>
            </a:r>
            <a:r>
              <a:rPr lang="pt-BR" dirty="0" smtClean="0"/>
              <a:t> + V para realizar a validação.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415871"/>
            <a:ext cx="23717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019866"/>
            <a:ext cx="26479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646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resentação em Tela Larga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559</Words>
  <Application>Microsoft Office PowerPoint</Application>
  <PresentationFormat>Apresentação na tela (16:9)</PresentationFormat>
  <Paragraphs>102</Paragraphs>
  <Slides>14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Apresentação em Tela Larga</vt:lpstr>
      <vt:lpstr>CADSUS STAND ALONE</vt:lpstr>
      <vt:lpstr>Tópicos</vt:lpstr>
      <vt:lpstr>Apresentação inicial</vt:lpstr>
      <vt:lpstr>Geração das entidades JAVA</vt:lpstr>
      <vt:lpstr>Geração das entidades JAVA</vt:lpstr>
      <vt:lpstr>Geração das entidades JAVA</vt:lpstr>
      <vt:lpstr>Geração das entidades JAVA</vt:lpstr>
      <vt:lpstr>Construção do envelope com JAXB em JAVA</vt:lpstr>
      <vt:lpstr>Validação do envelope gerado com SoapUI</vt:lpstr>
      <vt:lpstr>Geração dos arquivos de importação</vt:lpstr>
      <vt:lpstr>Geração dos arquivos de importação</vt:lpstr>
      <vt:lpstr>Importação no CADSUS STAND ALONE</vt:lpstr>
      <vt:lpstr>Dúvidas</vt:lpstr>
      <vt:lpstr>FIM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2015-10-01T11:58:51Z</dcterms:created>
  <dcterms:modified xsi:type="dcterms:W3CDTF">2015-10-02T18:19:16Z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1046</vt:i4>
  </property>
  <property fmtid="{D5CDD505-2E9C-101B-9397-08002B2CF9AE}" pid="3" name="_Version">
    <vt:lpwstr>12.0.4518</vt:lpwstr>
  </property>
</Properties>
</file>