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handoutMasterIdLst>
    <p:handoutMasterId r:id="rId17"/>
  </p:handoutMasterIdLst>
  <p:sldIdLst>
    <p:sldId id="256" r:id="rId2"/>
    <p:sldId id="598" r:id="rId3"/>
    <p:sldId id="609" r:id="rId4"/>
    <p:sldId id="608" r:id="rId5"/>
    <p:sldId id="610" r:id="rId6"/>
    <p:sldId id="614" r:id="rId7"/>
    <p:sldId id="611" r:id="rId8"/>
    <p:sldId id="612" r:id="rId9"/>
    <p:sldId id="613" r:id="rId10"/>
    <p:sldId id="615" r:id="rId11"/>
    <p:sldId id="616" r:id="rId12"/>
    <p:sldId id="617" r:id="rId13"/>
    <p:sldId id="618" r:id="rId14"/>
    <p:sldId id="356" r:id="rId15"/>
    <p:sldId id="411" r:id="rId1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AC"/>
    <a:srgbClr val="0A2653"/>
    <a:srgbClr val="DDDE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87F03E-5A14-469F-B324-3462B6337F7C}" v="1" dt="2024-06-28T15:14:27.7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2" autoAdjust="0"/>
    <p:restoredTop sz="94666" autoAdjust="0"/>
  </p:normalViewPr>
  <p:slideViewPr>
    <p:cSldViewPr snapToGrid="0" snapToObjects="1">
      <p:cViewPr varScale="1">
        <p:scale>
          <a:sx n="61" d="100"/>
          <a:sy n="61" d="100"/>
        </p:scale>
        <p:origin x="1574" y="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65F24-3B7C-40C1-AC60-8D8F29EE09A5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70C26-CC03-449D-88BF-2A35100DCA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9348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17488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FAC"/>
                </a:solidFill>
              </a:defRPr>
            </a:lvl1pPr>
          </a:lstStyle>
          <a:p>
            <a:r>
              <a:rPr lang="x-none" dirty="0"/>
              <a:t>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37326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dirty="0"/>
              <a:t>Subtítulo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22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FAC"/>
                </a:solidFill>
              </a:defRPr>
            </a:lvl1pPr>
          </a:lstStyle>
          <a:p>
            <a:r>
              <a:rPr lang="x-none" dirty="0"/>
              <a:t>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x-none" dirty="0"/>
              <a:t>Item</a:t>
            </a:r>
          </a:p>
          <a:p>
            <a:pPr lvl="1"/>
            <a:r>
              <a:rPr lang="x-none" dirty="0"/>
              <a:t>Segundo nível</a:t>
            </a:r>
          </a:p>
          <a:p>
            <a:pPr lvl="2"/>
            <a:r>
              <a:rPr lang="x-none" dirty="0"/>
              <a:t>Terceiro nível</a:t>
            </a:r>
          </a:p>
          <a:p>
            <a:pPr lvl="3"/>
            <a:r>
              <a:rPr lang="x-none" dirty="0"/>
              <a:t>Quarto nível</a:t>
            </a:r>
          </a:p>
          <a:p>
            <a:pPr lvl="4"/>
            <a:r>
              <a:rPr lang="x-none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87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FAC"/>
                </a:solidFill>
              </a:defRPr>
            </a:lvl1pPr>
          </a:lstStyle>
          <a:p>
            <a:r>
              <a:rPr lang="x-none" dirty="0"/>
              <a:t>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dirty="0"/>
              <a:t>Item 1</a:t>
            </a:r>
          </a:p>
          <a:p>
            <a:pPr lvl="1"/>
            <a:r>
              <a:rPr lang="x-none" dirty="0"/>
              <a:t>Segundo nível</a:t>
            </a:r>
          </a:p>
          <a:p>
            <a:pPr lvl="2"/>
            <a:r>
              <a:rPr lang="x-none" dirty="0"/>
              <a:t>Terceiro nível</a:t>
            </a:r>
          </a:p>
          <a:p>
            <a:pPr lvl="3"/>
            <a:r>
              <a:rPr lang="x-none" dirty="0"/>
              <a:t>Quarto nível</a:t>
            </a:r>
          </a:p>
          <a:p>
            <a:pPr lvl="4"/>
            <a:r>
              <a:rPr lang="x-none" dirty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dirty="0"/>
              <a:t>Item 2</a:t>
            </a:r>
          </a:p>
          <a:p>
            <a:pPr lvl="1"/>
            <a:r>
              <a:rPr lang="x-none" dirty="0"/>
              <a:t>Segundo nível</a:t>
            </a:r>
          </a:p>
          <a:p>
            <a:pPr lvl="2"/>
            <a:r>
              <a:rPr lang="x-none" dirty="0"/>
              <a:t>Terceiro nível</a:t>
            </a:r>
          </a:p>
          <a:p>
            <a:pPr lvl="3"/>
            <a:r>
              <a:rPr lang="x-none" dirty="0"/>
              <a:t>Quarto nível</a:t>
            </a:r>
          </a:p>
          <a:p>
            <a:pPr lvl="4"/>
            <a:r>
              <a:rPr lang="x-none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4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FAC"/>
                </a:solidFill>
              </a:defRPr>
            </a:lvl1pPr>
          </a:lstStyle>
          <a:p>
            <a:r>
              <a:rPr lang="x-none" dirty="0"/>
              <a:t>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dirty="0"/>
              <a:t>Subtítulo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dirty="0"/>
              <a:t>Item 1</a:t>
            </a:r>
          </a:p>
          <a:p>
            <a:pPr lvl="1"/>
            <a:r>
              <a:rPr lang="x-none" dirty="0"/>
              <a:t>Segundo nível</a:t>
            </a:r>
          </a:p>
          <a:p>
            <a:pPr lvl="2"/>
            <a:r>
              <a:rPr lang="x-none" dirty="0"/>
              <a:t>Terceiro nível</a:t>
            </a:r>
          </a:p>
          <a:p>
            <a:pPr lvl="3"/>
            <a:r>
              <a:rPr lang="x-none" dirty="0"/>
              <a:t>Quarto nível</a:t>
            </a:r>
          </a:p>
          <a:p>
            <a:pPr lvl="4"/>
            <a:r>
              <a:rPr lang="x-none" dirty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dirty="0"/>
              <a:t>Subtítulo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dirty="0"/>
              <a:t>Item 2</a:t>
            </a:r>
          </a:p>
          <a:p>
            <a:pPr lvl="1"/>
            <a:r>
              <a:rPr lang="x-none" dirty="0"/>
              <a:t>Segundo nível</a:t>
            </a:r>
          </a:p>
          <a:p>
            <a:pPr lvl="2"/>
            <a:r>
              <a:rPr lang="x-none" dirty="0"/>
              <a:t>Terceiro nível</a:t>
            </a:r>
          </a:p>
          <a:p>
            <a:pPr lvl="3"/>
            <a:r>
              <a:rPr lang="x-none" dirty="0"/>
              <a:t>Quarto nível</a:t>
            </a:r>
          </a:p>
          <a:p>
            <a:pPr lvl="4"/>
            <a:r>
              <a:rPr lang="x-none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86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FAC"/>
                </a:solidFill>
              </a:defRPr>
            </a:lvl1pPr>
          </a:lstStyle>
          <a:p>
            <a:r>
              <a:rPr lang="x-none" dirty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21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1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x-none" dirty="0"/>
              <a:t>Legenda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err="1"/>
              <a:t>Imagem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82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85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E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/>
              <a:t>Item</a:t>
            </a:r>
          </a:p>
          <a:p>
            <a:pPr lvl="1"/>
            <a:r>
              <a:rPr lang="x-none" dirty="0"/>
              <a:t>Segundo nível</a:t>
            </a:r>
          </a:p>
          <a:p>
            <a:pPr lvl="2"/>
            <a:r>
              <a:rPr lang="x-none" dirty="0"/>
              <a:t>Terceiro nível</a:t>
            </a:r>
          </a:p>
          <a:p>
            <a:pPr lvl="3"/>
            <a:r>
              <a:rPr lang="x-none" dirty="0"/>
              <a:t>Quarto nível</a:t>
            </a:r>
          </a:p>
          <a:p>
            <a:pPr lvl="4"/>
            <a:r>
              <a:rPr lang="x-none" dirty="0"/>
              <a:t>Quinto nível</a:t>
            </a:r>
            <a:endParaRPr lang="en-US" dirty="0"/>
          </a:p>
        </p:txBody>
      </p:sp>
      <p:pic>
        <p:nvPicPr>
          <p:cNvPr id="17" name="Picture 16" descr="skyline_direitosp-02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50565"/>
            <a:ext cx="9153270" cy="2290209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457200" y="6522336"/>
            <a:ext cx="6216440" cy="273844"/>
          </a:xfrm>
          <a:prstGeom prst="rect">
            <a:avLst/>
          </a:prstGeom>
          <a:solidFill>
            <a:srgbClr val="0A265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6678277" y="6522336"/>
            <a:ext cx="2470359" cy="27384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_direitosp-simples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015" y="6238437"/>
            <a:ext cx="2440203" cy="862558"/>
          </a:xfrm>
          <a:prstGeom prst="rect">
            <a:avLst/>
          </a:prstGeom>
        </p:spPr>
      </p:pic>
      <p:sp>
        <p:nvSpPr>
          <p:cNvPr id="21" name="TextBox 20"/>
          <p:cNvSpPr txBox="1"/>
          <p:nvPr userDrawn="1"/>
        </p:nvSpPr>
        <p:spPr>
          <a:xfrm>
            <a:off x="457200" y="6522336"/>
            <a:ext cx="53360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Escola de Direito de São Paulo da Fundação Getulio Vargas</a:t>
            </a:r>
          </a:p>
        </p:txBody>
      </p:sp>
    </p:spTree>
    <p:extLst>
      <p:ext uri="{BB962C8B-B14F-4D97-AF65-F5344CB8AC3E}">
        <p14:creationId xmlns:p14="http://schemas.microsoft.com/office/powerpoint/2010/main" val="240787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7" r:id="rId6"/>
    <p:sldLayoutId id="2147483655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281198" y="1302230"/>
            <a:ext cx="8528709" cy="4417977"/>
          </a:xfrm>
        </p:spPr>
        <p:txBody>
          <a:bodyPr>
            <a:normAutofit/>
          </a:bodyPr>
          <a:lstStyle/>
          <a:p>
            <a:endParaRPr lang="pt-BR" sz="2500" b="1" dirty="0">
              <a:latin typeface="+mj-lt"/>
            </a:endParaRPr>
          </a:p>
          <a:p>
            <a:r>
              <a:rPr lang="pt-BR" sz="3400" b="1" dirty="0">
                <a:latin typeface="+mj-lt"/>
              </a:rPr>
              <a:t>REGULAÇÃO RESPONSIVA</a:t>
            </a:r>
          </a:p>
          <a:p>
            <a:endParaRPr lang="pt-BR" sz="1400" cap="small" dirty="0">
              <a:latin typeface="+mj-lt"/>
            </a:endParaRPr>
          </a:p>
          <a:p>
            <a:r>
              <a:rPr lang="pt-BR" sz="2300" cap="small" dirty="0">
                <a:latin typeface="+mj-lt"/>
              </a:rPr>
              <a:t>O Essencial da Teoria e Reforma Regulatória</a:t>
            </a:r>
            <a:endParaRPr lang="pt-BR" sz="2300" i="1" dirty="0">
              <a:latin typeface="+mj-lt"/>
            </a:endParaRPr>
          </a:p>
          <a:p>
            <a:pPr algn="r"/>
            <a:endParaRPr lang="pt-BR" sz="2000" cap="small" dirty="0">
              <a:latin typeface="+mj-lt"/>
            </a:endParaRPr>
          </a:p>
          <a:p>
            <a:pPr algn="r"/>
            <a:endParaRPr lang="pt-BR" sz="2000" cap="small" dirty="0">
              <a:latin typeface="+mj-lt"/>
            </a:endParaRPr>
          </a:p>
          <a:p>
            <a:pPr algn="r"/>
            <a:endParaRPr lang="pt-BR" sz="2000" cap="small" dirty="0">
              <a:latin typeface="+mj-lt"/>
            </a:endParaRPr>
          </a:p>
          <a:p>
            <a:pPr algn="r"/>
            <a:r>
              <a:rPr lang="pt-BR" sz="2200" cap="small" dirty="0">
                <a:latin typeface="+mj-lt"/>
              </a:rPr>
              <a:t>Juliana Bonacorsi de Palma</a:t>
            </a:r>
          </a:p>
          <a:p>
            <a:pPr algn="r"/>
            <a:r>
              <a:rPr lang="pt-BR" sz="2000" b="1" dirty="0">
                <a:latin typeface="+mj-lt"/>
              </a:rPr>
              <a:t>Audiência Pública ANS n.º 43</a:t>
            </a:r>
          </a:p>
          <a:p>
            <a:pPr algn="r"/>
            <a:r>
              <a:rPr lang="pt-BR" sz="2000" dirty="0">
                <a:latin typeface="+mj-lt"/>
              </a:rPr>
              <a:t>São Paulo, 28 de junho de 2024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98" y="304799"/>
            <a:ext cx="2020027" cy="85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623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041E7E0F-7935-4791-B780-7FBBB7646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just"/>
            <a:r>
              <a:rPr lang="pt-BR" sz="3100" b="1" cap="small" dirty="0">
                <a:solidFill>
                  <a:schemeClr val="bg1"/>
                </a:solidFill>
              </a:rPr>
              <a:t>Alguns Apontamentos para a Reforma Regulatória</a:t>
            </a:r>
            <a:endParaRPr lang="pt-BR" sz="3100" b="1" i="1" cap="small" dirty="0">
              <a:solidFill>
                <a:schemeClr val="bg1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F06ABC3-E55A-4EB7-8CD5-5EEFA152CC2B}"/>
              </a:ext>
            </a:extLst>
          </p:cNvPr>
          <p:cNvSpPr txBox="1"/>
          <p:nvPr/>
        </p:nvSpPr>
        <p:spPr>
          <a:xfrm>
            <a:off x="299356" y="1475901"/>
            <a:ext cx="8414658" cy="4367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600" b="1" i="1" cap="small" dirty="0">
                <a:latin typeface="+mj-lt"/>
                <a:cs typeface="Arial" pitchFamily="34" charset="0"/>
              </a:rPr>
              <a:t>1. Trazer a NIP para uma Leitura Sistêmica</a:t>
            </a:r>
            <a:endParaRPr lang="pt-BR" sz="1500" dirty="0">
              <a:latin typeface="+mj-lt"/>
              <a:cs typeface="Arial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pt-BR" sz="1400" dirty="0">
              <a:effectLst/>
              <a:latin typeface="+mj-lt"/>
              <a:ea typeface="Calibri" panose="020F050202020403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1400" dirty="0">
                <a:effectLst/>
                <a:latin typeface="+mj-lt"/>
                <a:ea typeface="Calibri" panose="020F0502020204030204" pitchFamily="34" charset="0"/>
              </a:rPr>
              <a:t>Por que os regulados resolvem seus problemas na fase </a:t>
            </a:r>
            <a:r>
              <a:rPr lang="pt-BR" sz="1400" dirty="0" err="1">
                <a:effectLst/>
                <a:latin typeface="+mj-lt"/>
                <a:ea typeface="Calibri" panose="020F0502020204030204" pitchFamily="34" charset="0"/>
              </a:rPr>
              <a:t>pré</a:t>
            </a:r>
            <a:r>
              <a:rPr lang="pt-BR" sz="1400" dirty="0">
                <a:effectLst/>
                <a:latin typeface="+mj-lt"/>
                <a:ea typeface="Calibri" panose="020F0502020204030204" pitchFamily="34" charset="0"/>
              </a:rPr>
              <a:t>-processual? </a:t>
            </a:r>
            <a:r>
              <a:rPr lang="pt-BR" sz="1400" i="1" dirty="0">
                <a:effectLst/>
                <a:latin typeface="+mj-lt"/>
                <a:ea typeface="Calibri" panose="020F0502020204030204" pitchFamily="34" charset="0"/>
              </a:rPr>
              <a:t>Análise de custo-benefício eminentemente burocrático</a:t>
            </a:r>
            <a:r>
              <a:rPr lang="pt-BR" sz="1400" dirty="0">
                <a:effectLst/>
                <a:latin typeface="+mj-lt"/>
                <a:ea typeface="Calibri" panose="020F0502020204030204" pitchFamily="34" charset="0"/>
              </a:rPr>
              <a:t>. </a:t>
            </a:r>
            <a:r>
              <a:rPr lang="pt-BR" sz="1400" i="1" dirty="0">
                <a:effectLst/>
                <a:latin typeface="+mj-lt"/>
                <a:ea typeface="Calibri" panose="020F0502020204030204" pitchFamily="34" charset="0"/>
              </a:rPr>
              <a:t>Não há indícios da real resolução do problema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pt-BR" sz="1400" i="1" dirty="0">
              <a:latin typeface="+mj-lt"/>
              <a:ea typeface="Calibri" panose="020F0502020204030204" pitchFamily="34" charset="0"/>
              <a:cs typeface="Arial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1400" dirty="0">
                <a:latin typeface="+mj-lt"/>
                <a:ea typeface="Calibri" panose="020F0502020204030204" pitchFamily="34" charset="0"/>
                <a:cs typeface="Arial" pitchFamily="34" charset="0"/>
              </a:rPr>
              <a:t>NIP pode ser variável da regulação responsiva, mas não em termos de taxa de resolutividade (que fica para a leitura individual e concreta), e sim em perspectiva sistêmica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pt-BR" sz="1400" dirty="0">
              <a:latin typeface="+mj-lt"/>
              <a:ea typeface="Calibri" panose="020F0502020204030204" pitchFamily="34" charset="0"/>
              <a:cs typeface="Arial" pitchFamily="34" charset="0"/>
            </a:endParaRP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r>
              <a:rPr lang="pt-BR" sz="1400" dirty="0">
                <a:latin typeface="+mj-lt"/>
                <a:ea typeface="Calibri" panose="020F0502020204030204" pitchFamily="34" charset="0"/>
                <a:cs typeface="Arial" pitchFamily="34" charset="0"/>
              </a:rPr>
              <a:t>Relatório da operadora sobre os aprendizados institucionais da NIP e mudanças em seus contratos, normas, rotinas e materiais informativos</a:t>
            </a: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endParaRPr lang="pt-BR" sz="1400" dirty="0">
              <a:latin typeface="+mj-lt"/>
              <a:ea typeface="Calibri" panose="020F0502020204030204" pitchFamily="34" charset="0"/>
              <a:cs typeface="Arial" pitchFamily="34" charset="0"/>
            </a:endParaRP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r>
              <a:rPr lang="pt-BR" sz="1400" dirty="0">
                <a:latin typeface="+mj-lt"/>
                <a:ea typeface="Calibri" panose="020F0502020204030204" pitchFamily="34" charset="0"/>
                <a:cs typeface="Arial" pitchFamily="34" charset="0"/>
              </a:rPr>
              <a:t>Qualidade das manifestações emitidas na NIP</a:t>
            </a: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endParaRPr lang="pt-BR" sz="1400" dirty="0">
              <a:latin typeface="+mj-lt"/>
              <a:ea typeface="Calibri" panose="020F0502020204030204" pitchFamily="34" charset="0"/>
              <a:cs typeface="Arial" pitchFamily="34" charset="0"/>
            </a:endParaRP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r>
              <a:rPr lang="pt-BR" sz="1400" dirty="0">
                <a:latin typeface="+mj-lt"/>
                <a:ea typeface="Calibri" panose="020F0502020204030204" pitchFamily="34" charset="0"/>
                <a:cs typeface="Arial" pitchFamily="34" charset="0"/>
              </a:rPr>
              <a:t>Agilidade e comprometimento com as respostas</a:t>
            </a: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endParaRPr lang="pt-BR" sz="1400" dirty="0">
              <a:latin typeface="+mj-lt"/>
              <a:ea typeface="Calibri" panose="020F0502020204030204" pitchFamily="34" charset="0"/>
              <a:cs typeface="Arial" pitchFamily="34" charset="0"/>
            </a:endParaRP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r>
              <a:rPr lang="pt-BR" sz="1400" i="1" dirty="0">
                <a:latin typeface="+mj-lt"/>
                <a:ea typeface="Calibri" panose="020F0502020204030204" pitchFamily="34" charset="0"/>
                <a:cs typeface="Arial" pitchFamily="34" charset="0"/>
              </a:rPr>
              <a:t>Self-</a:t>
            </a:r>
            <a:r>
              <a:rPr lang="pt-BR" sz="1400" i="1" dirty="0" err="1">
                <a:latin typeface="+mj-lt"/>
                <a:ea typeface="Calibri" panose="020F0502020204030204" pitchFamily="34" charset="0"/>
                <a:cs typeface="Arial" pitchFamily="34" charset="0"/>
              </a:rPr>
              <a:t>report</a:t>
            </a:r>
            <a:r>
              <a:rPr lang="pt-BR" sz="1400" dirty="0">
                <a:latin typeface="+mj-lt"/>
                <a:ea typeface="Calibri" panose="020F0502020204030204" pitchFamily="34" charset="0"/>
                <a:cs typeface="Arial" pitchFamily="34" charset="0"/>
              </a:rPr>
              <a:t>: aviso à ANS sobre algum aumento de demanda ou dificuldade em lidar com um caso, especialmente de maior complexidade (valores, judicialização, corrupção etc.)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pt-BR" sz="14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766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041E7E0F-7935-4791-B780-7FBBB7646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just"/>
            <a:r>
              <a:rPr lang="pt-BR" sz="3100" b="1" cap="small" dirty="0">
                <a:solidFill>
                  <a:schemeClr val="bg1"/>
                </a:solidFill>
              </a:rPr>
              <a:t>Alguns Apontamentos para a Reforma Regulatória</a:t>
            </a:r>
            <a:endParaRPr lang="pt-BR" sz="3100" b="1" i="1" cap="small" dirty="0">
              <a:solidFill>
                <a:schemeClr val="bg1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F06ABC3-E55A-4EB7-8CD5-5EEFA152CC2B}"/>
              </a:ext>
            </a:extLst>
          </p:cNvPr>
          <p:cNvSpPr txBox="1"/>
          <p:nvPr/>
        </p:nvSpPr>
        <p:spPr>
          <a:xfrm>
            <a:off x="299356" y="1475901"/>
            <a:ext cx="8414658" cy="51190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600" b="1" i="1" cap="small" dirty="0">
                <a:latin typeface="+mj-lt"/>
                <a:cs typeface="Arial" pitchFamily="34" charset="0"/>
              </a:rPr>
              <a:t>2. Aprimorar Constantemente a Capacidade Institucional da ANS para a Regulação</a:t>
            </a:r>
            <a:endParaRPr lang="pt-BR" sz="1500" dirty="0">
              <a:latin typeface="+mj-lt"/>
              <a:cs typeface="Arial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pt-BR" sz="1400" dirty="0">
              <a:effectLst/>
              <a:latin typeface="+mj-lt"/>
              <a:ea typeface="Calibri" panose="020F050202020403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1400" i="1" dirty="0">
                <a:latin typeface="+mj-lt"/>
                <a:ea typeface="Calibri" panose="020F0502020204030204" pitchFamily="34" charset="0"/>
              </a:rPr>
              <a:t>Estrutura, pessoal, orçamento, tecnologia e resultados importam</a:t>
            </a:r>
            <a:endParaRPr lang="pt-BR" sz="1400" i="1" dirty="0">
              <a:effectLst/>
              <a:latin typeface="+mj-lt"/>
              <a:ea typeface="Calibri" panose="020F050202020403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pt-BR" sz="1400" i="1" dirty="0">
              <a:latin typeface="+mj-lt"/>
              <a:ea typeface="Calibri" panose="020F0502020204030204" pitchFamily="34" charset="0"/>
              <a:cs typeface="Arial" pitchFamily="34" charset="0"/>
            </a:endParaRP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r>
              <a:rPr lang="pt-BR" sz="1400" dirty="0">
                <a:latin typeface="+mj-lt"/>
                <a:ea typeface="Calibri" panose="020F0502020204030204" pitchFamily="34" charset="0"/>
              </a:rPr>
              <a:t>RH público</a:t>
            </a: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endParaRPr lang="pt-BR" sz="1400" dirty="0">
              <a:latin typeface="+mj-lt"/>
              <a:ea typeface="Calibri" panose="020F0502020204030204" pitchFamily="34" charset="0"/>
            </a:endParaRP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r>
              <a:rPr lang="pt-BR" sz="1400" dirty="0">
                <a:latin typeface="+mj-lt"/>
                <a:ea typeface="Calibri" panose="020F0502020204030204" pitchFamily="34" charset="0"/>
              </a:rPr>
              <a:t>Reforma normativa com bom processo regulamentar e que confira previsibilidade e segurança jurídica para a aplicação</a:t>
            </a: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endParaRPr lang="pt-BR" sz="1400" dirty="0">
              <a:latin typeface="+mj-lt"/>
              <a:ea typeface="Calibri" panose="020F0502020204030204" pitchFamily="34" charset="0"/>
            </a:endParaRP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r>
              <a:rPr lang="pt-BR" sz="1400" dirty="0">
                <a:latin typeface="+mj-lt"/>
                <a:ea typeface="Calibri" panose="020F0502020204030204" pitchFamily="34" charset="0"/>
              </a:rPr>
              <a:t>Investir em novas tecnologias (IA)</a:t>
            </a: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endParaRPr lang="pt-BR" sz="1400" dirty="0">
              <a:latin typeface="+mj-lt"/>
              <a:ea typeface="Calibri" panose="020F0502020204030204" pitchFamily="34" charset="0"/>
            </a:endParaRP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r>
              <a:rPr lang="pt-BR" sz="1400" dirty="0">
                <a:latin typeface="+mj-lt"/>
                <a:ea typeface="Calibri" panose="020F0502020204030204" pitchFamily="34" charset="0"/>
              </a:rPr>
              <a:t>Treinamento e reflexão contínua para a atividade de </a:t>
            </a:r>
            <a:r>
              <a:rPr lang="pt-BR" sz="1400" dirty="0" err="1">
                <a:latin typeface="+mj-lt"/>
                <a:ea typeface="Calibri" panose="020F0502020204030204" pitchFamily="34" charset="0"/>
              </a:rPr>
              <a:t>compliance</a:t>
            </a:r>
            <a:r>
              <a:rPr lang="pt-BR" sz="1400" dirty="0">
                <a:latin typeface="+mj-lt"/>
                <a:ea typeface="Calibri" panose="020F0502020204030204" pitchFamily="34" charset="0"/>
              </a:rPr>
              <a:t> (regulador e regulado)</a:t>
            </a: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endParaRPr lang="pt-BR" sz="1400" dirty="0">
              <a:latin typeface="+mj-lt"/>
              <a:ea typeface="Calibri" panose="020F0502020204030204" pitchFamily="34" charset="0"/>
            </a:endParaRP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r>
              <a:rPr lang="pt-BR" sz="1400" dirty="0">
                <a:latin typeface="+mj-lt"/>
                <a:ea typeface="Calibri" panose="020F0502020204030204" pitchFamily="34" charset="0"/>
              </a:rPr>
              <a:t>Ampliar o foco da regulação para, além da validade, o comportamento dos regulados e beneficiários e o atingimento de metas do mercado</a:t>
            </a: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endParaRPr lang="pt-BR" sz="1400" dirty="0">
              <a:latin typeface="+mj-lt"/>
              <a:ea typeface="Calibri" panose="020F0502020204030204" pitchFamily="34" charset="0"/>
            </a:endParaRP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r>
              <a:rPr lang="pt-BR" sz="1400" dirty="0">
                <a:latin typeface="+mj-lt"/>
                <a:ea typeface="Calibri" panose="020F0502020204030204" pitchFamily="34" charset="0"/>
              </a:rPr>
              <a:t>Avaliar um Fórum de Diálogo</a:t>
            </a: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endParaRPr lang="pt-BR" sz="1400" dirty="0">
              <a:latin typeface="+mj-lt"/>
              <a:ea typeface="Calibri" panose="020F0502020204030204" pitchFamily="34" charset="0"/>
            </a:endParaRP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r>
              <a:rPr lang="pt-BR" sz="1400" dirty="0">
                <a:latin typeface="+mj-lt"/>
                <a:ea typeface="Calibri" panose="020F0502020204030204" pitchFamily="34" charset="0"/>
              </a:rPr>
              <a:t>Construir material de orientação e apostar na capacidade pedagógica</a:t>
            </a:r>
          </a:p>
          <a:p>
            <a:pPr marL="1657350" lvl="3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endParaRPr lang="pt-BR" sz="1400" dirty="0">
              <a:latin typeface="+mj-lt"/>
              <a:ea typeface="Calibri" panose="020F050202020403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pt-BR" sz="14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430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041E7E0F-7935-4791-B780-7FBBB7646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just"/>
            <a:r>
              <a:rPr lang="pt-BR" sz="3100" b="1" cap="small" dirty="0">
                <a:solidFill>
                  <a:schemeClr val="bg1"/>
                </a:solidFill>
              </a:rPr>
              <a:t>Alguns Apontamentos para a Reforma Regulatória</a:t>
            </a:r>
            <a:endParaRPr lang="pt-BR" sz="3100" b="1" i="1" cap="small" dirty="0">
              <a:solidFill>
                <a:schemeClr val="bg1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F06ABC3-E55A-4EB7-8CD5-5EEFA152CC2B}"/>
              </a:ext>
            </a:extLst>
          </p:cNvPr>
          <p:cNvSpPr txBox="1"/>
          <p:nvPr/>
        </p:nvSpPr>
        <p:spPr>
          <a:xfrm>
            <a:off x="299356" y="1578538"/>
            <a:ext cx="8414658" cy="39664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600" b="1" i="1" cap="small" dirty="0">
                <a:latin typeface="+mj-lt"/>
                <a:cs typeface="Arial" pitchFamily="34" charset="0"/>
              </a:rPr>
              <a:t>3. Regulados devem Assumir Compromissos</a:t>
            </a:r>
            <a:endParaRPr lang="pt-BR" sz="1500" dirty="0">
              <a:latin typeface="+mj-lt"/>
              <a:cs typeface="Arial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pt-BR" sz="1400" dirty="0">
              <a:effectLst/>
              <a:latin typeface="+mj-lt"/>
              <a:ea typeface="Calibri" panose="020F050202020403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1400" i="1" dirty="0">
                <a:effectLst/>
                <a:latin typeface="+mj-lt"/>
                <a:ea typeface="Calibri" panose="020F0502020204030204" pitchFamily="34" charset="0"/>
              </a:rPr>
              <a:t>Não se trata apenas de uma mudança de instrumentos fiscalizatórios da ANS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pt-BR" sz="1400" i="1" dirty="0">
              <a:latin typeface="+mj-lt"/>
              <a:ea typeface="Calibri" panose="020F0502020204030204" pitchFamily="34" charset="0"/>
              <a:cs typeface="Arial" pitchFamily="34" charset="0"/>
            </a:endParaRP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r>
              <a:rPr lang="pt-BR" sz="1400" dirty="0">
                <a:latin typeface="+mj-lt"/>
                <a:ea typeface="Calibri" panose="020F0502020204030204" pitchFamily="34" charset="0"/>
              </a:rPr>
              <a:t>Programas de integridade e normas internas</a:t>
            </a: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endParaRPr lang="pt-BR" sz="1400" dirty="0">
              <a:latin typeface="+mj-lt"/>
              <a:ea typeface="Calibri" panose="020F0502020204030204" pitchFamily="34" charset="0"/>
            </a:endParaRP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r>
              <a:rPr lang="pt-BR" sz="1400" dirty="0">
                <a:latin typeface="+mj-lt"/>
                <a:ea typeface="Calibri" panose="020F0502020204030204" pitchFamily="34" charset="0"/>
              </a:rPr>
              <a:t>Canais de denúncia</a:t>
            </a: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endParaRPr lang="pt-BR" sz="1400" dirty="0">
              <a:latin typeface="+mj-lt"/>
              <a:ea typeface="Calibri" panose="020F0502020204030204" pitchFamily="34" charset="0"/>
            </a:endParaRP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r>
              <a:rPr lang="pt-BR" sz="1400" dirty="0">
                <a:latin typeface="+mj-lt"/>
                <a:ea typeface="Calibri" panose="020F0502020204030204" pitchFamily="34" charset="0"/>
              </a:rPr>
              <a:t>Responsabilidade ativa de todos os funcionários com o cumprimento das regras</a:t>
            </a: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endParaRPr lang="pt-BR" sz="1400" dirty="0">
              <a:latin typeface="+mj-lt"/>
              <a:ea typeface="Calibri" panose="020F0502020204030204" pitchFamily="34" charset="0"/>
            </a:endParaRP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r>
              <a:rPr lang="pt-BR" sz="1400" dirty="0">
                <a:latin typeface="+mj-lt"/>
                <a:ea typeface="Calibri" panose="020F0502020204030204" pitchFamily="34" charset="0"/>
              </a:rPr>
              <a:t>Ser “mais rigoroso” que a própria ANS para a criação de soluções inovadoras e compartilhar com a Agência</a:t>
            </a: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endParaRPr lang="pt-BR" sz="1400" dirty="0">
              <a:latin typeface="+mj-lt"/>
              <a:ea typeface="Calibri" panose="020F0502020204030204" pitchFamily="34" charset="0"/>
            </a:endParaRPr>
          </a:p>
          <a:p>
            <a:pPr marL="1714500" lvl="3" indent="-342900" algn="just">
              <a:lnSpc>
                <a:spcPct val="107000"/>
              </a:lnSpc>
              <a:buAutoNum type="alphaLcParenR"/>
            </a:pPr>
            <a:r>
              <a:rPr lang="pt-BR" sz="1400" dirty="0">
                <a:latin typeface="+mj-lt"/>
                <a:ea typeface="Calibri" panose="020F0502020204030204" pitchFamily="34" charset="0"/>
              </a:rPr>
              <a:t>Ajudar na leitura e qualificação dos efeitos econômicos e sociais das normas e decisões regulatórias</a:t>
            </a:r>
          </a:p>
          <a:p>
            <a:pPr marL="1657350" lvl="3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endParaRPr lang="pt-BR" sz="1400" dirty="0">
              <a:latin typeface="+mj-lt"/>
              <a:ea typeface="Calibri" panose="020F050202020403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pt-BR" sz="14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844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041E7E0F-7935-4791-B780-7FBBB7646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just"/>
            <a:r>
              <a:rPr lang="pt-BR" sz="3100" b="1" cap="small" dirty="0">
                <a:solidFill>
                  <a:schemeClr val="bg1"/>
                </a:solidFill>
              </a:rPr>
              <a:t>Alguns Apontamentos para a Reforma Regulatória</a:t>
            </a:r>
            <a:endParaRPr lang="pt-BR" sz="3100" b="1" i="1" cap="small" dirty="0">
              <a:solidFill>
                <a:schemeClr val="bg1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F06ABC3-E55A-4EB7-8CD5-5EEFA152CC2B}"/>
              </a:ext>
            </a:extLst>
          </p:cNvPr>
          <p:cNvSpPr txBox="1"/>
          <p:nvPr/>
        </p:nvSpPr>
        <p:spPr>
          <a:xfrm>
            <a:off x="299356" y="1578538"/>
            <a:ext cx="8414658" cy="9999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600" b="1" i="1" cap="small" dirty="0">
                <a:latin typeface="+mj-lt"/>
                <a:cs typeface="Arial" pitchFamily="34" charset="0"/>
              </a:rPr>
              <a:t>4. Um Arranjo Instrumental</a:t>
            </a:r>
            <a:endParaRPr lang="pt-BR" sz="1500" dirty="0">
              <a:latin typeface="+mj-lt"/>
              <a:cs typeface="Arial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pt-BR" sz="1400" dirty="0">
              <a:effectLst/>
              <a:latin typeface="+mj-lt"/>
              <a:ea typeface="Calibri" panose="020F0502020204030204" pitchFamily="34" charset="0"/>
            </a:endParaRPr>
          </a:p>
          <a:p>
            <a:pPr marL="1657350" lvl="3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endParaRPr lang="pt-BR" sz="1400" dirty="0">
              <a:latin typeface="+mj-lt"/>
              <a:ea typeface="Calibri" panose="020F050202020403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pt-BR" sz="1400" dirty="0">
              <a:latin typeface="+mj-lt"/>
              <a:cs typeface="Arial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7626861-5E89-4B1D-BDC9-81F0F9B6E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7083" y="1277591"/>
            <a:ext cx="3881593" cy="1397373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B1ED23AF-ADBD-419E-AABA-CABC5F72AFD2}"/>
              </a:ext>
            </a:extLst>
          </p:cNvPr>
          <p:cNvSpPr txBox="1"/>
          <p:nvPr/>
        </p:nvSpPr>
        <p:spPr>
          <a:xfrm>
            <a:off x="434276" y="3042223"/>
            <a:ext cx="7804307" cy="2969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/>
              <a:t>Arquivamento de todos os PAS – VR –  Acordo Global – Compromissos para constituição de atitude de </a:t>
            </a:r>
            <a:r>
              <a:rPr lang="pt-BR" sz="1100" b="1" dirty="0" err="1"/>
              <a:t>compliance</a:t>
            </a:r>
            <a:r>
              <a:rPr lang="pt-BR" sz="1100" b="1" dirty="0"/>
              <a:t> no longo prazo</a:t>
            </a: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pt-BR" sz="1100" dirty="0"/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Compromisso – cláusulas sobre o cumprimento dessas obrigações (PAS individual se convolando em TAC sistêmico)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Metas – quanto melhor o desempenho sistêmico, alívio das obrigações (por exemplo, prazo)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Atitude de </a:t>
            </a:r>
            <a:r>
              <a:rPr lang="pt-B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compliance</a:t>
            </a: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premiação direta sobre o compromisso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Prazo (estimado com as metas)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Compromisso que considere as características individuais – isonomia relativa, mas com possibilidade de flexibilidade dos acordos para que as boas práticas identificadas sejam consideradas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Novas ocorrências – individualmente tratadas =&gt; revisão ordinária (três primeiros anos, por exemplo)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Construir a pirâmide e considerar a celebração de compromisso e o estágio de atendimento das metas como um dos valores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Enquanto investiga e monitora =&gt; aprendizado e elaboração das normas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DB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2883559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5745" y="1563111"/>
            <a:ext cx="8229600" cy="1143000"/>
          </a:xfrm>
        </p:spPr>
        <p:txBody>
          <a:bodyPr/>
          <a:lstStyle/>
          <a:p>
            <a:endParaRPr lang="pt-BR" sz="4200" b="1" dirty="0">
              <a:solidFill>
                <a:schemeClr val="tx2"/>
              </a:solidFill>
              <a:latin typeface="Corbel" panose="020B0503020204020204" pitchFamily="34" charset="0"/>
            </a:endParaRPr>
          </a:p>
        </p:txBody>
      </p:sp>
      <p:pic>
        <p:nvPicPr>
          <p:cNvPr id="4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" y="3384550"/>
            <a:ext cx="3094038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51" y="3003550"/>
            <a:ext cx="104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8"/>
          <p:cNvSpPr>
            <a:spLocks noChangeArrowheads="1"/>
          </p:cNvSpPr>
          <p:nvPr/>
        </p:nvSpPr>
        <p:spPr bwMode="auto">
          <a:xfrm>
            <a:off x="2433926" y="4032250"/>
            <a:ext cx="25479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500">
                <a:latin typeface="Corbel" panose="020B0503020204020204" pitchFamily="34" charset="0"/>
              </a:rPr>
              <a:t>http://direitosp.fgv.br/grupos/grupo-publico</a:t>
            </a:r>
          </a:p>
        </p:txBody>
      </p:sp>
      <p:sp>
        <p:nvSpPr>
          <p:cNvPr id="7" name="Retângulo 9"/>
          <p:cNvSpPr>
            <a:spLocks noChangeArrowheads="1"/>
          </p:cNvSpPr>
          <p:nvPr/>
        </p:nvSpPr>
        <p:spPr bwMode="auto">
          <a:xfrm>
            <a:off x="6132801" y="2959100"/>
            <a:ext cx="24479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500">
                <a:latin typeface="Corbel" panose="020B0503020204020204" pitchFamily="34" charset="0"/>
              </a:rPr>
              <a:t>https://www.facebook.com/sbdp.direitopublico/</a:t>
            </a:r>
          </a:p>
        </p:txBody>
      </p:sp>
      <p:pic>
        <p:nvPicPr>
          <p:cNvPr id="8" name="Image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376" y="2973388"/>
            <a:ext cx="7556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388" y="4052888"/>
            <a:ext cx="8493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14"/>
          <p:cNvSpPr>
            <a:spLocks noChangeArrowheads="1"/>
          </p:cNvSpPr>
          <p:nvPr/>
        </p:nvSpPr>
        <p:spPr bwMode="auto">
          <a:xfrm>
            <a:off x="1862426" y="3038475"/>
            <a:ext cx="2114550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500">
                <a:latin typeface="Corbel" panose="020B0503020204020204" pitchFamily="34" charset="0"/>
              </a:rPr>
              <a:t>http://www.sbdp.org.br/</a:t>
            </a:r>
          </a:p>
        </p:txBody>
      </p:sp>
      <p:sp>
        <p:nvSpPr>
          <p:cNvPr id="11" name="Retângulo 15"/>
          <p:cNvSpPr>
            <a:spLocks noChangeArrowheads="1"/>
          </p:cNvSpPr>
          <p:nvPr/>
        </p:nvSpPr>
        <p:spPr bwMode="auto">
          <a:xfrm>
            <a:off x="6221701" y="3956050"/>
            <a:ext cx="28749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500">
                <a:latin typeface="Corbel" panose="020B0503020204020204" pitchFamily="34" charset="0"/>
              </a:rPr>
              <a:t>https://www.jota.info/opiniao-e-analise/colunas/controle-publico</a:t>
            </a:r>
          </a:p>
        </p:txBody>
      </p:sp>
    </p:spTree>
    <p:extLst>
      <p:ext uri="{BB962C8B-B14F-4D97-AF65-F5344CB8AC3E}">
        <p14:creationId xmlns:p14="http://schemas.microsoft.com/office/powerpoint/2010/main" val="2252630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6"/>
          <p:cNvSpPr>
            <a:spLocks noGrp="1"/>
          </p:cNvSpPr>
          <p:nvPr>
            <p:ph type="title" idx="4294967295"/>
          </p:nvPr>
        </p:nvSpPr>
        <p:spPr>
          <a:xfrm>
            <a:off x="1489623" y="2419350"/>
            <a:ext cx="4581869" cy="1398588"/>
          </a:xfrm>
        </p:spPr>
        <p:txBody>
          <a:bodyPr anchor="b"/>
          <a:lstStyle/>
          <a:p>
            <a:pPr eaLnBrk="1" hangingPunct="1">
              <a:defRPr/>
            </a:pPr>
            <a:r>
              <a:rPr lang="pt-BR" sz="5400" b="1" cap="small" dirty="0">
                <a:solidFill>
                  <a:srgbClr val="0A2653"/>
                </a:solidFill>
                <a:latin typeface="Times New Roman" pitchFamily="-111" charset="0"/>
              </a:rPr>
              <a:t>Obrigada!</a:t>
            </a:r>
            <a:br>
              <a:rPr lang="pt-BR" sz="3500" b="1" cap="small" dirty="0">
                <a:solidFill>
                  <a:srgbClr val="990000"/>
                </a:solidFill>
                <a:latin typeface="Times New Roman" pitchFamily="-111" charset="0"/>
              </a:rPr>
            </a:br>
            <a:endParaRPr lang="pt-BR" sz="5600" dirty="0"/>
          </a:p>
        </p:txBody>
      </p:sp>
      <p:sp>
        <p:nvSpPr>
          <p:cNvPr id="5" name="Title 6"/>
          <p:cNvSpPr txBox="1">
            <a:spLocks/>
          </p:cNvSpPr>
          <p:nvPr/>
        </p:nvSpPr>
        <p:spPr bwMode="auto">
          <a:xfrm>
            <a:off x="5580112" y="0"/>
            <a:ext cx="3563888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1600" b="1" kern="0" dirty="0">
                <a:solidFill>
                  <a:schemeClr val="bg1"/>
                </a:solidFill>
              </a:rPr>
              <a:t>Juliana Bonacorsi de Palma</a:t>
            </a:r>
          </a:p>
          <a:p>
            <a:pPr algn="just" eaLnBrk="1" hangingPunct="1">
              <a:defRPr/>
            </a:pPr>
            <a:endParaRPr lang="pt-BR" sz="1200" dirty="0">
              <a:solidFill>
                <a:schemeClr val="bg1">
                  <a:lumMod val="65000"/>
                </a:schemeClr>
              </a:solidFill>
            </a:endParaRPr>
          </a:p>
          <a:p>
            <a:pPr algn="just" eaLnBrk="1" hangingPunct="1">
              <a:defRPr/>
            </a:pPr>
            <a:endParaRPr lang="pt-BR" sz="1200" dirty="0">
              <a:solidFill>
                <a:schemeClr val="bg1">
                  <a:lumMod val="65000"/>
                </a:schemeClr>
              </a:solidFill>
            </a:endParaRPr>
          </a:p>
          <a:p>
            <a:pPr algn="just" eaLnBrk="1" hangingPunct="1">
              <a:defRPr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Doutora (2014) e Mestre (2010) pela Faculdade de Direito da Universidade de São Paulo. Master </a:t>
            </a:r>
            <a:r>
              <a:rPr lang="pt-BR" sz="1200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BR" sz="1200" dirty="0" err="1">
                <a:solidFill>
                  <a:schemeClr val="bg1">
                    <a:lumMod val="65000"/>
                  </a:schemeClr>
                </a:solidFill>
              </a:rPr>
              <a:t>Laws</a:t>
            </a: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 (LL.M.) pela Yale Law </a:t>
            </a:r>
            <a:r>
              <a:rPr lang="pt-BR" sz="1200" dirty="0" err="1">
                <a:solidFill>
                  <a:schemeClr val="bg1">
                    <a:lumMod val="65000"/>
                  </a:schemeClr>
                </a:solidFill>
              </a:rPr>
              <a:t>School</a:t>
            </a: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 e bolsista da Lilian Goldman </a:t>
            </a:r>
            <a:r>
              <a:rPr lang="pt-BR" sz="1200" dirty="0" err="1">
                <a:solidFill>
                  <a:schemeClr val="bg1">
                    <a:lumMod val="65000"/>
                  </a:schemeClr>
                </a:solidFill>
              </a:rPr>
              <a:t>Perpetual</a:t>
            </a: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BR" sz="1200" dirty="0" err="1">
                <a:solidFill>
                  <a:schemeClr val="bg1">
                    <a:lumMod val="65000"/>
                  </a:schemeClr>
                </a:solidFill>
              </a:rPr>
              <a:t>Scholarship</a:t>
            </a: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. Bacharel em Direito pela PUC-SP (2006). Foi </a:t>
            </a:r>
            <a:r>
              <a:rPr lang="pt-BR" sz="1200" dirty="0" err="1">
                <a:solidFill>
                  <a:schemeClr val="bg1">
                    <a:lumMod val="65000"/>
                  </a:schemeClr>
                </a:solidFill>
              </a:rPr>
              <a:t>visiting</a:t>
            </a: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 scholar na Washington </a:t>
            </a:r>
            <a:r>
              <a:rPr lang="pt-BR" sz="1200" dirty="0" err="1">
                <a:solidFill>
                  <a:schemeClr val="bg1">
                    <a:lumMod val="65000"/>
                  </a:schemeClr>
                </a:solidFill>
              </a:rPr>
              <a:t>College</a:t>
            </a: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BR" sz="1200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 Law - American </a:t>
            </a:r>
            <a:r>
              <a:rPr lang="pt-BR" sz="1200" dirty="0" err="1">
                <a:solidFill>
                  <a:schemeClr val="bg1">
                    <a:lumMod val="65000"/>
                  </a:schemeClr>
                </a:solidFill>
              </a:rPr>
              <a:t>University</a:t>
            </a: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. Professora da FGV Direito SP no </a:t>
            </a:r>
            <a:r>
              <a:rPr lang="pt-BR" sz="1200" dirty="0" err="1">
                <a:solidFill>
                  <a:schemeClr val="bg1">
                    <a:lumMod val="65000"/>
                  </a:schemeClr>
                </a:solidFill>
              </a:rPr>
              <a:t>FGVLaw</a:t>
            </a: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, na área de regulação e metodologia de pesquisa, na Graduação e no Mestrado Profissional. Coordenadora do Grupo Público da FGV Direito SP e colaboradora da Escola de Formação Pública, da qual foi aluna (2004). Pesquisadora da FGV Direito SP. </a:t>
            </a:r>
          </a:p>
          <a:p>
            <a:pPr algn="just" eaLnBrk="1" hangingPunct="1">
              <a:defRPr/>
            </a:pPr>
            <a:endParaRPr lang="pt-BR" sz="1200" kern="0" dirty="0">
              <a:solidFill>
                <a:schemeClr val="bg1">
                  <a:lumMod val="65000"/>
                </a:schemeClr>
              </a:solidFill>
            </a:endParaRPr>
          </a:p>
          <a:p>
            <a:pPr algn="just" eaLnBrk="1" hangingPunct="1">
              <a:defRPr/>
            </a:pPr>
            <a:endParaRPr lang="pt-BR" sz="1200" kern="0" dirty="0"/>
          </a:p>
          <a:p>
            <a:pPr eaLnBrk="1" hangingPunct="1">
              <a:defRPr/>
            </a:pPr>
            <a:endParaRPr lang="pt-BR" sz="1200" kern="0" dirty="0"/>
          </a:p>
          <a:p>
            <a:pPr eaLnBrk="1" hangingPunct="1">
              <a:defRPr/>
            </a:pPr>
            <a:r>
              <a:rPr lang="pt-BR" sz="1200" b="1" kern="0" dirty="0">
                <a:solidFill>
                  <a:schemeClr val="bg1"/>
                </a:solidFill>
              </a:rPr>
              <a:t>Página na FGV</a:t>
            </a:r>
          </a:p>
          <a:p>
            <a:pPr eaLnBrk="1" hangingPunct="1">
              <a:defRPr/>
            </a:pPr>
            <a:r>
              <a:rPr lang="pt-BR" sz="1200" kern="0" dirty="0">
                <a:solidFill>
                  <a:schemeClr val="bg1"/>
                </a:solidFill>
              </a:rPr>
              <a:t>http://direitosp.fgv.br/grupos/grupo-publico</a:t>
            </a:r>
          </a:p>
          <a:p>
            <a:pPr eaLnBrk="1" hangingPunct="1">
              <a:defRPr/>
            </a:pPr>
            <a:endParaRPr lang="pt-BR" sz="1200" kern="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pt-BR" sz="1200" kern="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pt-BR" sz="1200" b="1" kern="0" dirty="0">
                <a:solidFill>
                  <a:schemeClr val="bg1"/>
                </a:solidFill>
              </a:rPr>
              <a:t>Coluna no Jota – </a:t>
            </a:r>
            <a:r>
              <a:rPr lang="pt-BR" sz="1200" b="1" i="1" kern="0" dirty="0">
                <a:solidFill>
                  <a:schemeClr val="bg1"/>
                </a:solidFill>
              </a:rPr>
              <a:t>Controle Público</a:t>
            </a:r>
          </a:p>
          <a:p>
            <a:pPr eaLnBrk="1" hangingPunct="1">
              <a:defRPr/>
            </a:pPr>
            <a:r>
              <a:rPr lang="pt-BR" sz="1200" kern="0" dirty="0">
                <a:solidFill>
                  <a:schemeClr val="bg1"/>
                </a:solidFill>
              </a:rPr>
              <a:t>https://jota.info/colunas/controle-publico</a:t>
            </a:r>
          </a:p>
          <a:p>
            <a:pPr eaLnBrk="1" hangingPunct="1">
              <a:defRPr/>
            </a:pPr>
            <a:endParaRPr lang="pt-BR" sz="1200" kern="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pt-BR" sz="1200" kern="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pt-BR" sz="1200" b="1" kern="0" dirty="0">
                <a:solidFill>
                  <a:schemeClr val="bg1"/>
                </a:solidFill>
              </a:rPr>
              <a:t>Página no Academia</a:t>
            </a:r>
          </a:p>
          <a:p>
            <a:pPr eaLnBrk="1" hangingPunct="1">
              <a:defRPr/>
            </a:pPr>
            <a:r>
              <a:rPr lang="pt-BR" sz="1200" kern="0" dirty="0">
                <a:solidFill>
                  <a:schemeClr val="bg1"/>
                </a:solidFill>
              </a:rPr>
              <a:t>https://fgv.academia.edu/JulianaPalma</a:t>
            </a:r>
          </a:p>
          <a:p>
            <a:pPr eaLnBrk="1" hangingPunct="1">
              <a:defRPr/>
            </a:pPr>
            <a:endParaRPr lang="pt-BR" sz="1200" kern="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pt-BR" sz="1200" kern="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pt-BR" sz="1200" kern="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pt-BR" sz="1200" kern="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pt-BR" sz="1200" kern="0" dirty="0"/>
          </a:p>
        </p:txBody>
      </p:sp>
    </p:spTree>
    <p:extLst>
      <p:ext uri="{BB962C8B-B14F-4D97-AF65-F5344CB8AC3E}">
        <p14:creationId xmlns:p14="http://schemas.microsoft.com/office/powerpoint/2010/main" val="3281926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57200" y="769994"/>
            <a:ext cx="8395855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600" b="1" cap="small" dirty="0">
                <a:solidFill>
                  <a:schemeClr val="tx2"/>
                </a:solidFill>
              </a:rPr>
              <a:t>Regulação Responsiva</a:t>
            </a:r>
          </a:p>
        </p:txBody>
      </p:sp>
      <p:pic>
        <p:nvPicPr>
          <p:cNvPr id="1026" name="Picture 2" descr="Business cartoons about regulatory rules and regulations. ilustração do  Stock | Adobe Stock">
            <a:extLst>
              <a:ext uri="{FF2B5EF4-FFF2-40B4-BE49-F238E27FC236}">
                <a16:creationId xmlns:a16="http://schemas.microsoft.com/office/drawing/2014/main" id="{E7FA2249-A337-7067-F0E3-2D7DAF519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01" y="1341890"/>
            <a:ext cx="5349998" cy="450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28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041E7E0F-7935-4791-B780-7FBBB7646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just"/>
            <a:r>
              <a:rPr lang="pt-BR" sz="3100" b="1" cap="small" dirty="0">
                <a:solidFill>
                  <a:schemeClr val="bg1"/>
                </a:solidFill>
              </a:rPr>
              <a:t>Para que regular? Qual é o Papel da Regulação?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53DC2F95-B25D-4D62-99A9-EB6ECB7C0C52}"/>
              </a:ext>
            </a:extLst>
          </p:cNvPr>
          <p:cNvSpPr/>
          <p:nvPr/>
        </p:nvSpPr>
        <p:spPr>
          <a:xfrm>
            <a:off x="178834" y="1259834"/>
            <a:ext cx="83022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cap="small" dirty="0">
                <a:latin typeface="+mj-lt"/>
              </a:rPr>
              <a:t>Papel</a:t>
            </a:r>
            <a:r>
              <a:rPr lang="pt-BR" sz="1600" b="1" cap="small" dirty="0">
                <a:solidFill>
                  <a:srgbClr val="0070C0"/>
                </a:solidFill>
                <a:latin typeface="+mj-lt"/>
              </a:rPr>
              <a:t> </a:t>
            </a:r>
            <a:r>
              <a:rPr lang="pt-BR" sz="1600" b="1" cap="small" dirty="0">
                <a:latin typeface="+mj-lt"/>
              </a:rPr>
              <a:t>da Regulação</a:t>
            </a:r>
          </a:p>
          <a:p>
            <a:pPr algn="just"/>
            <a:r>
              <a:rPr lang="pt-BR" sz="1400" i="1" dirty="0">
                <a:latin typeface="+mj-lt"/>
              </a:rPr>
              <a:t>	“</a:t>
            </a:r>
            <a:r>
              <a:rPr lang="pt-BR" sz="1400" i="1" dirty="0" err="1">
                <a:latin typeface="+mj-lt"/>
              </a:rPr>
              <a:t>Regulation</a:t>
            </a:r>
            <a:r>
              <a:rPr lang="pt-BR" sz="1400" i="1" dirty="0">
                <a:latin typeface="+mj-lt"/>
              </a:rPr>
              <a:t> </a:t>
            </a:r>
            <a:r>
              <a:rPr lang="pt-BR" sz="1400" i="1" dirty="0" err="1">
                <a:latin typeface="+mj-lt"/>
              </a:rPr>
              <a:t>can</a:t>
            </a:r>
            <a:r>
              <a:rPr lang="pt-BR" sz="1400" i="1" dirty="0">
                <a:latin typeface="+mj-lt"/>
              </a:rPr>
              <a:t> </a:t>
            </a:r>
            <a:r>
              <a:rPr lang="pt-BR" sz="1400" i="1" dirty="0" err="1">
                <a:latin typeface="+mj-lt"/>
              </a:rPr>
              <a:t>be</a:t>
            </a:r>
            <a:r>
              <a:rPr lang="pt-BR" sz="1400" i="1" dirty="0">
                <a:latin typeface="+mj-lt"/>
              </a:rPr>
              <a:t> </a:t>
            </a:r>
            <a:r>
              <a:rPr lang="pt-BR" sz="1400" i="1" dirty="0" err="1">
                <a:latin typeface="+mj-lt"/>
              </a:rPr>
              <a:t>about</a:t>
            </a:r>
            <a:r>
              <a:rPr lang="pt-BR" sz="1400" i="1" dirty="0">
                <a:latin typeface="+mj-lt"/>
              </a:rPr>
              <a:t> </a:t>
            </a:r>
            <a:r>
              <a:rPr lang="pt-BR" sz="1400" i="1" dirty="0" err="1">
                <a:latin typeface="+mj-lt"/>
              </a:rPr>
              <a:t>collaborative</a:t>
            </a:r>
            <a:r>
              <a:rPr lang="pt-BR" sz="1400" i="1" dirty="0">
                <a:latin typeface="+mj-lt"/>
              </a:rPr>
              <a:t> </a:t>
            </a:r>
            <a:r>
              <a:rPr lang="pt-BR" sz="1400" i="1" dirty="0" err="1">
                <a:latin typeface="+mj-lt"/>
              </a:rPr>
              <a:t>capacity</a:t>
            </a:r>
            <a:r>
              <a:rPr lang="pt-BR" sz="1400" i="1" dirty="0">
                <a:latin typeface="+mj-lt"/>
              </a:rPr>
              <a:t> </a:t>
            </a:r>
            <a:r>
              <a:rPr lang="pt-BR" sz="1400" i="1" dirty="0" err="1">
                <a:latin typeface="+mj-lt"/>
              </a:rPr>
              <a:t>building</a:t>
            </a:r>
            <a:r>
              <a:rPr lang="pt-BR" sz="1400" i="1" dirty="0">
                <a:latin typeface="+mj-lt"/>
              </a:rPr>
              <a:t>”</a:t>
            </a:r>
          </a:p>
          <a:p>
            <a:pPr algn="just"/>
            <a:r>
              <a:rPr lang="pt-BR" sz="1400" i="1" dirty="0">
                <a:latin typeface="+mj-lt"/>
              </a:rPr>
              <a:t>	</a:t>
            </a:r>
            <a:r>
              <a:rPr lang="pt-BR" sz="1400" i="1" u="sng" dirty="0">
                <a:latin typeface="+mj-lt"/>
              </a:rPr>
              <a:t>Engajar quem resiste </a:t>
            </a:r>
            <a:r>
              <a:rPr lang="pt-BR" sz="1400" i="1" dirty="0">
                <a:latin typeface="+mj-lt"/>
              </a:rPr>
              <a:t>e criar </a:t>
            </a:r>
            <a:r>
              <a:rPr lang="pt-BR" sz="1400" i="1" u="sng" dirty="0">
                <a:latin typeface="+mj-lt"/>
              </a:rPr>
              <a:t>capacidades</a:t>
            </a:r>
            <a:r>
              <a:rPr lang="pt-BR" sz="1400" i="1" dirty="0">
                <a:latin typeface="+mj-lt"/>
              </a:rPr>
              <a:t> para o </a:t>
            </a:r>
            <a:r>
              <a:rPr lang="pt-BR" sz="1400" i="1" dirty="0" err="1">
                <a:latin typeface="+mj-lt"/>
              </a:rPr>
              <a:t>compliance</a:t>
            </a:r>
            <a:r>
              <a:rPr lang="pt-BR" sz="1400" i="1" dirty="0">
                <a:latin typeface="+mj-lt"/>
              </a:rPr>
              <a:t> da regulação</a:t>
            </a:r>
          </a:p>
        </p:txBody>
      </p:sp>
      <p:pic>
        <p:nvPicPr>
          <p:cNvPr id="2050" name="Picture 2" descr="The ABC Collaborative | Department of Energy">
            <a:extLst>
              <a:ext uri="{FF2B5EF4-FFF2-40B4-BE49-F238E27FC236}">
                <a16:creationId xmlns:a16="http://schemas.microsoft.com/office/drawing/2014/main" id="{50572CB1-DD3D-4E43-9351-5E1BC6225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28" y="2146109"/>
            <a:ext cx="5832662" cy="389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3D2A72F6-3FAB-4744-B1E0-029D705C7B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1454" y="1316017"/>
            <a:ext cx="1220190" cy="1939965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BDF4FD75-A19E-423A-A5E8-9F0C9E25C48B}"/>
              </a:ext>
            </a:extLst>
          </p:cNvPr>
          <p:cNvSpPr txBox="1"/>
          <p:nvPr/>
        </p:nvSpPr>
        <p:spPr>
          <a:xfrm>
            <a:off x="6266329" y="3508108"/>
            <a:ext cx="279698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cap="small" dirty="0">
                <a:latin typeface="+mj-lt"/>
              </a:rPr>
              <a:t>Importância da Colaboração do Regulado na Regulação</a:t>
            </a:r>
          </a:p>
          <a:p>
            <a:pPr marL="285750" lvl="1" indent="-285750" algn="just">
              <a:buFont typeface="Wingdings" panose="05000000000000000000" pitchFamily="2" charset="2"/>
              <a:buChar char="§"/>
            </a:pPr>
            <a:r>
              <a:rPr lang="pt-BR" sz="1400" dirty="0">
                <a:latin typeface="+mj-lt"/>
              </a:rPr>
              <a:t>Superar a relação adversarial</a:t>
            </a:r>
          </a:p>
          <a:p>
            <a:pPr marL="285750" lvl="1" indent="-285750" algn="just">
              <a:buFont typeface="Wingdings" panose="05000000000000000000" pitchFamily="2" charset="2"/>
              <a:buChar char="§"/>
            </a:pPr>
            <a:r>
              <a:rPr lang="pt-BR" sz="1400" dirty="0">
                <a:latin typeface="+mj-lt"/>
              </a:rPr>
              <a:t>Custo </a:t>
            </a:r>
            <a:r>
              <a:rPr lang="pt-BR" sz="1400" i="1" dirty="0" err="1">
                <a:latin typeface="+mj-lt"/>
              </a:rPr>
              <a:t>compliance</a:t>
            </a:r>
            <a:endParaRPr lang="pt-BR" sz="1400" i="1" dirty="0">
              <a:latin typeface="+mj-lt"/>
            </a:endParaRPr>
          </a:p>
          <a:p>
            <a:pPr marL="285750" lvl="1" indent="-285750" algn="just">
              <a:buFont typeface="Wingdings" panose="05000000000000000000" pitchFamily="2" charset="2"/>
              <a:buChar char="§"/>
            </a:pPr>
            <a:r>
              <a:rPr lang="pt-BR" sz="1400" dirty="0">
                <a:latin typeface="+mj-lt"/>
              </a:rPr>
              <a:t>Cultura de resistência à regulação</a:t>
            </a:r>
          </a:p>
          <a:p>
            <a:pPr marL="285750" lvl="1" indent="-285750" algn="just">
              <a:buFont typeface="Wingdings" panose="05000000000000000000" pitchFamily="2" charset="2"/>
              <a:buChar char="§"/>
            </a:pPr>
            <a:r>
              <a:rPr lang="pt-BR" sz="1400" dirty="0">
                <a:latin typeface="+mj-lt"/>
              </a:rPr>
              <a:t>Dinâmica de “caça e caçador”</a:t>
            </a:r>
          </a:p>
          <a:p>
            <a:pPr marL="285750" lvl="1" indent="-285750" algn="just">
              <a:buFont typeface="Wingdings" panose="05000000000000000000" pitchFamily="2" charset="2"/>
              <a:buChar char="§"/>
            </a:pPr>
            <a:r>
              <a:rPr lang="pt-BR" sz="1400" dirty="0">
                <a:latin typeface="+mj-lt"/>
              </a:rPr>
              <a:t>Oportunismo em explorar as brechas legais</a:t>
            </a:r>
          </a:p>
        </p:txBody>
      </p:sp>
    </p:spTree>
    <p:extLst>
      <p:ext uri="{BB962C8B-B14F-4D97-AF65-F5344CB8AC3E}">
        <p14:creationId xmlns:p14="http://schemas.microsoft.com/office/powerpoint/2010/main" val="112217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041E7E0F-7935-4791-B780-7FBBB7646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just"/>
            <a:r>
              <a:rPr lang="pt-BR" sz="3100" b="1" cap="small" dirty="0">
                <a:solidFill>
                  <a:schemeClr val="bg1"/>
                </a:solidFill>
              </a:rPr>
              <a:t>O Contexto Importa</a:t>
            </a:r>
          </a:p>
        </p:txBody>
      </p:sp>
      <p:pic>
        <p:nvPicPr>
          <p:cNvPr id="1026" name="Picture 2" descr="The Importance Of Context In Video.">
            <a:extLst>
              <a:ext uri="{FF2B5EF4-FFF2-40B4-BE49-F238E27FC236}">
                <a16:creationId xmlns:a16="http://schemas.microsoft.com/office/drawing/2014/main" id="{2F092DC8-0200-4262-880B-7D42D91A2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4" y="2063294"/>
            <a:ext cx="4877520" cy="2731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4F06ABC3-E55A-4EB7-8CD5-5EEFA152CC2B}"/>
              </a:ext>
            </a:extLst>
          </p:cNvPr>
          <p:cNvSpPr txBox="1"/>
          <p:nvPr/>
        </p:nvSpPr>
        <p:spPr>
          <a:xfrm>
            <a:off x="5091955" y="1143000"/>
            <a:ext cx="3693458" cy="5216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600" cap="small" dirty="0">
                <a:latin typeface="+mj-lt"/>
              </a:rPr>
              <a:t>Duas Visões Necessárias à Regulação</a:t>
            </a:r>
          </a:p>
          <a:p>
            <a:pPr algn="just"/>
            <a:endParaRPr lang="pt-BR" sz="1600" b="1" cap="small" dirty="0">
              <a:latin typeface="+mj-lt"/>
              <a:cs typeface="Arial" pitchFamily="34" charset="0"/>
            </a:endParaRPr>
          </a:p>
          <a:p>
            <a:pPr algn="just"/>
            <a:r>
              <a:rPr lang="pt-BR" sz="1600" b="1" i="1" cap="small" dirty="0">
                <a:latin typeface="+mj-lt"/>
                <a:cs typeface="Arial" pitchFamily="34" charset="0"/>
              </a:rPr>
              <a:t>Visão Individualizada</a:t>
            </a:r>
            <a:endParaRPr lang="pt-BR" b="1" i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Leitura individual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Casuística do caso concreto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Ato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NIP</a:t>
            </a:r>
          </a:p>
          <a:p>
            <a:pPr algn="just"/>
            <a:r>
              <a:rPr lang="pt-BR" sz="1500" dirty="0">
                <a:latin typeface="Arial" pitchFamily="34" charset="0"/>
                <a:cs typeface="Arial" pitchFamily="34" charset="0"/>
              </a:rPr>
              <a:t>[Defesa de direitos e confiança no sistema regulatório]</a:t>
            </a:r>
          </a:p>
          <a:p>
            <a:endParaRPr lang="pt-BR" sz="15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400" b="1" i="1" cap="small" dirty="0">
                <a:latin typeface="+mj-lt"/>
                <a:cs typeface="Arial" pitchFamily="34" charset="0"/>
              </a:rPr>
              <a:t>Visão Sistêmica</a:t>
            </a:r>
            <a:endParaRPr lang="pt-BR" sz="1600" b="1" i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Mercado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Atitude de </a:t>
            </a:r>
            <a:r>
              <a:rPr lang="pt-BR" sz="1500" dirty="0" err="1">
                <a:latin typeface="Arial" pitchFamily="34" charset="0"/>
                <a:cs typeface="Arial" pitchFamily="34" charset="0"/>
              </a:rPr>
              <a:t>compliance</a:t>
            </a:r>
            <a:r>
              <a:rPr lang="pt-BR" sz="1500" dirty="0">
                <a:latin typeface="Arial" pitchFamily="34" charset="0"/>
                <a:cs typeface="Arial" pitchFamily="34" charset="0"/>
              </a:rPr>
              <a:t> da regulada ao longo do tempo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Capacidade institucional da Agência para a regulação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Qualidade do serviço prestado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Acesso de potenciais beneficiários ao sistema e retirada</a:t>
            </a:r>
          </a:p>
          <a:p>
            <a:r>
              <a:rPr lang="pt-BR" sz="1500" dirty="0">
                <a:latin typeface="Arial" pitchFamily="34" charset="0"/>
                <a:cs typeface="Arial" pitchFamily="34" charset="0"/>
              </a:rPr>
              <a:t>[Consequências e efeitos concretos]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sz="1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741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041E7E0F-7935-4791-B780-7FBBB7646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just"/>
            <a:r>
              <a:rPr lang="pt-BR" sz="3100" b="1" cap="small" dirty="0">
                <a:solidFill>
                  <a:schemeClr val="bg1"/>
                </a:solidFill>
              </a:rPr>
              <a:t>Recompensar a Atitude de </a:t>
            </a:r>
            <a:r>
              <a:rPr lang="pt-BR" sz="3100" b="1" i="1" cap="small" dirty="0" err="1">
                <a:solidFill>
                  <a:schemeClr val="bg1"/>
                </a:solidFill>
              </a:rPr>
              <a:t>Compliance</a:t>
            </a:r>
            <a:endParaRPr lang="pt-BR" sz="3100" b="1" i="1" cap="small" dirty="0">
              <a:solidFill>
                <a:schemeClr val="bg1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F06ABC3-E55A-4EB7-8CD5-5EEFA152CC2B}"/>
              </a:ext>
            </a:extLst>
          </p:cNvPr>
          <p:cNvSpPr txBox="1"/>
          <p:nvPr/>
        </p:nvSpPr>
        <p:spPr>
          <a:xfrm>
            <a:off x="289249" y="1299149"/>
            <a:ext cx="8117312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600" b="1" i="1" cap="small" dirty="0">
                <a:latin typeface="+mj-lt"/>
                <a:cs typeface="Arial" pitchFamily="34" charset="0"/>
              </a:rPr>
              <a:t>Recompensar quem Demonstra Comprometimento</a:t>
            </a:r>
          </a:p>
          <a:p>
            <a:pPr algn="just"/>
            <a:endParaRPr lang="pt-BR" sz="1600" i="1" u="sng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Apoio às inovações, motivar e ajudar a estabelecer novos patamares de qualidade.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5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5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500" b="1" dirty="0">
                <a:latin typeface="Arial" pitchFamily="34" charset="0"/>
                <a:cs typeface="Arial" pitchFamily="34" charset="0"/>
              </a:rPr>
              <a:t>Intervenção fiscalizatória invertida</a:t>
            </a:r>
          </a:p>
          <a:p>
            <a:pPr lvl="1" algn="just"/>
            <a:endParaRPr lang="pt-BR" sz="15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pt-BR" sz="1500" dirty="0">
                <a:latin typeface="Arial" pitchFamily="34" charset="0"/>
                <a:cs typeface="Arial" pitchFamily="34" charset="0"/>
              </a:rPr>
              <a:t>Criar </a:t>
            </a:r>
            <a:r>
              <a:rPr lang="pt-BR" sz="1500" u="sng" dirty="0">
                <a:latin typeface="Arial" pitchFamily="34" charset="0"/>
                <a:cs typeface="Arial" pitchFamily="34" charset="0"/>
              </a:rPr>
              <a:t>mecanismos de recompensa</a:t>
            </a:r>
            <a:r>
              <a:rPr lang="pt-BR" sz="1500" dirty="0">
                <a:latin typeface="Arial" pitchFamily="34" charset="0"/>
                <a:cs typeface="Arial" pitchFamily="34" charset="0"/>
              </a:rPr>
              <a:t> para as empresas com maior score que criem </a:t>
            </a:r>
            <a:r>
              <a:rPr lang="pt-BR" sz="1500" u="sng" dirty="0">
                <a:latin typeface="Arial" pitchFamily="34" charset="0"/>
                <a:cs typeface="Arial" pitchFamily="34" charset="0"/>
              </a:rPr>
              <a:t>facilidades</a:t>
            </a:r>
            <a:r>
              <a:rPr lang="pt-BR" sz="1500" dirty="0">
                <a:latin typeface="Arial" pitchFamily="34" charset="0"/>
                <a:cs typeface="Arial" pitchFamily="34" charset="0"/>
              </a:rPr>
              <a:t> e </a:t>
            </a:r>
            <a:r>
              <a:rPr lang="pt-BR" sz="1500" u="sng" dirty="0">
                <a:latin typeface="Arial" pitchFamily="34" charset="0"/>
                <a:cs typeface="Arial" pitchFamily="34" charset="0"/>
              </a:rPr>
              <a:t>reconhecimento reputacional</a:t>
            </a:r>
            <a:r>
              <a:rPr lang="pt-BR" sz="1500" dirty="0">
                <a:latin typeface="Arial" pitchFamily="34" charset="0"/>
                <a:cs typeface="Arial" pitchFamily="34" charset="0"/>
              </a:rPr>
              <a:t> que possam ser economicamente atrativos</a:t>
            </a:r>
          </a:p>
          <a:p>
            <a:pPr lvl="1" algn="just"/>
            <a:endParaRPr lang="pt-BR" sz="15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pt-BR" sz="1500" dirty="0">
                <a:latin typeface="Arial" pitchFamily="34" charset="0"/>
                <a:cs typeface="Arial" pitchFamily="34" charset="0"/>
              </a:rPr>
              <a:t>Estudar também essas empresas – por que estão em </a:t>
            </a:r>
            <a:r>
              <a:rPr lang="pt-BR" sz="1500" i="1" dirty="0" err="1">
                <a:latin typeface="Arial" pitchFamily="34" charset="0"/>
                <a:cs typeface="Arial" pitchFamily="34" charset="0"/>
              </a:rPr>
              <a:t>compliance</a:t>
            </a:r>
            <a:r>
              <a:rPr lang="pt-BR" sz="1500" dirty="0">
                <a:latin typeface="Arial" pitchFamily="34" charset="0"/>
                <a:cs typeface="Arial" pitchFamily="34" charset="0"/>
              </a:rPr>
              <a:t>? Quais aprendizados podem ser espraiados para todo o setor?</a:t>
            </a:r>
          </a:p>
          <a:p>
            <a:endParaRPr lang="pt-BR" sz="18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sz="1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50 Employee Rewards and Recognition Ideas to Boost Engagement For 2024">
            <a:extLst>
              <a:ext uri="{FF2B5EF4-FFF2-40B4-BE49-F238E27FC236}">
                <a16:creationId xmlns:a16="http://schemas.microsoft.com/office/drawing/2014/main" id="{0B1409EF-BEB1-4978-8C32-BC33E14B4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139" y="4079809"/>
            <a:ext cx="3634914" cy="2035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&amp;amp;aacute;scoa Cenoura g C&amp;amp;oacute;d.092 (Pct c/ 5 p&amp;amp;ccedil;s.  Medidas 1cm x 4cm)">
            <a:extLst>
              <a:ext uri="{FF2B5EF4-FFF2-40B4-BE49-F238E27FC236}">
                <a16:creationId xmlns:a16="http://schemas.microsoft.com/office/drawing/2014/main" id="{FC64A3E0-B371-4370-90C4-E7396834D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65" y="2269859"/>
            <a:ext cx="706606" cy="70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360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041E7E0F-7935-4791-B780-7FBBB7646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just"/>
            <a:r>
              <a:rPr lang="pt-BR" sz="3100" b="1" cap="small" dirty="0">
                <a:solidFill>
                  <a:schemeClr val="bg1"/>
                </a:solidFill>
              </a:rPr>
              <a:t>Responsabilidade Ativa</a:t>
            </a:r>
            <a:endParaRPr lang="pt-BR" sz="3100" b="1" i="1" cap="small" dirty="0">
              <a:solidFill>
                <a:schemeClr val="bg1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F06ABC3-E55A-4EB7-8CD5-5EEFA152CC2B}"/>
              </a:ext>
            </a:extLst>
          </p:cNvPr>
          <p:cNvSpPr txBox="1"/>
          <p:nvPr/>
        </p:nvSpPr>
        <p:spPr>
          <a:xfrm>
            <a:off x="3077868" y="1439303"/>
            <a:ext cx="5598047" cy="1738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600" b="1" i="1" cap="small" dirty="0">
                <a:latin typeface="+mj-lt"/>
                <a:cs typeface="Arial" pitchFamily="34" charset="0"/>
              </a:rPr>
              <a:t>Responsabilidade Ativa</a:t>
            </a:r>
          </a:p>
          <a:p>
            <a:pPr algn="just"/>
            <a:endParaRPr lang="pt-BR" sz="1600" b="1" i="1" cap="small" dirty="0">
              <a:latin typeface="+mj-lt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O que se pode fazer melhor daqui por diante? (</a:t>
            </a:r>
            <a:r>
              <a:rPr lang="pt-BR" sz="1500" dirty="0" err="1">
                <a:latin typeface="Arial" pitchFamily="34" charset="0"/>
                <a:cs typeface="Arial" pitchFamily="34" charset="0"/>
              </a:rPr>
              <a:t>active</a:t>
            </a:r>
            <a:r>
              <a:rPr lang="pt-BR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500" dirty="0" err="1">
                <a:latin typeface="Arial" pitchFamily="34" charset="0"/>
                <a:cs typeface="Arial" pitchFamily="34" charset="0"/>
              </a:rPr>
              <a:t>responsability</a:t>
            </a:r>
            <a:r>
              <a:rPr lang="pt-BR" sz="1500" dirty="0">
                <a:latin typeface="Arial" pitchFamily="34" charset="0"/>
                <a:cs typeface="Arial" pitchFamily="34" charset="0"/>
              </a:rPr>
              <a:t>) vs. responsabilização pelos atos passados (passive </a:t>
            </a:r>
            <a:r>
              <a:rPr lang="pt-BR" sz="1500" dirty="0" err="1">
                <a:latin typeface="Arial" pitchFamily="34" charset="0"/>
                <a:cs typeface="Arial" pitchFamily="34" charset="0"/>
              </a:rPr>
              <a:t>responsability</a:t>
            </a:r>
            <a:r>
              <a:rPr lang="pt-BR" sz="15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5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Responsible Futures - Embedding sustainability in all student learning at  universities in the UK and Internationally">
            <a:extLst>
              <a:ext uri="{FF2B5EF4-FFF2-40B4-BE49-F238E27FC236}">
                <a16:creationId xmlns:a16="http://schemas.microsoft.com/office/drawing/2014/main" id="{1A223769-06D1-4CA4-8B9C-D90BD45E5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67" y="1693991"/>
            <a:ext cx="2951001" cy="944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Defining the Future: With Great Responsibility Comes Great Opportunity –  Intellyx – The Digital Transformation Experts – Analysts">
            <a:extLst>
              <a:ext uri="{FF2B5EF4-FFF2-40B4-BE49-F238E27FC236}">
                <a16:creationId xmlns:a16="http://schemas.microsoft.com/office/drawing/2014/main" id="{74A7E20C-3E38-4A43-95B4-9D9C9FD06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569" y="3048776"/>
            <a:ext cx="4998386" cy="278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978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041E7E0F-7935-4791-B780-7FBBB7646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just"/>
            <a:r>
              <a:rPr lang="pt-BR" sz="3100" b="1" cap="small" dirty="0" err="1">
                <a:solidFill>
                  <a:schemeClr val="bg1"/>
                </a:solidFill>
              </a:rPr>
              <a:t>Tit</a:t>
            </a:r>
            <a:r>
              <a:rPr lang="pt-BR" sz="3100" b="1" cap="small" dirty="0">
                <a:solidFill>
                  <a:schemeClr val="bg1"/>
                </a:solidFill>
              </a:rPr>
              <a:t>-</a:t>
            </a:r>
            <a:r>
              <a:rPr lang="pt-BR" sz="3100" b="1" cap="small" dirty="0" err="1">
                <a:solidFill>
                  <a:schemeClr val="bg1"/>
                </a:solidFill>
              </a:rPr>
              <a:t>for-tat</a:t>
            </a:r>
            <a:r>
              <a:rPr lang="pt-BR" sz="3100" b="1" cap="small" dirty="0">
                <a:solidFill>
                  <a:schemeClr val="bg1"/>
                </a:solidFill>
              </a:rPr>
              <a:t> </a:t>
            </a:r>
            <a:r>
              <a:rPr lang="pt-BR" sz="3100" b="1" cap="small" dirty="0" err="1">
                <a:solidFill>
                  <a:schemeClr val="bg1"/>
                </a:solidFill>
              </a:rPr>
              <a:t>Enforcement</a:t>
            </a:r>
            <a:r>
              <a:rPr lang="pt-BR" sz="3100" b="1" cap="small" dirty="0">
                <a:solidFill>
                  <a:schemeClr val="bg1"/>
                </a:solidFill>
              </a:rPr>
              <a:t> (TFT)</a:t>
            </a:r>
            <a:endParaRPr lang="pt-BR" sz="3100" b="1" i="1" cap="small" dirty="0">
              <a:solidFill>
                <a:schemeClr val="bg1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F06ABC3-E55A-4EB7-8CD5-5EEFA152CC2B}"/>
              </a:ext>
            </a:extLst>
          </p:cNvPr>
          <p:cNvSpPr txBox="1"/>
          <p:nvPr/>
        </p:nvSpPr>
        <p:spPr>
          <a:xfrm>
            <a:off x="3077868" y="1439303"/>
            <a:ext cx="5598047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600" b="1" i="1" cap="small" dirty="0" err="1">
                <a:latin typeface="+mj-lt"/>
                <a:cs typeface="Arial" pitchFamily="34" charset="0"/>
              </a:rPr>
              <a:t>Tit</a:t>
            </a:r>
            <a:r>
              <a:rPr lang="pt-BR" sz="1600" b="1" i="1" cap="small" dirty="0">
                <a:latin typeface="+mj-lt"/>
                <a:cs typeface="Arial" pitchFamily="34" charset="0"/>
              </a:rPr>
              <a:t>-</a:t>
            </a:r>
            <a:r>
              <a:rPr lang="pt-BR" sz="1600" b="1" i="1" cap="small" dirty="0" err="1">
                <a:latin typeface="+mj-lt"/>
                <a:cs typeface="Arial" pitchFamily="34" charset="0"/>
              </a:rPr>
              <a:t>For-Tat</a:t>
            </a:r>
            <a:r>
              <a:rPr lang="pt-BR" sz="1600" b="1" i="1" cap="small" dirty="0">
                <a:latin typeface="+mj-lt"/>
                <a:cs typeface="Arial" pitchFamily="34" charset="0"/>
              </a:rPr>
              <a:t> </a:t>
            </a:r>
            <a:r>
              <a:rPr lang="pt-BR" sz="1600" b="1" i="1" cap="small" dirty="0" err="1">
                <a:latin typeface="+mj-lt"/>
                <a:cs typeface="Arial" pitchFamily="34" charset="0"/>
              </a:rPr>
              <a:t>Enforcement</a:t>
            </a:r>
            <a:r>
              <a:rPr lang="pt-BR" sz="1600" b="1" i="1" cap="small" dirty="0">
                <a:latin typeface="+mj-lt"/>
                <a:cs typeface="Arial" pitchFamily="34" charset="0"/>
              </a:rPr>
              <a:t> (TFT)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5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“</a:t>
            </a:r>
            <a:r>
              <a:rPr lang="pt-BR" sz="1500" dirty="0" err="1">
                <a:latin typeface="Arial" pitchFamily="34" charset="0"/>
                <a:cs typeface="Arial" pitchFamily="34" charset="0"/>
              </a:rPr>
              <a:t>Benign</a:t>
            </a:r>
            <a:r>
              <a:rPr lang="pt-BR" sz="1500" dirty="0">
                <a:latin typeface="Arial" pitchFamily="34" charset="0"/>
                <a:cs typeface="Arial" pitchFamily="34" charset="0"/>
              </a:rPr>
              <a:t> big </a:t>
            </a:r>
            <a:r>
              <a:rPr lang="pt-BR" sz="1500" dirty="0" err="1">
                <a:latin typeface="Arial" pitchFamily="34" charset="0"/>
                <a:cs typeface="Arial" pitchFamily="34" charset="0"/>
              </a:rPr>
              <a:t>guns</a:t>
            </a:r>
            <a:r>
              <a:rPr lang="pt-BR" sz="1500" dirty="0">
                <a:latin typeface="Arial" pitchFamily="34" charset="0"/>
                <a:cs typeface="Arial" pitchFamily="34" charset="0"/>
              </a:rPr>
              <a:t>” – na face do regulado, dialoga e educa; porém, resguarda a autoridade estatal 	(big </a:t>
            </a:r>
            <a:r>
              <a:rPr lang="pt-BR" sz="1500" dirty="0" err="1">
                <a:latin typeface="Arial" pitchFamily="34" charset="0"/>
                <a:cs typeface="Arial" pitchFamily="34" charset="0"/>
              </a:rPr>
              <a:t>stick</a:t>
            </a:r>
            <a:r>
              <a:rPr lang="pt-BR" sz="15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5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Sinalizar, mas sem ameaçar, a escalada das sanções</a:t>
            </a:r>
          </a:p>
          <a:p>
            <a:pPr algn="just"/>
            <a:endParaRPr lang="pt-BR" sz="1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Tit for tat | Dr Bakul Javadekar's Insights">
            <a:extLst>
              <a:ext uri="{FF2B5EF4-FFF2-40B4-BE49-F238E27FC236}">
                <a16:creationId xmlns:a16="http://schemas.microsoft.com/office/drawing/2014/main" id="{B9C3A89E-9C0C-4A96-B2D5-866551F93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85" y="1315908"/>
            <a:ext cx="2331098" cy="378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660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A7D92D63-499E-465F-9DC3-4C2DEAC6D0DA}"/>
              </a:ext>
            </a:extLst>
          </p:cNvPr>
          <p:cNvSpPr/>
          <p:nvPr/>
        </p:nvSpPr>
        <p:spPr>
          <a:xfrm>
            <a:off x="3191069" y="1343608"/>
            <a:ext cx="3498979" cy="335902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D099354-DFD7-4EA2-AFB8-8A94F943AE58}"/>
              </a:ext>
            </a:extLst>
          </p:cNvPr>
          <p:cNvSpPr txBox="1"/>
          <p:nvPr/>
        </p:nvSpPr>
        <p:spPr>
          <a:xfrm>
            <a:off x="2506823" y="932188"/>
            <a:ext cx="1922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Atitude de </a:t>
            </a:r>
            <a:r>
              <a:rPr lang="pt-BR" sz="1200" b="1" dirty="0" err="1"/>
              <a:t>compliance</a:t>
            </a:r>
            <a:endParaRPr lang="pt-BR" sz="1200" b="1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329A485-0193-434A-B073-EB12374E65A2}"/>
              </a:ext>
            </a:extLst>
          </p:cNvPr>
          <p:cNvSpPr txBox="1"/>
          <p:nvPr/>
        </p:nvSpPr>
        <p:spPr>
          <a:xfrm>
            <a:off x="5150495" y="914599"/>
            <a:ext cx="2562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Possíveis respostas regulatórias</a:t>
            </a:r>
          </a:p>
          <a:p>
            <a:r>
              <a:rPr lang="pt-BR" sz="1200" b="1" dirty="0"/>
              <a:t>(RN n.º 489/2022)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BBB9188-5BAC-4878-ADF5-4F3D02D08F55}"/>
              </a:ext>
            </a:extLst>
          </p:cNvPr>
          <p:cNvSpPr txBox="1"/>
          <p:nvPr/>
        </p:nvSpPr>
        <p:spPr>
          <a:xfrm>
            <a:off x="4089917" y="531991"/>
            <a:ext cx="1922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Regulação Responsiva</a:t>
            </a:r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E4AE10E3-1515-4BEB-AAE5-1B3268BCDF97}"/>
              </a:ext>
            </a:extLst>
          </p:cNvPr>
          <p:cNvCxnSpPr/>
          <p:nvPr/>
        </p:nvCxnSpPr>
        <p:spPr>
          <a:xfrm>
            <a:off x="4935894" y="1620607"/>
            <a:ext cx="0" cy="2876748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5266F943-CE5C-4003-A288-90C83A8BF193}"/>
              </a:ext>
            </a:extLst>
          </p:cNvPr>
          <p:cNvCxnSpPr/>
          <p:nvPr/>
        </p:nvCxnSpPr>
        <p:spPr>
          <a:xfrm flipV="1">
            <a:off x="3103983" y="1376264"/>
            <a:ext cx="1707502" cy="3088433"/>
          </a:xfrm>
          <a:prstGeom prst="straightConnector1">
            <a:avLst/>
          </a:prstGeom>
          <a:ln w="952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A46E5391-CAAC-482D-AA70-04C0C2D33C64}"/>
              </a:ext>
            </a:extLst>
          </p:cNvPr>
          <p:cNvCxnSpPr/>
          <p:nvPr/>
        </p:nvCxnSpPr>
        <p:spPr>
          <a:xfrm flipH="1" flipV="1">
            <a:off x="5050970" y="1376264"/>
            <a:ext cx="1744824" cy="3153747"/>
          </a:xfrm>
          <a:prstGeom prst="straightConnector1">
            <a:avLst/>
          </a:prstGeom>
          <a:ln w="952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74A77CD-2C3E-4EF2-8BF3-67F062913760}"/>
              </a:ext>
            </a:extLst>
          </p:cNvPr>
          <p:cNvSpPr txBox="1"/>
          <p:nvPr/>
        </p:nvSpPr>
        <p:spPr>
          <a:xfrm>
            <a:off x="6752251" y="4042818"/>
            <a:ext cx="19221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Advertência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925C5AE3-4422-4FB6-BF13-15F74A68209E}"/>
              </a:ext>
            </a:extLst>
          </p:cNvPr>
          <p:cNvSpPr txBox="1"/>
          <p:nvPr/>
        </p:nvSpPr>
        <p:spPr>
          <a:xfrm>
            <a:off x="6910868" y="4391937"/>
            <a:ext cx="19221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Diálogo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C56B5EF0-7F4F-4DBC-91BC-14CCAE307129}"/>
              </a:ext>
            </a:extLst>
          </p:cNvPr>
          <p:cNvSpPr txBox="1"/>
          <p:nvPr/>
        </p:nvSpPr>
        <p:spPr>
          <a:xfrm>
            <a:off x="6550857" y="3627717"/>
            <a:ext cx="20838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Multa de menor valor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C3B022A8-9527-490C-B292-F494C0F1EB6C}"/>
              </a:ext>
            </a:extLst>
          </p:cNvPr>
          <p:cNvSpPr txBox="1"/>
          <p:nvPr/>
        </p:nvSpPr>
        <p:spPr>
          <a:xfrm>
            <a:off x="6351034" y="3186429"/>
            <a:ext cx="20838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Multa de maior valor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5D679D74-BDED-4805-8CA6-D9BDAB59F6A1}"/>
              </a:ext>
            </a:extLst>
          </p:cNvPr>
          <p:cNvSpPr txBox="1"/>
          <p:nvPr/>
        </p:nvSpPr>
        <p:spPr>
          <a:xfrm>
            <a:off x="6108434" y="2778826"/>
            <a:ext cx="20838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Teto da multa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32FC09D2-61E2-4848-9588-66DC97DF25C3}"/>
              </a:ext>
            </a:extLst>
          </p:cNvPr>
          <p:cNvSpPr txBox="1"/>
          <p:nvPr/>
        </p:nvSpPr>
        <p:spPr>
          <a:xfrm>
            <a:off x="5763203" y="2127822"/>
            <a:ext cx="32109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dirty="0"/>
              <a:t>Suspensão ou inabilitação temporária para de exercício do cargo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500C059C-EEAD-41E4-AA91-8EA206032D59}"/>
              </a:ext>
            </a:extLst>
          </p:cNvPr>
          <p:cNvSpPr txBox="1"/>
          <p:nvPr/>
        </p:nvSpPr>
        <p:spPr>
          <a:xfrm>
            <a:off x="5332825" y="1553764"/>
            <a:ext cx="32109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Cancelamento de autorização de funcionamento</a:t>
            </a:r>
          </a:p>
          <a:p>
            <a:r>
              <a:rPr lang="pt-BR" sz="1100" dirty="0"/>
              <a:t>Inabilitação permanente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C403BBAA-EC52-43A0-A7F5-3B7E98288B5B}"/>
              </a:ext>
            </a:extLst>
          </p:cNvPr>
          <p:cNvSpPr txBox="1"/>
          <p:nvPr/>
        </p:nvSpPr>
        <p:spPr>
          <a:xfrm>
            <a:off x="2133598" y="1553764"/>
            <a:ext cx="2280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Seriamente descompromissado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45BD11E9-8EC8-4990-BC52-CEFB95D0A36F}"/>
              </a:ext>
            </a:extLst>
          </p:cNvPr>
          <p:cNvSpPr txBox="1"/>
          <p:nvPr/>
        </p:nvSpPr>
        <p:spPr>
          <a:xfrm>
            <a:off x="709127" y="2027223"/>
            <a:ext cx="34243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dirty="0"/>
              <a:t>Capaz de se comprometer sempre, mas escolhe quando lhe é mais conveniente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002EA815-58F8-45D9-9FC8-658786405BE3}"/>
              </a:ext>
            </a:extLst>
          </p:cNvPr>
          <p:cNvSpPr txBox="1"/>
          <p:nvPr/>
        </p:nvSpPr>
        <p:spPr>
          <a:xfrm>
            <a:off x="363895" y="2649236"/>
            <a:ext cx="35036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dirty="0"/>
              <a:t>Pretende se comprometer, mas nem sempre é capaz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11B4923F-3961-4769-9DE1-4D9DB4670F2C}"/>
              </a:ext>
            </a:extLst>
          </p:cNvPr>
          <p:cNvSpPr txBox="1"/>
          <p:nvPr/>
        </p:nvSpPr>
        <p:spPr>
          <a:xfrm>
            <a:off x="1058637" y="3209050"/>
            <a:ext cx="27253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dirty="0"/>
              <a:t>Pretende se comprometer e é capaz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490C1600-54EF-4906-807C-B3BC56D54D15}"/>
              </a:ext>
            </a:extLst>
          </p:cNvPr>
          <p:cNvSpPr txBox="1"/>
          <p:nvPr/>
        </p:nvSpPr>
        <p:spPr>
          <a:xfrm>
            <a:off x="686580" y="3743668"/>
            <a:ext cx="27253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dirty="0"/>
              <a:t>Plenamente comprometido</a:t>
            </a:r>
          </a:p>
        </p:txBody>
      </p:sp>
    </p:spTree>
    <p:extLst>
      <p:ext uri="{BB962C8B-B14F-4D97-AF65-F5344CB8AC3E}">
        <p14:creationId xmlns:p14="http://schemas.microsoft.com/office/powerpoint/2010/main" val="2699241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041E7E0F-7935-4791-B780-7FBBB7646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just"/>
            <a:r>
              <a:rPr lang="pt-BR" sz="3100" b="1" cap="small" dirty="0">
                <a:solidFill>
                  <a:schemeClr val="bg1"/>
                </a:solidFill>
              </a:rPr>
              <a:t>Reforma Regulatória para a Regulação Responsiva</a:t>
            </a:r>
            <a:endParaRPr lang="pt-BR" sz="3100" b="1" i="1" cap="small" dirty="0">
              <a:solidFill>
                <a:schemeClr val="bg1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F06ABC3-E55A-4EB7-8CD5-5EEFA152CC2B}"/>
              </a:ext>
            </a:extLst>
          </p:cNvPr>
          <p:cNvSpPr txBox="1"/>
          <p:nvPr/>
        </p:nvSpPr>
        <p:spPr>
          <a:xfrm>
            <a:off x="364671" y="1215368"/>
            <a:ext cx="8414658" cy="5416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600" b="1" i="1" cap="small" dirty="0">
                <a:latin typeface="+mj-lt"/>
                <a:cs typeface="Arial" pitchFamily="34" charset="0"/>
              </a:rPr>
              <a:t>Não é Sobre uma Nova Norma, mas Sobre o Aumento do </a:t>
            </a:r>
            <a:r>
              <a:rPr lang="pt-BR" sz="1600" b="1" i="1" cap="small" dirty="0" err="1">
                <a:latin typeface="+mj-lt"/>
                <a:cs typeface="Arial" pitchFamily="34" charset="0"/>
              </a:rPr>
              <a:t>Compliance</a:t>
            </a:r>
            <a:r>
              <a:rPr lang="pt-BR" sz="1600" b="1" i="1" cap="small" dirty="0">
                <a:latin typeface="+mj-lt"/>
                <a:cs typeface="Arial" pitchFamily="34" charset="0"/>
              </a:rPr>
              <a:t> e da </a:t>
            </a:r>
            <a:r>
              <a:rPr lang="pt-BR" sz="1600" b="1" i="1" u="sng" cap="small" dirty="0">
                <a:latin typeface="+mj-lt"/>
                <a:cs typeface="Arial" pitchFamily="34" charset="0"/>
              </a:rPr>
              <a:t>Confiança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5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Nova forma de relacionamento entre regulador e regulado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5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Construir um sistema regulatório com objetivos em uma visão sistêmico-prospectiva e de longo prazo</a:t>
            </a:r>
          </a:p>
          <a:p>
            <a:pPr algn="just"/>
            <a:endParaRPr lang="pt-BR" sz="15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Customização das estratégias conforme a necessidade (contra o </a:t>
            </a:r>
            <a:r>
              <a:rPr lang="pt-BR" sz="1500" i="1" dirty="0" err="1">
                <a:latin typeface="Arial" pitchFamily="34" charset="0"/>
                <a:cs typeface="Arial" pitchFamily="34" charset="0"/>
              </a:rPr>
              <a:t>one-size-fits-all</a:t>
            </a:r>
            <a:r>
              <a:rPr lang="pt-BR" sz="15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5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Coexistência de modelos e instrumentos regulatórios, especialmente a consensualidade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5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Baixo apego ao formalismo, mas sem descurar do devido processo legal, para construção de soluções de compromisso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5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Superação de axiomas da burocracia pública (legalidade estrita, baixa discricionariedade, isonomia absoluta e validade formal, independentemente da efetividade)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5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Revisão periódica de normas, processos, condutas, orientações =&gt; a importância dos estudos empíricos e comportamentais sobre o que já existe (Sistema Integrado de Fiscalização e Espaço Operadora, manifestações e demandas, respectivamente) e o que virá.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5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077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4491</TotalTime>
  <Words>1208</Words>
  <Application>Microsoft Office PowerPoint</Application>
  <PresentationFormat>Apresentação na tela (4:3)</PresentationFormat>
  <Paragraphs>177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Corbel</vt:lpstr>
      <vt:lpstr>Courier New</vt:lpstr>
      <vt:lpstr>Times New Roman</vt:lpstr>
      <vt:lpstr>Wingdings</vt:lpstr>
      <vt:lpstr>Office Theme</vt:lpstr>
      <vt:lpstr>Apresentação do PowerPoint</vt:lpstr>
      <vt:lpstr>Apresentação do PowerPoint</vt:lpstr>
      <vt:lpstr>Para que regular? Qual é o Papel da Regulação?</vt:lpstr>
      <vt:lpstr>O Contexto Importa</vt:lpstr>
      <vt:lpstr>Recompensar a Atitude de Compliance</vt:lpstr>
      <vt:lpstr>Responsabilidade Ativa</vt:lpstr>
      <vt:lpstr>Tit-for-tat Enforcement (TFT)</vt:lpstr>
      <vt:lpstr>Apresentação do PowerPoint</vt:lpstr>
      <vt:lpstr>Reforma Regulatória para a Regulação Responsiva</vt:lpstr>
      <vt:lpstr>Alguns Apontamentos para a Reforma Regulatória</vt:lpstr>
      <vt:lpstr>Alguns Apontamentos para a Reforma Regulatória</vt:lpstr>
      <vt:lpstr>Alguns Apontamentos para a Reforma Regulatória</vt:lpstr>
      <vt:lpstr>Alguns Apontamentos para a Reforma Regulatória</vt:lpstr>
      <vt:lpstr>Apresentação do PowerPoint</vt:lpstr>
      <vt:lpstr>Obrigada! </vt:lpstr>
    </vt:vector>
  </TitlesOfParts>
  <Company>DIREITO GV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Marques</dc:creator>
  <cp:lastModifiedBy>Juliana Palma</cp:lastModifiedBy>
  <cp:revision>204</cp:revision>
  <cp:lastPrinted>2015-04-09T17:38:46Z</cp:lastPrinted>
  <dcterms:created xsi:type="dcterms:W3CDTF">2014-07-18T19:09:59Z</dcterms:created>
  <dcterms:modified xsi:type="dcterms:W3CDTF">2024-06-28T16:45:30Z</dcterms:modified>
</cp:coreProperties>
</file>