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1"/>
  </p:notesMasterIdLst>
  <p:sldIdLst>
    <p:sldId id="671" r:id="rId5"/>
    <p:sldId id="743" r:id="rId6"/>
    <p:sldId id="735" r:id="rId7"/>
    <p:sldId id="744" r:id="rId8"/>
    <p:sldId id="737" r:id="rId9"/>
    <p:sldId id="689" r:id="rId10"/>
  </p:sldIdLst>
  <p:sldSz cx="18288000" cy="10287000"/>
  <p:notesSz cx="6858000" cy="9144000"/>
  <p:custDataLst>
    <p:tags r:id="rId12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743"/>
            <p14:sldId id="735"/>
            <p14:sldId id="744"/>
            <p14:sldId id="737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077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8CBB59"/>
    <a:srgbClr val="007373"/>
    <a:srgbClr val="6D983F"/>
    <a:srgbClr val="DF4F3B"/>
    <a:srgbClr val="00C0BC"/>
    <a:srgbClr val="0679A9"/>
    <a:srgbClr val="FF9933"/>
    <a:srgbClr val="CC99FF"/>
    <a:srgbClr val="E67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3739F-7F97-4BB7-9E14-513172D7DC65}" v="210" dt="2024-06-24T14:19:52.154"/>
    <p1510:client id="{691EABAC-9205-570F-9ED4-E500537EF4D0}" v="1909" dt="2024-06-24T13:53:43.569"/>
    <p1510:client id="{8944D5B4-923C-D12E-A76C-152298703A55}" v="23" dt="2024-06-24T19:22:34.016"/>
    <p1510:client id="{BA067F31-5D4A-44BF-BD2E-24264660AFCF}" v="2" dt="2024-06-26T13:47:52.711"/>
    <p1510:client id="{BEA350E4-562D-4057-BF77-0A820959EE57}" v="708" dt="2024-06-26T00:03:54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0" y="62"/>
      </p:cViewPr>
      <p:guideLst>
        <p:guide orient="horz" pos="1063"/>
        <p:guide orient="horz" pos="5077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5DFCE-DE00-45FD-B829-CD080E14C0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D42664-06AF-4EA6-8AEB-CD2B3AD681D1}">
      <dgm:prSet/>
      <dgm:spPr/>
      <dgm:t>
        <a:bodyPr/>
        <a:lstStyle/>
        <a:p>
          <a:r>
            <a:rPr lang="pt-BR" b="1"/>
            <a:t>Objetivos:</a:t>
          </a:r>
          <a:endParaRPr lang="pt-BR"/>
        </a:p>
      </dgm:t>
    </dgm:pt>
    <dgm:pt modelId="{5AEBB29B-BC86-4C7B-BB21-9F9EBA95D2F5}" type="parTrans" cxnId="{FDA6C78C-AA0E-4C14-BAA2-4557C6308A74}">
      <dgm:prSet/>
      <dgm:spPr/>
      <dgm:t>
        <a:bodyPr/>
        <a:lstStyle/>
        <a:p>
          <a:endParaRPr lang="pt-BR"/>
        </a:p>
      </dgm:t>
    </dgm:pt>
    <dgm:pt modelId="{F6A5A87D-3205-4568-841A-47C0A2D45BAC}" type="sibTrans" cxnId="{FDA6C78C-AA0E-4C14-BAA2-4557C6308A74}">
      <dgm:prSet/>
      <dgm:spPr/>
      <dgm:t>
        <a:bodyPr/>
        <a:lstStyle/>
        <a:p>
          <a:endParaRPr lang="pt-BR"/>
        </a:p>
      </dgm:t>
    </dgm:pt>
    <dgm:pt modelId="{106F1250-E210-4590-8ED5-AB0A86DC19BE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Continuar analisando e acompanhando individualmente as demandas de reclamações registradas pelos beneficiários, com quantitativo limitado à capacidade da equipe de fiscalização, mas com </a:t>
          </a:r>
          <a:r>
            <a:rPr lang="pt-BR" b="1" dirty="0"/>
            <a:t>quantitativo limitado à capacidade operacional da equipe</a:t>
          </a:r>
          <a:r>
            <a:rPr lang="pt-BR" dirty="0"/>
            <a:t>.</a:t>
          </a:r>
        </a:p>
      </dgm:t>
    </dgm:pt>
    <dgm:pt modelId="{CBC56452-5FB8-4FF3-A397-D77663350875}" type="parTrans" cxnId="{2A418F07-1063-4855-B890-0D71CE1F379C}">
      <dgm:prSet/>
      <dgm:spPr/>
      <dgm:t>
        <a:bodyPr/>
        <a:lstStyle/>
        <a:p>
          <a:endParaRPr lang="pt-BR"/>
        </a:p>
      </dgm:t>
    </dgm:pt>
    <dgm:pt modelId="{796FF6ED-3332-4FD2-87EC-E42C2E3773C7}" type="sibTrans" cxnId="{2A418F07-1063-4855-B890-0D71CE1F379C}">
      <dgm:prSet/>
      <dgm:spPr/>
      <dgm:t>
        <a:bodyPr/>
        <a:lstStyle/>
        <a:p>
          <a:endParaRPr lang="pt-BR"/>
        </a:p>
      </dgm:t>
    </dgm:pt>
    <dgm:pt modelId="{1A9D1DF3-EAFE-48E8-A73E-1977CB63DDD8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Não gerar novo passivo de demandas NIP, propiciando melhor distribuição da força de trabalho em ações fiscalizatórias de comportamento mais macro do ente regulado. </a:t>
          </a:r>
        </a:p>
      </dgm:t>
    </dgm:pt>
    <dgm:pt modelId="{F0079BB8-5E57-4F31-99EA-132ABA8116E7}" type="parTrans" cxnId="{9838E57F-5AC3-4917-BEB5-CFC15A7BF469}">
      <dgm:prSet/>
      <dgm:spPr/>
      <dgm:t>
        <a:bodyPr/>
        <a:lstStyle/>
        <a:p>
          <a:endParaRPr lang="pt-BR"/>
        </a:p>
      </dgm:t>
    </dgm:pt>
    <dgm:pt modelId="{4B7CA267-1619-4EB2-B001-992CF854DE71}" type="sibTrans" cxnId="{9838E57F-5AC3-4917-BEB5-CFC15A7BF469}">
      <dgm:prSet/>
      <dgm:spPr/>
      <dgm:t>
        <a:bodyPr/>
        <a:lstStyle/>
        <a:p>
          <a:endParaRPr lang="pt-BR"/>
        </a:p>
      </dgm:t>
    </dgm:pt>
    <dgm:pt modelId="{6CC2CAA5-95AF-495C-9181-3CCC9344BE23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Realizar análises tempestivas sobre demandas com um período potencial de até 45 dias após a geração da amostra.</a:t>
          </a:r>
        </a:p>
      </dgm:t>
    </dgm:pt>
    <dgm:pt modelId="{CBBEA5B3-5091-456A-8FB7-A33BBDCEC321}" type="parTrans" cxnId="{63DC03C6-DCB6-473A-8708-3FBE593551DD}">
      <dgm:prSet/>
      <dgm:spPr/>
      <dgm:t>
        <a:bodyPr/>
        <a:lstStyle/>
        <a:p>
          <a:endParaRPr lang="pt-BR"/>
        </a:p>
      </dgm:t>
    </dgm:pt>
    <dgm:pt modelId="{8CC3DB65-B668-454F-B7DD-6EF882833064}" type="sibTrans" cxnId="{63DC03C6-DCB6-473A-8708-3FBE593551DD}">
      <dgm:prSet/>
      <dgm:spPr/>
      <dgm:t>
        <a:bodyPr/>
        <a:lstStyle/>
        <a:p>
          <a:endParaRPr lang="pt-BR"/>
        </a:p>
      </dgm:t>
    </dgm:pt>
    <dgm:pt modelId="{015037D2-EE27-4A8B-860A-E1957AFFF8F0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Possibilitar outras ações tempestivas não apenas pela DIFIS, mas também por parte de outras Diretorias da ANS, considerando a análise mais célere contribuir para identificação de novos comportamentos alheios à regulação.</a:t>
          </a:r>
        </a:p>
      </dgm:t>
    </dgm:pt>
    <dgm:pt modelId="{F005DA5A-AB08-425C-AAFB-551432D7C4C9}" type="parTrans" cxnId="{10789287-A6D7-46E6-A007-90781357B670}">
      <dgm:prSet/>
      <dgm:spPr/>
      <dgm:t>
        <a:bodyPr/>
        <a:lstStyle/>
        <a:p>
          <a:endParaRPr lang="pt-BR"/>
        </a:p>
      </dgm:t>
    </dgm:pt>
    <dgm:pt modelId="{95887A91-AE63-4A09-B93E-2D3B0C0D500D}" type="sibTrans" cxnId="{10789287-A6D7-46E6-A007-90781357B670}">
      <dgm:prSet/>
      <dgm:spPr/>
      <dgm:t>
        <a:bodyPr/>
        <a:lstStyle/>
        <a:p>
          <a:endParaRPr lang="pt-BR"/>
        </a:p>
      </dgm:t>
    </dgm:pt>
    <dgm:pt modelId="{FB2CCF78-3C5E-4AA6-8926-798AEEB7B065}">
      <dgm:prSet/>
      <dgm:spPr/>
      <dgm:t>
        <a:bodyPr/>
        <a:lstStyle/>
        <a:p>
          <a:pPr algn="just">
            <a:buFont typeface="Wingdings" panose="05000000000000000000" pitchFamily="2" charset="2"/>
            <a:buChar char="Ø"/>
          </a:pPr>
          <a:endParaRPr lang="pt-BR" dirty="0"/>
        </a:p>
      </dgm:t>
    </dgm:pt>
    <dgm:pt modelId="{EEDB587A-FE2D-4143-ADCE-2161E87334F2}" type="parTrans" cxnId="{EE81F260-BB95-4B4B-8201-DC27A62D5469}">
      <dgm:prSet/>
      <dgm:spPr/>
      <dgm:t>
        <a:bodyPr/>
        <a:lstStyle/>
        <a:p>
          <a:endParaRPr lang="pt-BR"/>
        </a:p>
      </dgm:t>
    </dgm:pt>
    <dgm:pt modelId="{414A6FF4-F2B7-4D6E-9691-A5996B004EBC}" type="sibTrans" cxnId="{EE81F260-BB95-4B4B-8201-DC27A62D5469}">
      <dgm:prSet/>
      <dgm:spPr/>
      <dgm:t>
        <a:bodyPr/>
        <a:lstStyle/>
        <a:p>
          <a:endParaRPr lang="pt-BR"/>
        </a:p>
      </dgm:t>
    </dgm:pt>
    <dgm:pt modelId="{C5573A07-41E9-4704-89C6-26C0A1E5F513}" type="pres">
      <dgm:prSet presAssocID="{17B5DFCE-DE00-45FD-B829-CD080E14C091}" presName="linear" presStyleCnt="0">
        <dgm:presLayoutVars>
          <dgm:animLvl val="lvl"/>
          <dgm:resizeHandles val="exact"/>
        </dgm:presLayoutVars>
      </dgm:prSet>
      <dgm:spPr/>
    </dgm:pt>
    <dgm:pt modelId="{EEB3B844-1C1E-4590-A8ED-CA8938A75C12}" type="pres">
      <dgm:prSet presAssocID="{08D42664-06AF-4EA6-8AEB-CD2B3AD681D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4342C19-4C05-40E3-A7D8-ABF41C7044CF}" type="pres">
      <dgm:prSet presAssocID="{08D42664-06AF-4EA6-8AEB-CD2B3AD681D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A418F07-1063-4855-B890-0D71CE1F379C}" srcId="{08D42664-06AF-4EA6-8AEB-CD2B3AD681D1}" destId="{106F1250-E210-4590-8ED5-AB0A86DC19BE}" srcOrd="1" destOrd="0" parTransId="{CBC56452-5FB8-4FF3-A397-D77663350875}" sibTransId="{796FF6ED-3332-4FD2-87EC-E42C2E3773C7}"/>
    <dgm:cxn modelId="{B5CE3D35-7738-4A97-AFB6-0D07B888D510}" type="presOf" srcId="{1A9D1DF3-EAFE-48E8-A73E-1977CB63DDD8}" destId="{54342C19-4C05-40E3-A7D8-ABF41C7044CF}" srcOrd="0" destOrd="2" presId="urn:microsoft.com/office/officeart/2005/8/layout/vList2"/>
    <dgm:cxn modelId="{377AE43A-80D8-489C-9E6B-DA901376CCC3}" type="presOf" srcId="{17B5DFCE-DE00-45FD-B829-CD080E14C091}" destId="{C5573A07-41E9-4704-89C6-26C0A1E5F513}" srcOrd="0" destOrd="0" presId="urn:microsoft.com/office/officeart/2005/8/layout/vList2"/>
    <dgm:cxn modelId="{EE81F260-BB95-4B4B-8201-DC27A62D5469}" srcId="{08D42664-06AF-4EA6-8AEB-CD2B3AD681D1}" destId="{FB2CCF78-3C5E-4AA6-8926-798AEEB7B065}" srcOrd="0" destOrd="0" parTransId="{EEDB587A-FE2D-4143-ADCE-2161E87334F2}" sibTransId="{414A6FF4-F2B7-4D6E-9691-A5996B004EBC}"/>
    <dgm:cxn modelId="{433F3457-3F02-4887-ADE9-6982583F029F}" type="presOf" srcId="{FB2CCF78-3C5E-4AA6-8926-798AEEB7B065}" destId="{54342C19-4C05-40E3-A7D8-ABF41C7044CF}" srcOrd="0" destOrd="0" presId="urn:microsoft.com/office/officeart/2005/8/layout/vList2"/>
    <dgm:cxn modelId="{43EBA05A-E199-45CA-A311-70D1E8D13268}" type="presOf" srcId="{015037D2-EE27-4A8B-860A-E1957AFFF8F0}" destId="{54342C19-4C05-40E3-A7D8-ABF41C7044CF}" srcOrd="0" destOrd="4" presId="urn:microsoft.com/office/officeart/2005/8/layout/vList2"/>
    <dgm:cxn modelId="{9838E57F-5AC3-4917-BEB5-CFC15A7BF469}" srcId="{08D42664-06AF-4EA6-8AEB-CD2B3AD681D1}" destId="{1A9D1DF3-EAFE-48E8-A73E-1977CB63DDD8}" srcOrd="2" destOrd="0" parTransId="{F0079BB8-5E57-4F31-99EA-132ABA8116E7}" sibTransId="{4B7CA267-1619-4EB2-B001-992CF854DE71}"/>
    <dgm:cxn modelId="{73945C86-772A-43E1-971D-2C5C4842CCA3}" type="presOf" srcId="{6CC2CAA5-95AF-495C-9181-3CCC9344BE23}" destId="{54342C19-4C05-40E3-A7D8-ABF41C7044CF}" srcOrd="0" destOrd="3" presId="urn:microsoft.com/office/officeart/2005/8/layout/vList2"/>
    <dgm:cxn modelId="{10789287-A6D7-46E6-A007-90781357B670}" srcId="{08D42664-06AF-4EA6-8AEB-CD2B3AD681D1}" destId="{015037D2-EE27-4A8B-860A-E1957AFFF8F0}" srcOrd="4" destOrd="0" parTransId="{F005DA5A-AB08-425C-AAFB-551432D7C4C9}" sibTransId="{95887A91-AE63-4A09-B93E-2D3B0C0D500D}"/>
    <dgm:cxn modelId="{FDA6C78C-AA0E-4C14-BAA2-4557C6308A74}" srcId="{17B5DFCE-DE00-45FD-B829-CD080E14C091}" destId="{08D42664-06AF-4EA6-8AEB-CD2B3AD681D1}" srcOrd="0" destOrd="0" parTransId="{5AEBB29B-BC86-4C7B-BB21-9F9EBA95D2F5}" sibTransId="{F6A5A87D-3205-4568-841A-47C0A2D45BAC}"/>
    <dgm:cxn modelId="{63DC03C6-DCB6-473A-8708-3FBE593551DD}" srcId="{08D42664-06AF-4EA6-8AEB-CD2B3AD681D1}" destId="{6CC2CAA5-95AF-495C-9181-3CCC9344BE23}" srcOrd="3" destOrd="0" parTransId="{CBBEA5B3-5091-456A-8FB7-A33BBDCEC321}" sibTransId="{8CC3DB65-B668-454F-B7DD-6EF882833064}"/>
    <dgm:cxn modelId="{E846B8CA-2FD4-4E30-8E01-CAC261EB3BFB}" type="presOf" srcId="{106F1250-E210-4590-8ED5-AB0A86DC19BE}" destId="{54342C19-4C05-40E3-A7D8-ABF41C7044CF}" srcOrd="0" destOrd="1" presId="urn:microsoft.com/office/officeart/2005/8/layout/vList2"/>
    <dgm:cxn modelId="{112D17DC-2459-4397-90B7-319B031F0D5B}" type="presOf" srcId="{08D42664-06AF-4EA6-8AEB-CD2B3AD681D1}" destId="{EEB3B844-1C1E-4590-A8ED-CA8938A75C12}" srcOrd="0" destOrd="0" presId="urn:microsoft.com/office/officeart/2005/8/layout/vList2"/>
    <dgm:cxn modelId="{56C6BDBE-FE2C-44B9-B436-73E50A60089E}" type="presParOf" srcId="{C5573A07-41E9-4704-89C6-26C0A1E5F513}" destId="{EEB3B844-1C1E-4590-A8ED-CA8938A75C12}" srcOrd="0" destOrd="0" presId="urn:microsoft.com/office/officeart/2005/8/layout/vList2"/>
    <dgm:cxn modelId="{AB0B4A76-9EEA-454D-ACE6-832EBA871786}" type="presParOf" srcId="{C5573A07-41E9-4704-89C6-26C0A1E5F513}" destId="{54342C19-4C05-40E3-A7D8-ABF41C7044C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3CE705-676C-4AFE-8541-B8B2E18DF0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6CEE3A2-E941-423A-89F5-221796FFCE3F}">
      <dgm:prSet/>
      <dgm:spPr/>
      <dgm:t>
        <a:bodyPr/>
        <a:lstStyle/>
        <a:p>
          <a:r>
            <a:rPr lang="pt-BR" b="1"/>
            <a:t>Princípios e Diretrizes:</a:t>
          </a:r>
          <a:endParaRPr lang="pt-BR"/>
        </a:p>
      </dgm:t>
    </dgm:pt>
    <dgm:pt modelId="{AAFDBF3F-4260-4827-BABB-D51E5DA8D4F4}" type="parTrans" cxnId="{C973BD58-7E52-445B-8192-ECCA2492C3BA}">
      <dgm:prSet/>
      <dgm:spPr/>
      <dgm:t>
        <a:bodyPr/>
        <a:lstStyle/>
        <a:p>
          <a:endParaRPr lang="pt-BR"/>
        </a:p>
      </dgm:t>
    </dgm:pt>
    <dgm:pt modelId="{FAAFA247-84E9-476F-BD4A-AB062E129BCD}" type="sibTrans" cxnId="{C973BD58-7E52-445B-8192-ECCA2492C3BA}">
      <dgm:prSet/>
      <dgm:spPr/>
      <dgm:t>
        <a:bodyPr/>
        <a:lstStyle/>
        <a:p>
          <a:endParaRPr lang="pt-BR"/>
        </a:p>
      </dgm:t>
    </dgm:pt>
    <dgm:pt modelId="{FA9108A2-4E85-458B-A6B8-B3829DFDBBB4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Amostra gerada através de planos amostrais probabilísticos, com erro-padrão e intervalo de confiança definidos e divulgados por meio de nota técnica.</a:t>
          </a:r>
        </a:p>
      </dgm:t>
    </dgm:pt>
    <dgm:pt modelId="{238ECB34-A19D-48C2-B638-4AD14DC6261F}" type="parTrans" cxnId="{1666024B-57EA-49B9-A12D-8F2B4A4C0B94}">
      <dgm:prSet/>
      <dgm:spPr/>
      <dgm:t>
        <a:bodyPr/>
        <a:lstStyle/>
        <a:p>
          <a:endParaRPr lang="pt-BR"/>
        </a:p>
      </dgm:t>
    </dgm:pt>
    <dgm:pt modelId="{1924F438-C31A-4D0B-9802-747721948644}" type="sibTrans" cxnId="{1666024B-57EA-49B9-A12D-8F2B4A4C0B94}">
      <dgm:prSet/>
      <dgm:spPr/>
      <dgm:t>
        <a:bodyPr/>
        <a:lstStyle/>
        <a:p>
          <a:endParaRPr lang="pt-BR"/>
        </a:p>
      </dgm:t>
    </dgm:pt>
    <dgm:pt modelId="{E9A27A52-83E6-4228-929C-A307EED2C1CA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Todas as demandas têm possiblidade de serem selecionadas, independentes dos planos amostrais utilizados.</a:t>
          </a:r>
        </a:p>
      </dgm:t>
    </dgm:pt>
    <dgm:pt modelId="{12A17DC7-1074-4D42-8F20-29FBC59489B7}" type="parTrans" cxnId="{58E30FD6-DFDE-4A8A-956F-923351E4C5D3}">
      <dgm:prSet/>
      <dgm:spPr/>
      <dgm:t>
        <a:bodyPr/>
        <a:lstStyle/>
        <a:p>
          <a:endParaRPr lang="pt-BR"/>
        </a:p>
      </dgm:t>
    </dgm:pt>
    <dgm:pt modelId="{DC79FA04-77E4-4508-9741-B5077E8D11B5}" type="sibTrans" cxnId="{58E30FD6-DFDE-4A8A-956F-923351E4C5D3}">
      <dgm:prSet/>
      <dgm:spPr/>
      <dgm:t>
        <a:bodyPr/>
        <a:lstStyle/>
        <a:p>
          <a:endParaRPr lang="pt-BR"/>
        </a:p>
      </dgm:t>
    </dgm:pt>
    <dgm:pt modelId="{54937445-8AFB-4A05-829C-41F42EEC84A8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 Representação da amostra com base no quantitativo de reclamações, na linha da atividade fiscalizatória proporcional ao risco, com potencial inclusão de critérios adicionais de risco.</a:t>
          </a:r>
        </a:p>
      </dgm:t>
    </dgm:pt>
    <dgm:pt modelId="{DFBA7C81-E49E-438F-A2BE-197F55835033}" type="parTrans" cxnId="{347B9A13-AD09-415E-86E3-BB6DEF996078}">
      <dgm:prSet/>
      <dgm:spPr/>
      <dgm:t>
        <a:bodyPr/>
        <a:lstStyle/>
        <a:p>
          <a:endParaRPr lang="pt-BR"/>
        </a:p>
      </dgm:t>
    </dgm:pt>
    <dgm:pt modelId="{4A3EA8D9-F72E-4E50-8B43-5DEC51153840}" type="sibTrans" cxnId="{347B9A13-AD09-415E-86E3-BB6DEF996078}">
      <dgm:prSet/>
      <dgm:spPr/>
      <dgm:t>
        <a:bodyPr/>
        <a:lstStyle/>
        <a:p>
          <a:endParaRPr lang="pt-BR"/>
        </a:p>
      </dgm:t>
    </dgm:pt>
    <dgm:pt modelId="{C16E3D07-FDF6-4770-9F2D-54EFA3B8444A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endParaRPr lang="pt-BR" dirty="0"/>
        </a:p>
      </dgm:t>
    </dgm:pt>
    <dgm:pt modelId="{3EF85600-3305-4482-B9F7-326B2E37147F}" type="parTrans" cxnId="{FB4D0A7B-74FD-40FB-A418-D2BAC0AF4BF5}">
      <dgm:prSet/>
      <dgm:spPr/>
      <dgm:t>
        <a:bodyPr/>
        <a:lstStyle/>
        <a:p>
          <a:endParaRPr lang="pt-BR"/>
        </a:p>
      </dgm:t>
    </dgm:pt>
    <dgm:pt modelId="{8A7C0D0E-B914-499A-8681-A67560DC30C3}" type="sibTrans" cxnId="{FB4D0A7B-74FD-40FB-A418-D2BAC0AF4BF5}">
      <dgm:prSet/>
      <dgm:spPr/>
      <dgm:t>
        <a:bodyPr/>
        <a:lstStyle/>
        <a:p>
          <a:endParaRPr lang="pt-BR"/>
        </a:p>
      </dgm:t>
    </dgm:pt>
    <dgm:pt modelId="{210ABC7E-1FFA-424F-AE0E-A34CD46DCA35}" type="pres">
      <dgm:prSet presAssocID="{3B3CE705-676C-4AFE-8541-B8B2E18DF0A6}" presName="linear" presStyleCnt="0">
        <dgm:presLayoutVars>
          <dgm:animLvl val="lvl"/>
          <dgm:resizeHandles val="exact"/>
        </dgm:presLayoutVars>
      </dgm:prSet>
      <dgm:spPr/>
    </dgm:pt>
    <dgm:pt modelId="{6D132179-4E6C-4F25-B16E-5F5380850165}" type="pres">
      <dgm:prSet presAssocID="{06CEE3A2-E941-423A-89F5-221796FFCE3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AFE726D-F556-4D8B-B5DA-80501AE4E52A}" type="pres">
      <dgm:prSet presAssocID="{06CEE3A2-E941-423A-89F5-221796FFCE3F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47B9A13-AD09-415E-86E3-BB6DEF996078}" srcId="{06CEE3A2-E941-423A-89F5-221796FFCE3F}" destId="{54937445-8AFB-4A05-829C-41F42EEC84A8}" srcOrd="3" destOrd="0" parTransId="{DFBA7C81-E49E-438F-A2BE-197F55835033}" sibTransId="{4A3EA8D9-F72E-4E50-8B43-5DEC51153840}"/>
    <dgm:cxn modelId="{1346791C-FDCF-4D2D-953B-2A857866FDD4}" type="presOf" srcId="{3B3CE705-676C-4AFE-8541-B8B2E18DF0A6}" destId="{210ABC7E-1FFA-424F-AE0E-A34CD46DCA35}" srcOrd="0" destOrd="0" presId="urn:microsoft.com/office/officeart/2005/8/layout/vList2"/>
    <dgm:cxn modelId="{05EAC643-120E-438E-B57C-AB854F9F2981}" type="presOf" srcId="{54937445-8AFB-4A05-829C-41F42EEC84A8}" destId="{1AFE726D-F556-4D8B-B5DA-80501AE4E52A}" srcOrd="0" destOrd="3" presId="urn:microsoft.com/office/officeart/2005/8/layout/vList2"/>
    <dgm:cxn modelId="{1666024B-57EA-49B9-A12D-8F2B4A4C0B94}" srcId="{06CEE3A2-E941-423A-89F5-221796FFCE3F}" destId="{FA9108A2-4E85-458B-A6B8-B3829DFDBBB4}" srcOrd="1" destOrd="0" parTransId="{238ECB34-A19D-48C2-B638-4AD14DC6261F}" sibTransId="{1924F438-C31A-4D0B-9802-747721948644}"/>
    <dgm:cxn modelId="{6550144C-9FDE-4EA9-8FA7-0EE26E20E18D}" type="presOf" srcId="{FA9108A2-4E85-458B-A6B8-B3829DFDBBB4}" destId="{1AFE726D-F556-4D8B-B5DA-80501AE4E52A}" srcOrd="0" destOrd="1" presId="urn:microsoft.com/office/officeart/2005/8/layout/vList2"/>
    <dgm:cxn modelId="{C973BD58-7E52-445B-8192-ECCA2492C3BA}" srcId="{3B3CE705-676C-4AFE-8541-B8B2E18DF0A6}" destId="{06CEE3A2-E941-423A-89F5-221796FFCE3F}" srcOrd="0" destOrd="0" parTransId="{AAFDBF3F-4260-4827-BABB-D51E5DA8D4F4}" sibTransId="{FAAFA247-84E9-476F-BD4A-AB062E129BCD}"/>
    <dgm:cxn modelId="{FB4D0A7B-74FD-40FB-A418-D2BAC0AF4BF5}" srcId="{06CEE3A2-E941-423A-89F5-221796FFCE3F}" destId="{C16E3D07-FDF6-4770-9F2D-54EFA3B8444A}" srcOrd="0" destOrd="0" parTransId="{3EF85600-3305-4482-B9F7-326B2E37147F}" sibTransId="{8A7C0D0E-B914-499A-8681-A67560DC30C3}"/>
    <dgm:cxn modelId="{ECCD829B-B03A-4954-B4C1-0887E202E8AE}" type="presOf" srcId="{E9A27A52-83E6-4228-929C-A307EED2C1CA}" destId="{1AFE726D-F556-4D8B-B5DA-80501AE4E52A}" srcOrd="0" destOrd="2" presId="urn:microsoft.com/office/officeart/2005/8/layout/vList2"/>
    <dgm:cxn modelId="{5AADDFC1-CB86-4711-B063-5256C5BBE142}" type="presOf" srcId="{06CEE3A2-E941-423A-89F5-221796FFCE3F}" destId="{6D132179-4E6C-4F25-B16E-5F5380850165}" srcOrd="0" destOrd="0" presId="urn:microsoft.com/office/officeart/2005/8/layout/vList2"/>
    <dgm:cxn modelId="{58E30FD6-DFDE-4A8A-956F-923351E4C5D3}" srcId="{06CEE3A2-E941-423A-89F5-221796FFCE3F}" destId="{E9A27A52-83E6-4228-929C-A307EED2C1CA}" srcOrd="2" destOrd="0" parTransId="{12A17DC7-1074-4D42-8F20-29FBC59489B7}" sibTransId="{DC79FA04-77E4-4508-9741-B5077E8D11B5}"/>
    <dgm:cxn modelId="{8F0DCAFE-76DB-4416-B738-27E0B3141B5F}" type="presOf" srcId="{C16E3D07-FDF6-4770-9F2D-54EFA3B8444A}" destId="{1AFE726D-F556-4D8B-B5DA-80501AE4E52A}" srcOrd="0" destOrd="0" presId="urn:microsoft.com/office/officeart/2005/8/layout/vList2"/>
    <dgm:cxn modelId="{F5B010F9-BEE5-42EA-845F-4870523CB0D9}" type="presParOf" srcId="{210ABC7E-1FFA-424F-AE0E-A34CD46DCA35}" destId="{6D132179-4E6C-4F25-B16E-5F5380850165}" srcOrd="0" destOrd="0" presId="urn:microsoft.com/office/officeart/2005/8/layout/vList2"/>
    <dgm:cxn modelId="{663D62AB-3337-4490-8482-643DE582D150}" type="presParOf" srcId="{210ABC7E-1FFA-424F-AE0E-A34CD46DCA35}" destId="{1AFE726D-F556-4D8B-B5DA-80501AE4E5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44980E-736B-4526-9577-43178AED20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7148045-29C5-46D0-A505-7566ED177319}">
      <dgm:prSet/>
      <dgm:spPr/>
      <dgm:t>
        <a:bodyPr/>
        <a:lstStyle/>
        <a:p>
          <a:r>
            <a:rPr lang="pt-BR" b="1"/>
            <a:t>Princípios e Diretrizes:</a:t>
          </a:r>
          <a:endParaRPr lang="pt-BR"/>
        </a:p>
      </dgm:t>
    </dgm:pt>
    <dgm:pt modelId="{4802583C-BDBF-490F-9E62-CB5C3C939320}" type="parTrans" cxnId="{A2CAAA1F-0BF0-4814-9D18-5D9CE1627B76}">
      <dgm:prSet/>
      <dgm:spPr/>
      <dgm:t>
        <a:bodyPr/>
        <a:lstStyle/>
        <a:p>
          <a:endParaRPr lang="pt-BR"/>
        </a:p>
      </dgm:t>
    </dgm:pt>
    <dgm:pt modelId="{8CE2F84D-4F1F-4E4C-8905-A2D60B2DA292}" type="sibTrans" cxnId="{A2CAAA1F-0BF0-4814-9D18-5D9CE1627B76}">
      <dgm:prSet/>
      <dgm:spPr/>
      <dgm:t>
        <a:bodyPr/>
        <a:lstStyle/>
        <a:p>
          <a:endParaRPr lang="pt-BR"/>
        </a:p>
      </dgm:t>
    </dgm:pt>
    <dgm:pt modelId="{DE9A8846-C6D1-4E7F-9CC4-231608CD8870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Periodicidade da entrega da amostra – Potencialmente mensal.</a:t>
          </a:r>
        </a:p>
      </dgm:t>
    </dgm:pt>
    <dgm:pt modelId="{9E02114E-50FB-48DB-AD5F-F0D536ABAB92}" type="parTrans" cxnId="{ABDCAB35-6302-4BA2-A36B-D64C3C42345A}">
      <dgm:prSet/>
      <dgm:spPr/>
      <dgm:t>
        <a:bodyPr/>
        <a:lstStyle/>
        <a:p>
          <a:endParaRPr lang="pt-BR"/>
        </a:p>
      </dgm:t>
    </dgm:pt>
    <dgm:pt modelId="{DBB733D9-5038-406C-B430-56FCCD65522C}" type="sibTrans" cxnId="{ABDCAB35-6302-4BA2-A36B-D64C3C42345A}">
      <dgm:prSet/>
      <dgm:spPr/>
      <dgm:t>
        <a:bodyPr/>
        <a:lstStyle/>
        <a:p>
          <a:endParaRPr lang="pt-BR"/>
        </a:p>
      </dgm:t>
    </dgm:pt>
    <dgm:pt modelId="{8CD064DA-5BF0-4771-9AF6-26CE4FF79B08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A amostra deve abarcar o mesmo critério hoje já adotado para análises no âmbito da NIP: demandas em que o beneficiário informou que o problema não foi resolvido após o período de mediação.</a:t>
          </a:r>
        </a:p>
      </dgm:t>
    </dgm:pt>
    <dgm:pt modelId="{410CD629-75EE-4B4D-996E-7CDE3D58938E}" type="parTrans" cxnId="{6CC35EB2-C895-4689-9B0D-74E97047D9E5}">
      <dgm:prSet/>
      <dgm:spPr/>
      <dgm:t>
        <a:bodyPr/>
        <a:lstStyle/>
        <a:p>
          <a:endParaRPr lang="pt-BR"/>
        </a:p>
      </dgm:t>
    </dgm:pt>
    <dgm:pt modelId="{09D0FAA2-06D8-48DD-AE5B-69271374CB9E}" type="sibTrans" cxnId="{6CC35EB2-C895-4689-9B0D-74E97047D9E5}">
      <dgm:prSet/>
      <dgm:spPr/>
      <dgm:t>
        <a:bodyPr/>
        <a:lstStyle/>
        <a:p>
          <a:endParaRPr lang="pt-BR"/>
        </a:p>
      </dgm:t>
    </dgm:pt>
    <dgm:pt modelId="{77A05495-DB24-4069-8048-09BA46CE99E1}">
      <dgm:prSet/>
      <dgm:spPr/>
      <dgm:t>
        <a:bodyPr/>
        <a:lstStyle/>
        <a:p>
          <a:pPr algn="just">
            <a:buFont typeface="Wingdings" panose="05000000000000000000" pitchFamily="2" charset="2"/>
            <a:buChar char="v"/>
          </a:pPr>
          <a:r>
            <a:rPr lang="pt-BR" dirty="0"/>
            <a:t>Replicar determinadas características do universo de reclamações, como, por exemplo, proporção de demandas por tema e subtema.</a:t>
          </a:r>
        </a:p>
      </dgm:t>
    </dgm:pt>
    <dgm:pt modelId="{7D6B2074-B2B7-4028-96C9-67D4DF2F2B77}" type="parTrans" cxnId="{B09B9304-5978-48B0-9036-4603E404918D}">
      <dgm:prSet/>
      <dgm:spPr/>
      <dgm:t>
        <a:bodyPr/>
        <a:lstStyle/>
        <a:p>
          <a:endParaRPr lang="pt-BR"/>
        </a:p>
      </dgm:t>
    </dgm:pt>
    <dgm:pt modelId="{55603AD9-28C7-401F-ADEE-AE562D2AFC9B}" type="sibTrans" cxnId="{B09B9304-5978-48B0-9036-4603E404918D}">
      <dgm:prSet/>
      <dgm:spPr/>
      <dgm:t>
        <a:bodyPr/>
        <a:lstStyle/>
        <a:p>
          <a:endParaRPr lang="pt-BR"/>
        </a:p>
      </dgm:t>
    </dgm:pt>
    <dgm:pt modelId="{F8A50879-73D4-4545-B505-D2A7E7445CEB}">
      <dgm:prSet/>
      <dgm:spPr/>
      <dgm:t>
        <a:bodyPr/>
        <a:lstStyle/>
        <a:p>
          <a:pPr algn="just">
            <a:buFont typeface="Wingdings" panose="05000000000000000000" pitchFamily="2" charset="2"/>
            <a:buNone/>
          </a:pPr>
          <a:r>
            <a:rPr lang="pt-BR" b="1" dirty="0"/>
            <a:t>Obs</a:t>
          </a:r>
          <a:r>
            <a:rPr lang="pt-BR" dirty="0"/>
            <a:t>.: A criação de critérios de amostra não afasta a possibilidade de outra análises individualizadas por parte da ANS.</a:t>
          </a:r>
        </a:p>
      </dgm:t>
    </dgm:pt>
    <dgm:pt modelId="{806CFF25-D5FE-447E-BAF1-E1CE11809181}" type="parTrans" cxnId="{A7E699CB-9191-4C6C-90DF-9D9332A9EAB3}">
      <dgm:prSet/>
      <dgm:spPr/>
      <dgm:t>
        <a:bodyPr/>
        <a:lstStyle/>
        <a:p>
          <a:endParaRPr lang="pt-BR"/>
        </a:p>
      </dgm:t>
    </dgm:pt>
    <dgm:pt modelId="{77CC91E2-2DC0-4F2B-97DA-7477EFFEEF4A}" type="sibTrans" cxnId="{A7E699CB-9191-4C6C-90DF-9D9332A9EAB3}">
      <dgm:prSet/>
      <dgm:spPr/>
      <dgm:t>
        <a:bodyPr/>
        <a:lstStyle/>
        <a:p>
          <a:endParaRPr lang="pt-BR"/>
        </a:p>
      </dgm:t>
    </dgm:pt>
    <dgm:pt modelId="{6BD0EC2B-F86C-4DA5-B457-D1FC78C7BB55}" type="pres">
      <dgm:prSet presAssocID="{4E44980E-736B-4526-9577-43178AED20E8}" presName="linear" presStyleCnt="0">
        <dgm:presLayoutVars>
          <dgm:animLvl val="lvl"/>
          <dgm:resizeHandles val="exact"/>
        </dgm:presLayoutVars>
      </dgm:prSet>
      <dgm:spPr/>
    </dgm:pt>
    <dgm:pt modelId="{B6202245-22F7-4460-8F67-783F4FB4F677}" type="pres">
      <dgm:prSet presAssocID="{37148045-29C5-46D0-A505-7566ED17731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EFD2408-A426-486E-9F1C-EB1CA9132D67}" type="pres">
      <dgm:prSet presAssocID="{37148045-29C5-46D0-A505-7566ED17731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09B9304-5978-48B0-9036-4603E404918D}" srcId="{37148045-29C5-46D0-A505-7566ED177319}" destId="{77A05495-DB24-4069-8048-09BA46CE99E1}" srcOrd="2" destOrd="0" parTransId="{7D6B2074-B2B7-4028-96C9-67D4DF2F2B77}" sibTransId="{55603AD9-28C7-401F-ADEE-AE562D2AFC9B}"/>
    <dgm:cxn modelId="{A2CAAA1F-0BF0-4814-9D18-5D9CE1627B76}" srcId="{4E44980E-736B-4526-9577-43178AED20E8}" destId="{37148045-29C5-46D0-A505-7566ED177319}" srcOrd="0" destOrd="0" parTransId="{4802583C-BDBF-490F-9E62-CB5C3C939320}" sibTransId="{8CE2F84D-4F1F-4E4C-8905-A2D60B2DA292}"/>
    <dgm:cxn modelId="{ABDCAB35-6302-4BA2-A36B-D64C3C42345A}" srcId="{37148045-29C5-46D0-A505-7566ED177319}" destId="{DE9A8846-C6D1-4E7F-9CC4-231608CD8870}" srcOrd="0" destOrd="0" parTransId="{9E02114E-50FB-48DB-AD5F-F0D536ABAB92}" sibTransId="{DBB733D9-5038-406C-B430-56FCCD65522C}"/>
    <dgm:cxn modelId="{DE806642-AD9D-4243-9373-15C3394A3BB3}" type="presOf" srcId="{37148045-29C5-46D0-A505-7566ED177319}" destId="{B6202245-22F7-4460-8F67-783F4FB4F677}" srcOrd="0" destOrd="0" presId="urn:microsoft.com/office/officeart/2005/8/layout/vList2"/>
    <dgm:cxn modelId="{15D9DD45-B699-424B-A651-336F10D761B8}" type="presOf" srcId="{77A05495-DB24-4069-8048-09BA46CE99E1}" destId="{2EFD2408-A426-486E-9F1C-EB1CA9132D67}" srcOrd="0" destOrd="2" presId="urn:microsoft.com/office/officeart/2005/8/layout/vList2"/>
    <dgm:cxn modelId="{2FBCA77C-96E5-48DC-9542-069498366780}" type="presOf" srcId="{8CD064DA-5BF0-4771-9AF6-26CE4FF79B08}" destId="{2EFD2408-A426-486E-9F1C-EB1CA9132D67}" srcOrd="0" destOrd="1" presId="urn:microsoft.com/office/officeart/2005/8/layout/vList2"/>
    <dgm:cxn modelId="{C2FDE481-BC82-4D4E-8745-42048F7A87BA}" type="presOf" srcId="{F8A50879-73D4-4545-B505-D2A7E7445CEB}" destId="{2EFD2408-A426-486E-9F1C-EB1CA9132D67}" srcOrd="0" destOrd="3" presId="urn:microsoft.com/office/officeart/2005/8/layout/vList2"/>
    <dgm:cxn modelId="{5BA1689E-BD73-4BD5-B8AF-C8C9B2D0B89B}" type="presOf" srcId="{DE9A8846-C6D1-4E7F-9CC4-231608CD8870}" destId="{2EFD2408-A426-486E-9F1C-EB1CA9132D67}" srcOrd="0" destOrd="0" presId="urn:microsoft.com/office/officeart/2005/8/layout/vList2"/>
    <dgm:cxn modelId="{AA5EB3A2-BD84-4206-A924-2D6A6B95A2F6}" type="presOf" srcId="{4E44980E-736B-4526-9577-43178AED20E8}" destId="{6BD0EC2B-F86C-4DA5-B457-D1FC78C7BB55}" srcOrd="0" destOrd="0" presId="urn:microsoft.com/office/officeart/2005/8/layout/vList2"/>
    <dgm:cxn modelId="{6CC35EB2-C895-4689-9B0D-74E97047D9E5}" srcId="{37148045-29C5-46D0-A505-7566ED177319}" destId="{8CD064DA-5BF0-4771-9AF6-26CE4FF79B08}" srcOrd="1" destOrd="0" parTransId="{410CD629-75EE-4B4D-996E-7CDE3D58938E}" sibTransId="{09D0FAA2-06D8-48DD-AE5B-69271374CB9E}"/>
    <dgm:cxn modelId="{A7E699CB-9191-4C6C-90DF-9D9332A9EAB3}" srcId="{37148045-29C5-46D0-A505-7566ED177319}" destId="{F8A50879-73D4-4545-B505-D2A7E7445CEB}" srcOrd="3" destOrd="0" parTransId="{806CFF25-D5FE-447E-BAF1-E1CE11809181}" sibTransId="{77CC91E2-2DC0-4F2B-97DA-7477EFFEEF4A}"/>
    <dgm:cxn modelId="{6D919280-BDAF-4830-BA10-E9793A8FFE8C}" type="presParOf" srcId="{6BD0EC2B-F86C-4DA5-B457-D1FC78C7BB55}" destId="{B6202245-22F7-4460-8F67-783F4FB4F677}" srcOrd="0" destOrd="0" presId="urn:microsoft.com/office/officeart/2005/8/layout/vList2"/>
    <dgm:cxn modelId="{1FC7BF3E-BFCC-456E-B9E5-0274376FD89B}" type="presParOf" srcId="{6BD0EC2B-F86C-4DA5-B457-D1FC78C7BB55}" destId="{2EFD2408-A426-486E-9F1C-EB1CA9132D67}" srcOrd="1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2189D-C7B9-4D3B-A2D5-57A0D3E768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245B696C-C7C1-42C1-91F9-670D8CDCEA4A}">
      <dgm:prSet/>
      <dgm:spPr/>
      <dgm:t>
        <a:bodyPr/>
        <a:lstStyle/>
        <a:p>
          <a:r>
            <a:rPr lang="pt-BR" b="1"/>
            <a:t>Simulações:</a:t>
          </a:r>
          <a:endParaRPr lang="pt-BR"/>
        </a:p>
      </dgm:t>
    </dgm:pt>
    <dgm:pt modelId="{C0E6775F-8532-4589-8561-85C6A184526B}" type="parTrans" cxnId="{3AA47FBE-EB28-4548-B172-C25C237D6975}">
      <dgm:prSet/>
      <dgm:spPr/>
      <dgm:t>
        <a:bodyPr/>
        <a:lstStyle/>
        <a:p>
          <a:endParaRPr lang="pt-BR"/>
        </a:p>
      </dgm:t>
    </dgm:pt>
    <dgm:pt modelId="{1F3C08BB-9908-44F1-B48E-991317A254E3}" type="sibTrans" cxnId="{3AA47FBE-EB28-4548-B172-C25C237D6975}">
      <dgm:prSet/>
      <dgm:spPr/>
      <dgm:t>
        <a:bodyPr/>
        <a:lstStyle/>
        <a:p>
          <a:endParaRPr lang="pt-BR"/>
        </a:p>
      </dgm:t>
    </dgm:pt>
    <dgm:pt modelId="{CB72D9FF-50A4-4CB6-BDE3-2D7698EF7244}">
      <dgm:prSet/>
      <dgm:spPr/>
      <dgm:t>
        <a:bodyPr/>
        <a:lstStyle/>
        <a:p>
          <a:pPr algn="just"/>
          <a:r>
            <a:rPr lang="pt-BR" dirty="0"/>
            <a:t>Realizar 10.000 repetições em cada plano amostral para identificar a eficiência da técnica.</a:t>
          </a:r>
        </a:p>
      </dgm:t>
    </dgm:pt>
    <dgm:pt modelId="{7D69A8DF-CE10-408D-BAD1-5DCB55A02E6C}" type="parTrans" cxnId="{0780BA95-C455-4ABC-9804-CF9C9BE199AD}">
      <dgm:prSet/>
      <dgm:spPr/>
      <dgm:t>
        <a:bodyPr/>
        <a:lstStyle/>
        <a:p>
          <a:endParaRPr lang="pt-BR"/>
        </a:p>
      </dgm:t>
    </dgm:pt>
    <dgm:pt modelId="{7C96BD1A-8898-45A5-B93A-686824ACE183}" type="sibTrans" cxnId="{0780BA95-C455-4ABC-9804-CF9C9BE199AD}">
      <dgm:prSet/>
      <dgm:spPr/>
      <dgm:t>
        <a:bodyPr/>
        <a:lstStyle/>
        <a:p>
          <a:endParaRPr lang="pt-BR"/>
        </a:p>
      </dgm:t>
    </dgm:pt>
    <dgm:pt modelId="{3ABE7511-F9B5-4583-98AA-1AF17608B896}">
      <dgm:prSet/>
      <dgm:spPr/>
      <dgm:t>
        <a:bodyPr/>
        <a:lstStyle/>
        <a:p>
          <a:pPr algn="just"/>
          <a:r>
            <a:rPr lang="pt-BR" dirty="0"/>
            <a:t>Identificar qual o plano amostral com menor erro padrão. </a:t>
          </a:r>
        </a:p>
      </dgm:t>
    </dgm:pt>
    <dgm:pt modelId="{5E2B5EEA-2929-4B35-BA6D-3A400734F855}" type="parTrans" cxnId="{6480462C-68B8-4637-AF82-9E379E5EAA81}">
      <dgm:prSet/>
      <dgm:spPr/>
      <dgm:t>
        <a:bodyPr/>
        <a:lstStyle/>
        <a:p>
          <a:endParaRPr lang="pt-BR"/>
        </a:p>
      </dgm:t>
    </dgm:pt>
    <dgm:pt modelId="{BFE09068-3AA0-4D86-8D54-1323B0185C65}" type="sibTrans" cxnId="{6480462C-68B8-4637-AF82-9E379E5EAA81}">
      <dgm:prSet/>
      <dgm:spPr/>
      <dgm:t>
        <a:bodyPr/>
        <a:lstStyle/>
        <a:p>
          <a:endParaRPr lang="pt-BR"/>
        </a:p>
      </dgm:t>
    </dgm:pt>
    <dgm:pt modelId="{F9472865-8A60-47FA-A337-7BF546303F0A}">
      <dgm:prSet/>
      <dgm:spPr/>
      <dgm:t>
        <a:bodyPr/>
        <a:lstStyle/>
        <a:p>
          <a:pPr algn="just"/>
          <a:r>
            <a:rPr lang="pt-BR" dirty="0"/>
            <a:t>Identificar demais características, como proporções dos temas, subtemas, volume por operadora, etc.</a:t>
          </a:r>
        </a:p>
      </dgm:t>
    </dgm:pt>
    <dgm:pt modelId="{E0AD825E-F94C-4FCB-A14D-9412B8AB74C5}" type="parTrans" cxnId="{BE67B8AD-20EC-4965-95F2-CB2451151F00}">
      <dgm:prSet/>
      <dgm:spPr/>
      <dgm:t>
        <a:bodyPr/>
        <a:lstStyle/>
        <a:p>
          <a:endParaRPr lang="pt-BR"/>
        </a:p>
      </dgm:t>
    </dgm:pt>
    <dgm:pt modelId="{B35F8948-BF88-4B64-B982-2118AB886F53}" type="sibTrans" cxnId="{BE67B8AD-20EC-4965-95F2-CB2451151F00}">
      <dgm:prSet/>
      <dgm:spPr/>
      <dgm:t>
        <a:bodyPr/>
        <a:lstStyle/>
        <a:p>
          <a:endParaRPr lang="pt-BR"/>
        </a:p>
      </dgm:t>
    </dgm:pt>
    <dgm:pt modelId="{D3D8F0F6-9CE4-4CE1-BC84-C7B2C971C570}" type="pres">
      <dgm:prSet presAssocID="{0D32189D-C7B9-4D3B-A2D5-57A0D3E76811}" presName="linear" presStyleCnt="0">
        <dgm:presLayoutVars>
          <dgm:animLvl val="lvl"/>
          <dgm:resizeHandles val="exact"/>
        </dgm:presLayoutVars>
      </dgm:prSet>
      <dgm:spPr/>
    </dgm:pt>
    <dgm:pt modelId="{73A3D23F-0D55-4986-878D-1AC7A56F7004}" type="pres">
      <dgm:prSet presAssocID="{245B696C-C7C1-42C1-91F9-670D8CDCEA4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9FF5305-9809-4D9C-A3A7-E2DC569C48FB}" type="pres">
      <dgm:prSet presAssocID="{245B696C-C7C1-42C1-91F9-670D8CDCEA4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80462C-68B8-4637-AF82-9E379E5EAA81}" srcId="{245B696C-C7C1-42C1-91F9-670D8CDCEA4A}" destId="{3ABE7511-F9B5-4583-98AA-1AF17608B896}" srcOrd="1" destOrd="0" parTransId="{5E2B5EEA-2929-4B35-BA6D-3A400734F855}" sibTransId="{BFE09068-3AA0-4D86-8D54-1323B0185C65}"/>
    <dgm:cxn modelId="{2646343A-D8D8-469C-9E7F-0805E79985AB}" type="presOf" srcId="{0D32189D-C7B9-4D3B-A2D5-57A0D3E76811}" destId="{D3D8F0F6-9CE4-4CE1-BC84-C7B2C971C570}" srcOrd="0" destOrd="0" presId="urn:microsoft.com/office/officeart/2005/8/layout/vList2"/>
    <dgm:cxn modelId="{ACEC7858-654F-4351-9333-7A8B8052EF1B}" type="presOf" srcId="{F9472865-8A60-47FA-A337-7BF546303F0A}" destId="{99FF5305-9809-4D9C-A3A7-E2DC569C48FB}" srcOrd="0" destOrd="2" presId="urn:microsoft.com/office/officeart/2005/8/layout/vList2"/>
    <dgm:cxn modelId="{0780BA95-C455-4ABC-9804-CF9C9BE199AD}" srcId="{245B696C-C7C1-42C1-91F9-670D8CDCEA4A}" destId="{CB72D9FF-50A4-4CB6-BDE3-2D7698EF7244}" srcOrd="0" destOrd="0" parTransId="{7D69A8DF-CE10-408D-BAD1-5DCB55A02E6C}" sibTransId="{7C96BD1A-8898-45A5-B93A-686824ACE183}"/>
    <dgm:cxn modelId="{308CAAAB-529A-4382-B962-BAAD58179777}" type="presOf" srcId="{3ABE7511-F9B5-4583-98AA-1AF17608B896}" destId="{99FF5305-9809-4D9C-A3A7-E2DC569C48FB}" srcOrd="0" destOrd="1" presId="urn:microsoft.com/office/officeart/2005/8/layout/vList2"/>
    <dgm:cxn modelId="{BE67B8AD-20EC-4965-95F2-CB2451151F00}" srcId="{245B696C-C7C1-42C1-91F9-670D8CDCEA4A}" destId="{F9472865-8A60-47FA-A337-7BF546303F0A}" srcOrd="2" destOrd="0" parTransId="{E0AD825E-F94C-4FCB-A14D-9412B8AB74C5}" sibTransId="{B35F8948-BF88-4B64-B982-2118AB886F53}"/>
    <dgm:cxn modelId="{3AA47FBE-EB28-4548-B172-C25C237D6975}" srcId="{0D32189D-C7B9-4D3B-A2D5-57A0D3E76811}" destId="{245B696C-C7C1-42C1-91F9-670D8CDCEA4A}" srcOrd="0" destOrd="0" parTransId="{C0E6775F-8532-4589-8561-85C6A184526B}" sibTransId="{1F3C08BB-9908-44F1-B48E-991317A254E3}"/>
    <dgm:cxn modelId="{A173F6C0-FA37-4A8C-975C-A41F26C557F3}" type="presOf" srcId="{CB72D9FF-50A4-4CB6-BDE3-2D7698EF7244}" destId="{99FF5305-9809-4D9C-A3A7-E2DC569C48FB}" srcOrd="0" destOrd="0" presId="urn:microsoft.com/office/officeart/2005/8/layout/vList2"/>
    <dgm:cxn modelId="{B3BCA1C1-9BB1-4750-B7EC-5540F2CA2543}" type="presOf" srcId="{245B696C-C7C1-42C1-91F9-670D8CDCEA4A}" destId="{73A3D23F-0D55-4986-878D-1AC7A56F7004}" srcOrd="0" destOrd="0" presId="urn:microsoft.com/office/officeart/2005/8/layout/vList2"/>
    <dgm:cxn modelId="{BB44A2D6-7493-45B6-BE1C-E602014321C2}" type="presParOf" srcId="{D3D8F0F6-9CE4-4CE1-BC84-C7B2C971C570}" destId="{73A3D23F-0D55-4986-878D-1AC7A56F7004}" srcOrd="0" destOrd="0" presId="urn:microsoft.com/office/officeart/2005/8/layout/vList2"/>
    <dgm:cxn modelId="{B0FAE239-DF0E-4F70-B768-CA577E5D6488}" type="presParOf" srcId="{D3D8F0F6-9CE4-4CE1-BC84-C7B2C971C570}" destId="{99FF5305-9809-4D9C-A3A7-E2DC569C48F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3B844-1C1E-4590-A8ED-CA8938A75C12}">
      <dsp:nvSpPr>
        <dsp:cNvPr id="0" name=""/>
        <dsp:cNvSpPr/>
      </dsp:nvSpPr>
      <dsp:spPr>
        <a:xfrm>
          <a:off x="0" y="51033"/>
          <a:ext cx="17700169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b="1" kern="1200"/>
            <a:t>Objetivos:</a:t>
          </a:r>
          <a:endParaRPr lang="pt-BR" sz="4400" kern="1200"/>
        </a:p>
      </dsp:txBody>
      <dsp:txXfrm>
        <a:off x="51517" y="102550"/>
        <a:ext cx="17597135" cy="952306"/>
      </dsp:txXfrm>
    </dsp:sp>
    <dsp:sp modelId="{54342C19-4C05-40E3-A7D8-ABF41C7044CF}">
      <dsp:nvSpPr>
        <dsp:cNvPr id="0" name=""/>
        <dsp:cNvSpPr/>
      </dsp:nvSpPr>
      <dsp:spPr>
        <a:xfrm>
          <a:off x="0" y="1106373"/>
          <a:ext cx="17700169" cy="582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80" tIns="55880" rIns="312928" bIns="55880" numCol="1" spcCol="1270" anchor="t" anchorCtr="0">
          <a:noAutofit/>
        </a:bodyPr>
        <a:lstStyle/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Ø"/>
          </a:pPr>
          <a:endParaRPr lang="pt-BR" sz="3400" kern="1200" dirty="0"/>
        </a:p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400" kern="1200" dirty="0"/>
            <a:t> Continuar analisando e acompanhando individualmente as demandas de reclamações registradas pelos beneficiários, com quantitativo limitado à capacidade da equipe de fiscalização, mas com </a:t>
          </a:r>
          <a:r>
            <a:rPr lang="pt-BR" sz="3400" b="1" kern="1200" dirty="0"/>
            <a:t>quantitativo limitado à capacidade operacional da equipe</a:t>
          </a:r>
          <a:r>
            <a:rPr lang="pt-BR" sz="3400" kern="1200" dirty="0"/>
            <a:t>.</a:t>
          </a:r>
        </a:p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400" kern="1200" dirty="0"/>
            <a:t> Não gerar novo passivo de demandas NIP, propiciando melhor distribuição da força de trabalho em ações fiscalizatórias de comportamento mais macro do ente regulado. </a:t>
          </a:r>
        </a:p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400" kern="1200" dirty="0"/>
            <a:t> Realizar análises tempestivas sobre demandas com um período potencial de até 45 dias após a geração da amostra.</a:t>
          </a:r>
        </a:p>
        <a:p>
          <a:pPr marL="285750" lvl="1" indent="-285750" algn="just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400" kern="1200" dirty="0"/>
            <a:t> Possibilitar outras ações tempestivas não apenas pela DIFIS, mas também por parte de outras Diretorias da ANS, considerando a análise mais célere contribuir para identificação de novos comportamentos alheios à regulação.</a:t>
          </a:r>
        </a:p>
      </dsp:txBody>
      <dsp:txXfrm>
        <a:off x="0" y="1106373"/>
        <a:ext cx="17700169" cy="582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32179-4E6C-4F25-B16E-5F5380850165}">
      <dsp:nvSpPr>
        <dsp:cNvPr id="0" name=""/>
        <dsp:cNvSpPr/>
      </dsp:nvSpPr>
      <dsp:spPr>
        <a:xfrm>
          <a:off x="0" y="25065"/>
          <a:ext cx="17700169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200" b="1" kern="1200"/>
            <a:t>Princípios e Diretrizes:</a:t>
          </a:r>
          <a:endParaRPr lang="pt-BR" sz="4200" kern="1200"/>
        </a:p>
      </dsp:txBody>
      <dsp:txXfrm>
        <a:off x="49176" y="74241"/>
        <a:ext cx="17601817" cy="909018"/>
      </dsp:txXfrm>
    </dsp:sp>
    <dsp:sp modelId="{1AFE726D-F556-4D8B-B5DA-80501AE4E52A}">
      <dsp:nvSpPr>
        <dsp:cNvPr id="0" name=""/>
        <dsp:cNvSpPr/>
      </dsp:nvSpPr>
      <dsp:spPr>
        <a:xfrm>
          <a:off x="0" y="1032435"/>
          <a:ext cx="17700169" cy="365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80" tIns="53340" rIns="298704" bIns="53340" numCol="1" spcCol="1270" anchor="t" anchorCtr="0">
          <a:noAutofit/>
        </a:bodyPr>
        <a:lstStyle/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endParaRPr lang="pt-BR" sz="3300" kern="1200" dirty="0"/>
        </a:p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300" kern="1200" dirty="0"/>
            <a:t> Amostra gerada através de planos amostrais probabilísticos, com erro-padrão e intervalo de confiança definidos e divulgados por meio de nota técnica.</a:t>
          </a:r>
        </a:p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300" kern="1200" dirty="0"/>
            <a:t> Todas as demandas têm possiblidade de serem selecionadas, independentes dos planos amostrais utilizados.</a:t>
          </a:r>
        </a:p>
        <a:p>
          <a:pPr marL="285750" lvl="1" indent="-285750" algn="just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300" kern="1200" dirty="0"/>
            <a:t> Representação da amostra com base no quantitativo de reclamações, na linha da atividade fiscalizatória proporcional ao risco, com potencial inclusão de critérios adicionais de risco.</a:t>
          </a:r>
        </a:p>
      </dsp:txBody>
      <dsp:txXfrm>
        <a:off x="0" y="1032435"/>
        <a:ext cx="17700169" cy="3651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02245-22F7-4460-8F67-783F4FB4F677}">
      <dsp:nvSpPr>
        <dsp:cNvPr id="0" name=""/>
        <dsp:cNvSpPr/>
      </dsp:nvSpPr>
      <dsp:spPr>
        <a:xfrm>
          <a:off x="0" y="25912"/>
          <a:ext cx="17700169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b="1" kern="1200"/>
            <a:t>Princípios e Diretrizes:</a:t>
          </a:r>
          <a:endParaRPr lang="pt-BR" sz="4500" kern="1200"/>
        </a:p>
      </dsp:txBody>
      <dsp:txXfrm>
        <a:off x="52688" y="78600"/>
        <a:ext cx="17594793" cy="973949"/>
      </dsp:txXfrm>
    </dsp:sp>
    <dsp:sp modelId="{2EFD2408-A426-486E-9F1C-EB1CA9132D67}">
      <dsp:nvSpPr>
        <dsp:cNvPr id="0" name=""/>
        <dsp:cNvSpPr/>
      </dsp:nvSpPr>
      <dsp:spPr>
        <a:xfrm>
          <a:off x="0" y="1105237"/>
          <a:ext cx="17700169" cy="4378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80" tIns="57150" rIns="320040" bIns="57150" numCol="1" spcCol="1270" anchor="t" anchorCtr="0">
          <a:noAutofit/>
        </a:bodyPr>
        <a:lstStyle/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500" kern="1200" dirty="0"/>
            <a:t>Periodicidade da entrega da amostra – Potencialmente mensal.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500" kern="1200" dirty="0"/>
            <a:t>A amostra deve abarcar o mesmo critério hoje já adotado para análises no âmbito da NIP: demandas em que o beneficiário informou que o problema não foi resolvido após o período de mediação.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v"/>
          </a:pPr>
          <a:r>
            <a:rPr lang="pt-BR" sz="3500" kern="1200" dirty="0"/>
            <a:t>Replicar determinadas características do universo de reclamações, como, por exemplo, proporção de demandas por tema e subtema.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None/>
          </a:pPr>
          <a:r>
            <a:rPr lang="pt-BR" sz="3500" b="1" kern="1200" dirty="0"/>
            <a:t>Obs</a:t>
          </a:r>
          <a:r>
            <a:rPr lang="pt-BR" sz="3500" kern="1200" dirty="0"/>
            <a:t>.: A criação de critérios de amostra não afasta a possibilidade de outra análises individualizadas por parte da ANS.</a:t>
          </a:r>
        </a:p>
      </dsp:txBody>
      <dsp:txXfrm>
        <a:off x="0" y="1105237"/>
        <a:ext cx="17700169" cy="4378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3D23F-0D55-4986-878D-1AC7A56F7004}">
      <dsp:nvSpPr>
        <dsp:cNvPr id="0" name=""/>
        <dsp:cNvSpPr/>
      </dsp:nvSpPr>
      <dsp:spPr>
        <a:xfrm>
          <a:off x="0" y="65677"/>
          <a:ext cx="17700169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500" b="1" kern="1200"/>
            <a:t>Simulações:</a:t>
          </a:r>
          <a:endParaRPr lang="pt-BR" sz="4500" kern="1200"/>
        </a:p>
      </dsp:txBody>
      <dsp:txXfrm>
        <a:off x="52688" y="118365"/>
        <a:ext cx="17594793" cy="973949"/>
      </dsp:txXfrm>
    </dsp:sp>
    <dsp:sp modelId="{99FF5305-9809-4D9C-A3A7-E2DC569C48FB}">
      <dsp:nvSpPr>
        <dsp:cNvPr id="0" name=""/>
        <dsp:cNvSpPr/>
      </dsp:nvSpPr>
      <dsp:spPr>
        <a:xfrm>
          <a:off x="0" y="1145002"/>
          <a:ext cx="17700169" cy="232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1980" tIns="57150" rIns="320040" bIns="57150" numCol="1" spcCol="1270" anchor="t" anchorCtr="0">
          <a:noAutofit/>
        </a:bodyPr>
        <a:lstStyle/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500" kern="1200" dirty="0"/>
            <a:t>Realizar 10.000 repetições em cada plano amostral para identificar a eficiência da técnica.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500" kern="1200" dirty="0"/>
            <a:t>Identificar qual o plano amostral com menor erro padrão. </a:t>
          </a:r>
        </a:p>
        <a:p>
          <a:pPr marL="285750" lvl="1" indent="-285750" algn="just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500" kern="1200" dirty="0"/>
            <a:t>Identificar demais características, como proporções dos temas, subtemas, volume por operadora, etc.</a:t>
          </a:r>
        </a:p>
      </dsp:txBody>
      <dsp:txXfrm>
        <a:off x="0" y="1145002"/>
        <a:ext cx="17700169" cy="2328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Slide</a:t>
            </a:r>
            <a:r>
              <a:rPr lang="pt-BR" baseline="0"/>
              <a:t> para análise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44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Slide</a:t>
            </a:r>
            <a:r>
              <a:rPr lang="pt-BR" baseline="0"/>
              <a:t> para análise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6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Slide</a:t>
            </a:r>
            <a:r>
              <a:rPr lang="pt-BR" baseline="0"/>
              <a:t> para análise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375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Slide</a:t>
            </a:r>
            <a:r>
              <a:rPr lang="pt-BR" baseline="0"/>
              <a:t> para análise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42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7" y="0"/>
            <a:ext cx="18278208" cy="16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573581" y="2409070"/>
            <a:ext cx="13430324" cy="109093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pt-BR" sz="6000" dirty="0">
                <a:solidFill>
                  <a:srgbClr val="007373"/>
                </a:solidFill>
                <a:ea typeface="Calibri"/>
                <a:cs typeface="Calibri"/>
              </a:rPr>
              <a:t>Audiência pública n</a:t>
            </a:r>
            <a:r>
              <a:rPr lang="pt" sz="6000">
                <a:solidFill>
                  <a:srgbClr val="007373"/>
                </a:solidFill>
                <a:ea typeface="+mj-lt"/>
                <a:cs typeface="+mj-lt"/>
              </a:rPr>
              <a:t>º 43/2024</a:t>
            </a:r>
            <a:endParaRPr lang="pt-BR" sz="6000" dirty="0">
              <a:solidFill>
                <a:srgbClr val="007373"/>
              </a:solidFill>
              <a:ea typeface="Calibri"/>
              <a:cs typeface="Calibri"/>
            </a:endParaRPr>
          </a:p>
          <a:p>
            <a:pPr algn="ctr">
              <a:defRPr/>
            </a:pPr>
            <a:endParaRPr lang="pt-BR" sz="6000" dirty="0">
              <a:solidFill>
                <a:srgbClr val="007373"/>
              </a:solidFill>
              <a:ea typeface="Calibri"/>
              <a:cs typeface="Calibri"/>
            </a:endParaRPr>
          </a:p>
          <a:p>
            <a:pPr algn="ctr">
              <a:defRPr/>
            </a:pPr>
            <a:r>
              <a:rPr lang="pt-BR" sz="6000" dirty="0">
                <a:solidFill>
                  <a:srgbClr val="007373"/>
                </a:solidFill>
                <a:ea typeface="Calibri"/>
                <a:cs typeface="Calibri"/>
              </a:rPr>
              <a:t> CONTINUAÇÃO DA ALTERNATIVA 4 -</a:t>
            </a:r>
            <a:endParaRPr lang="pt-BR" sz="6000" b="0">
              <a:solidFill>
                <a:srgbClr val="000000"/>
              </a:solidFill>
              <a:ea typeface="Calibri"/>
              <a:cs typeface="Calibri"/>
            </a:endParaRPr>
          </a:p>
          <a:p>
            <a:pPr algn="ctr">
              <a:defRPr/>
            </a:pPr>
            <a:r>
              <a:rPr lang="pt-BR" sz="6000" dirty="0">
                <a:solidFill>
                  <a:srgbClr val="007373"/>
                </a:solidFill>
                <a:ea typeface="Calibri"/>
                <a:cs typeface="Calibri"/>
              </a:rPr>
              <a:t>plano amostral de demandas individuais - 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663677" y="9249403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/>
                <a:ea typeface="Calibri"/>
                <a:cs typeface="Arial"/>
              </a:rPr>
              <a:t>Junho/2024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1704704" y="7577133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solidFill>
                  <a:srgbClr val="6D983F"/>
                </a:solidFill>
                <a:latin typeface="Calibri"/>
                <a:ea typeface="Calibri"/>
                <a:cs typeface="Arial"/>
              </a:rPr>
              <a:t>DIRETORIA DE FISCALIZAÇÃO</a:t>
            </a:r>
          </a:p>
          <a:p>
            <a:pPr algn="r"/>
            <a:endParaRPr lang="pt-BR" sz="2000" b="1" dirty="0">
              <a:solidFill>
                <a:srgbClr val="6D983F"/>
              </a:solidFill>
              <a:latin typeface="Calibri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11361804" y="7577133"/>
            <a:ext cx="6299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1600" b="1">
              <a:solidFill>
                <a:srgbClr val="6D983F"/>
              </a:solidFill>
              <a:latin typeface="Calibri" panose="020F0502020204030204" pitchFamily="34" charset="0"/>
              <a:ea typeface="Calibri"/>
            </a:endParaRP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480" y="318964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EC08BCE-2945-4867-85BB-D4D77E75DFDB}"/>
              </a:ext>
            </a:extLst>
          </p:cNvPr>
          <p:cNvSpPr txBox="1"/>
          <p:nvPr/>
        </p:nvSpPr>
        <p:spPr>
          <a:xfrm>
            <a:off x="2519265" y="9808583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pt-BR" sz="1400"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A4015D5-23F9-D68A-B72D-6E0292FF3FDB}"/>
              </a:ext>
            </a:extLst>
          </p:cNvPr>
          <p:cNvSpPr txBox="1"/>
          <p:nvPr/>
        </p:nvSpPr>
        <p:spPr>
          <a:xfrm>
            <a:off x="571500" y="4229100"/>
            <a:ext cx="17144999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>
              <a:solidFill>
                <a:srgbClr val="162937"/>
              </a:solidFill>
              <a:latin typeface="rawline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083AEC4-FA2F-9D4B-9925-399F348626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258009"/>
              </p:ext>
            </p:extLst>
          </p:nvPr>
        </p:nvGraphicFramePr>
        <p:xfrm>
          <a:off x="474739" y="1542143"/>
          <a:ext cx="17700169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D42E6F8-B7F4-C46F-1542-F3D252048790}"/>
              </a:ext>
            </a:extLst>
          </p:cNvPr>
          <p:cNvSpPr txBox="1"/>
          <p:nvPr/>
        </p:nvSpPr>
        <p:spPr>
          <a:xfrm>
            <a:off x="5268275" y="594218"/>
            <a:ext cx="12925364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007373"/>
                </a:solidFill>
                <a:cs typeface="Calibri"/>
              </a:rPr>
              <a:t>Princípios e Diretrizes da Amostra (continuação da Alternativa 4)</a:t>
            </a:r>
            <a:endParaRPr lang="pt-BR" b="1" dirty="0">
              <a:solidFill>
                <a:srgbClr val="007373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6963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EC08BCE-2945-4867-85BB-D4D77E75DFDB}"/>
              </a:ext>
            </a:extLst>
          </p:cNvPr>
          <p:cNvSpPr txBox="1"/>
          <p:nvPr/>
        </p:nvSpPr>
        <p:spPr>
          <a:xfrm>
            <a:off x="2519265" y="9808583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pt-BR" sz="1400"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A4015D5-23F9-D68A-B72D-6E0292FF3FDB}"/>
              </a:ext>
            </a:extLst>
          </p:cNvPr>
          <p:cNvSpPr txBox="1"/>
          <p:nvPr/>
        </p:nvSpPr>
        <p:spPr>
          <a:xfrm>
            <a:off x="571500" y="4229100"/>
            <a:ext cx="17144999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>
              <a:solidFill>
                <a:srgbClr val="162937"/>
              </a:solidFill>
              <a:latin typeface="rawline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766E104-7CBA-70C2-7FB3-2DA2956CA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035002"/>
              </p:ext>
            </p:extLst>
          </p:nvPr>
        </p:nvGraphicFramePr>
        <p:xfrm>
          <a:off x="474739" y="1542143"/>
          <a:ext cx="17700169" cy="470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D42E6F8-B7F4-C46F-1542-F3D252048790}"/>
              </a:ext>
            </a:extLst>
          </p:cNvPr>
          <p:cNvSpPr txBox="1"/>
          <p:nvPr/>
        </p:nvSpPr>
        <p:spPr>
          <a:xfrm>
            <a:off x="5268275" y="594218"/>
            <a:ext cx="12925364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007373"/>
                </a:solidFill>
                <a:cs typeface="Calibri"/>
              </a:rPr>
              <a:t>Princípios e Diretrizes da Amostra (continuação da Alternativa 4)</a:t>
            </a:r>
            <a:endParaRPr lang="pt-BR" b="1" dirty="0">
              <a:solidFill>
                <a:srgbClr val="007373"/>
              </a:solidFill>
              <a:ea typeface="Calibri"/>
              <a:cs typeface="Calibri"/>
            </a:endParaRPr>
          </a:p>
        </p:txBody>
      </p:sp>
      <p:pic>
        <p:nvPicPr>
          <p:cNvPr id="7" name="Imagem 6" descr="Imagem em preto e branco de homens&#10;&#10;Descrição gerada automaticamente com confiança média">
            <a:extLst>
              <a:ext uri="{FF2B5EF4-FFF2-40B4-BE49-F238E27FC236}">
                <a16:creationId xmlns:a16="http://schemas.microsoft.com/office/drawing/2014/main" id="{6A7AFA95-F8D3-A766-4BFB-319C469A8E1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2" b="28808"/>
          <a:stretch/>
        </p:blipFill>
        <p:spPr>
          <a:xfrm>
            <a:off x="2006119" y="7481485"/>
            <a:ext cx="5776477" cy="26762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F8DCB09-45C3-87D5-E3FA-725CFBA3398C}"/>
              </a:ext>
            </a:extLst>
          </p:cNvPr>
          <p:cNvSpPr txBox="1"/>
          <p:nvPr/>
        </p:nvSpPr>
        <p:spPr>
          <a:xfrm>
            <a:off x="1771551" y="7254611"/>
            <a:ext cx="6993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cs typeface="Calibri"/>
              </a:rPr>
              <a:t>Universo de Demandas de Reclamação</a:t>
            </a:r>
            <a:endParaRPr lang="pt-BR" sz="3200" b="1" dirty="0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3DB9682D-E20B-23A7-2129-64CD30919F5D}"/>
              </a:ext>
            </a:extLst>
          </p:cNvPr>
          <p:cNvSpPr/>
          <p:nvPr/>
        </p:nvSpPr>
        <p:spPr>
          <a:xfrm>
            <a:off x="8841292" y="8488680"/>
            <a:ext cx="2466215" cy="614174"/>
          </a:xfrm>
          <a:prstGeom prst="rightArrow">
            <a:avLst>
              <a:gd name="adj1" fmla="val 42858"/>
              <a:gd name="adj2" fmla="val 64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 descr="Imagem em preto e branco de homens&#10;&#10;Descrição gerada automaticamente com confiança média">
            <a:extLst>
              <a:ext uri="{FF2B5EF4-FFF2-40B4-BE49-F238E27FC236}">
                <a16:creationId xmlns:a16="http://schemas.microsoft.com/office/drawing/2014/main" id="{63068707-BED3-743D-E627-CFE81CD73B6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7" t="24862" r="30826" b="28808"/>
          <a:stretch/>
        </p:blipFill>
        <p:spPr>
          <a:xfrm>
            <a:off x="13139544" y="7457635"/>
            <a:ext cx="2359535" cy="267626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3FA519-C1A7-AFD9-B335-F1485CBD4DD5}"/>
              </a:ext>
            </a:extLst>
          </p:cNvPr>
          <p:cNvSpPr txBox="1"/>
          <p:nvPr/>
        </p:nvSpPr>
        <p:spPr>
          <a:xfrm>
            <a:off x="13486968" y="7254611"/>
            <a:ext cx="1664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cs typeface="Calibri"/>
              </a:rPr>
              <a:t>Amostra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12082563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 txBox="1">
            <a:spLocks/>
          </p:cNvSpPr>
          <p:nvPr/>
        </p:nvSpPr>
        <p:spPr bwMode="auto">
          <a:xfrm>
            <a:off x="9360025" y="9792623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EC08BCE-2945-4867-85BB-D4D77E75DFDB}"/>
              </a:ext>
            </a:extLst>
          </p:cNvPr>
          <p:cNvSpPr txBox="1"/>
          <p:nvPr/>
        </p:nvSpPr>
        <p:spPr>
          <a:xfrm>
            <a:off x="2519265" y="9808583"/>
            <a:ext cx="18473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pt-BR" sz="1400"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A4015D5-23F9-D68A-B72D-6E0292FF3FDB}"/>
              </a:ext>
            </a:extLst>
          </p:cNvPr>
          <p:cNvSpPr txBox="1"/>
          <p:nvPr/>
        </p:nvSpPr>
        <p:spPr>
          <a:xfrm>
            <a:off x="571500" y="4229100"/>
            <a:ext cx="17144999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>
              <a:solidFill>
                <a:srgbClr val="162937"/>
              </a:solidFill>
              <a:latin typeface="rawline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3E73DF0-6AB9-0E35-05F9-805DF019D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993339"/>
              </p:ext>
            </p:extLst>
          </p:nvPr>
        </p:nvGraphicFramePr>
        <p:xfrm>
          <a:off x="474739" y="1542143"/>
          <a:ext cx="17700169" cy="550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D42E6F8-B7F4-C46F-1542-F3D252048790}"/>
              </a:ext>
            </a:extLst>
          </p:cNvPr>
          <p:cNvSpPr txBox="1"/>
          <p:nvPr/>
        </p:nvSpPr>
        <p:spPr>
          <a:xfrm>
            <a:off x="5268275" y="594218"/>
            <a:ext cx="12925364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007373"/>
                </a:solidFill>
                <a:cs typeface="Calibri"/>
              </a:rPr>
              <a:t>Princípios e Diretrizes da Amostra (continuação da Alternativa 4)</a:t>
            </a:r>
            <a:endParaRPr lang="pt-BR" b="1" dirty="0">
              <a:solidFill>
                <a:srgbClr val="007373"/>
              </a:solidFill>
              <a:ea typeface="Calibri"/>
              <a:cs typeface="Calibri"/>
            </a:endParaRPr>
          </a:p>
        </p:txBody>
      </p:sp>
      <p:pic>
        <p:nvPicPr>
          <p:cNvPr id="7" name="Imagem 6" descr="Imagem em preto e branco de homens&#10;&#10;Descrição gerada automaticamente com confiança média">
            <a:extLst>
              <a:ext uri="{FF2B5EF4-FFF2-40B4-BE49-F238E27FC236}">
                <a16:creationId xmlns:a16="http://schemas.microsoft.com/office/drawing/2014/main" id="{6A7AFA95-F8D3-A766-4BFB-319C469A8E1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62" b="28808"/>
          <a:stretch/>
        </p:blipFill>
        <p:spPr>
          <a:xfrm>
            <a:off x="2006119" y="7481485"/>
            <a:ext cx="5776477" cy="26762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F8DCB09-45C3-87D5-E3FA-725CFBA3398C}"/>
              </a:ext>
            </a:extLst>
          </p:cNvPr>
          <p:cNvSpPr txBox="1"/>
          <p:nvPr/>
        </p:nvSpPr>
        <p:spPr>
          <a:xfrm>
            <a:off x="1771551" y="7254611"/>
            <a:ext cx="6993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cs typeface="Calibri"/>
              </a:rPr>
              <a:t>Universo de Demandas de Reclamação</a:t>
            </a:r>
            <a:endParaRPr lang="pt-BR" sz="3200" b="1" dirty="0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3DB9682D-E20B-23A7-2129-64CD30919F5D}"/>
              </a:ext>
            </a:extLst>
          </p:cNvPr>
          <p:cNvSpPr/>
          <p:nvPr/>
        </p:nvSpPr>
        <p:spPr>
          <a:xfrm>
            <a:off x="8841292" y="8488680"/>
            <a:ext cx="2466215" cy="614174"/>
          </a:xfrm>
          <a:prstGeom prst="rightArrow">
            <a:avLst>
              <a:gd name="adj1" fmla="val 42858"/>
              <a:gd name="adj2" fmla="val 649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 descr="Imagem em preto e branco de homens&#10;&#10;Descrição gerada automaticamente com confiança média">
            <a:extLst>
              <a:ext uri="{FF2B5EF4-FFF2-40B4-BE49-F238E27FC236}">
                <a16:creationId xmlns:a16="http://schemas.microsoft.com/office/drawing/2014/main" id="{63068707-BED3-743D-E627-CFE81CD73B6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7" t="24862" r="30826" b="28808"/>
          <a:stretch/>
        </p:blipFill>
        <p:spPr>
          <a:xfrm>
            <a:off x="13139544" y="7457635"/>
            <a:ext cx="2359535" cy="267626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3FA519-C1A7-AFD9-B335-F1485CBD4DD5}"/>
              </a:ext>
            </a:extLst>
          </p:cNvPr>
          <p:cNvSpPr txBox="1"/>
          <p:nvPr/>
        </p:nvSpPr>
        <p:spPr>
          <a:xfrm>
            <a:off x="13486968" y="7254611"/>
            <a:ext cx="1664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cs typeface="Calibri"/>
              </a:rPr>
              <a:t>Amostra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83825643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DB985107-BFB6-46F2-875A-804E153DB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1" y="-16"/>
            <a:ext cx="18286400" cy="1269888"/>
          </a:xfrm>
          <a:prstGeom prst="rect">
            <a:avLst/>
          </a:prstGeom>
        </p:spPr>
      </p:pic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7AE98C7-3ED2-3FFC-A3B3-50A4BFCA4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8339113"/>
              </p:ext>
            </p:extLst>
          </p:nvPr>
        </p:nvGraphicFramePr>
        <p:xfrm>
          <a:off x="293914" y="6253372"/>
          <a:ext cx="17700169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8D42E6F8-B7F4-C46F-1542-F3D252048790}"/>
              </a:ext>
            </a:extLst>
          </p:cNvPr>
          <p:cNvSpPr txBox="1"/>
          <p:nvPr/>
        </p:nvSpPr>
        <p:spPr>
          <a:xfrm>
            <a:off x="5268275" y="594218"/>
            <a:ext cx="12925364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t-BR" b="1" dirty="0">
                <a:solidFill>
                  <a:srgbClr val="007373"/>
                </a:solidFill>
                <a:cs typeface="Calibri"/>
              </a:rPr>
              <a:t>Planos Amostrais (continuação da Alternativa 4)</a:t>
            </a:r>
            <a:endParaRPr lang="pt-BR" b="1" dirty="0">
              <a:solidFill>
                <a:srgbClr val="007373"/>
              </a:solidFill>
              <a:ea typeface="Calibri"/>
              <a:cs typeface="Calibr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94776DC-7488-6F2B-0441-28592AE20A1A}"/>
              </a:ext>
            </a:extLst>
          </p:cNvPr>
          <p:cNvSpPr txBox="1"/>
          <p:nvPr/>
        </p:nvSpPr>
        <p:spPr>
          <a:xfrm>
            <a:off x="293915" y="1407229"/>
            <a:ext cx="17700169" cy="47397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3600" b="1" dirty="0">
                <a:cs typeface="Calibri"/>
              </a:rPr>
              <a:t>Técnicas de Amostragem:</a:t>
            </a:r>
          </a:p>
          <a:p>
            <a:pPr algn="just"/>
            <a:endParaRPr lang="pt-BR" sz="3600" b="1" dirty="0">
              <a:cs typeface="Calibri"/>
            </a:endParaRPr>
          </a:p>
          <a:p>
            <a:pPr algn="just"/>
            <a:r>
              <a:rPr lang="pt-BR" sz="3600" dirty="0">
                <a:cs typeface="Calibri"/>
              </a:rPr>
              <a:t>Diferentes técnicas de amostragem </a:t>
            </a:r>
            <a:r>
              <a:rPr lang="pt-BR" sz="3600">
                <a:cs typeface="Calibri"/>
              </a:rPr>
              <a:t>possíveis a fim </a:t>
            </a:r>
            <a:r>
              <a:rPr lang="pt-BR" sz="3600" dirty="0">
                <a:cs typeface="Calibri"/>
              </a:rPr>
              <a:t>de identificar os melhores modelos amostrais, como, por exemplo:</a:t>
            </a:r>
          </a:p>
          <a:p>
            <a:pPr marL="457200" indent="-457200" algn="just">
              <a:buFont typeface="Arial,Sans-Serif"/>
              <a:buChar char="•"/>
            </a:pPr>
            <a:endParaRPr lang="pt-BR" sz="3200" dirty="0">
              <a:cs typeface="Calibri"/>
            </a:endParaRPr>
          </a:p>
          <a:p>
            <a:pPr marL="457200" indent="-457200" algn="just">
              <a:spcAft>
                <a:spcPts val="1800"/>
              </a:spcAft>
              <a:buFont typeface="Arial,Sans-Serif"/>
              <a:buChar char="•"/>
            </a:pPr>
            <a:r>
              <a:rPr lang="pt-BR" sz="3200" dirty="0">
                <a:cs typeface="Calibri"/>
              </a:rPr>
              <a:t>Amostra Aleatória Simples</a:t>
            </a:r>
          </a:p>
          <a:p>
            <a:pPr marL="457200" indent="-457200" algn="just">
              <a:spcAft>
                <a:spcPts val="1800"/>
              </a:spcAft>
              <a:buFont typeface="Arial,Sans-Serif"/>
              <a:buChar char="•"/>
            </a:pPr>
            <a:r>
              <a:rPr lang="pt-BR" sz="3200" dirty="0">
                <a:cs typeface="Calibri"/>
              </a:rPr>
              <a:t>Amostra Aleatória Estratificada</a:t>
            </a:r>
          </a:p>
          <a:p>
            <a:pPr marL="457200" indent="-457200" algn="just">
              <a:spcAft>
                <a:spcPts val="1800"/>
              </a:spcAft>
              <a:buFont typeface="Arial,Sans-Serif"/>
              <a:buChar char="•"/>
            </a:pPr>
            <a:r>
              <a:rPr lang="pt-BR" sz="3200" dirty="0">
                <a:cs typeface="Calibri"/>
              </a:rPr>
              <a:t>Amostra Aleatória por Clusters</a:t>
            </a:r>
          </a:p>
        </p:txBody>
      </p:sp>
    </p:spTree>
    <p:extLst>
      <p:ext uri="{BB962C8B-B14F-4D97-AF65-F5344CB8AC3E}">
        <p14:creationId xmlns:p14="http://schemas.microsoft.com/office/powerpoint/2010/main" val="315629846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6E768FF08DC0A44B9A4FF5708EE2699" ma:contentTypeVersion="9" ma:contentTypeDescription="Crie um novo documento." ma:contentTypeScope="" ma:versionID="28298b4c4e7cb08db79f1af10f429d9e">
  <xsd:schema xmlns:xsd="http://www.w3.org/2001/XMLSchema" xmlns:xs="http://www.w3.org/2001/XMLSchema" xmlns:p="http://schemas.microsoft.com/office/2006/metadata/properties" xmlns:ns2="8b6638a4-9534-4c32-9e15-6ef9c52349c6" xmlns:ns3="c6f54500-6c8d-4842-8acf-cf87c997c0af" targetNamespace="http://schemas.microsoft.com/office/2006/metadata/properties" ma:root="true" ma:fieldsID="d26c64a4ca9ca730b854db835017c687" ns2:_="" ns3:_="">
    <xsd:import namespace="8b6638a4-9534-4c32-9e15-6ef9c52349c6"/>
    <xsd:import namespace="c6f54500-6c8d-4842-8acf-cf87c997c0a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638a4-9534-4c32-9e15-6ef9c52349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54500-6c8d-4842-8acf-cf87c997c0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4" nillable="true" ma:displayName="Status de liberação" ma:internalName="Status_x0020_de_x0020_libera_x00e7__x00e3_o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6f54500-6c8d-4842-8acf-cf87c997c0af" xsi:nil="true"/>
  </documentManagement>
</p:properties>
</file>

<file path=customXml/itemProps1.xml><?xml version="1.0" encoding="utf-8"?>
<ds:datastoreItem xmlns:ds="http://schemas.openxmlformats.org/officeDocument/2006/customXml" ds:itemID="{580F0410-B175-40F3-8BC3-9478D42F5C13}">
  <ds:schemaRefs>
    <ds:schemaRef ds:uri="8b6638a4-9534-4c32-9e15-6ef9c52349c6"/>
    <ds:schemaRef ds:uri="c6f54500-6c8d-4842-8acf-cf87c997c0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3C2387-1A42-477C-BEBC-BBCF02E243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9E053-89DA-4AC9-900D-D6D60A3BAE3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c6f54500-6c8d-4842-8acf-cf87c997c0af"/>
    <ds:schemaRef ds:uri="8b6638a4-9534-4c32-9e15-6ef9c52349c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350</TotalTime>
  <Words>454</Words>
  <Application>Microsoft Office PowerPoint</Application>
  <PresentationFormat>Personalizar</PresentationFormat>
  <Paragraphs>51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Arial,Sans-Serif</vt:lpstr>
      <vt:lpstr>Calibri</vt:lpstr>
      <vt:lpstr>rawline</vt:lpstr>
      <vt:lpstr>Wingdings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Mariana Saavedra Cale Da Costa</cp:lastModifiedBy>
  <cp:revision>273</cp:revision>
  <dcterms:created xsi:type="dcterms:W3CDTF">2016-01-16T10:55:01Z</dcterms:created>
  <dcterms:modified xsi:type="dcterms:W3CDTF">2024-06-27T13:33:14Z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0x01010036E768FF08DC0A44B9A4FF5708EE2699</vt:lpwstr>
  </property>
</Properties>
</file>