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4"/>
  </p:notesMasterIdLst>
  <p:sldIdLst>
    <p:sldId id="750" r:id="rId2"/>
    <p:sldId id="836" r:id="rId3"/>
    <p:sldId id="837" r:id="rId4"/>
    <p:sldId id="838" r:id="rId5"/>
    <p:sldId id="814" r:id="rId6"/>
    <p:sldId id="834" r:id="rId7"/>
    <p:sldId id="835" r:id="rId8"/>
    <p:sldId id="833" r:id="rId9"/>
    <p:sldId id="821" r:id="rId10"/>
    <p:sldId id="822" r:id="rId11"/>
    <p:sldId id="823" r:id="rId12"/>
    <p:sldId id="689" r:id="rId13"/>
  </p:sldIdLst>
  <p:sldSz cx="18288000" cy="10287000"/>
  <p:notesSz cx="6858000" cy="9144000"/>
  <p:custDataLst>
    <p:tags r:id="rId15"/>
  </p:custDataLst>
  <p:defaultTextStyle>
    <a:defPPr>
      <a:defRPr lang="pt-BR"/>
    </a:defPPr>
    <a:lvl1pPr marL="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4A5B2796-1A49-4A19-8942-96C3A28C94D5}">
          <p14:sldIdLst>
            <p14:sldId id="750"/>
            <p14:sldId id="836"/>
            <p14:sldId id="837"/>
            <p14:sldId id="838"/>
            <p14:sldId id="814"/>
            <p14:sldId id="834"/>
            <p14:sldId id="835"/>
            <p14:sldId id="833"/>
            <p14:sldId id="821"/>
            <p14:sldId id="822"/>
            <p14:sldId id="823"/>
            <p14:sldId id="6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63" userDrawn="1">
          <p15:clr>
            <a:srgbClr val="A4A3A4"/>
          </p15:clr>
        </p15:guide>
        <p15:guide id="3" orient="horz" pos="5349" userDrawn="1">
          <p15:clr>
            <a:srgbClr val="A4A3A4"/>
          </p15:clr>
        </p15:guide>
        <p15:guide id="4" pos="1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521"/>
    <a:srgbClr val="006E89"/>
    <a:srgbClr val="007373"/>
    <a:srgbClr val="6D983F"/>
    <a:srgbClr val="8CBB59"/>
    <a:srgbClr val="DF4F3B"/>
    <a:srgbClr val="00C0BC"/>
    <a:srgbClr val="0679A9"/>
    <a:srgbClr val="FF9933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9700C7-1918-46D1-BD21-70650F916BB9}" v="78" dt="2024-06-25T20:00:59.424"/>
    <p1510:client id="{2BB35B0A-5D3B-4CD2-B4C6-15B9A4831612}" v="5543" dt="2024-06-25T23:49:24.697"/>
    <p1510:client id="{2DB48BCD-5EF5-4E53-AD68-B89ED52199F4}" v="67" dt="2024-06-25T12:35:32.360"/>
    <p1510:client id="{341592E8-D9C2-491D-A9C4-1BA7D0D9F9E5}" v="2214" dt="2024-06-25T13:55:10.727"/>
    <p1510:client id="{5D1DD589-6E2F-4BD8-965E-1A1CF9890D61}" v="69" dt="2024-06-25T14:48:48.169"/>
    <p1510:client id="{8CFACA55-4218-4754-A66A-E8C30DB7C0D3}" v="9" dt="2024-06-26T13:46:11.391"/>
    <p1510:client id="{E9CE55E4-97F9-A254-E142-A5D3EC98D7C6}" v="427" dt="2024-06-27T12:09:27.692"/>
    <p1510:client id="{EADAD69E-F602-4E75-BD04-47C6024032D9}" v="82" dt="2024-06-25T12:44:23.6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98" autoAdjust="0"/>
  </p:normalViewPr>
  <p:slideViewPr>
    <p:cSldViewPr snapToGrid="0">
      <p:cViewPr varScale="1">
        <p:scale>
          <a:sx n="47" d="100"/>
          <a:sy n="47" d="100"/>
        </p:scale>
        <p:origin x="1138" y="53"/>
      </p:cViewPr>
      <p:guideLst>
        <p:guide orient="horz" pos="1063"/>
        <p:guide orient="horz" pos="5349"/>
        <p:guide pos="1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A74965-7802-4D61-9759-68156AB7FA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B5AE1F55-335B-4179-B70A-CA3BF6B07337}">
      <dgm:prSet/>
      <dgm:spPr/>
      <dgm:t>
        <a:bodyPr/>
        <a:lstStyle/>
        <a:p>
          <a:r>
            <a:rPr lang="pt-BR"/>
            <a:t>I - propiciar à sociedade civil e aos agentes regulados a possibilidade de apresentar sugestões e contribuições para o processo regulatório da ANS;</a:t>
          </a:r>
        </a:p>
      </dgm:t>
    </dgm:pt>
    <dgm:pt modelId="{C0BCE9D0-B3B8-48DA-9EFD-73A9C6B456C4}" type="parTrans" cxnId="{C18B1F0C-698B-4E14-939B-2BEE8EC459BC}">
      <dgm:prSet/>
      <dgm:spPr/>
      <dgm:t>
        <a:bodyPr/>
        <a:lstStyle/>
        <a:p>
          <a:endParaRPr lang="pt-BR"/>
        </a:p>
      </dgm:t>
    </dgm:pt>
    <dgm:pt modelId="{80EF26B1-3F49-4172-9F66-909FFEF53AFF}" type="sibTrans" cxnId="{C18B1F0C-698B-4E14-939B-2BEE8EC459BC}">
      <dgm:prSet/>
      <dgm:spPr/>
      <dgm:t>
        <a:bodyPr/>
        <a:lstStyle/>
        <a:p>
          <a:endParaRPr lang="pt-BR"/>
        </a:p>
      </dgm:t>
    </dgm:pt>
    <dgm:pt modelId="{A12DEC48-1AE5-4771-AFBE-4E180BCA2CB2}">
      <dgm:prSet/>
      <dgm:spPr/>
      <dgm:t>
        <a:bodyPr/>
        <a:lstStyle/>
        <a:p>
          <a:r>
            <a:rPr lang="pt-BR"/>
            <a:t>II - identificar, da forma mais ampla possível, todos os aspectos relevantes à matéria submetida ao processo de participação social;</a:t>
          </a:r>
        </a:p>
      </dgm:t>
    </dgm:pt>
    <dgm:pt modelId="{DB4924F4-A906-4912-B649-9B79D9DCB7C1}" type="parTrans" cxnId="{775B52BE-A3DE-4695-A412-B37483323290}">
      <dgm:prSet/>
      <dgm:spPr/>
      <dgm:t>
        <a:bodyPr/>
        <a:lstStyle/>
        <a:p>
          <a:endParaRPr lang="pt-BR"/>
        </a:p>
      </dgm:t>
    </dgm:pt>
    <dgm:pt modelId="{CC16AC47-6964-42FB-AED8-AC7EE488112B}" type="sibTrans" cxnId="{775B52BE-A3DE-4695-A412-B37483323290}">
      <dgm:prSet/>
      <dgm:spPr/>
      <dgm:t>
        <a:bodyPr/>
        <a:lstStyle/>
        <a:p>
          <a:endParaRPr lang="pt-BR"/>
        </a:p>
      </dgm:t>
    </dgm:pt>
    <dgm:pt modelId="{5BBA24C7-2C05-4DF9-8D8E-0E18B1CD4F9B}">
      <dgm:prSet/>
      <dgm:spPr/>
      <dgm:t>
        <a:bodyPr/>
        <a:lstStyle/>
        <a:p>
          <a:r>
            <a:rPr lang="pt-BR"/>
            <a:t>III- dar maior legitimidade aos atos normativos e decisórios emitidos pela ANS; e</a:t>
          </a:r>
        </a:p>
      </dgm:t>
    </dgm:pt>
    <dgm:pt modelId="{59597743-BC59-4106-AB15-58F3FB4438C9}" type="parTrans" cxnId="{813D38AF-1B0A-467C-AED1-E7C01294569A}">
      <dgm:prSet/>
      <dgm:spPr/>
      <dgm:t>
        <a:bodyPr/>
        <a:lstStyle/>
        <a:p>
          <a:endParaRPr lang="pt-BR"/>
        </a:p>
      </dgm:t>
    </dgm:pt>
    <dgm:pt modelId="{705ACF05-E2A5-41BB-A2A9-AB610A2DB77D}" type="sibTrans" cxnId="{813D38AF-1B0A-467C-AED1-E7C01294569A}">
      <dgm:prSet/>
      <dgm:spPr/>
      <dgm:t>
        <a:bodyPr/>
        <a:lstStyle/>
        <a:p>
          <a:endParaRPr lang="pt-BR"/>
        </a:p>
      </dgm:t>
    </dgm:pt>
    <dgm:pt modelId="{D9B863FB-2C6F-4E69-AD6E-DB2A2C625D93}">
      <dgm:prSet/>
      <dgm:spPr/>
      <dgm:t>
        <a:bodyPr/>
        <a:lstStyle/>
        <a:p>
          <a:r>
            <a:rPr lang="pt-BR"/>
            <a:t>IV - dar publicidade à ação da ANS.</a:t>
          </a:r>
        </a:p>
      </dgm:t>
    </dgm:pt>
    <dgm:pt modelId="{5350DF58-62B9-40CA-8FDD-DA80F37C24C3}" type="parTrans" cxnId="{FB2D4473-8E23-4F9E-87B9-51ED73B29D2C}">
      <dgm:prSet/>
      <dgm:spPr/>
      <dgm:t>
        <a:bodyPr/>
        <a:lstStyle/>
        <a:p>
          <a:endParaRPr lang="pt-BR"/>
        </a:p>
      </dgm:t>
    </dgm:pt>
    <dgm:pt modelId="{23674E10-C9B7-45DF-A7D5-226640AE91FC}" type="sibTrans" cxnId="{FB2D4473-8E23-4F9E-87B9-51ED73B29D2C}">
      <dgm:prSet/>
      <dgm:spPr/>
      <dgm:t>
        <a:bodyPr/>
        <a:lstStyle/>
        <a:p>
          <a:endParaRPr lang="pt-BR"/>
        </a:p>
      </dgm:t>
    </dgm:pt>
    <dgm:pt modelId="{DA1C4EF9-B6F7-4A83-8F82-E56822879D45}" type="pres">
      <dgm:prSet presAssocID="{9CA74965-7802-4D61-9759-68156AB7FA91}" presName="linear" presStyleCnt="0">
        <dgm:presLayoutVars>
          <dgm:animLvl val="lvl"/>
          <dgm:resizeHandles val="exact"/>
        </dgm:presLayoutVars>
      </dgm:prSet>
      <dgm:spPr/>
    </dgm:pt>
    <dgm:pt modelId="{22B0076A-198A-4714-B8D8-7E7D1F5F4898}" type="pres">
      <dgm:prSet presAssocID="{B5AE1F55-335B-4179-B70A-CA3BF6B0733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5CC6CAB-B5FB-4E6B-961C-73982464B6CD}" type="pres">
      <dgm:prSet presAssocID="{80EF26B1-3F49-4172-9F66-909FFEF53AFF}" presName="spacer" presStyleCnt="0"/>
      <dgm:spPr/>
    </dgm:pt>
    <dgm:pt modelId="{DF2FB2D3-FE3F-47D3-859F-342442149E36}" type="pres">
      <dgm:prSet presAssocID="{A12DEC48-1AE5-4771-AFBE-4E180BCA2CB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A34E9DE-7EC2-4DC9-959C-DEEDBA9D3673}" type="pres">
      <dgm:prSet presAssocID="{CC16AC47-6964-42FB-AED8-AC7EE488112B}" presName="spacer" presStyleCnt="0"/>
      <dgm:spPr/>
    </dgm:pt>
    <dgm:pt modelId="{F022B268-5924-4015-90EC-1379E63719A4}" type="pres">
      <dgm:prSet presAssocID="{5BBA24C7-2C05-4DF9-8D8E-0E18B1CD4F9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2EBD3A0-1A22-4F38-BC1B-8612CE545337}" type="pres">
      <dgm:prSet presAssocID="{705ACF05-E2A5-41BB-A2A9-AB610A2DB77D}" presName="spacer" presStyleCnt="0"/>
      <dgm:spPr/>
    </dgm:pt>
    <dgm:pt modelId="{DC7EFDDB-665A-4467-AD4D-6AB1DE5C79D6}" type="pres">
      <dgm:prSet presAssocID="{D9B863FB-2C6F-4E69-AD6E-DB2A2C625D9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E97F109-D763-47BE-9C0F-DE464325F4FE}" type="presOf" srcId="{A12DEC48-1AE5-4771-AFBE-4E180BCA2CB2}" destId="{DF2FB2D3-FE3F-47D3-859F-342442149E36}" srcOrd="0" destOrd="0" presId="urn:microsoft.com/office/officeart/2005/8/layout/vList2"/>
    <dgm:cxn modelId="{C18B1F0C-698B-4E14-939B-2BEE8EC459BC}" srcId="{9CA74965-7802-4D61-9759-68156AB7FA91}" destId="{B5AE1F55-335B-4179-B70A-CA3BF6B07337}" srcOrd="0" destOrd="0" parTransId="{C0BCE9D0-B3B8-48DA-9EFD-73A9C6B456C4}" sibTransId="{80EF26B1-3F49-4172-9F66-909FFEF53AFF}"/>
    <dgm:cxn modelId="{FB2D4473-8E23-4F9E-87B9-51ED73B29D2C}" srcId="{9CA74965-7802-4D61-9759-68156AB7FA91}" destId="{D9B863FB-2C6F-4E69-AD6E-DB2A2C625D93}" srcOrd="3" destOrd="0" parTransId="{5350DF58-62B9-40CA-8FDD-DA80F37C24C3}" sibTransId="{23674E10-C9B7-45DF-A7D5-226640AE91FC}"/>
    <dgm:cxn modelId="{6856FB85-E176-45DC-913C-993D031CCFEA}" type="presOf" srcId="{9CA74965-7802-4D61-9759-68156AB7FA91}" destId="{DA1C4EF9-B6F7-4A83-8F82-E56822879D45}" srcOrd="0" destOrd="0" presId="urn:microsoft.com/office/officeart/2005/8/layout/vList2"/>
    <dgm:cxn modelId="{B1E7A395-25D9-4435-89F0-75B3D77332FA}" type="presOf" srcId="{D9B863FB-2C6F-4E69-AD6E-DB2A2C625D93}" destId="{DC7EFDDB-665A-4467-AD4D-6AB1DE5C79D6}" srcOrd="0" destOrd="0" presId="urn:microsoft.com/office/officeart/2005/8/layout/vList2"/>
    <dgm:cxn modelId="{BEFC029F-B9DA-4DF6-AD67-6CA4FC5FEFC0}" type="presOf" srcId="{5BBA24C7-2C05-4DF9-8D8E-0E18B1CD4F9B}" destId="{F022B268-5924-4015-90EC-1379E63719A4}" srcOrd="0" destOrd="0" presId="urn:microsoft.com/office/officeart/2005/8/layout/vList2"/>
    <dgm:cxn modelId="{813D38AF-1B0A-467C-AED1-E7C01294569A}" srcId="{9CA74965-7802-4D61-9759-68156AB7FA91}" destId="{5BBA24C7-2C05-4DF9-8D8E-0E18B1CD4F9B}" srcOrd="2" destOrd="0" parTransId="{59597743-BC59-4106-AB15-58F3FB4438C9}" sibTransId="{705ACF05-E2A5-41BB-A2A9-AB610A2DB77D}"/>
    <dgm:cxn modelId="{DCDDA7B8-F9C4-4487-ADC3-B75C94935A88}" type="presOf" srcId="{B5AE1F55-335B-4179-B70A-CA3BF6B07337}" destId="{22B0076A-198A-4714-B8D8-7E7D1F5F4898}" srcOrd="0" destOrd="0" presId="urn:microsoft.com/office/officeart/2005/8/layout/vList2"/>
    <dgm:cxn modelId="{775B52BE-A3DE-4695-A412-B37483323290}" srcId="{9CA74965-7802-4D61-9759-68156AB7FA91}" destId="{A12DEC48-1AE5-4771-AFBE-4E180BCA2CB2}" srcOrd="1" destOrd="0" parTransId="{DB4924F4-A906-4912-B649-9B79D9DCB7C1}" sibTransId="{CC16AC47-6964-42FB-AED8-AC7EE488112B}"/>
    <dgm:cxn modelId="{885A76E1-0C77-4DC2-B7AB-0185526F7B79}" type="presParOf" srcId="{DA1C4EF9-B6F7-4A83-8F82-E56822879D45}" destId="{22B0076A-198A-4714-B8D8-7E7D1F5F4898}" srcOrd="0" destOrd="0" presId="urn:microsoft.com/office/officeart/2005/8/layout/vList2"/>
    <dgm:cxn modelId="{369412A7-2F16-4F62-8AA8-5DF1301290A0}" type="presParOf" srcId="{DA1C4EF9-B6F7-4A83-8F82-E56822879D45}" destId="{95CC6CAB-B5FB-4E6B-961C-73982464B6CD}" srcOrd="1" destOrd="0" presId="urn:microsoft.com/office/officeart/2005/8/layout/vList2"/>
    <dgm:cxn modelId="{A26C0E10-6EC5-4EDB-AA66-D4E188FEAC6E}" type="presParOf" srcId="{DA1C4EF9-B6F7-4A83-8F82-E56822879D45}" destId="{DF2FB2D3-FE3F-47D3-859F-342442149E36}" srcOrd="2" destOrd="0" presId="urn:microsoft.com/office/officeart/2005/8/layout/vList2"/>
    <dgm:cxn modelId="{085CAFB2-F95F-4AB3-B070-46FF86294381}" type="presParOf" srcId="{DA1C4EF9-B6F7-4A83-8F82-E56822879D45}" destId="{3A34E9DE-7EC2-4DC9-959C-DEEDBA9D3673}" srcOrd="3" destOrd="0" presId="urn:microsoft.com/office/officeart/2005/8/layout/vList2"/>
    <dgm:cxn modelId="{A2E2EB6B-A54A-4730-AC3A-E350FF2C07D5}" type="presParOf" srcId="{DA1C4EF9-B6F7-4A83-8F82-E56822879D45}" destId="{F022B268-5924-4015-90EC-1379E63719A4}" srcOrd="4" destOrd="0" presId="urn:microsoft.com/office/officeart/2005/8/layout/vList2"/>
    <dgm:cxn modelId="{CD6C2764-0E78-4097-A2B4-8E04B39F8DE5}" type="presParOf" srcId="{DA1C4EF9-B6F7-4A83-8F82-E56822879D45}" destId="{52EBD3A0-1A22-4F38-BC1B-8612CE545337}" srcOrd="5" destOrd="0" presId="urn:microsoft.com/office/officeart/2005/8/layout/vList2"/>
    <dgm:cxn modelId="{6E2641AC-3F8E-4EF9-B7D8-CD668AF4E40C}" type="presParOf" srcId="{DA1C4EF9-B6F7-4A83-8F82-E56822879D45}" destId="{DC7EFDDB-665A-4467-AD4D-6AB1DE5C79D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23BEE6A-50DD-4820-9270-58A8C53F832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A78C689-3F71-4937-92CB-DDA9E14223D3}">
      <dgm:prSet custT="1"/>
      <dgm:spPr>
        <a:solidFill>
          <a:schemeClr val="accent5"/>
        </a:solidFill>
      </dgm:spPr>
      <dgm:t>
        <a:bodyPr/>
        <a:lstStyle/>
        <a:p>
          <a:pPr algn="just"/>
          <a:r>
            <a:rPr lang="pt-BR" sz="4000" b="1" dirty="0"/>
            <a:t>Alternativa 4: Modelo híbrido - manutenção parcial das análise individuais </a:t>
          </a:r>
          <a:r>
            <a:rPr lang="pt-BR" sz="4000" b="1" u="sng" dirty="0"/>
            <a:t>e</a:t>
          </a:r>
          <a:r>
            <a:rPr lang="pt-BR" sz="4000" b="1" dirty="0"/>
            <a:t> ações planejadas</a:t>
          </a:r>
          <a:endParaRPr lang="pt-BR" sz="4000" dirty="0"/>
        </a:p>
      </dgm:t>
    </dgm:pt>
    <dgm:pt modelId="{CBD6808A-239F-4828-9D42-A39129AADB41}" type="parTrans" cxnId="{7C54DC4E-AA72-4C3C-8C31-46F59C79AB05}">
      <dgm:prSet/>
      <dgm:spPr/>
      <dgm:t>
        <a:bodyPr/>
        <a:lstStyle/>
        <a:p>
          <a:endParaRPr lang="pt-BR"/>
        </a:p>
      </dgm:t>
    </dgm:pt>
    <dgm:pt modelId="{58F461DA-BCD0-45C5-A7B2-2D77FEE2DE0D}" type="sibTrans" cxnId="{7C54DC4E-AA72-4C3C-8C31-46F59C79AB05}">
      <dgm:prSet/>
      <dgm:spPr/>
      <dgm:t>
        <a:bodyPr/>
        <a:lstStyle/>
        <a:p>
          <a:endParaRPr lang="pt-BR"/>
        </a:p>
      </dgm:t>
    </dgm:pt>
    <dgm:pt modelId="{99193CDB-45DB-4FA4-9C4D-29AC14806A34}">
      <dgm:prSet custT="1"/>
      <dgm:spPr/>
      <dgm:t>
        <a:bodyPr/>
        <a:lstStyle/>
        <a:p>
          <a:pPr algn="just"/>
          <a:r>
            <a:rPr lang="pt-BR" sz="3600" dirty="0"/>
            <a:t>Manutenção do modelo</a:t>
          </a:r>
          <a:r>
            <a:rPr lang="pt-BR" sz="3600" b="0" i="0" dirty="0"/>
            <a:t> de ação fiscalizatória individual</a:t>
          </a:r>
          <a:r>
            <a:rPr lang="pt-BR" sz="3600" dirty="0"/>
            <a:t>, </a:t>
          </a:r>
          <a:r>
            <a:rPr lang="pt-BR" sz="3600" b="1" dirty="0"/>
            <a:t>com quantitativo limitado à capacidade da equipe de fiscalização.</a:t>
          </a:r>
        </a:p>
      </dgm:t>
    </dgm:pt>
    <dgm:pt modelId="{FE1CCA54-0D09-47F7-9D41-7D36B6DB371A}" type="parTrans" cxnId="{7B5C7A70-60D6-4257-84DF-762CF873CEB2}">
      <dgm:prSet/>
      <dgm:spPr/>
      <dgm:t>
        <a:bodyPr/>
        <a:lstStyle/>
        <a:p>
          <a:endParaRPr lang="pt-BR"/>
        </a:p>
      </dgm:t>
    </dgm:pt>
    <dgm:pt modelId="{0E7D10F3-B5C3-4C0D-B6B2-9058DC77846F}" type="sibTrans" cxnId="{7B5C7A70-60D6-4257-84DF-762CF873CEB2}">
      <dgm:prSet/>
      <dgm:spPr/>
      <dgm:t>
        <a:bodyPr/>
        <a:lstStyle/>
        <a:p>
          <a:endParaRPr lang="pt-BR"/>
        </a:p>
      </dgm:t>
    </dgm:pt>
    <dgm:pt modelId="{401E8B4F-5EFE-48D3-B6A7-F078238CAF9F}">
      <dgm:prSet custT="1"/>
      <dgm:spPr/>
      <dgm:t>
        <a:bodyPr/>
        <a:lstStyle/>
        <a:p>
          <a:pPr algn="just"/>
          <a:r>
            <a:rPr lang="pt-BR" sz="3600" dirty="0"/>
            <a:t>Necessário tratamento</a:t>
          </a:r>
          <a:r>
            <a:rPr lang="pt-BR" sz="3600" b="0" i="0" dirty="0"/>
            <a:t> que garanta que todos os casos concretos </a:t>
          </a:r>
          <a:r>
            <a:rPr lang="pt-BR" sz="3600" dirty="0"/>
            <a:t>não resolvidos na fase de mediação eletrônica da NIP </a:t>
          </a:r>
          <a:r>
            <a:rPr lang="pt-BR" sz="3600" b="0" i="0" dirty="0"/>
            <a:t>tenham chances de entrar no fluxo de apuração individuais.</a:t>
          </a:r>
          <a:endParaRPr lang="pt-BR" sz="3600" dirty="0"/>
        </a:p>
      </dgm:t>
    </dgm:pt>
    <dgm:pt modelId="{2E89EBFD-4299-495C-89B8-9488B54FE756}" type="parTrans" cxnId="{B38A9C94-6349-4273-9DBE-9AF5D7A76FC7}">
      <dgm:prSet/>
      <dgm:spPr/>
      <dgm:t>
        <a:bodyPr/>
        <a:lstStyle/>
        <a:p>
          <a:endParaRPr lang="pt-BR"/>
        </a:p>
      </dgm:t>
    </dgm:pt>
    <dgm:pt modelId="{479130A7-D1E9-4FC3-AB6B-A6DEB26B1FCA}" type="sibTrans" cxnId="{B38A9C94-6349-4273-9DBE-9AF5D7A76FC7}">
      <dgm:prSet/>
      <dgm:spPr/>
      <dgm:t>
        <a:bodyPr/>
        <a:lstStyle/>
        <a:p>
          <a:endParaRPr lang="pt-BR"/>
        </a:p>
      </dgm:t>
    </dgm:pt>
    <dgm:pt modelId="{1D80A89C-DCDF-483C-8CD4-362FF1F0C0F6}">
      <dgm:prSet custT="1"/>
      <dgm:spPr/>
      <dgm:t>
        <a:bodyPr/>
        <a:lstStyle/>
        <a:p>
          <a:pPr algn="just" rtl="0"/>
          <a:r>
            <a:rPr lang="pt-BR" sz="3600" dirty="0"/>
            <a:t>Necessário tratamento estatístico por meio de Plano</a:t>
          </a:r>
          <a:r>
            <a:rPr lang="pt-BR" sz="3600" b="0" i="0" dirty="0"/>
            <a:t> Amostral </a:t>
          </a:r>
          <a:r>
            <a:rPr lang="pt-BR" sz="3600" dirty="0"/>
            <a:t>que possa ao mesmo tempo alinhar </a:t>
          </a:r>
          <a:r>
            <a:rPr lang="pt-BR" sz="3600" b="0" i="0" dirty="0"/>
            <a:t>capacidade de entrega institucional de análises de casos individuais,</a:t>
          </a:r>
          <a:r>
            <a:rPr lang="pt-BR" sz="3600" dirty="0">
              <a:latin typeface="Calibri"/>
            </a:rPr>
            <a:t> seja capaz de</a:t>
          </a:r>
          <a:r>
            <a:rPr lang="pt-BR" sz="3600" dirty="0"/>
            <a:t> conferir mais fôlego</a:t>
          </a:r>
          <a:r>
            <a:rPr lang="pt-BR" sz="3600" b="0" i="0" dirty="0"/>
            <a:t>, em outra frente,</a:t>
          </a:r>
          <a:r>
            <a:rPr lang="pt-BR" sz="3600" dirty="0"/>
            <a:t> para</a:t>
          </a:r>
          <a:r>
            <a:rPr lang="pt-BR" sz="3600" b="0" i="0" dirty="0"/>
            <a:t> </a:t>
          </a:r>
          <a:r>
            <a:rPr lang="pt-BR" sz="3600" dirty="0"/>
            <a:t>intensificação de </a:t>
          </a:r>
          <a:r>
            <a:rPr lang="pt-BR" sz="3600" b="0" i="0" dirty="0"/>
            <a:t>ações planejadas/estratégicas</a:t>
          </a:r>
          <a:r>
            <a:rPr lang="pt-BR" sz="3600" b="0" i="0" dirty="0">
              <a:latin typeface="Calibri"/>
            </a:rPr>
            <a:t>.</a:t>
          </a:r>
          <a:endParaRPr lang="pt-BR" sz="3600" dirty="0"/>
        </a:p>
      </dgm:t>
    </dgm:pt>
    <dgm:pt modelId="{81CA8C60-AFF8-492B-BFC5-226E6B3D3E8D}" type="parTrans" cxnId="{D213F5E7-0879-4D22-A9E0-B373A716EC6F}">
      <dgm:prSet/>
      <dgm:spPr/>
      <dgm:t>
        <a:bodyPr/>
        <a:lstStyle/>
        <a:p>
          <a:endParaRPr lang="pt-BR"/>
        </a:p>
      </dgm:t>
    </dgm:pt>
    <dgm:pt modelId="{B39C393D-C805-4222-9D37-6C34AEFE867C}" type="sibTrans" cxnId="{D213F5E7-0879-4D22-A9E0-B373A716EC6F}">
      <dgm:prSet/>
      <dgm:spPr/>
      <dgm:t>
        <a:bodyPr/>
        <a:lstStyle/>
        <a:p>
          <a:endParaRPr lang="pt-BR"/>
        </a:p>
      </dgm:t>
    </dgm:pt>
    <dgm:pt modelId="{9A261FFC-936E-417C-B169-BF7422D612C9}">
      <dgm:prSet custT="1"/>
      <dgm:spPr/>
      <dgm:t>
        <a:bodyPr/>
        <a:lstStyle/>
        <a:p>
          <a:pPr algn="just" rtl="0"/>
          <a:r>
            <a:rPr lang="pt-BR" sz="3600" dirty="0">
              <a:latin typeface="Calibri"/>
            </a:rPr>
            <a:t>  Necessária</a:t>
          </a:r>
          <a:r>
            <a:rPr lang="pt-BR" sz="3600" dirty="0"/>
            <a:t> a criação de novos tipos </a:t>
          </a:r>
          <a:r>
            <a:rPr lang="pt-BR" sz="3600" dirty="0" err="1"/>
            <a:t>infrativos</a:t>
          </a:r>
          <a:r>
            <a:rPr lang="pt-BR" sz="3600" dirty="0"/>
            <a:t> </a:t>
          </a:r>
          <a:r>
            <a:rPr lang="pt-BR" sz="3600" dirty="0">
              <a:latin typeface="Calibri"/>
            </a:rPr>
            <a:t>aplicáveis exclusivamente</a:t>
          </a:r>
          <a:r>
            <a:rPr lang="pt-BR" sz="3600" dirty="0"/>
            <a:t> para ações planejadas, mantidos os tipos de aplicação individualizada para as demandas que entraram no Plano Amostral.</a:t>
          </a:r>
          <a:r>
            <a:rPr lang="pt-BR" sz="3600" dirty="0">
              <a:latin typeface="Calibri"/>
            </a:rPr>
            <a:t> </a:t>
          </a:r>
          <a:r>
            <a:rPr lang="pt-BR" sz="3600" dirty="0"/>
            <a:t> </a:t>
          </a:r>
        </a:p>
      </dgm:t>
    </dgm:pt>
    <dgm:pt modelId="{3EF5C19B-636C-4DD0-93E1-7467120D54F0}" type="parTrans" cxnId="{C6ABC2AF-4986-4CBD-8C0E-C1E44AD4E100}">
      <dgm:prSet/>
      <dgm:spPr/>
      <dgm:t>
        <a:bodyPr/>
        <a:lstStyle/>
        <a:p>
          <a:endParaRPr lang="pt-BR"/>
        </a:p>
      </dgm:t>
    </dgm:pt>
    <dgm:pt modelId="{8B76C704-C045-4BF6-BB14-0B305085662A}" type="sibTrans" cxnId="{C6ABC2AF-4986-4CBD-8C0E-C1E44AD4E100}">
      <dgm:prSet/>
      <dgm:spPr/>
      <dgm:t>
        <a:bodyPr/>
        <a:lstStyle/>
        <a:p>
          <a:endParaRPr lang="pt-BR"/>
        </a:p>
      </dgm:t>
    </dgm:pt>
    <dgm:pt modelId="{68CB16BA-184D-4F15-9E53-11A31989205E}" type="pres">
      <dgm:prSet presAssocID="{923BEE6A-50DD-4820-9270-58A8C53F8327}" presName="linear" presStyleCnt="0">
        <dgm:presLayoutVars>
          <dgm:animLvl val="lvl"/>
          <dgm:resizeHandles val="exact"/>
        </dgm:presLayoutVars>
      </dgm:prSet>
      <dgm:spPr/>
    </dgm:pt>
    <dgm:pt modelId="{5EE28499-E64F-47D3-840B-B03A418A38B0}" type="pres">
      <dgm:prSet presAssocID="{2A78C689-3F71-4937-92CB-DDA9E14223D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4ECD31F-2A32-42F5-AD98-91E9A3AA56DD}" type="pres">
      <dgm:prSet presAssocID="{2A78C689-3F71-4937-92CB-DDA9E14223D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EF91A816-32D7-4BCE-825A-2254F0E79EF8}" type="presOf" srcId="{923BEE6A-50DD-4820-9270-58A8C53F8327}" destId="{68CB16BA-184D-4F15-9E53-11A31989205E}" srcOrd="0" destOrd="0" presId="urn:microsoft.com/office/officeart/2005/8/layout/vList2"/>
    <dgm:cxn modelId="{3F996A3F-726C-4EB6-9702-059D22EBF334}" type="presOf" srcId="{99193CDB-45DB-4FA4-9C4D-29AC14806A34}" destId="{E4ECD31F-2A32-42F5-AD98-91E9A3AA56DD}" srcOrd="0" destOrd="0" presId="urn:microsoft.com/office/officeart/2005/8/layout/vList2"/>
    <dgm:cxn modelId="{0F74935F-A74B-4C05-9637-2866D10CFB13}" type="presOf" srcId="{2A78C689-3F71-4937-92CB-DDA9E14223D3}" destId="{5EE28499-E64F-47D3-840B-B03A418A38B0}" srcOrd="0" destOrd="0" presId="urn:microsoft.com/office/officeart/2005/8/layout/vList2"/>
    <dgm:cxn modelId="{B1DD4C49-D59E-4451-8A43-62538C2CD9C9}" type="presOf" srcId="{1D80A89C-DCDF-483C-8CD4-362FF1F0C0F6}" destId="{E4ECD31F-2A32-42F5-AD98-91E9A3AA56DD}" srcOrd="0" destOrd="2" presId="urn:microsoft.com/office/officeart/2005/8/layout/vList2"/>
    <dgm:cxn modelId="{7C54DC4E-AA72-4C3C-8C31-46F59C79AB05}" srcId="{923BEE6A-50DD-4820-9270-58A8C53F8327}" destId="{2A78C689-3F71-4937-92CB-DDA9E14223D3}" srcOrd="0" destOrd="0" parTransId="{CBD6808A-239F-4828-9D42-A39129AADB41}" sibTransId="{58F461DA-BCD0-45C5-A7B2-2D77FEE2DE0D}"/>
    <dgm:cxn modelId="{7B5C7A70-60D6-4257-84DF-762CF873CEB2}" srcId="{2A78C689-3F71-4937-92CB-DDA9E14223D3}" destId="{99193CDB-45DB-4FA4-9C4D-29AC14806A34}" srcOrd="0" destOrd="0" parTransId="{FE1CCA54-0D09-47F7-9D41-7D36B6DB371A}" sibTransId="{0E7D10F3-B5C3-4C0D-B6B2-9058DC77846F}"/>
    <dgm:cxn modelId="{B38A9C94-6349-4273-9DBE-9AF5D7A76FC7}" srcId="{2A78C689-3F71-4937-92CB-DDA9E14223D3}" destId="{401E8B4F-5EFE-48D3-B6A7-F078238CAF9F}" srcOrd="1" destOrd="0" parTransId="{2E89EBFD-4299-495C-89B8-9488B54FE756}" sibTransId="{479130A7-D1E9-4FC3-AB6B-A6DEB26B1FCA}"/>
    <dgm:cxn modelId="{C6ABC2AF-4986-4CBD-8C0E-C1E44AD4E100}" srcId="{2A78C689-3F71-4937-92CB-DDA9E14223D3}" destId="{9A261FFC-936E-417C-B169-BF7422D612C9}" srcOrd="3" destOrd="0" parTransId="{3EF5C19B-636C-4DD0-93E1-7467120D54F0}" sibTransId="{8B76C704-C045-4BF6-BB14-0B305085662A}"/>
    <dgm:cxn modelId="{D213F5E7-0879-4D22-A9E0-B373A716EC6F}" srcId="{2A78C689-3F71-4937-92CB-DDA9E14223D3}" destId="{1D80A89C-DCDF-483C-8CD4-362FF1F0C0F6}" srcOrd="2" destOrd="0" parTransId="{81CA8C60-AFF8-492B-BFC5-226E6B3D3E8D}" sibTransId="{B39C393D-C805-4222-9D37-6C34AEFE867C}"/>
    <dgm:cxn modelId="{ECE7FDF2-94FD-413F-BA9D-6EF950135FE7}" type="presOf" srcId="{9A261FFC-936E-417C-B169-BF7422D612C9}" destId="{E4ECD31F-2A32-42F5-AD98-91E9A3AA56DD}" srcOrd="0" destOrd="3" presId="urn:microsoft.com/office/officeart/2005/8/layout/vList2"/>
    <dgm:cxn modelId="{E2584EFB-65F0-4274-A849-7EAB163B0A8E}" type="presOf" srcId="{401E8B4F-5EFE-48D3-B6A7-F078238CAF9F}" destId="{E4ECD31F-2A32-42F5-AD98-91E9A3AA56DD}" srcOrd="0" destOrd="1" presId="urn:microsoft.com/office/officeart/2005/8/layout/vList2"/>
    <dgm:cxn modelId="{43FF6A35-6A2D-4BA8-8ABE-E0E9F473E529}" type="presParOf" srcId="{68CB16BA-184D-4F15-9E53-11A31989205E}" destId="{5EE28499-E64F-47D3-840B-B03A418A38B0}" srcOrd="0" destOrd="0" presId="urn:microsoft.com/office/officeart/2005/8/layout/vList2"/>
    <dgm:cxn modelId="{380BAFD0-230C-42FF-8785-105C14343E21}" type="presParOf" srcId="{68CB16BA-184D-4F15-9E53-11A31989205E}" destId="{E4ECD31F-2A32-42F5-AD98-91E9A3AA56D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9D01EA-FCDE-43D0-B67D-5139C16B1F5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pt-BR"/>
        </a:p>
      </dgm:t>
    </dgm:pt>
    <dgm:pt modelId="{2386535B-0338-45A1-BF5C-F35FACA260AE}">
      <dgm:prSet/>
      <dgm:spPr/>
      <dgm:t>
        <a:bodyPr/>
        <a:lstStyle/>
        <a:p>
          <a:pPr algn="just" rtl="0"/>
          <a:r>
            <a:rPr lang="pt-BR" b="1" dirty="0">
              <a:solidFill>
                <a:schemeClr val="tx1"/>
              </a:solidFill>
            </a:rPr>
            <a:t>1 - Aprimoramento da AIR com </a:t>
          </a:r>
          <a:r>
            <a:rPr lang="pt-BR" b="1" dirty="0">
              <a:solidFill>
                <a:schemeClr val="tx1"/>
              </a:solidFill>
              <a:latin typeface="Calibri"/>
            </a:rPr>
            <a:t>eventuais</a:t>
          </a:r>
          <a:r>
            <a:rPr lang="pt-BR" b="1" dirty="0">
              <a:solidFill>
                <a:schemeClr val="tx1"/>
              </a:solidFill>
            </a:rPr>
            <a:t> ajustes dos cenários alternativos e avanço nos demais requisitos da AIR, a </a:t>
          </a:r>
          <a:r>
            <a:rPr lang="pt-BR" b="1" dirty="0">
              <a:solidFill>
                <a:schemeClr val="tx1"/>
              </a:solidFill>
              <a:latin typeface="Calibri"/>
            </a:rPr>
            <a:t>partir das</a:t>
          </a:r>
          <a:r>
            <a:rPr lang="pt-BR" b="1" dirty="0">
              <a:solidFill>
                <a:schemeClr val="tx1"/>
              </a:solidFill>
            </a:rPr>
            <a:t> análises das contribuições da Audiência Pública;</a:t>
          </a:r>
        </a:p>
      </dgm:t>
    </dgm:pt>
    <dgm:pt modelId="{F3C7F212-7A96-430C-B913-BBBE3D337378}" type="parTrans" cxnId="{320608AF-8392-41C5-A5A8-7D46A615AB39}">
      <dgm:prSet/>
      <dgm:spPr/>
      <dgm:t>
        <a:bodyPr/>
        <a:lstStyle/>
        <a:p>
          <a:endParaRPr lang="pt-BR"/>
        </a:p>
      </dgm:t>
    </dgm:pt>
    <dgm:pt modelId="{D5E84267-564F-4648-8FE7-D452DF0F4D4E}" type="sibTrans" cxnId="{320608AF-8392-41C5-A5A8-7D46A615AB39}">
      <dgm:prSet/>
      <dgm:spPr/>
      <dgm:t>
        <a:bodyPr/>
        <a:lstStyle/>
        <a:p>
          <a:endParaRPr lang="pt-BR"/>
        </a:p>
      </dgm:t>
    </dgm:pt>
    <dgm:pt modelId="{C5038503-EF6A-4523-8FFA-CA1223001F6C}">
      <dgm:prSet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2 - Comparar as alternativas por meio de metodologia;</a:t>
          </a:r>
        </a:p>
      </dgm:t>
    </dgm:pt>
    <dgm:pt modelId="{86E1C5C8-1FE5-4472-8996-1B62ECA18B5A}" type="parTrans" cxnId="{3C6B94D8-B0F4-4D8F-94A6-AD6983DC7656}">
      <dgm:prSet/>
      <dgm:spPr/>
      <dgm:t>
        <a:bodyPr/>
        <a:lstStyle/>
        <a:p>
          <a:endParaRPr lang="pt-BR"/>
        </a:p>
      </dgm:t>
    </dgm:pt>
    <dgm:pt modelId="{E6441ED6-E117-4A3A-A36F-BC0E29F60242}" type="sibTrans" cxnId="{3C6B94D8-B0F4-4D8F-94A6-AD6983DC7656}">
      <dgm:prSet/>
      <dgm:spPr/>
      <dgm:t>
        <a:bodyPr/>
        <a:lstStyle/>
        <a:p>
          <a:endParaRPr lang="pt-BR"/>
        </a:p>
      </dgm:t>
    </dgm:pt>
    <dgm:pt modelId="{93F3A6A2-0011-4127-BE32-0816C6AC1BD7}">
      <dgm:prSet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3 - Criação de proposta de ato normativo; e </a:t>
          </a:r>
        </a:p>
      </dgm:t>
    </dgm:pt>
    <dgm:pt modelId="{DB4CB4CA-6BA6-4763-A3D7-154318BF0272}" type="parTrans" cxnId="{A5C662B8-8C1C-4A86-874B-A208FD104FB0}">
      <dgm:prSet/>
      <dgm:spPr/>
      <dgm:t>
        <a:bodyPr/>
        <a:lstStyle/>
        <a:p>
          <a:endParaRPr lang="pt-BR"/>
        </a:p>
      </dgm:t>
    </dgm:pt>
    <dgm:pt modelId="{89FBE0AA-8426-4CDA-AC76-7CEF98A419EB}" type="sibTrans" cxnId="{A5C662B8-8C1C-4A86-874B-A208FD104FB0}">
      <dgm:prSet/>
      <dgm:spPr/>
      <dgm:t>
        <a:bodyPr/>
        <a:lstStyle/>
        <a:p>
          <a:endParaRPr lang="pt-BR"/>
        </a:p>
      </dgm:t>
    </dgm:pt>
    <dgm:pt modelId="{62FA14A0-8C62-4DE5-8B81-E2195DBDC1A3}">
      <dgm:prSet/>
      <dgm:spPr/>
      <dgm:t>
        <a:bodyPr/>
        <a:lstStyle/>
        <a:p>
          <a:r>
            <a:rPr lang="pt-BR" b="1" dirty="0">
              <a:solidFill>
                <a:schemeClr val="tx1"/>
              </a:solidFill>
            </a:rPr>
            <a:t>4 - Consulta Pública.</a:t>
          </a:r>
        </a:p>
      </dgm:t>
    </dgm:pt>
    <dgm:pt modelId="{2FE08F25-A5A1-4675-B67D-518BF93AFF19}" type="parTrans" cxnId="{1970759D-3BCC-4207-B200-643B722F1B85}">
      <dgm:prSet/>
      <dgm:spPr/>
      <dgm:t>
        <a:bodyPr/>
        <a:lstStyle/>
        <a:p>
          <a:endParaRPr lang="pt-BR"/>
        </a:p>
      </dgm:t>
    </dgm:pt>
    <dgm:pt modelId="{C5254729-08E1-4C07-8F41-72EDFFB72B09}" type="sibTrans" cxnId="{1970759D-3BCC-4207-B200-643B722F1B85}">
      <dgm:prSet/>
      <dgm:spPr/>
      <dgm:t>
        <a:bodyPr/>
        <a:lstStyle/>
        <a:p>
          <a:endParaRPr lang="pt-BR"/>
        </a:p>
      </dgm:t>
    </dgm:pt>
    <dgm:pt modelId="{31A1816A-E460-4E36-8C3F-A5219B931F45}" type="pres">
      <dgm:prSet presAssocID="{6B9D01EA-FCDE-43D0-B67D-5139C16B1F56}" presName="linear" presStyleCnt="0">
        <dgm:presLayoutVars>
          <dgm:animLvl val="lvl"/>
          <dgm:resizeHandles val="exact"/>
        </dgm:presLayoutVars>
      </dgm:prSet>
      <dgm:spPr/>
    </dgm:pt>
    <dgm:pt modelId="{0AAB0D57-F04E-4083-80EC-753929D69A19}" type="pres">
      <dgm:prSet presAssocID="{2386535B-0338-45A1-BF5C-F35FACA260A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74E59BA-552F-4335-A389-06030AD20A64}" type="pres">
      <dgm:prSet presAssocID="{D5E84267-564F-4648-8FE7-D452DF0F4D4E}" presName="spacer" presStyleCnt="0"/>
      <dgm:spPr/>
    </dgm:pt>
    <dgm:pt modelId="{44EA9BC6-FF6B-417A-AE2A-CF512565FB5E}" type="pres">
      <dgm:prSet presAssocID="{C5038503-EF6A-4523-8FFA-CA1223001F6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CC90082-A52A-4A5E-B106-AEFAD8275C1C}" type="pres">
      <dgm:prSet presAssocID="{E6441ED6-E117-4A3A-A36F-BC0E29F60242}" presName="spacer" presStyleCnt="0"/>
      <dgm:spPr/>
    </dgm:pt>
    <dgm:pt modelId="{38405638-349C-41AC-A2A2-FBE3DC0DE0E1}" type="pres">
      <dgm:prSet presAssocID="{93F3A6A2-0011-4127-BE32-0816C6AC1BD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B7A362C-573A-47C9-8F75-E86B95E5A52A}" type="pres">
      <dgm:prSet presAssocID="{89FBE0AA-8426-4CDA-AC76-7CEF98A419EB}" presName="spacer" presStyleCnt="0"/>
      <dgm:spPr/>
    </dgm:pt>
    <dgm:pt modelId="{20D4E3D8-5390-44FF-AF11-BC95ED7D4EA1}" type="pres">
      <dgm:prSet presAssocID="{62FA14A0-8C62-4DE5-8B81-E2195DBDC1A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F1A030F-E093-439A-92FD-175948B72FC4}" type="presOf" srcId="{C5038503-EF6A-4523-8FFA-CA1223001F6C}" destId="{44EA9BC6-FF6B-417A-AE2A-CF512565FB5E}" srcOrd="0" destOrd="0" presId="urn:microsoft.com/office/officeart/2005/8/layout/vList2"/>
    <dgm:cxn modelId="{2417253A-85B8-489F-B706-9F5F595F66CB}" type="presOf" srcId="{2386535B-0338-45A1-BF5C-F35FACA260AE}" destId="{0AAB0D57-F04E-4083-80EC-753929D69A19}" srcOrd="0" destOrd="0" presId="urn:microsoft.com/office/officeart/2005/8/layout/vList2"/>
    <dgm:cxn modelId="{D0282B72-7B77-497F-98D5-A712D1571067}" type="presOf" srcId="{93F3A6A2-0011-4127-BE32-0816C6AC1BD7}" destId="{38405638-349C-41AC-A2A2-FBE3DC0DE0E1}" srcOrd="0" destOrd="0" presId="urn:microsoft.com/office/officeart/2005/8/layout/vList2"/>
    <dgm:cxn modelId="{1970759D-3BCC-4207-B200-643B722F1B85}" srcId="{6B9D01EA-FCDE-43D0-B67D-5139C16B1F56}" destId="{62FA14A0-8C62-4DE5-8B81-E2195DBDC1A3}" srcOrd="3" destOrd="0" parTransId="{2FE08F25-A5A1-4675-B67D-518BF93AFF19}" sibTransId="{C5254729-08E1-4C07-8F41-72EDFFB72B09}"/>
    <dgm:cxn modelId="{320608AF-8392-41C5-A5A8-7D46A615AB39}" srcId="{6B9D01EA-FCDE-43D0-B67D-5139C16B1F56}" destId="{2386535B-0338-45A1-BF5C-F35FACA260AE}" srcOrd="0" destOrd="0" parTransId="{F3C7F212-7A96-430C-B913-BBBE3D337378}" sibTransId="{D5E84267-564F-4648-8FE7-D452DF0F4D4E}"/>
    <dgm:cxn modelId="{A5C662B8-8C1C-4A86-874B-A208FD104FB0}" srcId="{6B9D01EA-FCDE-43D0-B67D-5139C16B1F56}" destId="{93F3A6A2-0011-4127-BE32-0816C6AC1BD7}" srcOrd="2" destOrd="0" parTransId="{DB4CB4CA-6BA6-4763-A3D7-154318BF0272}" sibTransId="{89FBE0AA-8426-4CDA-AC76-7CEF98A419EB}"/>
    <dgm:cxn modelId="{141498B9-272D-4D8E-BF64-7F4C69EE9215}" type="presOf" srcId="{62FA14A0-8C62-4DE5-8B81-E2195DBDC1A3}" destId="{20D4E3D8-5390-44FF-AF11-BC95ED7D4EA1}" srcOrd="0" destOrd="0" presId="urn:microsoft.com/office/officeart/2005/8/layout/vList2"/>
    <dgm:cxn modelId="{3C6B94D8-B0F4-4D8F-94A6-AD6983DC7656}" srcId="{6B9D01EA-FCDE-43D0-B67D-5139C16B1F56}" destId="{C5038503-EF6A-4523-8FFA-CA1223001F6C}" srcOrd="1" destOrd="0" parTransId="{86E1C5C8-1FE5-4472-8996-1B62ECA18B5A}" sibTransId="{E6441ED6-E117-4A3A-A36F-BC0E29F60242}"/>
    <dgm:cxn modelId="{757F33F2-95E8-4DF3-860C-0C4958C0322C}" type="presOf" srcId="{6B9D01EA-FCDE-43D0-B67D-5139C16B1F56}" destId="{31A1816A-E460-4E36-8C3F-A5219B931F45}" srcOrd="0" destOrd="0" presId="urn:microsoft.com/office/officeart/2005/8/layout/vList2"/>
    <dgm:cxn modelId="{ECE1F8D1-BBA5-45A4-A0A0-9A71087DAC0A}" type="presParOf" srcId="{31A1816A-E460-4E36-8C3F-A5219B931F45}" destId="{0AAB0D57-F04E-4083-80EC-753929D69A19}" srcOrd="0" destOrd="0" presId="urn:microsoft.com/office/officeart/2005/8/layout/vList2"/>
    <dgm:cxn modelId="{B7F4B7EA-FA86-46AB-82C7-FB1F974E0459}" type="presParOf" srcId="{31A1816A-E460-4E36-8C3F-A5219B931F45}" destId="{274E59BA-552F-4335-A389-06030AD20A64}" srcOrd="1" destOrd="0" presId="urn:microsoft.com/office/officeart/2005/8/layout/vList2"/>
    <dgm:cxn modelId="{1369A3D9-D31D-498B-AD48-D15879360F56}" type="presParOf" srcId="{31A1816A-E460-4E36-8C3F-A5219B931F45}" destId="{44EA9BC6-FF6B-417A-AE2A-CF512565FB5E}" srcOrd="2" destOrd="0" presId="urn:microsoft.com/office/officeart/2005/8/layout/vList2"/>
    <dgm:cxn modelId="{577302B3-E065-4BAA-86DA-B6E0129A7CED}" type="presParOf" srcId="{31A1816A-E460-4E36-8C3F-A5219B931F45}" destId="{ACC90082-A52A-4A5E-B106-AEFAD8275C1C}" srcOrd="3" destOrd="0" presId="urn:microsoft.com/office/officeart/2005/8/layout/vList2"/>
    <dgm:cxn modelId="{107C8B55-17E9-4614-A6CC-E95128DE9DDA}" type="presParOf" srcId="{31A1816A-E460-4E36-8C3F-A5219B931F45}" destId="{38405638-349C-41AC-A2A2-FBE3DC0DE0E1}" srcOrd="4" destOrd="0" presId="urn:microsoft.com/office/officeart/2005/8/layout/vList2"/>
    <dgm:cxn modelId="{2D8F590B-6121-4A02-A5A9-7558AD785767}" type="presParOf" srcId="{31A1816A-E460-4E36-8C3F-A5219B931F45}" destId="{6B7A362C-573A-47C9-8F75-E86B95E5A52A}" srcOrd="5" destOrd="0" presId="urn:microsoft.com/office/officeart/2005/8/layout/vList2"/>
    <dgm:cxn modelId="{FC970678-5A8F-4F40-8DA1-0DE393AB4289}" type="presParOf" srcId="{31A1816A-E460-4E36-8C3F-A5219B931F45}" destId="{20D4E3D8-5390-44FF-AF11-BC95ED7D4EA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06123E-EA3D-43FA-813C-0CBC1D4A08A6}" type="doc">
      <dgm:prSet loTypeId="urn:microsoft.com/office/officeart/2005/8/layout/venn1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t-BR"/>
        </a:p>
      </dgm:t>
    </dgm:pt>
    <dgm:pt modelId="{7138C8CF-1C77-4EE2-A737-1BDB06B4BE5F}">
      <dgm:prSet/>
      <dgm:spPr/>
      <dgm:t>
        <a:bodyPr/>
        <a:lstStyle/>
        <a:p>
          <a:pPr rtl="0"/>
          <a:r>
            <a:rPr lang="pt-BR" b="1" i="1" dirty="0" err="1"/>
            <a:t>Check</a:t>
          </a:r>
          <a:r>
            <a:rPr lang="pt-BR" b="1" i="1" dirty="0"/>
            <a:t> </a:t>
          </a:r>
          <a:r>
            <a:rPr lang="pt-BR" b="1" i="1" dirty="0" err="1"/>
            <a:t>list</a:t>
          </a:r>
          <a:r>
            <a:rPr lang="pt-BR" b="1" i="1" dirty="0">
              <a:latin typeface="Calibri"/>
            </a:rPr>
            <a:t> OECD</a:t>
          </a:r>
          <a:r>
            <a:rPr lang="pt-BR" b="1" i="1" dirty="0"/>
            <a:t> </a:t>
          </a:r>
          <a:r>
            <a:rPr lang="pt-BR" b="1" i="1" dirty="0">
              <a:latin typeface="Calibri"/>
            </a:rPr>
            <a:t>sobre boas práticas de fiscalização </a:t>
          </a:r>
          <a:r>
            <a:rPr lang="pt-BR" b="1" i="1" dirty="0"/>
            <a:t>e Carta de intenções do </a:t>
          </a:r>
          <a:r>
            <a:rPr lang="pt-BR" b="1" i="1" dirty="0">
              <a:latin typeface="Calibri"/>
            </a:rPr>
            <a:t>2</a:t>
          </a:r>
          <a:r>
            <a:rPr lang="pt" b="1" i="0" dirty="0"/>
            <a:t>º</a:t>
          </a:r>
          <a:r>
            <a:rPr lang="pt-BR" b="1" i="1" dirty="0">
              <a:latin typeface="Calibri"/>
            </a:rPr>
            <a:t> </a:t>
          </a:r>
          <a:r>
            <a:rPr lang="pt-BR" b="1" i="1" dirty="0"/>
            <a:t>fórum das Agências (realizado em maio de 2023)</a:t>
          </a:r>
        </a:p>
      </dgm:t>
    </dgm:pt>
    <dgm:pt modelId="{F5848DCB-5C9F-4206-BBD4-DACF5A805742}" type="parTrans" cxnId="{5A3E9E96-DFB4-4662-BD88-6381736E0C48}">
      <dgm:prSet/>
      <dgm:spPr/>
      <dgm:t>
        <a:bodyPr/>
        <a:lstStyle/>
        <a:p>
          <a:endParaRPr lang="pt-BR"/>
        </a:p>
      </dgm:t>
    </dgm:pt>
    <dgm:pt modelId="{C9D991B4-E5DD-4CC0-98CB-5DB8BF651FF8}" type="sibTrans" cxnId="{5A3E9E96-DFB4-4662-BD88-6381736E0C48}">
      <dgm:prSet/>
      <dgm:spPr/>
      <dgm:t>
        <a:bodyPr/>
        <a:lstStyle/>
        <a:p>
          <a:endParaRPr lang="pt-BR"/>
        </a:p>
      </dgm:t>
    </dgm:pt>
    <dgm:pt modelId="{374608C0-CADF-4613-8CDB-3E574DE4F5AF}">
      <dgm:prSet/>
      <dgm:spPr/>
      <dgm:t>
        <a:bodyPr/>
        <a:lstStyle/>
        <a:p>
          <a:pPr rtl="0"/>
          <a:r>
            <a:rPr lang="pt-BR" b="1" i="1" dirty="0">
              <a:latin typeface="Calibri"/>
            </a:rPr>
            <a:t>Foco</a:t>
          </a:r>
          <a:r>
            <a:rPr lang="pt-BR" b="1" i="1" dirty="0"/>
            <a:t> </a:t>
          </a:r>
          <a:r>
            <a:rPr lang="pt-BR" b="1" i="1" dirty="0">
              <a:latin typeface="Calibri"/>
            </a:rPr>
            <a:t>no </a:t>
          </a:r>
          <a:r>
            <a:rPr lang="pt-BR" b="1" i="1" dirty="0"/>
            <a:t>resultado </a:t>
          </a:r>
        </a:p>
      </dgm:t>
    </dgm:pt>
    <dgm:pt modelId="{E708F5A7-53D7-4DEE-8898-2471DD62418E}" type="parTrans" cxnId="{9270B06B-9E87-4812-8761-D31983BD3909}">
      <dgm:prSet/>
      <dgm:spPr/>
      <dgm:t>
        <a:bodyPr/>
        <a:lstStyle/>
        <a:p>
          <a:endParaRPr lang="pt-BR"/>
        </a:p>
      </dgm:t>
    </dgm:pt>
    <dgm:pt modelId="{A788399D-17EE-42EB-A990-4E428B12EEC9}" type="sibTrans" cxnId="{9270B06B-9E87-4812-8761-D31983BD3909}">
      <dgm:prSet/>
      <dgm:spPr/>
      <dgm:t>
        <a:bodyPr/>
        <a:lstStyle/>
        <a:p>
          <a:endParaRPr lang="pt-BR"/>
        </a:p>
      </dgm:t>
    </dgm:pt>
    <dgm:pt modelId="{D5C90B55-33BB-4245-99DA-53AA0CB658AF}">
      <dgm:prSet/>
      <dgm:spPr/>
      <dgm:t>
        <a:bodyPr/>
        <a:lstStyle/>
        <a:p>
          <a:pPr rtl="0"/>
          <a:r>
            <a:rPr lang="pt-BR" b="1" i="1" dirty="0">
              <a:latin typeface="Calibri"/>
            </a:rPr>
            <a:t>Ações fiscalizatórias proporcionais ao nível de risco</a:t>
          </a:r>
        </a:p>
      </dgm:t>
    </dgm:pt>
    <dgm:pt modelId="{49200BE6-4E2A-48AE-9D05-CCE4449F95D8}" type="parTrans" cxnId="{8E0BB468-E995-4446-9F76-BE2F4667337F}">
      <dgm:prSet/>
      <dgm:spPr/>
      <dgm:t>
        <a:bodyPr/>
        <a:lstStyle/>
        <a:p>
          <a:endParaRPr lang="pt-BR"/>
        </a:p>
      </dgm:t>
    </dgm:pt>
    <dgm:pt modelId="{534DDC14-99C9-4DDF-AAE8-70B93E77F837}" type="sibTrans" cxnId="{8E0BB468-E995-4446-9F76-BE2F4667337F}">
      <dgm:prSet/>
      <dgm:spPr/>
      <dgm:t>
        <a:bodyPr/>
        <a:lstStyle/>
        <a:p>
          <a:endParaRPr lang="pt-BR"/>
        </a:p>
      </dgm:t>
    </dgm:pt>
    <dgm:pt modelId="{7FC31BF0-2931-4A0B-BA46-EE2D41C2809F}">
      <dgm:prSet phldr="0"/>
      <dgm:spPr/>
      <dgm:t>
        <a:bodyPr/>
        <a:lstStyle/>
        <a:p>
          <a:endParaRPr lang="pt-BR" b="1" i="1" dirty="0">
            <a:latin typeface="Calibri"/>
          </a:endParaRPr>
        </a:p>
      </dgm:t>
    </dgm:pt>
    <dgm:pt modelId="{77A01EF3-BB2B-45FC-A611-9282F28CE6EB}" type="parTrans" cxnId="{7FE199C6-BFD6-4F5E-8FC5-B6AC67DEAE15}">
      <dgm:prSet/>
      <dgm:spPr/>
    </dgm:pt>
    <dgm:pt modelId="{BC249B18-5277-4E3E-BEAD-2F9F53F4EEBF}" type="sibTrans" cxnId="{7FE199C6-BFD6-4F5E-8FC5-B6AC67DEAE15}">
      <dgm:prSet/>
      <dgm:spPr/>
    </dgm:pt>
    <dgm:pt modelId="{41333D2E-5744-41E7-B7C6-52FF1002DCAC}" type="pres">
      <dgm:prSet presAssocID="{3506123E-EA3D-43FA-813C-0CBC1D4A08A6}" presName="compositeShape" presStyleCnt="0">
        <dgm:presLayoutVars>
          <dgm:chMax val="7"/>
          <dgm:dir/>
          <dgm:resizeHandles val="exact"/>
        </dgm:presLayoutVars>
      </dgm:prSet>
      <dgm:spPr/>
    </dgm:pt>
    <dgm:pt modelId="{D3646C09-0262-4DE7-A382-7CE14D1F16C1}" type="pres">
      <dgm:prSet presAssocID="{7138C8CF-1C77-4EE2-A737-1BDB06B4BE5F}" presName="circ1TxSh" presStyleLbl="vennNode1" presStyleIdx="0" presStyleCnt="1"/>
      <dgm:spPr/>
    </dgm:pt>
  </dgm:ptLst>
  <dgm:cxnLst>
    <dgm:cxn modelId="{8611720D-082E-414D-AF73-383C949C419E}" type="presOf" srcId="{7138C8CF-1C77-4EE2-A737-1BDB06B4BE5F}" destId="{D3646C09-0262-4DE7-A382-7CE14D1F16C1}" srcOrd="0" destOrd="0" presId="urn:microsoft.com/office/officeart/2005/8/layout/venn1"/>
    <dgm:cxn modelId="{84002F35-DFB1-480B-9299-722B2ADEE23E}" type="presOf" srcId="{D5C90B55-33BB-4245-99DA-53AA0CB658AF}" destId="{D3646C09-0262-4DE7-A382-7CE14D1F16C1}" srcOrd="0" destOrd="2" presId="urn:microsoft.com/office/officeart/2005/8/layout/venn1"/>
    <dgm:cxn modelId="{8E2A165F-6052-4556-84E6-B8766DFC8F5A}" type="presOf" srcId="{3506123E-EA3D-43FA-813C-0CBC1D4A08A6}" destId="{41333D2E-5744-41E7-B7C6-52FF1002DCAC}" srcOrd="0" destOrd="0" presId="urn:microsoft.com/office/officeart/2005/8/layout/venn1"/>
    <dgm:cxn modelId="{8E0BB468-E995-4446-9F76-BE2F4667337F}" srcId="{7138C8CF-1C77-4EE2-A737-1BDB06B4BE5F}" destId="{D5C90B55-33BB-4245-99DA-53AA0CB658AF}" srcOrd="1" destOrd="0" parTransId="{49200BE6-4E2A-48AE-9D05-CCE4449F95D8}" sibTransId="{534DDC14-99C9-4DDF-AAE8-70B93E77F837}"/>
    <dgm:cxn modelId="{9270B06B-9E87-4812-8761-D31983BD3909}" srcId="{7138C8CF-1C77-4EE2-A737-1BDB06B4BE5F}" destId="{374608C0-CADF-4613-8CDB-3E574DE4F5AF}" srcOrd="0" destOrd="0" parTransId="{E708F5A7-53D7-4DEE-8898-2471DD62418E}" sibTransId="{A788399D-17EE-42EB-A990-4E428B12EEC9}"/>
    <dgm:cxn modelId="{5A3E9E96-DFB4-4662-BD88-6381736E0C48}" srcId="{3506123E-EA3D-43FA-813C-0CBC1D4A08A6}" destId="{7138C8CF-1C77-4EE2-A737-1BDB06B4BE5F}" srcOrd="0" destOrd="0" parTransId="{F5848DCB-5C9F-4206-BBD4-DACF5A805742}" sibTransId="{C9D991B4-E5DD-4CC0-98CB-5DB8BF651FF8}"/>
    <dgm:cxn modelId="{AC97F0B2-0C00-473E-9A85-5D1B7A58A7A7}" type="presOf" srcId="{374608C0-CADF-4613-8CDB-3E574DE4F5AF}" destId="{D3646C09-0262-4DE7-A382-7CE14D1F16C1}" srcOrd="0" destOrd="1" presId="urn:microsoft.com/office/officeart/2005/8/layout/venn1"/>
    <dgm:cxn modelId="{BAC329C6-2846-485E-8965-88A04A1CD522}" type="presOf" srcId="{7FC31BF0-2931-4A0B-BA46-EE2D41C2809F}" destId="{D3646C09-0262-4DE7-A382-7CE14D1F16C1}" srcOrd="0" destOrd="3" presId="urn:microsoft.com/office/officeart/2005/8/layout/venn1"/>
    <dgm:cxn modelId="{7FE199C6-BFD6-4F5E-8FC5-B6AC67DEAE15}" srcId="{7138C8CF-1C77-4EE2-A737-1BDB06B4BE5F}" destId="{7FC31BF0-2931-4A0B-BA46-EE2D41C2809F}" srcOrd="2" destOrd="0" parTransId="{77A01EF3-BB2B-45FC-A611-9282F28CE6EB}" sibTransId="{BC249B18-5277-4E3E-BEAD-2F9F53F4EEBF}"/>
    <dgm:cxn modelId="{9C0731BF-BA26-423F-83DF-0037D58B69BD}" type="presParOf" srcId="{41333D2E-5744-41E7-B7C6-52FF1002DCAC}" destId="{D3646C09-0262-4DE7-A382-7CE14D1F16C1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E8C0CF-7874-4AF2-B54C-A1F1FEA67D7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54351B14-AF9B-4023-ACB6-34D0EC89601D}">
      <dgm:prSet custT="1"/>
      <dgm:spPr/>
      <dgm:t>
        <a:bodyPr/>
        <a:lstStyle/>
        <a:p>
          <a:r>
            <a:rPr lang="pt-BR" sz="2400" b="1" dirty="0">
              <a:solidFill>
                <a:schemeClr val="bg2"/>
              </a:solidFill>
            </a:rPr>
            <a:t>Aprimorar o desempenho das operadoras com seus beneficiários</a:t>
          </a:r>
        </a:p>
      </dgm:t>
    </dgm:pt>
    <dgm:pt modelId="{A10B28D5-419A-43AB-BC44-4D5A7EE7CD3A}" type="parTrans" cxnId="{6B42D9E4-F08B-4899-996E-381FFC6287B6}">
      <dgm:prSet/>
      <dgm:spPr/>
      <dgm:t>
        <a:bodyPr/>
        <a:lstStyle/>
        <a:p>
          <a:endParaRPr lang="pt-BR"/>
        </a:p>
      </dgm:t>
    </dgm:pt>
    <dgm:pt modelId="{2EA59990-8D95-4F4A-A3B0-3C6ED6AD2425}" type="sibTrans" cxnId="{6B42D9E4-F08B-4899-996E-381FFC6287B6}">
      <dgm:prSet/>
      <dgm:spPr/>
      <dgm:t>
        <a:bodyPr/>
        <a:lstStyle/>
        <a:p>
          <a:endParaRPr lang="pt-BR"/>
        </a:p>
      </dgm:t>
    </dgm:pt>
    <dgm:pt modelId="{30BB0E21-B87E-4A04-AE78-4155C1F07C20}">
      <dgm:prSet custT="1"/>
      <dgm:spPr/>
      <dgm:t>
        <a:bodyPr/>
        <a:lstStyle/>
        <a:p>
          <a:r>
            <a:rPr lang="pt-BR" sz="2400" b="1" dirty="0"/>
            <a:t>Corrigir os processos de trabalho das operadoras de modo a tornar eficiente e assertiva a atividade fiscalizatória</a:t>
          </a:r>
        </a:p>
      </dgm:t>
    </dgm:pt>
    <dgm:pt modelId="{DA43681A-ED8E-4A9A-94A7-658E2A7E78D6}" type="parTrans" cxnId="{37767B4E-DB02-4039-AA54-E63F9AD174CC}">
      <dgm:prSet/>
      <dgm:spPr/>
      <dgm:t>
        <a:bodyPr/>
        <a:lstStyle/>
        <a:p>
          <a:endParaRPr lang="pt-BR"/>
        </a:p>
      </dgm:t>
    </dgm:pt>
    <dgm:pt modelId="{CC34DAF8-27E3-49BC-A5DB-9134A674C9FE}" type="sibTrans" cxnId="{37767B4E-DB02-4039-AA54-E63F9AD174CC}">
      <dgm:prSet/>
      <dgm:spPr/>
      <dgm:t>
        <a:bodyPr/>
        <a:lstStyle/>
        <a:p>
          <a:endParaRPr lang="pt-BR"/>
        </a:p>
      </dgm:t>
    </dgm:pt>
    <dgm:pt modelId="{23051E97-3F72-420D-BA8F-A773BBACB73D}">
      <dgm:prSet custT="1"/>
      <dgm:spPr/>
      <dgm:t>
        <a:bodyPr/>
        <a:lstStyle/>
        <a:p>
          <a:r>
            <a:rPr lang="pt-BR" sz="2200" b="1" dirty="0"/>
            <a:t>Aprimorar o mercado de modo a atuar de forma estratégica mais próximo à data do fato, identificando raízes dos problemas dos entes regulados.</a:t>
          </a:r>
        </a:p>
      </dgm:t>
    </dgm:pt>
    <dgm:pt modelId="{05032928-DD9B-4133-B689-5CEA381D7035}" type="parTrans" cxnId="{F0DD4284-DB9E-4820-95F4-98D9479B25D6}">
      <dgm:prSet/>
      <dgm:spPr/>
      <dgm:t>
        <a:bodyPr/>
        <a:lstStyle/>
        <a:p>
          <a:endParaRPr lang="pt-BR"/>
        </a:p>
      </dgm:t>
    </dgm:pt>
    <dgm:pt modelId="{6502F14F-035C-4F87-AA9F-9FA98024E994}" type="sibTrans" cxnId="{F0DD4284-DB9E-4820-95F4-98D9479B25D6}">
      <dgm:prSet/>
      <dgm:spPr/>
      <dgm:t>
        <a:bodyPr/>
        <a:lstStyle/>
        <a:p>
          <a:endParaRPr lang="pt-BR"/>
        </a:p>
      </dgm:t>
    </dgm:pt>
    <dgm:pt modelId="{A621D493-A938-45DD-AD80-E1A7F8C30871}" type="pres">
      <dgm:prSet presAssocID="{9CE8C0CF-7874-4AF2-B54C-A1F1FEA67D72}" presName="CompostProcess" presStyleCnt="0">
        <dgm:presLayoutVars>
          <dgm:dir/>
          <dgm:resizeHandles val="exact"/>
        </dgm:presLayoutVars>
      </dgm:prSet>
      <dgm:spPr/>
    </dgm:pt>
    <dgm:pt modelId="{4B670F6F-8BA1-464A-ABBE-66733EC3B5BA}" type="pres">
      <dgm:prSet presAssocID="{9CE8C0CF-7874-4AF2-B54C-A1F1FEA67D72}" presName="arrow" presStyleLbl="bgShp" presStyleIdx="0" presStyleCnt="1" custLinFactNeighborX="21608" custLinFactNeighborY="-16147"/>
      <dgm:spPr/>
    </dgm:pt>
    <dgm:pt modelId="{75E921C7-BBC8-4F5A-A6A5-328972A0A9EB}" type="pres">
      <dgm:prSet presAssocID="{9CE8C0CF-7874-4AF2-B54C-A1F1FEA67D72}" presName="linearProcess" presStyleCnt="0"/>
      <dgm:spPr/>
    </dgm:pt>
    <dgm:pt modelId="{7C63AFF9-9680-4909-B29C-E492FCB8B29E}" type="pres">
      <dgm:prSet presAssocID="{54351B14-AF9B-4023-ACB6-34D0EC89601D}" presName="textNode" presStyleLbl="node1" presStyleIdx="0" presStyleCnt="3">
        <dgm:presLayoutVars>
          <dgm:bulletEnabled val="1"/>
        </dgm:presLayoutVars>
      </dgm:prSet>
      <dgm:spPr/>
    </dgm:pt>
    <dgm:pt modelId="{AA9BB360-2C75-4333-B4EA-C4702B59E0EA}" type="pres">
      <dgm:prSet presAssocID="{2EA59990-8D95-4F4A-A3B0-3C6ED6AD2425}" presName="sibTrans" presStyleCnt="0"/>
      <dgm:spPr/>
    </dgm:pt>
    <dgm:pt modelId="{09904EA4-869E-4F93-BF4D-862909587254}" type="pres">
      <dgm:prSet presAssocID="{30BB0E21-B87E-4A04-AE78-4155C1F07C20}" presName="textNode" presStyleLbl="node1" presStyleIdx="1" presStyleCnt="3">
        <dgm:presLayoutVars>
          <dgm:bulletEnabled val="1"/>
        </dgm:presLayoutVars>
      </dgm:prSet>
      <dgm:spPr/>
    </dgm:pt>
    <dgm:pt modelId="{DAAD80F3-CA4D-4172-B6C1-A99CEBDF10E0}" type="pres">
      <dgm:prSet presAssocID="{CC34DAF8-27E3-49BC-A5DB-9134A674C9FE}" presName="sibTrans" presStyleCnt="0"/>
      <dgm:spPr/>
    </dgm:pt>
    <dgm:pt modelId="{E9339AED-D30B-41BD-BA1F-DD07FBB79926}" type="pres">
      <dgm:prSet presAssocID="{23051E97-3F72-420D-BA8F-A773BBACB73D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95164200-FFD5-45AC-A989-7279CD4C530F}" type="presOf" srcId="{23051E97-3F72-420D-BA8F-A773BBACB73D}" destId="{E9339AED-D30B-41BD-BA1F-DD07FBB79926}" srcOrd="0" destOrd="0" presId="urn:microsoft.com/office/officeart/2005/8/layout/hProcess9"/>
    <dgm:cxn modelId="{0BD9C231-53B6-46F5-8C4F-EC1A5E7F80FB}" type="presOf" srcId="{30BB0E21-B87E-4A04-AE78-4155C1F07C20}" destId="{09904EA4-869E-4F93-BF4D-862909587254}" srcOrd="0" destOrd="0" presId="urn:microsoft.com/office/officeart/2005/8/layout/hProcess9"/>
    <dgm:cxn modelId="{37767B4E-DB02-4039-AA54-E63F9AD174CC}" srcId="{9CE8C0CF-7874-4AF2-B54C-A1F1FEA67D72}" destId="{30BB0E21-B87E-4A04-AE78-4155C1F07C20}" srcOrd="1" destOrd="0" parTransId="{DA43681A-ED8E-4A9A-94A7-658E2A7E78D6}" sibTransId="{CC34DAF8-27E3-49BC-A5DB-9134A674C9FE}"/>
    <dgm:cxn modelId="{0E106F73-F77A-4F92-9430-D4F12CC7CA5A}" type="presOf" srcId="{9CE8C0CF-7874-4AF2-B54C-A1F1FEA67D72}" destId="{A621D493-A938-45DD-AD80-E1A7F8C30871}" srcOrd="0" destOrd="0" presId="urn:microsoft.com/office/officeart/2005/8/layout/hProcess9"/>
    <dgm:cxn modelId="{F0DD4284-DB9E-4820-95F4-98D9479B25D6}" srcId="{9CE8C0CF-7874-4AF2-B54C-A1F1FEA67D72}" destId="{23051E97-3F72-420D-BA8F-A773BBACB73D}" srcOrd="2" destOrd="0" parTransId="{05032928-DD9B-4133-B689-5CEA381D7035}" sibTransId="{6502F14F-035C-4F87-AA9F-9FA98024E994}"/>
    <dgm:cxn modelId="{6B42D9E4-F08B-4899-996E-381FFC6287B6}" srcId="{9CE8C0CF-7874-4AF2-B54C-A1F1FEA67D72}" destId="{54351B14-AF9B-4023-ACB6-34D0EC89601D}" srcOrd="0" destOrd="0" parTransId="{A10B28D5-419A-43AB-BC44-4D5A7EE7CD3A}" sibTransId="{2EA59990-8D95-4F4A-A3B0-3C6ED6AD2425}"/>
    <dgm:cxn modelId="{0BA8C3FD-0128-4839-886D-75C41C991FA6}" type="presOf" srcId="{54351B14-AF9B-4023-ACB6-34D0EC89601D}" destId="{7C63AFF9-9680-4909-B29C-E492FCB8B29E}" srcOrd="0" destOrd="0" presId="urn:microsoft.com/office/officeart/2005/8/layout/hProcess9"/>
    <dgm:cxn modelId="{34D658CF-2A64-436D-BB9F-5DC26A0E8AC6}" type="presParOf" srcId="{A621D493-A938-45DD-AD80-E1A7F8C30871}" destId="{4B670F6F-8BA1-464A-ABBE-66733EC3B5BA}" srcOrd="0" destOrd="0" presId="urn:microsoft.com/office/officeart/2005/8/layout/hProcess9"/>
    <dgm:cxn modelId="{6EB52946-B3C3-4543-A08C-BD6E7D005D32}" type="presParOf" srcId="{A621D493-A938-45DD-AD80-E1A7F8C30871}" destId="{75E921C7-BBC8-4F5A-A6A5-328972A0A9EB}" srcOrd="1" destOrd="0" presId="urn:microsoft.com/office/officeart/2005/8/layout/hProcess9"/>
    <dgm:cxn modelId="{8A51C384-3A08-4E62-AF82-0161B7E19110}" type="presParOf" srcId="{75E921C7-BBC8-4F5A-A6A5-328972A0A9EB}" destId="{7C63AFF9-9680-4909-B29C-E492FCB8B29E}" srcOrd="0" destOrd="0" presId="urn:microsoft.com/office/officeart/2005/8/layout/hProcess9"/>
    <dgm:cxn modelId="{A9878549-B7D9-4687-AFD6-26383F2C42FD}" type="presParOf" srcId="{75E921C7-BBC8-4F5A-A6A5-328972A0A9EB}" destId="{AA9BB360-2C75-4333-B4EA-C4702B59E0EA}" srcOrd="1" destOrd="0" presId="urn:microsoft.com/office/officeart/2005/8/layout/hProcess9"/>
    <dgm:cxn modelId="{0AFFA536-998E-4D09-8436-2F1D3B38BBA9}" type="presParOf" srcId="{75E921C7-BBC8-4F5A-A6A5-328972A0A9EB}" destId="{09904EA4-869E-4F93-BF4D-862909587254}" srcOrd="2" destOrd="0" presId="urn:microsoft.com/office/officeart/2005/8/layout/hProcess9"/>
    <dgm:cxn modelId="{39D53B49-0EC8-4F85-9BAA-9A0E2EABB88E}" type="presParOf" srcId="{75E921C7-BBC8-4F5A-A6A5-328972A0A9EB}" destId="{DAAD80F3-CA4D-4172-B6C1-A99CEBDF10E0}" srcOrd="3" destOrd="0" presId="urn:microsoft.com/office/officeart/2005/8/layout/hProcess9"/>
    <dgm:cxn modelId="{2CE668E9-9B77-46D6-8925-F67115C7210E}" type="presParOf" srcId="{75E921C7-BBC8-4F5A-A6A5-328972A0A9EB}" destId="{E9339AED-D30B-41BD-BA1F-DD07FBB7992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112B6B-5D06-4988-A795-0A7D4AD21E15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pt-BR"/>
        </a:p>
      </dgm:t>
    </dgm:pt>
    <dgm:pt modelId="{A3822FDC-13DF-4627-B866-E24F583D0C28}">
      <dgm:prSet/>
      <dgm:spPr/>
      <dgm:t>
        <a:bodyPr/>
        <a:lstStyle/>
        <a:p>
          <a:r>
            <a:rPr lang="pt-BR" b="1" dirty="0">
              <a:solidFill>
                <a:schemeClr val="bg2"/>
              </a:solidFill>
            </a:rPr>
            <a:t>Ganho de eficiência na ação fiscalizatória</a:t>
          </a:r>
        </a:p>
      </dgm:t>
    </dgm:pt>
    <dgm:pt modelId="{371479BD-8B14-44B2-B3DD-BFE20E3B9A2D}" type="parTrans" cxnId="{A6C185C6-9063-4088-8E20-B747C20BE659}">
      <dgm:prSet/>
      <dgm:spPr/>
      <dgm:t>
        <a:bodyPr/>
        <a:lstStyle/>
        <a:p>
          <a:endParaRPr lang="pt-BR"/>
        </a:p>
      </dgm:t>
    </dgm:pt>
    <dgm:pt modelId="{AE5C206F-5651-4559-A6AD-2FDF32506D91}" type="sibTrans" cxnId="{A6C185C6-9063-4088-8E20-B747C20BE659}">
      <dgm:prSet/>
      <dgm:spPr/>
      <dgm:t>
        <a:bodyPr/>
        <a:lstStyle/>
        <a:p>
          <a:endParaRPr lang="pt-BR"/>
        </a:p>
      </dgm:t>
    </dgm:pt>
    <dgm:pt modelId="{096AB886-EC59-417F-A214-B64EF8F61D8A}" type="pres">
      <dgm:prSet presAssocID="{FE112B6B-5D06-4988-A795-0A7D4AD21E1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D6A9BA0-2614-4DAB-93F8-C6E9E38C3D7B}" type="pres">
      <dgm:prSet presAssocID="{A3822FDC-13DF-4627-B866-E24F583D0C28}" presName="hierRoot1" presStyleCnt="0">
        <dgm:presLayoutVars>
          <dgm:hierBranch val="init"/>
        </dgm:presLayoutVars>
      </dgm:prSet>
      <dgm:spPr/>
    </dgm:pt>
    <dgm:pt modelId="{F421B789-77DD-4DE8-B434-76AB20FDA551}" type="pres">
      <dgm:prSet presAssocID="{A3822FDC-13DF-4627-B866-E24F583D0C28}" presName="rootComposite1" presStyleCnt="0"/>
      <dgm:spPr/>
    </dgm:pt>
    <dgm:pt modelId="{FE3C8074-0AE3-4891-A4C7-FF1D0FBF48FC}" type="pres">
      <dgm:prSet presAssocID="{A3822FDC-13DF-4627-B866-E24F583D0C28}" presName="rootText1" presStyleLbl="node0" presStyleIdx="0" presStyleCnt="1">
        <dgm:presLayoutVars>
          <dgm:chPref val="3"/>
        </dgm:presLayoutVars>
      </dgm:prSet>
      <dgm:spPr/>
    </dgm:pt>
    <dgm:pt modelId="{5707C1A9-CE1D-4723-8582-880008A5E6F0}" type="pres">
      <dgm:prSet presAssocID="{A3822FDC-13DF-4627-B866-E24F583D0C28}" presName="rootConnector1" presStyleLbl="node1" presStyleIdx="0" presStyleCnt="0"/>
      <dgm:spPr/>
    </dgm:pt>
    <dgm:pt modelId="{8DBAE663-C0BE-4426-B731-A614076A718C}" type="pres">
      <dgm:prSet presAssocID="{A3822FDC-13DF-4627-B866-E24F583D0C28}" presName="hierChild2" presStyleCnt="0"/>
      <dgm:spPr/>
    </dgm:pt>
    <dgm:pt modelId="{617756A1-5A3D-4EF5-9744-055769DA73A7}" type="pres">
      <dgm:prSet presAssocID="{A3822FDC-13DF-4627-B866-E24F583D0C28}" presName="hierChild3" presStyleCnt="0"/>
      <dgm:spPr/>
    </dgm:pt>
  </dgm:ptLst>
  <dgm:cxnLst>
    <dgm:cxn modelId="{0936617F-3173-44E1-80B0-44D028860334}" type="presOf" srcId="{A3822FDC-13DF-4627-B866-E24F583D0C28}" destId="{5707C1A9-CE1D-4723-8582-880008A5E6F0}" srcOrd="1" destOrd="0" presId="urn:microsoft.com/office/officeart/2005/8/layout/orgChart1"/>
    <dgm:cxn modelId="{EAD69181-8094-4912-B090-A14755999513}" type="presOf" srcId="{A3822FDC-13DF-4627-B866-E24F583D0C28}" destId="{FE3C8074-0AE3-4891-A4C7-FF1D0FBF48FC}" srcOrd="0" destOrd="0" presId="urn:microsoft.com/office/officeart/2005/8/layout/orgChart1"/>
    <dgm:cxn modelId="{A6C185C6-9063-4088-8E20-B747C20BE659}" srcId="{FE112B6B-5D06-4988-A795-0A7D4AD21E15}" destId="{A3822FDC-13DF-4627-B866-E24F583D0C28}" srcOrd="0" destOrd="0" parTransId="{371479BD-8B14-44B2-B3DD-BFE20E3B9A2D}" sibTransId="{AE5C206F-5651-4559-A6AD-2FDF32506D91}"/>
    <dgm:cxn modelId="{A94ED6E7-04AB-44EF-B11D-B406C779B61E}" type="presOf" srcId="{FE112B6B-5D06-4988-A795-0A7D4AD21E15}" destId="{096AB886-EC59-417F-A214-B64EF8F61D8A}" srcOrd="0" destOrd="0" presId="urn:microsoft.com/office/officeart/2005/8/layout/orgChart1"/>
    <dgm:cxn modelId="{82887180-5656-4C8B-901F-DE8E6E119A1C}" type="presParOf" srcId="{096AB886-EC59-417F-A214-B64EF8F61D8A}" destId="{BD6A9BA0-2614-4DAB-93F8-C6E9E38C3D7B}" srcOrd="0" destOrd="0" presId="urn:microsoft.com/office/officeart/2005/8/layout/orgChart1"/>
    <dgm:cxn modelId="{AD62C2A1-58CD-4FBA-8D8C-5A9DFEA43DD8}" type="presParOf" srcId="{BD6A9BA0-2614-4DAB-93F8-C6E9E38C3D7B}" destId="{F421B789-77DD-4DE8-B434-76AB20FDA551}" srcOrd="0" destOrd="0" presId="urn:microsoft.com/office/officeart/2005/8/layout/orgChart1"/>
    <dgm:cxn modelId="{76FC9280-4CC7-4899-979D-5141EE74F482}" type="presParOf" srcId="{F421B789-77DD-4DE8-B434-76AB20FDA551}" destId="{FE3C8074-0AE3-4891-A4C7-FF1D0FBF48FC}" srcOrd="0" destOrd="0" presId="urn:microsoft.com/office/officeart/2005/8/layout/orgChart1"/>
    <dgm:cxn modelId="{BE05BD1C-CF09-422E-AEC8-CBD799629B7B}" type="presParOf" srcId="{F421B789-77DD-4DE8-B434-76AB20FDA551}" destId="{5707C1A9-CE1D-4723-8582-880008A5E6F0}" srcOrd="1" destOrd="0" presId="urn:microsoft.com/office/officeart/2005/8/layout/orgChart1"/>
    <dgm:cxn modelId="{2F85FD40-8BF3-4FEC-A2FC-1D7223B34846}" type="presParOf" srcId="{BD6A9BA0-2614-4DAB-93F8-C6E9E38C3D7B}" destId="{8DBAE663-C0BE-4426-B731-A614076A718C}" srcOrd="1" destOrd="0" presId="urn:microsoft.com/office/officeart/2005/8/layout/orgChart1"/>
    <dgm:cxn modelId="{02E4D345-1556-4332-B6CD-C6BD72EDFDDE}" type="presParOf" srcId="{BD6A9BA0-2614-4DAB-93F8-C6E9E38C3D7B}" destId="{617756A1-5A3D-4EF5-9744-055769DA73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54E161-694D-4C58-A954-F44D1391E74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pt-BR"/>
        </a:p>
      </dgm:t>
    </dgm:pt>
    <dgm:pt modelId="{B55BD6FB-41F5-402E-B12D-8C6539F07E6E}">
      <dgm:prSet/>
      <dgm:spPr/>
      <dgm:t>
        <a:bodyPr/>
        <a:lstStyle/>
        <a:p>
          <a:r>
            <a:rPr lang="en-US" b="1" dirty="0"/>
            <a:t>ALTERNATIVA 1 - </a:t>
          </a:r>
          <a:r>
            <a:rPr lang="en-US" b="1" i="1" u="sng" dirty="0"/>
            <a:t>STATUS QUO</a:t>
          </a:r>
          <a:r>
            <a:rPr lang="en-US" b="1" dirty="0"/>
            <a:t>:</a:t>
          </a:r>
          <a:endParaRPr lang="pt-BR" dirty="0"/>
        </a:p>
      </dgm:t>
    </dgm:pt>
    <dgm:pt modelId="{588B49D2-A9D1-4A47-AD50-712D49D1AE08}" type="parTrans" cxnId="{DB4CA6D8-D413-4169-8580-82645FE525C2}">
      <dgm:prSet/>
      <dgm:spPr/>
      <dgm:t>
        <a:bodyPr/>
        <a:lstStyle/>
        <a:p>
          <a:endParaRPr lang="pt-BR"/>
        </a:p>
      </dgm:t>
    </dgm:pt>
    <dgm:pt modelId="{EC38EFF9-BFE4-4D9A-A7EA-0808D0B508F2}" type="sibTrans" cxnId="{DB4CA6D8-D413-4169-8580-82645FE525C2}">
      <dgm:prSet/>
      <dgm:spPr/>
      <dgm:t>
        <a:bodyPr/>
        <a:lstStyle/>
        <a:p>
          <a:endParaRPr lang="pt-BR"/>
        </a:p>
      </dgm:t>
    </dgm:pt>
    <dgm:pt modelId="{7367C1EA-8729-4D92-B2D3-4C405095A2A6}">
      <dgm:prSet/>
      <dgm:spPr/>
      <dgm:t>
        <a:bodyPr/>
        <a:lstStyle/>
        <a:p>
          <a:r>
            <a:rPr lang="en-US" b="1" dirty="0"/>
            <a:t>ALTERNATIVA 2: </a:t>
          </a:r>
          <a:r>
            <a:rPr lang="en-US" b="1" u="sng" dirty="0"/>
            <a:t>AÇÕES EXCLUSIVAMENTE PLANEJADAS, SEM ANÁLISES INDIVIDUAIS DOS CASOS NÃO RESOLVIDOS NA FASE DE MEDIAÇÃO ELETRÔNICA;</a:t>
          </a:r>
          <a:endParaRPr lang="pt-BR" dirty="0"/>
        </a:p>
      </dgm:t>
    </dgm:pt>
    <dgm:pt modelId="{DEAC2C6B-FB53-4BDA-82C8-388D05656A2B}" type="parTrans" cxnId="{8DDB5070-87D1-4E8A-8B6D-7877C668B27B}">
      <dgm:prSet/>
      <dgm:spPr/>
      <dgm:t>
        <a:bodyPr/>
        <a:lstStyle/>
        <a:p>
          <a:endParaRPr lang="pt-BR"/>
        </a:p>
      </dgm:t>
    </dgm:pt>
    <dgm:pt modelId="{6C4F0E7B-1024-43A4-A3F7-193E23EB31FF}" type="sibTrans" cxnId="{8DDB5070-87D1-4E8A-8B6D-7877C668B27B}">
      <dgm:prSet/>
      <dgm:spPr/>
      <dgm:t>
        <a:bodyPr/>
        <a:lstStyle/>
        <a:p>
          <a:endParaRPr lang="pt-BR"/>
        </a:p>
      </dgm:t>
    </dgm:pt>
    <dgm:pt modelId="{2C93AE73-7291-4FA8-A235-3B3F4F16DB37}">
      <dgm:prSet/>
      <dgm:spPr/>
      <dgm:t>
        <a:bodyPr/>
        <a:lstStyle/>
        <a:p>
          <a:r>
            <a:rPr lang="en-US" b="1" dirty="0"/>
            <a:t>ALTERNATIVA 3: </a:t>
          </a:r>
          <a:r>
            <a:rPr lang="en-US" b="1" u="sng" dirty="0"/>
            <a:t>MODELO ATUAL COM AUMENTO DAS SANÇÕES PECUNIÁRIAS; E</a:t>
          </a:r>
          <a:endParaRPr lang="pt-BR" dirty="0"/>
        </a:p>
      </dgm:t>
    </dgm:pt>
    <dgm:pt modelId="{70C6E6D1-D1A8-4948-8490-C5DCFFBF8931}" type="parTrans" cxnId="{31F8E2E1-8288-41D0-A272-EE7C5880D03B}">
      <dgm:prSet/>
      <dgm:spPr/>
      <dgm:t>
        <a:bodyPr/>
        <a:lstStyle/>
        <a:p>
          <a:endParaRPr lang="pt-BR"/>
        </a:p>
      </dgm:t>
    </dgm:pt>
    <dgm:pt modelId="{E92BD061-1E0D-433E-B0EC-B4C856393D00}" type="sibTrans" cxnId="{31F8E2E1-8288-41D0-A272-EE7C5880D03B}">
      <dgm:prSet/>
      <dgm:spPr/>
      <dgm:t>
        <a:bodyPr/>
        <a:lstStyle/>
        <a:p>
          <a:endParaRPr lang="pt-BR"/>
        </a:p>
      </dgm:t>
    </dgm:pt>
    <dgm:pt modelId="{3F815AE0-7426-4A77-B1F0-DD16C6FA1FCA}">
      <dgm:prSet/>
      <dgm:spPr/>
      <dgm:t>
        <a:bodyPr/>
        <a:lstStyle/>
        <a:p>
          <a:r>
            <a:rPr lang="en-US" b="1" dirty="0"/>
            <a:t>ALTERNATIVA 4: </a:t>
          </a:r>
          <a:r>
            <a:rPr lang="en-US" b="1" u="sng" dirty="0"/>
            <a:t>MODELO HÍBRIDO - MANUTENÇÃO PARCIAL DAS ANÁLISE INDIVIDUAIS E AÇÕES PLANEJADAS.</a:t>
          </a:r>
          <a:endParaRPr lang="pt-BR" dirty="0"/>
        </a:p>
      </dgm:t>
    </dgm:pt>
    <dgm:pt modelId="{4D27B11D-391D-430D-8A8E-FDB9B3607AE4}" type="parTrans" cxnId="{DD0F1D87-A611-4497-B720-778462040BAB}">
      <dgm:prSet/>
      <dgm:spPr/>
      <dgm:t>
        <a:bodyPr/>
        <a:lstStyle/>
        <a:p>
          <a:endParaRPr lang="pt-BR"/>
        </a:p>
      </dgm:t>
    </dgm:pt>
    <dgm:pt modelId="{58BE8FFF-ABBD-46DD-9053-6E9331151ECB}" type="sibTrans" cxnId="{DD0F1D87-A611-4497-B720-778462040BAB}">
      <dgm:prSet/>
      <dgm:spPr/>
      <dgm:t>
        <a:bodyPr/>
        <a:lstStyle/>
        <a:p>
          <a:endParaRPr lang="pt-BR"/>
        </a:p>
      </dgm:t>
    </dgm:pt>
    <dgm:pt modelId="{F4C59460-F97F-44A8-A2EC-A2F5E3603FCC}" type="pres">
      <dgm:prSet presAssocID="{2654E161-694D-4C58-A954-F44D1391E74F}" presName="linear" presStyleCnt="0">
        <dgm:presLayoutVars>
          <dgm:animLvl val="lvl"/>
          <dgm:resizeHandles val="exact"/>
        </dgm:presLayoutVars>
      </dgm:prSet>
      <dgm:spPr/>
    </dgm:pt>
    <dgm:pt modelId="{C44938C6-B257-482B-B989-4ACC142FE768}" type="pres">
      <dgm:prSet presAssocID="{B55BD6FB-41F5-402E-B12D-8C6539F07E6E}" presName="parentText" presStyleLbl="node1" presStyleIdx="0" presStyleCnt="4" custLinFactY="-26358" custLinFactNeighborX="-13751" custLinFactNeighborY="-100000">
        <dgm:presLayoutVars>
          <dgm:chMax val="0"/>
          <dgm:bulletEnabled val="1"/>
        </dgm:presLayoutVars>
      </dgm:prSet>
      <dgm:spPr/>
    </dgm:pt>
    <dgm:pt modelId="{C2A8B065-C85E-408F-83DC-83BB781520E3}" type="pres">
      <dgm:prSet presAssocID="{EC38EFF9-BFE4-4D9A-A7EA-0808D0B508F2}" presName="spacer" presStyleCnt="0"/>
      <dgm:spPr/>
    </dgm:pt>
    <dgm:pt modelId="{2B261BED-4013-4D63-9761-44B0AF3EA419}" type="pres">
      <dgm:prSet presAssocID="{7367C1EA-8729-4D92-B2D3-4C405095A2A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7507452-4549-409F-BC28-00B723C7B53F}" type="pres">
      <dgm:prSet presAssocID="{6C4F0E7B-1024-43A4-A3F7-193E23EB31FF}" presName="spacer" presStyleCnt="0"/>
      <dgm:spPr/>
    </dgm:pt>
    <dgm:pt modelId="{F937AD83-7AF7-4BE0-82CD-F138BF682890}" type="pres">
      <dgm:prSet presAssocID="{2C93AE73-7291-4FA8-A235-3B3F4F16DB3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F8E74FD-8254-4159-A443-09EA400B374A}" type="pres">
      <dgm:prSet presAssocID="{E92BD061-1E0D-433E-B0EC-B4C856393D00}" presName="spacer" presStyleCnt="0"/>
      <dgm:spPr/>
    </dgm:pt>
    <dgm:pt modelId="{8CB96119-F6F9-491C-9C86-DF85B4629062}" type="pres">
      <dgm:prSet presAssocID="{3F815AE0-7426-4A77-B1F0-DD16C6FA1FC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0D6BA14-A4FD-477B-A838-1AE9438E40FA}" type="presOf" srcId="{2654E161-694D-4C58-A954-F44D1391E74F}" destId="{F4C59460-F97F-44A8-A2EC-A2F5E3603FCC}" srcOrd="0" destOrd="0" presId="urn:microsoft.com/office/officeart/2005/8/layout/vList2"/>
    <dgm:cxn modelId="{1F216F1F-6A5E-4644-A90C-494A86038E6B}" type="presOf" srcId="{7367C1EA-8729-4D92-B2D3-4C405095A2A6}" destId="{2B261BED-4013-4D63-9761-44B0AF3EA419}" srcOrd="0" destOrd="0" presId="urn:microsoft.com/office/officeart/2005/8/layout/vList2"/>
    <dgm:cxn modelId="{D4DE5847-BA9E-41C5-8CF4-475E21BA75B8}" type="presOf" srcId="{3F815AE0-7426-4A77-B1F0-DD16C6FA1FCA}" destId="{8CB96119-F6F9-491C-9C86-DF85B4629062}" srcOrd="0" destOrd="0" presId="urn:microsoft.com/office/officeart/2005/8/layout/vList2"/>
    <dgm:cxn modelId="{8DDB5070-87D1-4E8A-8B6D-7877C668B27B}" srcId="{2654E161-694D-4C58-A954-F44D1391E74F}" destId="{7367C1EA-8729-4D92-B2D3-4C405095A2A6}" srcOrd="1" destOrd="0" parTransId="{DEAC2C6B-FB53-4BDA-82C8-388D05656A2B}" sibTransId="{6C4F0E7B-1024-43A4-A3F7-193E23EB31FF}"/>
    <dgm:cxn modelId="{DD0F1D87-A611-4497-B720-778462040BAB}" srcId="{2654E161-694D-4C58-A954-F44D1391E74F}" destId="{3F815AE0-7426-4A77-B1F0-DD16C6FA1FCA}" srcOrd="3" destOrd="0" parTransId="{4D27B11D-391D-430D-8A8E-FDB9B3607AE4}" sibTransId="{58BE8FFF-ABBD-46DD-9053-6E9331151ECB}"/>
    <dgm:cxn modelId="{6B078594-5864-47A3-9891-F76BCFAB561D}" type="presOf" srcId="{2C93AE73-7291-4FA8-A235-3B3F4F16DB37}" destId="{F937AD83-7AF7-4BE0-82CD-F138BF682890}" srcOrd="0" destOrd="0" presId="urn:microsoft.com/office/officeart/2005/8/layout/vList2"/>
    <dgm:cxn modelId="{DB4CA6D8-D413-4169-8580-82645FE525C2}" srcId="{2654E161-694D-4C58-A954-F44D1391E74F}" destId="{B55BD6FB-41F5-402E-B12D-8C6539F07E6E}" srcOrd="0" destOrd="0" parTransId="{588B49D2-A9D1-4A47-AD50-712D49D1AE08}" sibTransId="{EC38EFF9-BFE4-4D9A-A7EA-0808D0B508F2}"/>
    <dgm:cxn modelId="{31F8E2E1-8288-41D0-A272-EE7C5880D03B}" srcId="{2654E161-694D-4C58-A954-F44D1391E74F}" destId="{2C93AE73-7291-4FA8-A235-3B3F4F16DB37}" srcOrd="2" destOrd="0" parTransId="{70C6E6D1-D1A8-4948-8490-C5DCFFBF8931}" sibTransId="{E92BD061-1E0D-433E-B0EC-B4C856393D00}"/>
    <dgm:cxn modelId="{F2AA51EE-8296-4BC2-943F-E08774DF89D9}" type="presOf" srcId="{B55BD6FB-41F5-402E-B12D-8C6539F07E6E}" destId="{C44938C6-B257-482B-B989-4ACC142FE768}" srcOrd="0" destOrd="0" presId="urn:microsoft.com/office/officeart/2005/8/layout/vList2"/>
    <dgm:cxn modelId="{7E334E0F-17D9-46C5-84D7-1733E252DD17}" type="presParOf" srcId="{F4C59460-F97F-44A8-A2EC-A2F5E3603FCC}" destId="{C44938C6-B257-482B-B989-4ACC142FE768}" srcOrd="0" destOrd="0" presId="urn:microsoft.com/office/officeart/2005/8/layout/vList2"/>
    <dgm:cxn modelId="{DBC10FF6-01CC-46E5-951D-BBDDBC42F951}" type="presParOf" srcId="{F4C59460-F97F-44A8-A2EC-A2F5E3603FCC}" destId="{C2A8B065-C85E-408F-83DC-83BB781520E3}" srcOrd="1" destOrd="0" presId="urn:microsoft.com/office/officeart/2005/8/layout/vList2"/>
    <dgm:cxn modelId="{E2767F8C-3F1B-4769-BD3E-8FA7AFF6ADF9}" type="presParOf" srcId="{F4C59460-F97F-44A8-A2EC-A2F5E3603FCC}" destId="{2B261BED-4013-4D63-9761-44B0AF3EA419}" srcOrd="2" destOrd="0" presId="urn:microsoft.com/office/officeart/2005/8/layout/vList2"/>
    <dgm:cxn modelId="{AEBFB879-33F3-4722-8730-437E04F0BF64}" type="presParOf" srcId="{F4C59460-F97F-44A8-A2EC-A2F5E3603FCC}" destId="{17507452-4549-409F-BC28-00B723C7B53F}" srcOrd="3" destOrd="0" presId="urn:microsoft.com/office/officeart/2005/8/layout/vList2"/>
    <dgm:cxn modelId="{AEC06FCC-020A-470A-8039-7F22D199B3B1}" type="presParOf" srcId="{F4C59460-F97F-44A8-A2EC-A2F5E3603FCC}" destId="{F937AD83-7AF7-4BE0-82CD-F138BF682890}" srcOrd="4" destOrd="0" presId="urn:microsoft.com/office/officeart/2005/8/layout/vList2"/>
    <dgm:cxn modelId="{52F70D6B-A47F-48F0-BCA6-96821E496D50}" type="presParOf" srcId="{F4C59460-F97F-44A8-A2EC-A2F5E3603FCC}" destId="{CF8E74FD-8254-4159-A443-09EA400B374A}" srcOrd="5" destOrd="0" presId="urn:microsoft.com/office/officeart/2005/8/layout/vList2"/>
    <dgm:cxn modelId="{79F73EE3-EF8F-4D27-9097-23B72EA93F89}" type="presParOf" srcId="{F4C59460-F97F-44A8-A2EC-A2F5E3603FCC}" destId="{8CB96119-F6F9-491C-9C86-DF85B462906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B4CB5F3-0A1A-4177-84AD-3C7B84F749A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4230024-E0CB-474E-B6D2-A40C0A78DFA2}">
      <dgm:prSet custT="1"/>
      <dgm:spPr>
        <a:solidFill>
          <a:schemeClr val="accent2"/>
        </a:solidFill>
      </dgm:spPr>
      <dgm:t>
        <a:bodyPr/>
        <a:lstStyle/>
        <a:p>
          <a:pPr algn="just"/>
          <a:r>
            <a:rPr lang="pt-BR" sz="6000" b="1" dirty="0"/>
            <a:t>Alternativa 1 – </a:t>
          </a:r>
          <a:r>
            <a:rPr lang="pt-BR" sz="6000" b="1" i="1" dirty="0"/>
            <a:t>Status quo</a:t>
          </a:r>
          <a:r>
            <a:rPr lang="pt-BR" sz="6000" b="1" dirty="0"/>
            <a:t>:</a:t>
          </a:r>
          <a:endParaRPr lang="pt-BR" sz="6000" dirty="0"/>
        </a:p>
      </dgm:t>
    </dgm:pt>
    <dgm:pt modelId="{1D28A9DC-8B72-41BC-80FD-7DC882402478}" type="parTrans" cxnId="{22430DEB-0BEC-49C9-87BE-6BA126A3682D}">
      <dgm:prSet/>
      <dgm:spPr/>
      <dgm:t>
        <a:bodyPr/>
        <a:lstStyle/>
        <a:p>
          <a:endParaRPr lang="pt-BR"/>
        </a:p>
      </dgm:t>
    </dgm:pt>
    <dgm:pt modelId="{E1F8B4D8-B618-4C69-A10E-30FEBEFD13A9}" type="sibTrans" cxnId="{22430DEB-0BEC-49C9-87BE-6BA126A3682D}">
      <dgm:prSet/>
      <dgm:spPr/>
      <dgm:t>
        <a:bodyPr/>
        <a:lstStyle/>
        <a:p>
          <a:endParaRPr lang="pt-BR"/>
        </a:p>
      </dgm:t>
    </dgm:pt>
    <dgm:pt modelId="{49A96DF9-C203-444C-907E-A9AAE6CD85FB}">
      <dgm:prSet/>
      <dgm:spPr/>
      <dgm:t>
        <a:bodyPr/>
        <a:lstStyle/>
        <a:p>
          <a:pPr algn="just"/>
          <a:r>
            <a:rPr lang="pt-BR" dirty="0"/>
            <a:t>Um ponto importante do </a:t>
          </a:r>
          <a:r>
            <a:rPr lang="pt-BR" i="1" dirty="0"/>
            <a:t>status quo </a:t>
          </a:r>
          <a:r>
            <a:rPr lang="pt-BR" dirty="0"/>
            <a:t>que não se pretende alterar é a performance excelente ao longo de anos de resolutividade da NIP.</a:t>
          </a:r>
        </a:p>
      </dgm:t>
    </dgm:pt>
    <dgm:pt modelId="{44CF0CE5-A76B-4797-84F1-CD36968F312A}" type="parTrans" cxnId="{14CA20EB-82E7-4051-8A9C-3FF791BE7E77}">
      <dgm:prSet/>
      <dgm:spPr/>
      <dgm:t>
        <a:bodyPr/>
        <a:lstStyle/>
        <a:p>
          <a:endParaRPr lang="pt-BR"/>
        </a:p>
      </dgm:t>
    </dgm:pt>
    <dgm:pt modelId="{9C7DD4E1-F4D7-4051-A5D4-8FAC5A06E8CC}" type="sibTrans" cxnId="{14CA20EB-82E7-4051-8A9C-3FF791BE7E77}">
      <dgm:prSet/>
      <dgm:spPr/>
      <dgm:t>
        <a:bodyPr/>
        <a:lstStyle/>
        <a:p>
          <a:endParaRPr lang="pt-BR"/>
        </a:p>
      </dgm:t>
    </dgm:pt>
    <dgm:pt modelId="{1C33944A-052C-4D59-B892-B91EAA0DD360}">
      <dgm:prSet phldr="0"/>
      <dgm:spPr/>
      <dgm:t>
        <a:bodyPr/>
        <a:lstStyle/>
        <a:p>
          <a:pPr algn="just" rtl="0"/>
          <a:r>
            <a:rPr lang="pt-BR" dirty="0">
              <a:latin typeface="Calibri"/>
            </a:rPr>
            <a:t>O projeto piloto de ações planejadas/estratégicas está trazendo insumo importante para futuro ajuste normativo nessa seara, esperadas as adaptações que se fizerem necessário.</a:t>
          </a:r>
        </a:p>
      </dgm:t>
    </dgm:pt>
    <dgm:pt modelId="{2C208724-49A6-4B0B-B3DB-A41376CA1708}" type="parTrans" cxnId="{621377AD-09DE-40FC-A55B-9EF7963186D2}">
      <dgm:prSet/>
      <dgm:spPr/>
      <dgm:t>
        <a:bodyPr/>
        <a:lstStyle/>
        <a:p>
          <a:endParaRPr lang="pt-BR"/>
        </a:p>
      </dgm:t>
    </dgm:pt>
    <dgm:pt modelId="{0D58D027-A07A-4585-BDA7-9E683BDF34AC}" type="sibTrans" cxnId="{621377AD-09DE-40FC-A55B-9EF7963186D2}">
      <dgm:prSet/>
      <dgm:spPr/>
      <dgm:t>
        <a:bodyPr/>
        <a:lstStyle/>
        <a:p>
          <a:endParaRPr lang="pt-BR"/>
        </a:p>
      </dgm:t>
    </dgm:pt>
    <dgm:pt modelId="{004C4B42-C721-473A-BC5D-AD3C1B81C64D}">
      <dgm:prSet phldr="0"/>
      <dgm:spPr/>
      <dgm:t>
        <a:bodyPr/>
        <a:lstStyle/>
        <a:p>
          <a:pPr algn="just"/>
          <a:r>
            <a:rPr lang="pt-BR" b="1" dirty="0">
              <a:solidFill>
                <a:schemeClr val="accent5">
                  <a:lumMod val="75000"/>
                </a:schemeClr>
              </a:solidFill>
              <a:latin typeface="Calibri"/>
            </a:rPr>
            <a:t>O problema regulatório identificado revela que mudanças precisam ser feitas</a:t>
          </a:r>
          <a:r>
            <a:rPr lang="pt-BR" dirty="0">
              <a:latin typeface="Calibri"/>
            </a:rPr>
            <a:t>.</a:t>
          </a:r>
          <a:endParaRPr lang="pt-BR" dirty="0"/>
        </a:p>
      </dgm:t>
    </dgm:pt>
    <dgm:pt modelId="{37B128B7-747E-456A-9AAF-1B93B5C2E668}" type="parTrans" cxnId="{65A75D0F-B619-489F-8C99-3457448458F9}">
      <dgm:prSet/>
      <dgm:spPr/>
      <dgm:t>
        <a:bodyPr/>
        <a:lstStyle/>
        <a:p>
          <a:endParaRPr lang="pt-BR"/>
        </a:p>
      </dgm:t>
    </dgm:pt>
    <dgm:pt modelId="{418AF1A0-8AC6-4C12-9403-5CB20051D665}" type="sibTrans" cxnId="{65A75D0F-B619-489F-8C99-3457448458F9}">
      <dgm:prSet/>
      <dgm:spPr/>
      <dgm:t>
        <a:bodyPr/>
        <a:lstStyle/>
        <a:p>
          <a:endParaRPr lang="pt-BR"/>
        </a:p>
      </dgm:t>
    </dgm:pt>
    <dgm:pt modelId="{33611C89-67CE-489C-A965-D6F991760808}" type="pres">
      <dgm:prSet presAssocID="{DB4CB5F3-0A1A-4177-84AD-3C7B84F749A4}" presName="linear" presStyleCnt="0">
        <dgm:presLayoutVars>
          <dgm:animLvl val="lvl"/>
          <dgm:resizeHandles val="exact"/>
        </dgm:presLayoutVars>
      </dgm:prSet>
      <dgm:spPr/>
    </dgm:pt>
    <dgm:pt modelId="{B9CE5161-8415-4B5E-84F7-67DC73345C5A}" type="pres">
      <dgm:prSet presAssocID="{54230024-E0CB-474E-B6D2-A40C0A78DFA2}" presName="parentText" presStyleLbl="node1" presStyleIdx="0" presStyleCnt="1" custLinFactNeighborX="592" custLinFactNeighborY="-9894">
        <dgm:presLayoutVars>
          <dgm:chMax val="0"/>
          <dgm:bulletEnabled val="1"/>
        </dgm:presLayoutVars>
      </dgm:prSet>
      <dgm:spPr/>
    </dgm:pt>
    <dgm:pt modelId="{36639B2D-4389-43D9-B9CD-870773754EE0}" type="pres">
      <dgm:prSet presAssocID="{54230024-E0CB-474E-B6D2-A40C0A78DFA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5A75D0F-B619-489F-8C99-3457448458F9}" srcId="{54230024-E0CB-474E-B6D2-A40C0A78DFA2}" destId="{004C4B42-C721-473A-BC5D-AD3C1B81C64D}" srcOrd="0" destOrd="0" parTransId="{37B128B7-747E-456A-9AAF-1B93B5C2E668}" sibTransId="{418AF1A0-8AC6-4C12-9403-5CB20051D665}"/>
    <dgm:cxn modelId="{8748A828-99B4-49A3-9F80-6EB984A68990}" type="presOf" srcId="{004C4B42-C721-473A-BC5D-AD3C1B81C64D}" destId="{36639B2D-4389-43D9-B9CD-870773754EE0}" srcOrd="0" destOrd="0" presId="urn:microsoft.com/office/officeart/2005/8/layout/vList2"/>
    <dgm:cxn modelId="{F7505A2B-2A73-4901-805E-8AF22C018FF7}" type="presOf" srcId="{49A96DF9-C203-444C-907E-A9AAE6CD85FB}" destId="{36639B2D-4389-43D9-B9CD-870773754EE0}" srcOrd="0" destOrd="1" presId="urn:microsoft.com/office/officeart/2005/8/layout/vList2"/>
    <dgm:cxn modelId="{621377AD-09DE-40FC-A55B-9EF7963186D2}" srcId="{54230024-E0CB-474E-B6D2-A40C0A78DFA2}" destId="{1C33944A-052C-4D59-B892-B91EAA0DD360}" srcOrd="2" destOrd="0" parTransId="{2C208724-49A6-4B0B-B3DB-A41376CA1708}" sibTransId="{0D58D027-A07A-4585-BDA7-9E683BDF34AC}"/>
    <dgm:cxn modelId="{66164ABA-B5BF-4C33-A652-8DA3DBF565E5}" type="presOf" srcId="{1C33944A-052C-4D59-B892-B91EAA0DD360}" destId="{36639B2D-4389-43D9-B9CD-870773754EE0}" srcOrd="0" destOrd="2" presId="urn:microsoft.com/office/officeart/2005/8/layout/vList2"/>
    <dgm:cxn modelId="{B9E1F8DB-9A49-4BDB-A2F6-E49D719AC961}" type="presOf" srcId="{DB4CB5F3-0A1A-4177-84AD-3C7B84F749A4}" destId="{33611C89-67CE-489C-A965-D6F991760808}" srcOrd="0" destOrd="0" presId="urn:microsoft.com/office/officeart/2005/8/layout/vList2"/>
    <dgm:cxn modelId="{22430DEB-0BEC-49C9-87BE-6BA126A3682D}" srcId="{DB4CB5F3-0A1A-4177-84AD-3C7B84F749A4}" destId="{54230024-E0CB-474E-B6D2-A40C0A78DFA2}" srcOrd="0" destOrd="0" parTransId="{1D28A9DC-8B72-41BC-80FD-7DC882402478}" sibTransId="{E1F8B4D8-B618-4C69-A10E-30FEBEFD13A9}"/>
    <dgm:cxn modelId="{14CA20EB-82E7-4051-8A9C-3FF791BE7E77}" srcId="{54230024-E0CB-474E-B6D2-A40C0A78DFA2}" destId="{49A96DF9-C203-444C-907E-A9AAE6CD85FB}" srcOrd="1" destOrd="0" parTransId="{44CF0CE5-A76B-4797-84F1-CD36968F312A}" sibTransId="{9C7DD4E1-F4D7-4051-A5D4-8FAC5A06E8CC}"/>
    <dgm:cxn modelId="{C861F2F9-77C6-406E-926C-F120766688CF}" type="presOf" srcId="{54230024-E0CB-474E-B6D2-A40C0A78DFA2}" destId="{B9CE5161-8415-4B5E-84F7-67DC73345C5A}" srcOrd="0" destOrd="0" presId="urn:microsoft.com/office/officeart/2005/8/layout/vList2"/>
    <dgm:cxn modelId="{F8889494-4DC4-4C21-8BCB-B2B2DF9A3E93}" type="presParOf" srcId="{33611C89-67CE-489C-A965-D6F991760808}" destId="{B9CE5161-8415-4B5E-84F7-67DC73345C5A}" srcOrd="0" destOrd="0" presId="urn:microsoft.com/office/officeart/2005/8/layout/vList2"/>
    <dgm:cxn modelId="{E43D9BCA-A977-4EF6-B2C9-7CDF5EA95C64}" type="presParOf" srcId="{33611C89-67CE-489C-A965-D6F991760808}" destId="{36639B2D-4389-43D9-B9CD-870773754EE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60FBE40-6F16-4E31-8574-8FDA079EDE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B5890D4-E7AE-48D0-9A12-450FA3F97A88}">
      <dgm:prSet custT="1"/>
      <dgm:spPr>
        <a:solidFill>
          <a:schemeClr val="accent3"/>
        </a:solidFill>
      </dgm:spPr>
      <dgm:t>
        <a:bodyPr/>
        <a:lstStyle/>
        <a:p>
          <a:pPr algn="just"/>
          <a:r>
            <a:rPr lang="pt-BR" sz="4800" b="1" dirty="0"/>
            <a:t>Alternativa 2: Ações exclusivamente planejadas, sem análises individuais dos casos não resolvidos na fase de mediação eletrônica</a:t>
          </a:r>
          <a:endParaRPr lang="pt-BR" sz="4800" dirty="0"/>
        </a:p>
      </dgm:t>
    </dgm:pt>
    <dgm:pt modelId="{B87021F2-789F-4EC8-AF77-79B087AAEA33}" type="parTrans" cxnId="{50A3390C-1C7F-49EC-B2FD-1A8F6F3F2908}">
      <dgm:prSet/>
      <dgm:spPr/>
      <dgm:t>
        <a:bodyPr/>
        <a:lstStyle/>
        <a:p>
          <a:endParaRPr lang="pt-BR"/>
        </a:p>
      </dgm:t>
    </dgm:pt>
    <dgm:pt modelId="{1825496A-67BB-4674-91AB-59C5CF9A02E2}" type="sibTrans" cxnId="{50A3390C-1C7F-49EC-B2FD-1A8F6F3F2908}">
      <dgm:prSet/>
      <dgm:spPr/>
      <dgm:t>
        <a:bodyPr/>
        <a:lstStyle/>
        <a:p>
          <a:endParaRPr lang="pt-BR"/>
        </a:p>
      </dgm:t>
    </dgm:pt>
    <dgm:pt modelId="{E243E541-46CF-4B13-85E4-8DB4054948DE}">
      <dgm:prSet custT="1"/>
      <dgm:spPr/>
      <dgm:t>
        <a:bodyPr/>
        <a:lstStyle/>
        <a:p>
          <a:pPr algn="just"/>
          <a:r>
            <a:rPr lang="pt-BR" sz="3600" b="0" i="0" dirty="0"/>
            <a:t>Reforma da estratégia de fiscalização de modo a se promover mudança que venha a extinguir totalmente a análise caso a caso, passando a fiscalização </a:t>
          </a:r>
          <a:r>
            <a:rPr lang="pt-BR" sz="3600" dirty="0"/>
            <a:t>do órgão regulador a </a:t>
          </a:r>
          <a:r>
            <a:rPr lang="pt-BR" sz="3600" b="0" i="0" dirty="0"/>
            <a:t>se focar exclusivamente em ações planejadas/estratégicas</a:t>
          </a:r>
          <a:r>
            <a:rPr lang="pt-BR" sz="3600" dirty="0"/>
            <a:t>, ainda que toda reclamação sirva de insumo para sua realização. </a:t>
          </a:r>
        </a:p>
      </dgm:t>
    </dgm:pt>
    <dgm:pt modelId="{CC11D362-C72C-47F1-A740-B76ABA642F8D}" type="parTrans" cxnId="{7C65FAE3-1DD4-4300-BD5D-038D8455A680}">
      <dgm:prSet/>
      <dgm:spPr/>
      <dgm:t>
        <a:bodyPr/>
        <a:lstStyle/>
        <a:p>
          <a:endParaRPr lang="pt-BR"/>
        </a:p>
      </dgm:t>
    </dgm:pt>
    <dgm:pt modelId="{B63CD3CF-75E9-4579-9457-545111225EDF}" type="sibTrans" cxnId="{7C65FAE3-1DD4-4300-BD5D-038D8455A680}">
      <dgm:prSet/>
      <dgm:spPr/>
      <dgm:t>
        <a:bodyPr/>
        <a:lstStyle/>
        <a:p>
          <a:endParaRPr lang="pt-BR"/>
        </a:p>
      </dgm:t>
    </dgm:pt>
    <dgm:pt modelId="{E925A436-B3A5-4E74-AC22-2AF6F1AA75F0}">
      <dgm:prSet custT="1"/>
      <dgm:spPr/>
      <dgm:t>
        <a:bodyPr/>
        <a:lstStyle/>
        <a:p>
          <a:pPr algn="just"/>
          <a:r>
            <a:rPr lang="pt-BR" sz="3600" dirty="0"/>
            <a:t>N</a:t>
          </a:r>
          <a:r>
            <a:rPr lang="pt-BR" sz="3600" b="0" i="0" dirty="0"/>
            <a:t>ecessidade de reavaliação mais profunda da estrutura de tipos </a:t>
          </a:r>
          <a:r>
            <a:rPr lang="pt-BR" sz="3600" b="0" i="0" dirty="0" err="1"/>
            <a:t>infrativos</a:t>
          </a:r>
          <a:r>
            <a:rPr lang="pt-BR" sz="3600" b="0" i="0" dirty="0"/>
            <a:t>, sendo que hoje na ANS a aplicação predominante é sob um viés de casos concretos individualizados.</a:t>
          </a:r>
          <a:endParaRPr lang="pt-BR" sz="3600" dirty="0"/>
        </a:p>
      </dgm:t>
    </dgm:pt>
    <dgm:pt modelId="{5DCFBCAF-CE8F-442B-B746-1B64713001E2}" type="parTrans" cxnId="{18AF0759-105E-449E-BBE1-6E9ED9C7CFD0}">
      <dgm:prSet/>
      <dgm:spPr/>
      <dgm:t>
        <a:bodyPr/>
        <a:lstStyle/>
        <a:p>
          <a:endParaRPr lang="pt-BR"/>
        </a:p>
      </dgm:t>
    </dgm:pt>
    <dgm:pt modelId="{5BA64B76-55CC-480E-BCED-08330F089257}" type="sibTrans" cxnId="{18AF0759-105E-449E-BBE1-6E9ED9C7CFD0}">
      <dgm:prSet/>
      <dgm:spPr/>
      <dgm:t>
        <a:bodyPr/>
        <a:lstStyle/>
        <a:p>
          <a:endParaRPr lang="pt-BR"/>
        </a:p>
      </dgm:t>
    </dgm:pt>
    <dgm:pt modelId="{4203FF80-A798-4A18-88A8-EEEA3FB1266B}">
      <dgm:prSet custT="1"/>
      <dgm:spPr/>
      <dgm:t>
        <a:bodyPr/>
        <a:lstStyle/>
        <a:p>
          <a:pPr algn="just" rtl="0"/>
          <a:r>
            <a:rPr lang="pt-BR" sz="3600" dirty="0"/>
            <a:t>Necessidade de reavaliação mais profunda dos próprios institutos de ações planejadas/estratégicas,</a:t>
          </a:r>
          <a:r>
            <a:rPr lang="pt-BR" sz="3600" dirty="0">
              <a:latin typeface="Calibri"/>
            </a:rPr>
            <a:t> principalmente coercitiva, </a:t>
          </a:r>
          <a:r>
            <a:rPr lang="pt-BR" sz="3600" dirty="0"/>
            <a:t>tendo em vista nesse cenário ser a única forma de atuação após a fase de mediação da NIP.  </a:t>
          </a:r>
        </a:p>
      </dgm:t>
    </dgm:pt>
    <dgm:pt modelId="{1D26CBAC-058C-41EC-A9EA-F6EEA00AF9FF}" type="parTrans" cxnId="{23D5B946-DB99-473C-AAA0-EAE88EECDBB5}">
      <dgm:prSet/>
      <dgm:spPr/>
      <dgm:t>
        <a:bodyPr/>
        <a:lstStyle/>
        <a:p>
          <a:endParaRPr lang="pt-BR"/>
        </a:p>
      </dgm:t>
    </dgm:pt>
    <dgm:pt modelId="{9AE64FBA-03A2-4A4E-A733-84F4F409B102}" type="sibTrans" cxnId="{23D5B946-DB99-473C-AAA0-EAE88EECDBB5}">
      <dgm:prSet/>
      <dgm:spPr/>
      <dgm:t>
        <a:bodyPr/>
        <a:lstStyle/>
        <a:p>
          <a:endParaRPr lang="pt-BR"/>
        </a:p>
      </dgm:t>
    </dgm:pt>
    <dgm:pt modelId="{232A6D2C-92C3-49E8-AB74-A45E084C0502}" type="pres">
      <dgm:prSet presAssocID="{A60FBE40-6F16-4E31-8574-8FDA079EDEF3}" presName="linear" presStyleCnt="0">
        <dgm:presLayoutVars>
          <dgm:animLvl val="lvl"/>
          <dgm:resizeHandles val="exact"/>
        </dgm:presLayoutVars>
      </dgm:prSet>
      <dgm:spPr/>
    </dgm:pt>
    <dgm:pt modelId="{107E3F86-ED35-4D2F-A278-1C45120C28FA}" type="pres">
      <dgm:prSet presAssocID="{0B5890D4-E7AE-48D0-9A12-450FA3F97A88}" presName="parentText" presStyleLbl="node1" presStyleIdx="0" presStyleCnt="1" custLinFactNeighborX="132" custLinFactNeighborY="-646">
        <dgm:presLayoutVars>
          <dgm:chMax val="0"/>
          <dgm:bulletEnabled val="1"/>
        </dgm:presLayoutVars>
      </dgm:prSet>
      <dgm:spPr/>
    </dgm:pt>
    <dgm:pt modelId="{A14072A2-D8DE-4E5F-B7E3-608B4EBBBBA7}" type="pres">
      <dgm:prSet presAssocID="{0B5890D4-E7AE-48D0-9A12-450FA3F97A8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0A3390C-1C7F-49EC-B2FD-1A8F6F3F2908}" srcId="{A60FBE40-6F16-4E31-8574-8FDA079EDEF3}" destId="{0B5890D4-E7AE-48D0-9A12-450FA3F97A88}" srcOrd="0" destOrd="0" parTransId="{B87021F2-789F-4EC8-AF77-79B087AAEA33}" sibTransId="{1825496A-67BB-4674-91AB-59C5CF9A02E2}"/>
    <dgm:cxn modelId="{00212C13-53D2-4DFC-8172-B6A7F51D415E}" type="presOf" srcId="{E243E541-46CF-4B13-85E4-8DB4054948DE}" destId="{A14072A2-D8DE-4E5F-B7E3-608B4EBBBBA7}" srcOrd="0" destOrd="0" presId="urn:microsoft.com/office/officeart/2005/8/layout/vList2"/>
    <dgm:cxn modelId="{61FDA117-4EEA-4BF7-8277-EF499823AB8E}" type="presOf" srcId="{4203FF80-A798-4A18-88A8-EEEA3FB1266B}" destId="{A14072A2-D8DE-4E5F-B7E3-608B4EBBBBA7}" srcOrd="0" destOrd="2" presId="urn:microsoft.com/office/officeart/2005/8/layout/vList2"/>
    <dgm:cxn modelId="{C6084620-F5B5-47F0-AE72-04D05CDBF3A6}" type="presOf" srcId="{A60FBE40-6F16-4E31-8574-8FDA079EDEF3}" destId="{232A6D2C-92C3-49E8-AB74-A45E084C0502}" srcOrd="0" destOrd="0" presId="urn:microsoft.com/office/officeart/2005/8/layout/vList2"/>
    <dgm:cxn modelId="{27597740-CCD8-4884-B444-2B1D8A15AAD4}" type="presOf" srcId="{E925A436-B3A5-4E74-AC22-2AF6F1AA75F0}" destId="{A14072A2-D8DE-4E5F-B7E3-608B4EBBBBA7}" srcOrd="0" destOrd="1" presId="urn:microsoft.com/office/officeart/2005/8/layout/vList2"/>
    <dgm:cxn modelId="{23D5B946-DB99-473C-AAA0-EAE88EECDBB5}" srcId="{0B5890D4-E7AE-48D0-9A12-450FA3F97A88}" destId="{4203FF80-A798-4A18-88A8-EEEA3FB1266B}" srcOrd="2" destOrd="0" parTransId="{1D26CBAC-058C-41EC-A9EA-F6EEA00AF9FF}" sibTransId="{9AE64FBA-03A2-4A4E-A733-84F4F409B102}"/>
    <dgm:cxn modelId="{18AF0759-105E-449E-BBE1-6E9ED9C7CFD0}" srcId="{0B5890D4-E7AE-48D0-9A12-450FA3F97A88}" destId="{E925A436-B3A5-4E74-AC22-2AF6F1AA75F0}" srcOrd="1" destOrd="0" parTransId="{5DCFBCAF-CE8F-442B-B746-1B64713001E2}" sibTransId="{5BA64B76-55CC-480E-BCED-08330F089257}"/>
    <dgm:cxn modelId="{FE9557CA-2E04-4C3A-8006-6BE869508A1B}" type="presOf" srcId="{0B5890D4-E7AE-48D0-9A12-450FA3F97A88}" destId="{107E3F86-ED35-4D2F-A278-1C45120C28FA}" srcOrd="0" destOrd="0" presId="urn:microsoft.com/office/officeart/2005/8/layout/vList2"/>
    <dgm:cxn modelId="{7C65FAE3-1DD4-4300-BD5D-038D8455A680}" srcId="{0B5890D4-E7AE-48D0-9A12-450FA3F97A88}" destId="{E243E541-46CF-4B13-85E4-8DB4054948DE}" srcOrd="0" destOrd="0" parTransId="{CC11D362-C72C-47F1-A740-B76ABA642F8D}" sibTransId="{B63CD3CF-75E9-4579-9457-545111225EDF}"/>
    <dgm:cxn modelId="{0E681E08-6364-43F7-9A03-315200692ACF}" type="presParOf" srcId="{232A6D2C-92C3-49E8-AB74-A45E084C0502}" destId="{107E3F86-ED35-4D2F-A278-1C45120C28FA}" srcOrd="0" destOrd="0" presId="urn:microsoft.com/office/officeart/2005/8/layout/vList2"/>
    <dgm:cxn modelId="{23FFE25C-9D24-45AF-B59D-34B1CC731E90}" type="presParOf" srcId="{232A6D2C-92C3-49E8-AB74-A45E084C0502}" destId="{A14072A2-D8DE-4E5F-B7E3-608B4EBBBBA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7E595D4-0910-40D9-AD60-F0BE4C8F95A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21D277E-A36A-4E04-9D80-CE7527512EDD}">
      <dgm:prSet/>
      <dgm:spPr>
        <a:solidFill>
          <a:schemeClr val="accent4"/>
        </a:solidFill>
      </dgm:spPr>
      <dgm:t>
        <a:bodyPr/>
        <a:lstStyle/>
        <a:p>
          <a:pPr algn="just"/>
          <a:r>
            <a:rPr lang="pt-BR" b="1" dirty="0"/>
            <a:t>Alternativa 3: M</a:t>
          </a:r>
          <a:r>
            <a:rPr lang="en-US" b="1" dirty="0" err="1"/>
            <a:t>odelo</a:t>
          </a:r>
          <a:r>
            <a:rPr lang="en-US" b="1" dirty="0"/>
            <a:t> </a:t>
          </a:r>
          <a:r>
            <a:rPr lang="en-US" b="1" dirty="0" err="1"/>
            <a:t>atual</a:t>
          </a:r>
          <a:r>
            <a:rPr lang="en-US" b="1" dirty="0"/>
            <a:t> com </a:t>
          </a:r>
          <a:r>
            <a:rPr lang="en-US" b="1" dirty="0" err="1"/>
            <a:t>aumento</a:t>
          </a:r>
          <a:r>
            <a:rPr lang="en-US" b="1" dirty="0"/>
            <a:t> das </a:t>
          </a:r>
          <a:r>
            <a:rPr lang="en-US" b="1" dirty="0" err="1"/>
            <a:t>sanções</a:t>
          </a:r>
          <a:r>
            <a:rPr lang="en-US" b="1" dirty="0"/>
            <a:t> </a:t>
          </a:r>
          <a:r>
            <a:rPr lang="en-US" b="1" dirty="0" err="1"/>
            <a:t>pecuniárias</a:t>
          </a:r>
          <a:endParaRPr lang="pt-BR" dirty="0"/>
        </a:p>
      </dgm:t>
    </dgm:pt>
    <dgm:pt modelId="{F4E4997A-9059-4BB4-ABAD-6EE877E5FEBC}" type="parTrans" cxnId="{F75204D7-05C6-4003-AECE-2DC8D91871B6}">
      <dgm:prSet/>
      <dgm:spPr/>
      <dgm:t>
        <a:bodyPr/>
        <a:lstStyle/>
        <a:p>
          <a:endParaRPr lang="pt-BR"/>
        </a:p>
      </dgm:t>
    </dgm:pt>
    <dgm:pt modelId="{0E5D8E74-6501-4051-B727-33A7C1A3BD4D}" type="sibTrans" cxnId="{F75204D7-05C6-4003-AECE-2DC8D91871B6}">
      <dgm:prSet/>
      <dgm:spPr/>
      <dgm:t>
        <a:bodyPr/>
        <a:lstStyle/>
        <a:p>
          <a:endParaRPr lang="pt-BR"/>
        </a:p>
      </dgm:t>
    </dgm:pt>
    <dgm:pt modelId="{CB0EB3B6-148B-4B9D-8F1F-690D7222F076}">
      <dgm:prSet/>
      <dgm:spPr/>
      <dgm:t>
        <a:bodyPr/>
        <a:lstStyle/>
        <a:p>
          <a:pPr algn="just"/>
          <a:r>
            <a:rPr lang="pt-BR" dirty="0"/>
            <a:t>Reformar</a:t>
          </a:r>
          <a:r>
            <a:rPr lang="pt-BR" b="0" i="0" dirty="0"/>
            <a:t> os tipos </a:t>
          </a:r>
          <a:r>
            <a:rPr lang="pt-BR" dirty="0" err="1"/>
            <a:t>infrativos</a:t>
          </a:r>
          <a:r>
            <a:rPr lang="pt-BR" dirty="0"/>
            <a:t> visando </a:t>
          </a:r>
          <a:r>
            <a:rPr lang="pt-BR" b="0" i="0" dirty="0"/>
            <a:t>corrigir os comportamentos dos agentes do mercado regulado pela </a:t>
          </a:r>
          <a:r>
            <a:rPr lang="pt-BR" i="0" dirty="0"/>
            <a:t>maior </a:t>
          </a:r>
          <a:r>
            <a:rPr lang="pt-BR" i="0" dirty="0" err="1"/>
            <a:t>punitividade</a:t>
          </a:r>
          <a:r>
            <a:rPr lang="pt-BR" b="1" i="0" dirty="0"/>
            <a:t> </a:t>
          </a:r>
          <a:r>
            <a:rPr lang="pt-BR" b="0" i="0" dirty="0"/>
            <a:t>com a expectativa de que com essa ação os casos concretos individuais sejam diminuídos paulatinamente.</a:t>
          </a:r>
          <a:endParaRPr lang="pt-BR" dirty="0"/>
        </a:p>
      </dgm:t>
    </dgm:pt>
    <dgm:pt modelId="{29D47707-F152-4BB2-9764-3391476D37F6}" type="parTrans" cxnId="{EC8977BD-70B6-4CB0-9ECE-E48ED7180491}">
      <dgm:prSet/>
      <dgm:spPr/>
      <dgm:t>
        <a:bodyPr/>
        <a:lstStyle/>
        <a:p>
          <a:endParaRPr lang="pt-BR"/>
        </a:p>
      </dgm:t>
    </dgm:pt>
    <dgm:pt modelId="{6EAA381D-9EB4-4CC8-A2EE-2209457E5FEE}" type="sibTrans" cxnId="{EC8977BD-70B6-4CB0-9ECE-E48ED7180491}">
      <dgm:prSet/>
      <dgm:spPr/>
      <dgm:t>
        <a:bodyPr/>
        <a:lstStyle/>
        <a:p>
          <a:endParaRPr lang="pt-BR"/>
        </a:p>
      </dgm:t>
    </dgm:pt>
    <dgm:pt modelId="{CCD49288-F88F-4ECF-83BD-9156BB0E4D25}">
      <dgm:prSet/>
      <dgm:spPr/>
      <dgm:t>
        <a:bodyPr/>
        <a:lstStyle/>
        <a:p>
          <a:pPr algn="just"/>
          <a:r>
            <a:rPr lang="pt-BR" dirty="0"/>
            <a:t>A lógica adotada nesse cenário é a seguinte: quanto maior a pena, em tese, mais estímulo ao regulado de corrigir condutas e não incorrer em novas infrações.</a:t>
          </a:r>
        </a:p>
      </dgm:t>
    </dgm:pt>
    <dgm:pt modelId="{29F55E0A-3FD7-49FA-B2E3-00D5AE6AFD2F}" type="parTrans" cxnId="{7D909CB6-F24A-4B8E-8715-98F1DDBDE446}">
      <dgm:prSet/>
      <dgm:spPr/>
      <dgm:t>
        <a:bodyPr/>
        <a:lstStyle/>
        <a:p>
          <a:endParaRPr lang="pt-BR"/>
        </a:p>
      </dgm:t>
    </dgm:pt>
    <dgm:pt modelId="{E01EC389-1DFA-4DB8-A4C2-623242955D60}" type="sibTrans" cxnId="{7D909CB6-F24A-4B8E-8715-98F1DDBDE446}">
      <dgm:prSet/>
      <dgm:spPr/>
      <dgm:t>
        <a:bodyPr/>
        <a:lstStyle/>
        <a:p>
          <a:endParaRPr lang="pt-BR"/>
        </a:p>
      </dgm:t>
    </dgm:pt>
    <dgm:pt modelId="{0E74F34B-CB5C-4C3E-9B58-E07913CCD094}">
      <dgm:prSet/>
      <dgm:spPr/>
      <dgm:t>
        <a:bodyPr/>
        <a:lstStyle/>
        <a:p>
          <a:pPr algn="just" rtl="0"/>
          <a:r>
            <a:rPr lang="pt-BR" dirty="0">
              <a:latin typeface="Calibri"/>
            </a:rPr>
            <a:t>Neste cenário é esperado um aprimoramento</a:t>
          </a:r>
          <a:r>
            <a:rPr lang="pt-BR" dirty="0"/>
            <a:t> mais tímido no âmbito da fiscalização planejada/estratégica. </a:t>
          </a:r>
        </a:p>
      </dgm:t>
    </dgm:pt>
    <dgm:pt modelId="{017555A6-92A1-4D1E-B93B-1241014BD6D8}" type="parTrans" cxnId="{FF37F681-BD8D-4354-A07F-E9889D8F8A1E}">
      <dgm:prSet/>
      <dgm:spPr/>
      <dgm:t>
        <a:bodyPr/>
        <a:lstStyle/>
        <a:p>
          <a:endParaRPr lang="pt-BR"/>
        </a:p>
      </dgm:t>
    </dgm:pt>
    <dgm:pt modelId="{E6B1E8DC-2762-4B57-B9C5-BA2C0C0DAA7E}" type="sibTrans" cxnId="{FF37F681-BD8D-4354-A07F-E9889D8F8A1E}">
      <dgm:prSet/>
      <dgm:spPr/>
      <dgm:t>
        <a:bodyPr/>
        <a:lstStyle/>
        <a:p>
          <a:endParaRPr lang="pt-BR"/>
        </a:p>
      </dgm:t>
    </dgm:pt>
    <dgm:pt modelId="{F4A4A225-59FE-43C6-B14F-8E07B645AB0D}" type="pres">
      <dgm:prSet presAssocID="{97E595D4-0910-40D9-AD60-F0BE4C8F95A7}" presName="linear" presStyleCnt="0">
        <dgm:presLayoutVars>
          <dgm:animLvl val="lvl"/>
          <dgm:resizeHandles val="exact"/>
        </dgm:presLayoutVars>
      </dgm:prSet>
      <dgm:spPr/>
    </dgm:pt>
    <dgm:pt modelId="{31C8CF6D-EA91-49FA-A7A8-4FA46EB51612}" type="pres">
      <dgm:prSet presAssocID="{021D277E-A36A-4E04-9D80-CE7527512ED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C4CBC9D-DB6F-4F08-B895-878207945869}" type="pres">
      <dgm:prSet presAssocID="{021D277E-A36A-4E04-9D80-CE7527512ED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03B0D02-1A50-4713-AB91-F8A9EEAC8AF6}" type="presOf" srcId="{0E74F34B-CB5C-4C3E-9B58-E07913CCD094}" destId="{AC4CBC9D-DB6F-4F08-B895-878207945869}" srcOrd="0" destOrd="2" presId="urn:microsoft.com/office/officeart/2005/8/layout/vList2"/>
    <dgm:cxn modelId="{F5743F1D-8349-41E5-938E-1CECA2E3783D}" type="presOf" srcId="{CCD49288-F88F-4ECF-83BD-9156BB0E4D25}" destId="{AC4CBC9D-DB6F-4F08-B895-878207945869}" srcOrd="0" destOrd="1" presId="urn:microsoft.com/office/officeart/2005/8/layout/vList2"/>
    <dgm:cxn modelId="{F4CF4C40-128F-4367-97CA-06FB06F3BB8E}" type="presOf" srcId="{97E595D4-0910-40D9-AD60-F0BE4C8F95A7}" destId="{F4A4A225-59FE-43C6-B14F-8E07B645AB0D}" srcOrd="0" destOrd="0" presId="urn:microsoft.com/office/officeart/2005/8/layout/vList2"/>
    <dgm:cxn modelId="{5D50E574-E2DC-4FB4-96E4-70411BCA23F3}" type="presOf" srcId="{CB0EB3B6-148B-4B9D-8F1F-690D7222F076}" destId="{AC4CBC9D-DB6F-4F08-B895-878207945869}" srcOrd="0" destOrd="0" presId="urn:microsoft.com/office/officeart/2005/8/layout/vList2"/>
    <dgm:cxn modelId="{FF37F681-BD8D-4354-A07F-E9889D8F8A1E}" srcId="{021D277E-A36A-4E04-9D80-CE7527512EDD}" destId="{0E74F34B-CB5C-4C3E-9B58-E07913CCD094}" srcOrd="2" destOrd="0" parTransId="{017555A6-92A1-4D1E-B93B-1241014BD6D8}" sibTransId="{E6B1E8DC-2762-4B57-B9C5-BA2C0C0DAA7E}"/>
    <dgm:cxn modelId="{A18EC3A8-6828-45B3-B6BA-388CFD3662F4}" type="presOf" srcId="{021D277E-A36A-4E04-9D80-CE7527512EDD}" destId="{31C8CF6D-EA91-49FA-A7A8-4FA46EB51612}" srcOrd="0" destOrd="0" presId="urn:microsoft.com/office/officeart/2005/8/layout/vList2"/>
    <dgm:cxn modelId="{7D909CB6-F24A-4B8E-8715-98F1DDBDE446}" srcId="{021D277E-A36A-4E04-9D80-CE7527512EDD}" destId="{CCD49288-F88F-4ECF-83BD-9156BB0E4D25}" srcOrd="1" destOrd="0" parTransId="{29F55E0A-3FD7-49FA-B2E3-00D5AE6AFD2F}" sibTransId="{E01EC389-1DFA-4DB8-A4C2-623242955D60}"/>
    <dgm:cxn modelId="{EC8977BD-70B6-4CB0-9ECE-E48ED7180491}" srcId="{021D277E-A36A-4E04-9D80-CE7527512EDD}" destId="{CB0EB3B6-148B-4B9D-8F1F-690D7222F076}" srcOrd="0" destOrd="0" parTransId="{29D47707-F152-4BB2-9764-3391476D37F6}" sibTransId="{6EAA381D-9EB4-4CC8-A2EE-2209457E5FEE}"/>
    <dgm:cxn modelId="{F75204D7-05C6-4003-AECE-2DC8D91871B6}" srcId="{97E595D4-0910-40D9-AD60-F0BE4C8F95A7}" destId="{021D277E-A36A-4E04-9D80-CE7527512EDD}" srcOrd="0" destOrd="0" parTransId="{F4E4997A-9059-4BB4-ABAD-6EE877E5FEBC}" sibTransId="{0E5D8E74-6501-4051-B727-33A7C1A3BD4D}"/>
    <dgm:cxn modelId="{2B266866-9D20-4F52-A4B6-EB88D270B2DD}" type="presParOf" srcId="{F4A4A225-59FE-43C6-B14F-8E07B645AB0D}" destId="{31C8CF6D-EA91-49FA-A7A8-4FA46EB51612}" srcOrd="0" destOrd="0" presId="urn:microsoft.com/office/officeart/2005/8/layout/vList2"/>
    <dgm:cxn modelId="{8E19661E-6251-4799-92BE-A7C9D8F1980E}" type="presParOf" srcId="{F4A4A225-59FE-43C6-B14F-8E07B645AB0D}" destId="{AC4CBC9D-DB6F-4F08-B895-87820794586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B0076A-198A-4714-B8D8-7E7D1F5F4898}">
      <dsp:nvSpPr>
        <dsp:cNvPr id="0" name=""/>
        <dsp:cNvSpPr/>
      </dsp:nvSpPr>
      <dsp:spPr>
        <a:xfrm>
          <a:off x="0" y="495149"/>
          <a:ext cx="13345063" cy="1352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kern="1200"/>
            <a:t>I - propiciar à sociedade civil e aos agentes regulados a possibilidade de apresentar sugestões e contribuições para o processo regulatório da ANS;</a:t>
          </a:r>
        </a:p>
      </dsp:txBody>
      <dsp:txXfrm>
        <a:off x="66025" y="561174"/>
        <a:ext cx="13213013" cy="1220470"/>
      </dsp:txXfrm>
    </dsp:sp>
    <dsp:sp modelId="{DF2FB2D3-FE3F-47D3-859F-342442149E36}">
      <dsp:nvSpPr>
        <dsp:cNvPr id="0" name=""/>
        <dsp:cNvSpPr/>
      </dsp:nvSpPr>
      <dsp:spPr>
        <a:xfrm>
          <a:off x="0" y="1945590"/>
          <a:ext cx="13345063" cy="1352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kern="1200"/>
            <a:t>II - identificar, da forma mais ampla possível, todos os aspectos relevantes à matéria submetida ao processo de participação social;</a:t>
          </a:r>
        </a:p>
      </dsp:txBody>
      <dsp:txXfrm>
        <a:off x="66025" y="2011615"/>
        <a:ext cx="13213013" cy="1220470"/>
      </dsp:txXfrm>
    </dsp:sp>
    <dsp:sp modelId="{F022B268-5924-4015-90EC-1379E63719A4}">
      <dsp:nvSpPr>
        <dsp:cNvPr id="0" name=""/>
        <dsp:cNvSpPr/>
      </dsp:nvSpPr>
      <dsp:spPr>
        <a:xfrm>
          <a:off x="0" y="3396030"/>
          <a:ext cx="13345063" cy="1352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kern="1200"/>
            <a:t>III- dar maior legitimidade aos atos normativos e decisórios emitidos pela ANS; e</a:t>
          </a:r>
        </a:p>
      </dsp:txBody>
      <dsp:txXfrm>
        <a:off x="66025" y="3462055"/>
        <a:ext cx="13213013" cy="1220470"/>
      </dsp:txXfrm>
    </dsp:sp>
    <dsp:sp modelId="{DC7EFDDB-665A-4467-AD4D-6AB1DE5C79D6}">
      <dsp:nvSpPr>
        <dsp:cNvPr id="0" name=""/>
        <dsp:cNvSpPr/>
      </dsp:nvSpPr>
      <dsp:spPr>
        <a:xfrm>
          <a:off x="0" y="4846470"/>
          <a:ext cx="13345063" cy="1352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400" kern="1200"/>
            <a:t>IV - dar publicidade à ação da ANS.</a:t>
          </a:r>
        </a:p>
      </dsp:txBody>
      <dsp:txXfrm>
        <a:off x="66025" y="4912495"/>
        <a:ext cx="13213013" cy="122047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28499-E64F-47D3-840B-B03A418A38B0}">
      <dsp:nvSpPr>
        <dsp:cNvPr id="0" name=""/>
        <dsp:cNvSpPr/>
      </dsp:nvSpPr>
      <dsp:spPr>
        <a:xfrm>
          <a:off x="0" y="1135226"/>
          <a:ext cx="17231345" cy="1597050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just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/>
            <a:t>Alternativa 4: Modelo híbrido - manutenção parcial das análise individuais </a:t>
          </a:r>
          <a:r>
            <a:rPr lang="pt-BR" sz="4000" b="1" u="sng" kern="1200" dirty="0"/>
            <a:t>e</a:t>
          </a:r>
          <a:r>
            <a:rPr lang="pt-BR" sz="4000" b="1" kern="1200" dirty="0"/>
            <a:t> ações planejadas</a:t>
          </a:r>
          <a:endParaRPr lang="pt-BR" sz="4000" kern="1200" dirty="0"/>
        </a:p>
      </dsp:txBody>
      <dsp:txXfrm>
        <a:off x="77962" y="1213188"/>
        <a:ext cx="17075421" cy="1441126"/>
      </dsp:txXfrm>
    </dsp:sp>
    <dsp:sp modelId="{E4ECD31F-2A32-42F5-AD98-91E9A3AA56DD}">
      <dsp:nvSpPr>
        <dsp:cNvPr id="0" name=""/>
        <dsp:cNvSpPr/>
      </dsp:nvSpPr>
      <dsp:spPr>
        <a:xfrm>
          <a:off x="0" y="2732276"/>
          <a:ext cx="17231345" cy="645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7095" tIns="45720" rIns="256032" bIns="45720" numCol="1" spcCol="1270" anchor="t" anchorCtr="0">
          <a:noAutofit/>
        </a:bodyPr>
        <a:lstStyle/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3600" kern="1200" dirty="0"/>
            <a:t>Manutenção do modelo</a:t>
          </a:r>
          <a:r>
            <a:rPr lang="pt-BR" sz="3600" b="0" i="0" kern="1200" dirty="0"/>
            <a:t> de ação fiscalizatória individual</a:t>
          </a:r>
          <a:r>
            <a:rPr lang="pt-BR" sz="3600" kern="1200" dirty="0"/>
            <a:t>, </a:t>
          </a:r>
          <a:r>
            <a:rPr lang="pt-BR" sz="3600" b="1" kern="1200" dirty="0"/>
            <a:t>com quantitativo limitado à capacidade da equipe de fiscalização.</a:t>
          </a:r>
        </a:p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3600" kern="1200" dirty="0"/>
            <a:t>Necessário tratamento</a:t>
          </a:r>
          <a:r>
            <a:rPr lang="pt-BR" sz="3600" b="0" i="0" kern="1200" dirty="0"/>
            <a:t> que garanta que todos os casos concretos </a:t>
          </a:r>
          <a:r>
            <a:rPr lang="pt-BR" sz="3600" kern="1200" dirty="0"/>
            <a:t>não resolvidos na fase de mediação eletrônica da NIP </a:t>
          </a:r>
          <a:r>
            <a:rPr lang="pt-BR" sz="3600" b="0" i="0" kern="1200" dirty="0"/>
            <a:t>tenham chances de entrar no fluxo de apuração individuais.</a:t>
          </a:r>
          <a:endParaRPr lang="pt-BR" sz="3600" kern="1200" dirty="0"/>
        </a:p>
        <a:p>
          <a:pPr marL="285750" lvl="1" indent="-285750" algn="just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3600" kern="1200" dirty="0"/>
            <a:t>Necessário tratamento estatístico por meio de Plano</a:t>
          </a:r>
          <a:r>
            <a:rPr lang="pt-BR" sz="3600" b="0" i="0" kern="1200" dirty="0"/>
            <a:t> Amostral </a:t>
          </a:r>
          <a:r>
            <a:rPr lang="pt-BR" sz="3600" kern="1200" dirty="0"/>
            <a:t>que possa ao mesmo tempo alinhar </a:t>
          </a:r>
          <a:r>
            <a:rPr lang="pt-BR" sz="3600" b="0" i="0" kern="1200" dirty="0"/>
            <a:t>capacidade de entrega institucional de análises de casos individuais,</a:t>
          </a:r>
          <a:r>
            <a:rPr lang="pt-BR" sz="3600" kern="1200" dirty="0">
              <a:latin typeface="Calibri"/>
            </a:rPr>
            <a:t> seja capaz de</a:t>
          </a:r>
          <a:r>
            <a:rPr lang="pt-BR" sz="3600" kern="1200" dirty="0"/>
            <a:t> conferir mais fôlego</a:t>
          </a:r>
          <a:r>
            <a:rPr lang="pt-BR" sz="3600" b="0" i="0" kern="1200" dirty="0"/>
            <a:t>, em outra frente,</a:t>
          </a:r>
          <a:r>
            <a:rPr lang="pt-BR" sz="3600" kern="1200" dirty="0"/>
            <a:t> para</a:t>
          </a:r>
          <a:r>
            <a:rPr lang="pt-BR" sz="3600" b="0" i="0" kern="1200" dirty="0"/>
            <a:t> </a:t>
          </a:r>
          <a:r>
            <a:rPr lang="pt-BR" sz="3600" kern="1200" dirty="0"/>
            <a:t>intensificação de </a:t>
          </a:r>
          <a:r>
            <a:rPr lang="pt-BR" sz="3600" b="0" i="0" kern="1200" dirty="0"/>
            <a:t>ações planejadas/estratégicas</a:t>
          </a:r>
          <a:r>
            <a:rPr lang="pt-BR" sz="3600" b="0" i="0" kern="1200" dirty="0">
              <a:latin typeface="Calibri"/>
            </a:rPr>
            <a:t>.</a:t>
          </a:r>
          <a:endParaRPr lang="pt-BR" sz="3600" kern="1200" dirty="0"/>
        </a:p>
        <a:p>
          <a:pPr marL="285750" lvl="1" indent="-285750" algn="just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3600" kern="1200" dirty="0">
              <a:latin typeface="Calibri"/>
            </a:rPr>
            <a:t>  Necessária</a:t>
          </a:r>
          <a:r>
            <a:rPr lang="pt-BR" sz="3600" kern="1200" dirty="0"/>
            <a:t> a criação de novos tipos </a:t>
          </a:r>
          <a:r>
            <a:rPr lang="pt-BR" sz="3600" kern="1200" dirty="0" err="1"/>
            <a:t>infrativos</a:t>
          </a:r>
          <a:r>
            <a:rPr lang="pt-BR" sz="3600" kern="1200" dirty="0"/>
            <a:t> </a:t>
          </a:r>
          <a:r>
            <a:rPr lang="pt-BR" sz="3600" kern="1200" dirty="0">
              <a:latin typeface="Calibri"/>
            </a:rPr>
            <a:t>aplicáveis exclusivamente</a:t>
          </a:r>
          <a:r>
            <a:rPr lang="pt-BR" sz="3600" kern="1200" dirty="0"/>
            <a:t> para ações planejadas, mantidos os tipos de aplicação individualizada para as demandas que entraram no Plano Amostral.</a:t>
          </a:r>
          <a:r>
            <a:rPr lang="pt-BR" sz="3600" kern="1200" dirty="0">
              <a:latin typeface="Calibri"/>
            </a:rPr>
            <a:t> </a:t>
          </a:r>
          <a:r>
            <a:rPr lang="pt-BR" sz="3600" kern="1200" dirty="0"/>
            <a:t> </a:t>
          </a:r>
        </a:p>
      </dsp:txBody>
      <dsp:txXfrm>
        <a:off x="0" y="2732276"/>
        <a:ext cx="17231345" cy="6458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AB0D57-F04E-4083-80EC-753929D69A19}">
      <dsp:nvSpPr>
        <dsp:cNvPr id="0" name=""/>
        <dsp:cNvSpPr/>
      </dsp:nvSpPr>
      <dsp:spPr>
        <a:xfrm>
          <a:off x="0" y="3825"/>
          <a:ext cx="13345063" cy="17046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just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b="1" kern="1200" dirty="0">
              <a:solidFill>
                <a:schemeClr val="tx1"/>
              </a:solidFill>
            </a:rPr>
            <a:t>1 - Aprimoramento da AIR com </a:t>
          </a:r>
          <a:r>
            <a:rPr lang="pt-BR" sz="3100" b="1" kern="1200" dirty="0">
              <a:solidFill>
                <a:schemeClr val="tx1"/>
              </a:solidFill>
              <a:latin typeface="Calibri"/>
            </a:rPr>
            <a:t>eventuais</a:t>
          </a:r>
          <a:r>
            <a:rPr lang="pt-BR" sz="3100" b="1" kern="1200" dirty="0">
              <a:solidFill>
                <a:schemeClr val="tx1"/>
              </a:solidFill>
            </a:rPr>
            <a:t> ajustes dos cenários alternativos e avanço nos demais requisitos da AIR, a </a:t>
          </a:r>
          <a:r>
            <a:rPr lang="pt-BR" sz="3100" b="1" kern="1200" dirty="0">
              <a:solidFill>
                <a:schemeClr val="tx1"/>
              </a:solidFill>
              <a:latin typeface="Calibri"/>
            </a:rPr>
            <a:t>partir das</a:t>
          </a:r>
          <a:r>
            <a:rPr lang="pt-BR" sz="3100" b="1" kern="1200" dirty="0">
              <a:solidFill>
                <a:schemeClr val="tx1"/>
              </a:solidFill>
            </a:rPr>
            <a:t> análises das contribuições da Audiência Pública;</a:t>
          </a:r>
        </a:p>
      </dsp:txBody>
      <dsp:txXfrm>
        <a:off x="83216" y="87041"/>
        <a:ext cx="13178631" cy="1538258"/>
      </dsp:txXfrm>
    </dsp:sp>
    <dsp:sp modelId="{44EA9BC6-FF6B-417A-AE2A-CF512565FB5E}">
      <dsp:nvSpPr>
        <dsp:cNvPr id="0" name=""/>
        <dsp:cNvSpPr/>
      </dsp:nvSpPr>
      <dsp:spPr>
        <a:xfrm>
          <a:off x="0" y="1797795"/>
          <a:ext cx="13345063" cy="1704690"/>
        </a:xfrm>
        <a:prstGeom prst="roundRect">
          <a:avLst/>
        </a:prstGeom>
        <a:solidFill>
          <a:schemeClr val="accent5">
            <a:hueOff val="3196349"/>
            <a:satOff val="-11673"/>
            <a:lumOff val="98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b="1" kern="1200" dirty="0">
              <a:solidFill>
                <a:schemeClr val="tx1"/>
              </a:solidFill>
            </a:rPr>
            <a:t>2 - Comparar as alternativas por meio de metodologia;</a:t>
          </a:r>
        </a:p>
      </dsp:txBody>
      <dsp:txXfrm>
        <a:off x="83216" y="1881011"/>
        <a:ext cx="13178631" cy="1538258"/>
      </dsp:txXfrm>
    </dsp:sp>
    <dsp:sp modelId="{38405638-349C-41AC-A2A2-FBE3DC0DE0E1}">
      <dsp:nvSpPr>
        <dsp:cNvPr id="0" name=""/>
        <dsp:cNvSpPr/>
      </dsp:nvSpPr>
      <dsp:spPr>
        <a:xfrm>
          <a:off x="0" y="3591765"/>
          <a:ext cx="13345063" cy="1704690"/>
        </a:xfrm>
        <a:prstGeom prst="roundRect">
          <a:avLst/>
        </a:prstGeom>
        <a:solidFill>
          <a:schemeClr val="accent5">
            <a:hueOff val="6392699"/>
            <a:satOff val="-23345"/>
            <a:lumOff val="197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b="1" kern="1200" dirty="0">
              <a:solidFill>
                <a:schemeClr val="tx1"/>
              </a:solidFill>
            </a:rPr>
            <a:t>3 - Criação de proposta de ato normativo; e </a:t>
          </a:r>
        </a:p>
      </dsp:txBody>
      <dsp:txXfrm>
        <a:off x="83216" y="3674981"/>
        <a:ext cx="13178631" cy="1538258"/>
      </dsp:txXfrm>
    </dsp:sp>
    <dsp:sp modelId="{20D4E3D8-5390-44FF-AF11-BC95ED7D4EA1}">
      <dsp:nvSpPr>
        <dsp:cNvPr id="0" name=""/>
        <dsp:cNvSpPr/>
      </dsp:nvSpPr>
      <dsp:spPr>
        <a:xfrm>
          <a:off x="0" y="5385735"/>
          <a:ext cx="13345063" cy="1704690"/>
        </a:xfrm>
        <a:prstGeom prst="roundRect">
          <a:avLst/>
        </a:prstGeom>
        <a:solidFill>
          <a:schemeClr val="accent5">
            <a:hueOff val="9589048"/>
            <a:satOff val="-35018"/>
            <a:lumOff val="296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b="1" kern="1200" dirty="0">
              <a:solidFill>
                <a:schemeClr val="tx1"/>
              </a:solidFill>
            </a:rPr>
            <a:t>4 - Consulta Pública.</a:t>
          </a:r>
        </a:p>
      </dsp:txBody>
      <dsp:txXfrm>
        <a:off x="83216" y="5468951"/>
        <a:ext cx="13178631" cy="15382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646C09-0262-4DE7-A382-7CE14D1F16C1}">
      <dsp:nvSpPr>
        <dsp:cNvPr id="0" name=""/>
        <dsp:cNvSpPr/>
      </dsp:nvSpPr>
      <dsp:spPr>
        <a:xfrm>
          <a:off x="4359629" y="0"/>
          <a:ext cx="4453299" cy="445329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b="1" i="1" kern="1200" dirty="0" err="1"/>
            <a:t>Check</a:t>
          </a:r>
          <a:r>
            <a:rPr lang="pt-BR" sz="2100" b="1" i="1" kern="1200" dirty="0"/>
            <a:t> </a:t>
          </a:r>
          <a:r>
            <a:rPr lang="pt-BR" sz="2100" b="1" i="1" kern="1200" dirty="0" err="1"/>
            <a:t>list</a:t>
          </a:r>
          <a:r>
            <a:rPr lang="pt-BR" sz="2100" b="1" i="1" kern="1200" dirty="0">
              <a:latin typeface="Calibri"/>
            </a:rPr>
            <a:t> OECD</a:t>
          </a:r>
          <a:r>
            <a:rPr lang="pt-BR" sz="2100" b="1" i="1" kern="1200" dirty="0"/>
            <a:t> </a:t>
          </a:r>
          <a:r>
            <a:rPr lang="pt-BR" sz="2100" b="1" i="1" kern="1200" dirty="0">
              <a:latin typeface="Calibri"/>
            </a:rPr>
            <a:t>sobre boas práticas de fiscalização </a:t>
          </a:r>
          <a:r>
            <a:rPr lang="pt-BR" sz="2100" b="1" i="1" kern="1200" dirty="0"/>
            <a:t>e Carta de intenções do </a:t>
          </a:r>
          <a:r>
            <a:rPr lang="pt-BR" sz="2100" b="1" i="1" kern="1200" dirty="0">
              <a:latin typeface="Calibri"/>
            </a:rPr>
            <a:t>2</a:t>
          </a:r>
          <a:r>
            <a:rPr lang="pt" sz="2100" b="1" i="0" kern="1200" dirty="0"/>
            <a:t>º</a:t>
          </a:r>
          <a:r>
            <a:rPr lang="pt-BR" sz="2100" b="1" i="1" kern="1200" dirty="0">
              <a:latin typeface="Calibri"/>
            </a:rPr>
            <a:t> </a:t>
          </a:r>
          <a:r>
            <a:rPr lang="pt-BR" sz="2100" b="1" i="1" kern="1200" dirty="0"/>
            <a:t>fórum das Agências (realizado em maio de 2023)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1" i="1" kern="1200" dirty="0">
              <a:latin typeface="Calibri"/>
            </a:rPr>
            <a:t>Foco</a:t>
          </a:r>
          <a:r>
            <a:rPr lang="pt-BR" sz="1600" b="1" i="1" kern="1200" dirty="0"/>
            <a:t> </a:t>
          </a:r>
          <a:r>
            <a:rPr lang="pt-BR" sz="1600" b="1" i="1" kern="1200" dirty="0">
              <a:latin typeface="Calibri"/>
            </a:rPr>
            <a:t>no </a:t>
          </a:r>
          <a:r>
            <a:rPr lang="pt-BR" sz="1600" b="1" i="1" kern="1200" dirty="0"/>
            <a:t>resultado 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b="1" i="1" kern="1200" dirty="0">
              <a:latin typeface="Calibri"/>
            </a:rPr>
            <a:t>Ações fiscalizatórias proporcionais ao nível de risco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600" b="1" i="1" kern="1200" dirty="0">
            <a:latin typeface="Calibri"/>
          </a:endParaRPr>
        </a:p>
      </dsp:txBody>
      <dsp:txXfrm>
        <a:off x="5011800" y="652171"/>
        <a:ext cx="3148957" cy="31489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670F6F-8BA1-464A-ABBE-66733EC3B5BA}">
      <dsp:nvSpPr>
        <dsp:cNvPr id="0" name=""/>
        <dsp:cNvSpPr/>
      </dsp:nvSpPr>
      <dsp:spPr>
        <a:xfrm>
          <a:off x="2002258" y="0"/>
          <a:ext cx="11346131" cy="44532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63AFF9-9680-4909-B29C-E492FCB8B29E}">
      <dsp:nvSpPr>
        <dsp:cNvPr id="0" name=""/>
        <dsp:cNvSpPr/>
      </dsp:nvSpPr>
      <dsp:spPr>
        <a:xfrm>
          <a:off x="3913" y="1335989"/>
          <a:ext cx="4074038" cy="17813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chemeClr val="bg2"/>
              </a:solidFill>
            </a:rPr>
            <a:t>Aprimorar o desempenho das operadoras com seus beneficiários</a:t>
          </a:r>
        </a:p>
      </dsp:txBody>
      <dsp:txXfrm>
        <a:off x="90870" y="1422946"/>
        <a:ext cx="3900124" cy="1607405"/>
      </dsp:txXfrm>
    </dsp:sp>
    <dsp:sp modelId="{09904EA4-869E-4F93-BF4D-862909587254}">
      <dsp:nvSpPr>
        <dsp:cNvPr id="0" name=""/>
        <dsp:cNvSpPr/>
      </dsp:nvSpPr>
      <dsp:spPr>
        <a:xfrm>
          <a:off x="4637175" y="1335989"/>
          <a:ext cx="4074038" cy="17813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Corrigir os processos de trabalho das operadoras de modo a tornar eficiente e assertiva a atividade fiscalizatória</a:t>
          </a:r>
        </a:p>
      </dsp:txBody>
      <dsp:txXfrm>
        <a:off x="4724132" y="1422946"/>
        <a:ext cx="3900124" cy="1607405"/>
      </dsp:txXfrm>
    </dsp:sp>
    <dsp:sp modelId="{E9339AED-D30B-41BD-BA1F-DD07FBB79926}">
      <dsp:nvSpPr>
        <dsp:cNvPr id="0" name=""/>
        <dsp:cNvSpPr/>
      </dsp:nvSpPr>
      <dsp:spPr>
        <a:xfrm>
          <a:off x="9270438" y="1335989"/>
          <a:ext cx="4074038" cy="17813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1" kern="1200" dirty="0"/>
            <a:t>Aprimorar o mercado de modo a atuar de forma estratégica mais próximo à data do fato, identificando raízes dos problemas dos entes regulados.</a:t>
          </a:r>
        </a:p>
      </dsp:txBody>
      <dsp:txXfrm>
        <a:off x="9357395" y="1422946"/>
        <a:ext cx="3900124" cy="16074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3C8074-0AE3-4891-A4C7-FF1D0FBF48FC}">
      <dsp:nvSpPr>
        <dsp:cNvPr id="0" name=""/>
        <dsp:cNvSpPr/>
      </dsp:nvSpPr>
      <dsp:spPr>
        <a:xfrm>
          <a:off x="550" y="380394"/>
          <a:ext cx="4511905" cy="22559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700" b="1" kern="1200" dirty="0">
              <a:solidFill>
                <a:schemeClr val="bg2"/>
              </a:solidFill>
            </a:rPr>
            <a:t>Ganho de eficiência na ação fiscalizatória</a:t>
          </a:r>
        </a:p>
      </dsp:txBody>
      <dsp:txXfrm>
        <a:off x="550" y="380394"/>
        <a:ext cx="4511905" cy="22559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938C6-B257-482B-B989-4ACC142FE768}">
      <dsp:nvSpPr>
        <dsp:cNvPr id="0" name=""/>
        <dsp:cNvSpPr/>
      </dsp:nvSpPr>
      <dsp:spPr>
        <a:xfrm>
          <a:off x="0" y="0"/>
          <a:ext cx="10853201" cy="9534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ALTERNATIVA 1 - </a:t>
          </a:r>
          <a:r>
            <a:rPr lang="en-US" sz="2400" b="1" i="1" u="sng" kern="1200" dirty="0"/>
            <a:t>STATUS QUO</a:t>
          </a:r>
          <a:r>
            <a:rPr lang="en-US" sz="2400" b="1" kern="1200" dirty="0"/>
            <a:t>:</a:t>
          </a:r>
          <a:endParaRPr lang="pt-BR" sz="2400" kern="1200" dirty="0"/>
        </a:p>
      </dsp:txBody>
      <dsp:txXfrm>
        <a:off x="46541" y="46541"/>
        <a:ext cx="10760119" cy="860321"/>
      </dsp:txXfrm>
    </dsp:sp>
    <dsp:sp modelId="{2B261BED-4013-4D63-9761-44B0AF3EA419}">
      <dsp:nvSpPr>
        <dsp:cNvPr id="0" name=""/>
        <dsp:cNvSpPr/>
      </dsp:nvSpPr>
      <dsp:spPr>
        <a:xfrm>
          <a:off x="0" y="1047629"/>
          <a:ext cx="10853201" cy="9534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ALTERNATIVA 2: </a:t>
          </a:r>
          <a:r>
            <a:rPr lang="en-US" sz="2400" b="1" u="sng" kern="1200" dirty="0"/>
            <a:t>AÇÕES EXCLUSIVAMENTE PLANEJADAS, SEM ANÁLISES INDIVIDUAIS DOS CASOS NÃO RESOLVIDOS NA FASE DE MEDIAÇÃO ELETRÔNICA;</a:t>
          </a:r>
          <a:endParaRPr lang="pt-BR" sz="2400" kern="1200" dirty="0"/>
        </a:p>
      </dsp:txBody>
      <dsp:txXfrm>
        <a:off x="46541" y="1094170"/>
        <a:ext cx="10760119" cy="860321"/>
      </dsp:txXfrm>
    </dsp:sp>
    <dsp:sp modelId="{F937AD83-7AF7-4BE0-82CD-F138BF682890}">
      <dsp:nvSpPr>
        <dsp:cNvPr id="0" name=""/>
        <dsp:cNvSpPr/>
      </dsp:nvSpPr>
      <dsp:spPr>
        <a:xfrm>
          <a:off x="0" y="2070153"/>
          <a:ext cx="10853201" cy="9534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ALTERNATIVA 3: </a:t>
          </a:r>
          <a:r>
            <a:rPr lang="en-US" sz="2400" b="1" u="sng" kern="1200" dirty="0"/>
            <a:t>MODELO ATUAL COM AUMENTO DAS SANÇÕES PECUNIÁRIAS; E</a:t>
          </a:r>
          <a:endParaRPr lang="pt-BR" sz="2400" kern="1200" dirty="0"/>
        </a:p>
      </dsp:txBody>
      <dsp:txXfrm>
        <a:off x="46541" y="2116694"/>
        <a:ext cx="10760119" cy="860321"/>
      </dsp:txXfrm>
    </dsp:sp>
    <dsp:sp modelId="{8CB96119-F6F9-491C-9C86-DF85B4629062}">
      <dsp:nvSpPr>
        <dsp:cNvPr id="0" name=""/>
        <dsp:cNvSpPr/>
      </dsp:nvSpPr>
      <dsp:spPr>
        <a:xfrm>
          <a:off x="0" y="3092676"/>
          <a:ext cx="10853201" cy="9534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ALTERNATIVA 4: </a:t>
          </a:r>
          <a:r>
            <a:rPr lang="en-US" sz="2400" b="1" u="sng" kern="1200" dirty="0"/>
            <a:t>MODELO HÍBRIDO - MANUTENÇÃO PARCIAL DAS ANÁLISE INDIVIDUAIS E AÇÕES PLANEJADAS.</a:t>
          </a:r>
          <a:endParaRPr lang="pt-BR" sz="2400" kern="1200" dirty="0"/>
        </a:p>
      </dsp:txBody>
      <dsp:txXfrm>
        <a:off x="46541" y="3139217"/>
        <a:ext cx="10760119" cy="86032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E5161-8415-4B5E-84F7-67DC73345C5A}">
      <dsp:nvSpPr>
        <dsp:cNvPr id="0" name=""/>
        <dsp:cNvSpPr/>
      </dsp:nvSpPr>
      <dsp:spPr>
        <a:xfrm>
          <a:off x="0" y="0"/>
          <a:ext cx="11027682" cy="147186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just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6000" b="1" kern="1200" dirty="0"/>
            <a:t>Alternativa 1 – </a:t>
          </a:r>
          <a:r>
            <a:rPr lang="pt-BR" sz="6000" b="1" i="1" kern="1200" dirty="0"/>
            <a:t>Status quo</a:t>
          </a:r>
          <a:r>
            <a:rPr lang="pt-BR" sz="6000" b="1" kern="1200" dirty="0"/>
            <a:t>:</a:t>
          </a:r>
          <a:endParaRPr lang="pt-BR" sz="6000" kern="1200" dirty="0"/>
        </a:p>
      </dsp:txBody>
      <dsp:txXfrm>
        <a:off x="71850" y="71850"/>
        <a:ext cx="10883982" cy="1328160"/>
      </dsp:txXfrm>
    </dsp:sp>
    <dsp:sp modelId="{36639B2D-4389-43D9-B9CD-870773754EE0}">
      <dsp:nvSpPr>
        <dsp:cNvPr id="0" name=""/>
        <dsp:cNvSpPr/>
      </dsp:nvSpPr>
      <dsp:spPr>
        <a:xfrm>
          <a:off x="0" y="1679210"/>
          <a:ext cx="11027682" cy="314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0129" tIns="46990" rIns="263144" bIns="46990" numCol="1" spcCol="1270" anchor="t" anchorCtr="0">
          <a:noAutofit/>
        </a:bodyPr>
        <a:lstStyle/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900" b="1" kern="1200" dirty="0">
              <a:solidFill>
                <a:schemeClr val="accent5">
                  <a:lumMod val="75000"/>
                </a:schemeClr>
              </a:solidFill>
              <a:latin typeface="Calibri"/>
            </a:rPr>
            <a:t>O problema regulatório identificado revela que mudanças precisam ser feitas</a:t>
          </a:r>
          <a:r>
            <a:rPr lang="pt-BR" sz="2900" kern="1200" dirty="0">
              <a:latin typeface="Calibri"/>
            </a:rPr>
            <a:t>.</a:t>
          </a:r>
          <a:endParaRPr lang="pt-BR" sz="2900" kern="1200" dirty="0"/>
        </a:p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900" kern="1200" dirty="0"/>
            <a:t>Um ponto importante do </a:t>
          </a:r>
          <a:r>
            <a:rPr lang="pt-BR" sz="2900" i="1" kern="1200" dirty="0"/>
            <a:t>status quo </a:t>
          </a:r>
          <a:r>
            <a:rPr lang="pt-BR" sz="2900" kern="1200" dirty="0"/>
            <a:t>que não se pretende alterar é a performance excelente ao longo de anos de resolutividade da NIP.</a:t>
          </a:r>
        </a:p>
        <a:p>
          <a:pPr marL="285750" lvl="1" indent="-285750" algn="just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2900" kern="1200" dirty="0">
              <a:latin typeface="Calibri"/>
            </a:rPr>
            <a:t>O projeto piloto de ações planejadas/estratégicas está trazendo insumo importante para futuro ajuste normativo nessa seara, esperadas as adaptações que se fizerem necessário.</a:t>
          </a:r>
        </a:p>
      </dsp:txBody>
      <dsp:txXfrm>
        <a:off x="0" y="1679210"/>
        <a:ext cx="11027682" cy="314019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E3F86-ED35-4D2F-A278-1C45120C28FA}">
      <dsp:nvSpPr>
        <dsp:cNvPr id="0" name=""/>
        <dsp:cNvSpPr/>
      </dsp:nvSpPr>
      <dsp:spPr>
        <a:xfrm>
          <a:off x="0" y="858366"/>
          <a:ext cx="16892658" cy="266175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just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b="1" kern="1200" dirty="0"/>
            <a:t>Alternativa 2: Ações exclusivamente planejadas, sem análises individuais dos casos não resolvidos na fase de mediação eletrônica</a:t>
          </a:r>
          <a:endParaRPr lang="pt-BR" sz="4800" kern="1200" dirty="0"/>
        </a:p>
      </dsp:txBody>
      <dsp:txXfrm>
        <a:off x="129936" y="988302"/>
        <a:ext cx="16632786" cy="2401878"/>
      </dsp:txXfrm>
    </dsp:sp>
    <dsp:sp modelId="{A14072A2-D8DE-4E5F-B7E3-608B4EBBBBA7}">
      <dsp:nvSpPr>
        <dsp:cNvPr id="0" name=""/>
        <dsp:cNvSpPr/>
      </dsp:nvSpPr>
      <dsp:spPr>
        <a:xfrm>
          <a:off x="0" y="3554883"/>
          <a:ext cx="16892658" cy="538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6342" tIns="45720" rIns="256032" bIns="45720" numCol="1" spcCol="1270" anchor="t" anchorCtr="0">
          <a:noAutofit/>
        </a:bodyPr>
        <a:lstStyle/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3600" b="0" i="0" kern="1200" dirty="0"/>
            <a:t>Reforma da estratégia de fiscalização de modo a se promover mudança que venha a extinguir totalmente a análise caso a caso, passando a fiscalização </a:t>
          </a:r>
          <a:r>
            <a:rPr lang="pt-BR" sz="3600" kern="1200" dirty="0"/>
            <a:t>do órgão regulador a </a:t>
          </a:r>
          <a:r>
            <a:rPr lang="pt-BR" sz="3600" b="0" i="0" kern="1200" dirty="0"/>
            <a:t>se focar exclusivamente em ações planejadas/estratégicas</a:t>
          </a:r>
          <a:r>
            <a:rPr lang="pt-BR" sz="3600" kern="1200" dirty="0"/>
            <a:t>, ainda que toda reclamação sirva de insumo para sua realização. </a:t>
          </a:r>
        </a:p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3600" kern="1200" dirty="0"/>
            <a:t>N</a:t>
          </a:r>
          <a:r>
            <a:rPr lang="pt-BR" sz="3600" b="0" i="0" kern="1200" dirty="0"/>
            <a:t>ecessidade de reavaliação mais profunda da estrutura de tipos </a:t>
          </a:r>
          <a:r>
            <a:rPr lang="pt-BR" sz="3600" b="0" i="0" kern="1200" dirty="0" err="1"/>
            <a:t>infrativos</a:t>
          </a:r>
          <a:r>
            <a:rPr lang="pt-BR" sz="3600" b="0" i="0" kern="1200" dirty="0"/>
            <a:t>, sendo que hoje na ANS a aplicação predominante é sob um viés de casos concretos individualizados.</a:t>
          </a:r>
          <a:endParaRPr lang="pt-BR" sz="3600" kern="1200" dirty="0"/>
        </a:p>
        <a:p>
          <a:pPr marL="285750" lvl="1" indent="-285750" algn="just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3600" kern="1200" dirty="0"/>
            <a:t>Necessidade de reavaliação mais profunda dos próprios institutos de ações planejadas/estratégicas,</a:t>
          </a:r>
          <a:r>
            <a:rPr lang="pt-BR" sz="3600" kern="1200" dirty="0">
              <a:latin typeface="Calibri"/>
            </a:rPr>
            <a:t> principalmente coercitiva, </a:t>
          </a:r>
          <a:r>
            <a:rPr lang="pt-BR" sz="3600" kern="1200" dirty="0"/>
            <a:t>tendo em vista nesse cenário ser a única forma de atuação após a fase de mediação da NIP.  </a:t>
          </a:r>
        </a:p>
      </dsp:txBody>
      <dsp:txXfrm>
        <a:off x="0" y="3554883"/>
        <a:ext cx="16892658" cy="5382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8CF6D-EA91-49FA-A7A8-4FA46EB51612}">
      <dsp:nvSpPr>
        <dsp:cNvPr id="0" name=""/>
        <dsp:cNvSpPr/>
      </dsp:nvSpPr>
      <dsp:spPr>
        <a:xfrm>
          <a:off x="0" y="307125"/>
          <a:ext cx="15804444" cy="1909439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just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b="1" kern="1200" dirty="0"/>
            <a:t>Alternativa 3: M</a:t>
          </a:r>
          <a:r>
            <a:rPr lang="en-US" sz="4800" b="1" kern="1200" dirty="0" err="1"/>
            <a:t>odelo</a:t>
          </a:r>
          <a:r>
            <a:rPr lang="en-US" sz="4800" b="1" kern="1200" dirty="0"/>
            <a:t> </a:t>
          </a:r>
          <a:r>
            <a:rPr lang="en-US" sz="4800" b="1" kern="1200" dirty="0" err="1"/>
            <a:t>atual</a:t>
          </a:r>
          <a:r>
            <a:rPr lang="en-US" sz="4800" b="1" kern="1200" dirty="0"/>
            <a:t> com </a:t>
          </a:r>
          <a:r>
            <a:rPr lang="en-US" sz="4800" b="1" kern="1200" dirty="0" err="1"/>
            <a:t>aumento</a:t>
          </a:r>
          <a:r>
            <a:rPr lang="en-US" sz="4800" b="1" kern="1200" dirty="0"/>
            <a:t> das </a:t>
          </a:r>
          <a:r>
            <a:rPr lang="en-US" sz="4800" b="1" kern="1200" dirty="0" err="1"/>
            <a:t>sanções</a:t>
          </a:r>
          <a:r>
            <a:rPr lang="en-US" sz="4800" b="1" kern="1200" dirty="0"/>
            <a:t> </a:t>
          </a:r>
          <a:r>
            <a:rPr lang="en-US" sz="4800" b="1" kern="1200" dirty="0" err="1"/>
            <a:t>pecuniárias</a:t>
          </a:r>
          <a:endParaRPr lang="pt-BR" sz="4800" kern="1200" dirty="0"/>
        </a:p>
      </dsp:txBody>
      <dsp:txXfrm>
        <a:off x="93211" y="400336"/>
        <a:ext cx="15618022" cy="1723017"/>
      </dsp:txXfrm>
    </dsp:sp>
    <dsp:sp modelId="{AC4CBC9D-DB6F-4F08-B895-878207945869}">
      <dsp:nvSpPr>
        <dsp:cNvPr id="0" name=""/>
        <dsp:cNvSpPr/>
      </dsp:nvSpPr>
      <dsp:spPr>
        <a:xfrm>
          <a:off x="0" y="2216564"/>
          <a:ext cx="15804444" cy="457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1791" tIns="60960" rIns="341376" bIns="60960" numCol="1" spcCol="1270" anchor="t" anchorCtr="0">
          <a:noAutofit/>
        </a:bodyPr>
        <a:lstStyle/>
        <a:p>
          <a:pPr marL="285750" lvl="1" indent="-285750" algn="just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3700" kern="1200" dirty="0"/>
            <a:t>Reformar</a:t>
          </a:r>
          <a:r>
            <a:rPr lang="pt-BR" sz="3700" b="0" i="0" kern="1200" dirty="0"/>
            <a:t> os tipos </a:t>
          </a:r>
          <a:r>
            <a:rPr lang="pt-BR" sz="3700" kern="1200" dirty="0" err="1"/>
            <a:t>infrativos</a:t>
          </a:r>
          <a:r>
            <a:rPr lang="pt-BR" sz="3700" kern="1200" dirty="0"/>
            <a:t> visando </a:t>
          </a:r>
          <a:r>
            <a:rPr lang="pt-BR" sz="3700" b="0" i="0" kern="1200" dirty="0"/>
            <a:t>corrigir os comportamentos dos agentes do mercado regulado pela </a:t>
          </a:r>
          <a:r>
            <a:rPr lang="pt-BR" sz="3700" i="0" kern="1200" dirty="0"/>
            <a:t>maior </a:t>
          </a:r>
          <a:r>
            <a:rPr lang="pt-BR" sz="3700" i="0" kern="1200" dirty="0" err="1"/>
            <a:t>punitividade</a:t>
          </a:r>
          <a:r>
            <a:rPr lang="pt-BR" sz="3700" b="1" i="0" kern="1200" dirty="0"/>
            <a:t> </a:t>
          </a:r>
          <a:r>
            <a:rPr lang="pt-BR" sz="3700" b="0" i="0" kern="1200" dirty="0"/>
            <a:t>com a expectativa de que com essa ação os casos concretos individuais sejam diminuídos paulatinamente.</a:t>
          </a:r>
          <a:endParaRPr lang="pt-BR" sz="3700" kern="1200" dirty="0"/>
        </a:p>
        <a:p>
          <a:pPr marL="285750" lvl="1" indent="-285750" algn="just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3700" kern="1200" dirty="0"/>
            <a:t>A lógica adotada nesse cenário é a seguinte: quanto maior a pena, em tese, mais estímulo ao regulado de corrigir condutas e não incorrer em novas infrações.</a:t>
          </a:r>
        </a:p>
        <a:p>
          <a:pPr marL="285750" lvl="1" indent="-285750" algn="just" defTabSz="1644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3700" kern="1200" dirty="0">
              <a:latin typeface="Calibri"/>
            </a:rPr>
            <a:t>Neste cenário é esperado um aprimoramento</a:t>
          </a:r>
          <a:r>
            <a:rPr lang="pt-BR" sz="3700" kern="1200" dirty="0"/>
            <a:t> mais tímido no âmbito da fiscalização planejada/estratégica. </a:t>
          </a:r>
        </a:p>
      </dsp:txBody>
      <dsp:txXfrm>
        <a:off x="0" y="2216564"/>
        <a:ext cx="15804444" cy="4570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FFB51-62BD-4ED9-8C8C-72908B92FB4A}" type="datetimeFigureOut">
              <a:rPr lang="pt-BR" smtClean="0"/>
              <a:t>27/06/2024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ABBB1-5E8A-4D6B-9C01-E287A81F5DC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822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3036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6797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111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9073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2462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4358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9065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1887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4813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Objetivo do estudo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6122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 dirty="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 dirty="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28" y="-11287"/>
            <a:ext cx="18286412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8988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49" y="-6534"/>
            <a:ext cx="18277051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496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 dirty="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 dirty="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234" y="-14370"/>
            <a:ext cx="18288000" cy="1029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9163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9341BF5-094A-4844-9CE5-80E156EAF0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97" y="0"/>
            <a:ext cx="18278208" cy="165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82734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 dirty="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 dirty="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6534"/>
            <a:ext cx="18277051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8988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 dirty="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 dirty="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234" y="-14370"/>
            <a:ext cx="18288000" cy="1029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9163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9341BF5-094A-4844-9CE5-80E156EAF0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8278208" cy="126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82734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555564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471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 dirty="0"/>
          </a:p>
        </p:txBody>
      </p:sp>
    </p:spTree>
    <p:extLst>
      <p:ext uri="{BB962C8B-B14F-4D97-AF65-F5344CB8AC3E}">
        <p14:creationId xmlns:p14="http://schemas.microsoft.com/office/powerpoint/2010/main" val="238353888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28" y="-11287"/>
            <a:ext cx="18286412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496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2840" y="9680005"/>
            <a:ext cx="2135360" cy="4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03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59" r:id="rId4"/>
    <p:sldLayoutId id="2147483657" r:id="rId5"/>
    <p:sldLayoutId id="2147483660" r:id="rId6"/>
    <p:sldLayoutId id="2147483655" r:id="rId7"/>
    <p:sldLayoutId id="2147483656" r:id="rId8"/>
    <p:sldLayoutId id="2147483664" r:id="rId9"/>
    <p:sldLayoutId id="2147483658" r:id="rId10"/>
  </p:sldLayoutIdLst>
  <p:transition spd="slow">
    <p:push dir="u"/>
  </p:transition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18" Type="http://schemas.microsoft.com/office/2007/relationships/diagramDrawing" Target="../diagrams/drawing5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17" Type="http://schemas.openxmlformats.org/officeDocument/2006/relationships/diagramColors" Target="../diagrams/colors5.xml"/><Relationship Id="rId2" Type="http://schemas.openxmlformats.org/officeDocument/2006/relationships/notesSlide" Target="../notesSlides/notesSlide5.xml"/><Relationship Id="rId16" Type="http://schemas.openxmlformats.org/officeDocument/2006/relationships/diagramQuickStyle" Target="../diagrams/quickStyle5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5" Type="http://schemas.openxmlformats.org/officeDocument/2006/relationships/diagramLayout" Target="../diagrams/layout5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Relationship Id="rId1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8.pn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13.jpeg"/><Relationship Id="rId9" Type="http://schemas.microsoft.com/office/2007/relationships/diagramDrawing" Target="../diagrams/drawing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Relationship Id="rId9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5024022" y="2294202"/>
            <a:ext cx="12970202" cy="1008112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defRPr/>
            </a:pPr>
            <a:r>
              <a:rPr lang="pt-BR" sz="5200" dirty="0">
                <a:solidFill>
                  <a:srgbClr val="007373"/>
                </a:solidFill>
                <a:cs typeface="Calibri"/>
              </a:rPr>
              <a:t>Audiência Pública n</a:t>
            </a:r>
            <a:r>
              <a:rPr lang="pt" sz="5200">
                <a:solidFill>
                  <a:srgbClr val="007373"/>
                </a:solidFill>
                <a:ea typeface="+mj-lt"/>
                <a:cs typeface="+mj-lt"/>
              </a:rPr>
              <a:t>º</a:t>
            </a:r>
            <a:r>
              <a:rPr lang="pt-BR" sz="5200" dirty="0">
                <a:solidFill>
                  <a:srgbClr val="007373"/>
                </a:solidFill>
                <a:cs typeface="Calibri"/>
              </a:rPr>
              <a:t> 43/2024</a:t>
            </a:r>
            <a:endParaRPr lang="pt-BR" sz="5200" dirty="0">
              <a:cs typeface="Calibri"/>
            </a:endParaRPr>
          </a:p>
          <a:p>
            <a:pPr algn="just">
              <a:defRPr/>
            </a:pPr>
            <a:endParaRPr lang="pt-BR" sz="5000" dirty="0">
              <a:solidFill>
                <a:srgbClr val="007373"/>
              </a:solidFill>
              <a:cs typeface="Calibri"/>
            </a:endParaRPr>
          </a:p>
          <a:p>
            <a:pPr algn="just">
              <a:defRPr/>
            </a:pPr>
            <a:r>
              <a:rPr lang="pt-BR" sz="5200" dirty="0">
                <a:solidFill>
                  <a:srgbClr val="007373"/>
                </a:solidFill>
                <a:cs typeface="Calibri"/>
              </a:rPr>
              <a:t>Análise preliminar da Diretoria de Fiscalização sobre alternativas para enfrentamento do problema regulatório  </a:t>
            </a:r>
            <a:r>
              <a:rPr lang="pt-BR" sz="2000" dirty="0">
                <a:solidFill>
                  <a:srgbClr val="6D983F"/>
                </a:solidFill>
                <a:latin typeface="Calibri"/>
                <a:ea typeface="Calibri"/>
                <a:cs typeface="Arial"/>
              </a:rPr>
              <a:t>                                                                    </a:t>
            </a:r>
            <a:r>
              <a:rPr lang="pt-BR" sz="2000" dirty="0">
                <a:solidFill>
                  <a:srgbClr val="6D983F"/>
                </a:solidFill>
                <a:cs typeface="Arial"/>
              </a:rPr>
              <a:t>               </a:t>
            </a:r>
            <a:endParaRPr lang="pt-BR" sz="5000" dirty="0">
              <a:solidFill>
                <a:srgbClr val="007373"/>
              </a:solidFill>
              <a:ea typeface="Calibri"/>
              <a:cs typeface="Calibri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7663677" y="9249403"/>
            <a:ext cx="10323898" cy="588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2400" b="1" dirty="0">
                <a:solidFill>
                  <a:srgbClr val="007373"/>
                </a:solidFill>
                <a:latin typeface="Calibri"/>
                <a:ea typeface="Calibri"/>
                <a:cs typeface="Arial"/>
              </a:rPr>
              <a:t>Junho/2024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11675396" y="8046056"/>
            <a:ext cx="6299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2000" b="1" dirty="0">
                <a:solidFill>
                  <a:srgbClr val="6D983F"/>
                </a:solidFill>
                <a:latin typeface="Calibri"/>
                <a:ea typeface="Calibri"/>
                <a:cs typeface="Arial"/>
              </a:rPr>
              <a:t>DIRETORIA DE FISCALIZAÇÃO</a:t>
            </a:r>
            <a:endParaRPr lang="pt-BR" dirty="0"/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4480" y="318964"/>
            <a:ext cx="3820468" cy="76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20856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 dirty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10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2571164" y="453708"/>
            <a:ext cx="15901639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/>
                <a:cs typeface="Arial"/>
              </a:rPr>
              <a:t>    </a:t>
            </a:r>
            <a:r>
              <a:rPr lang="pt-BR" altLang="pt-BR" sz="3200" b="1" cap="all" dirty="0">
                <a:solidFill>
                  <a:srgbClr val="007373"/>
                </a:solidFill>
                <a:latin typeface="+mj-lt"/>
                <a:ea typeface="+mj-ea"/>
                <a:cs typeface="Calibri"/>
              </a:rPr>
              <a:t>ALTERNATIVA 3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78420" y="1350311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 dirty="0">
              <a:effectLst/>
              <a:ea typeface="Calibri"/>
              <a:cs typeface="Times New Roman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0BFA14C-FCA5-46AF-3CCE-674AA66192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1799642"/>
              </p:ext>
            </p:extLst>
          </p:nvPr>
        </p:nvGraphicFramePr>
        <p:xfrm>
          <a:off x="1226990" y="1605961"/>
          <a:ext cx="15804444" cy="7094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43396539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 dirty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11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2556696" y="453708"/>
            <a:ext cx="15901639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/>
                <a:cs typeface="Arial"/>
              </a:rPr>
              <a:t>    </a:t>
            </a:r>
            <a:r>
              <a:rPr lang="pt-BR" altLang="pt-BR" sz="3200" b="1" cap="all" dirty="0">
                <a:solidFill>
                  <a:srgbClr val="007373"/>
                </a:solidFill>
                <a:latin typeface="+mj-lt"/>
                <a:ea typeface="+mj-ea"/>
                <a:cs typeface="Calibri"/>
              </a:rPr>
              <a:t>ALTERNATIVA 4 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78420" y="1350311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 dirty="0">
              <a:effectLst/>
              <a:ea typeface="Calibri"/>
              <a:cs typeface="Times New Roman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2524842D-D3F6-B08E-36AF-3878B20374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4700961"/>
              </p:ext>
            </p:extLst>
          </p:nvPr>
        </p:nvGraphicFramePr>
        <p:xfrm>
          <a:off x="748031" y="263720"/>
          <a:ext cx="17231345" cy="10325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29928047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2">
            <a:extLst>
              <a:ext uri="{FF2B5EF4-FFF2-40B4-BE49-F238E27FC236}">
                <a16:creationId xmlns:a16="http://schemas.microsoft.com/office/drawing/2014/main" id="{87FD1565-FBAF-4FD9-BF84-AA277F9F0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4300" y="4664621"/>
            <a:ext cx="10439400" cy="1704975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7EEC4957-EE9B-41F0-B505-D1094BB77855}"/>
              </a:ext>
            </a:extLst>
          </p:cNvPr>
          <p:cNvSpPr txBox="1">
            <a:spLocks/>
          </p:cNvSpPr>
          <p:nvPr/>
        </p:nvSpPr>
        <p:spPr bwMode="auto">
          <a:xfrm>
            <a:off x="-21511" y="1892517"/>
            <a:ext cx="18286413" cy="237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defRPr/>
            </a:pPr>
            <a:r>
              <a:rPr lang="pt-BR" altLang="pt-BR" sz="6600" b="1" dirty="0">
                <a:solidFill>
                  <a:srgbClr val="006E89"/>
                </a:solidFill>
                <a:latin typeface="+mn-lt"/>
              </a:rPr>
              <a:t>Obrigado!</a:t>
            </a:r>
          </a:p>
        </p:txBody>
      </p:sp>
      <p:pic>
        <p:nvPicPr>
          <p:cNvPr id="6" name="Imagem 5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AB25621E-7227-4029-896A-184C0CA985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940" y="7156064"/>
            <a:ext cx="4034120" cy="81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99547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</a:t>
            </a:fld>
            <a:endParaRPr lang="pt-BR" altLang="pt-BR" sz="18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2571164" y="453708"/>
            <a:ext cx="15901639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>
                <a:solidFill>
                  <a:srgbClr val="F47521"/>
                </a:solidFill>
                <a:latin typeface="Calibri"/>
                <a:cs typeface="Arial"/>
              </a:rPr>
              <a:t>    </a:t>
            </a:r>
            <a:endParaRPr lang="pt-BR" altLang="pt-BR" sz="3200" b="1" cap="all">
              <a:solidFill>
                <a:srgbClr val="007373"/>
              </a:solidFill>
              <a:latin typeface="+mj-lt"/>
              <a:ea typeface="+mj-ea"/>
              <a:cs typeface="Calibri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78420" y="1350311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>
              <a:effectLst/>
              <a:ea typeface="Calibri"/>
              <a:cs typeface="Times New Roman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0F961111-21B7-702B-A9E5-B235FD56D0E9}"/>
              </a:ext>
            </a:extLst>
          </p:cNvPr>
          <p:cNvSpPr txBox="1"/>
          <p:nvPr/>
        </p:nvSpPr>
        <p:spPr>
          <a:xfrm>
            <a:off x="14888292" y="396146"/>
            <a:ext cx="3584511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3200" b="1" cap="all" dirty="0">
                <a:solidFill>
                  <a:srgbClr val="007373"/>
                </a:solidFill>
                <a:cs typeface="Calibri"/>
              </a:rPr>
              <a:t>introdução</a:t>
            </a: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13ADAAC-EE2C-EF92-263C-3828D7C76157}"/>
              </a:ext>
            </a:extLst>
          </p:cNvPr>
          <p:cNvSpPr txBox="1"/>
          <p:nvPr/>
        </p:nvSpPr>
        <p:spPr>
          <a:xfrm>
            <a:off x="3943350" y="3571875"/>
            <a:ext cx="9829800" cy="523220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pt-BR" sz="4400" dirty="0">
              <a:ea typeface="Calibri"/>
              <a:cs typeface="Calibri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4400" b="1" dirty="0">
                <a:ea typeface="Calibri"/>
                <a:cs typeface="Calibri"/>
              </a:rPr>
              <a:t>Problema Regulatório: definido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4400" b="1" dirty="0">
                <a:ea typeface="Calibri"/>
                <a:cs typeface="Calibri"/>
              </a:rPr>
              <a:t>AIR: em construção</a:t>
            </a:r>
          </a:p>
          <a:p>
            <a:endParaRPr lang="pt-BR" sz="4400" b="1" dirty="0">
              <a:ea typeface="Calibri"/>
              <a:cs typeface="Calibri"/>
            </a:endParaRPr>
          </a:p>
          <a:p>
            <a:r>
              <a:rPr lang="pt-BR" sz="4400" dirty="0">
                <a:ea typeface="Calibri"/>
                <a:cs typeface="Calibri"/>
              </a:rPr>
              <a:t>  - Cenários de alternativas;</a:t>
            </a:r>
          </a:p>
          <a:p>
            <a:r>
              <a:rPr lang="pt-BR" sz="4400" dirty="0">
                <a:ea typeface="Calibri"/>
                <a:cs typeface="Calibri"/>
              </a:rPr>
              <a:t>  - Impactos</a:t>
            </a:r>
          </a:p>
          <a:p>
            <a:endParaRPr lang="pt-BR" dirty="0">
              <a:ea typeface="Calibri"/>
              <a:cs typeface="Calibri"/>
            </a:endParaRPr>
          </a:p>
          <a:p>
            <a:endParaRPr lang="pt-BR" dirty="0">
              <a:ea typeface="Calibri"/>
              <a:cs typeface="Calibri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5699D71-C6DF-20AD-99CA-A3B24CC446A3}"/>
              </a:ext>
            </a:extLst>
          </p:cNvPr>
          <p:cNvSpPr txBox="1"/>
          <p:nvPr/>
        </p:nvSpPr>
        <p:spPr>
          <a:xfrm>
            <a:off x="3347883" y="1830121"/>
            <a:ext cx="10692581" cy="11695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i="1" dirty="0">
                <a:ea typeface="Calibri"/>
                <a:cs typeface="Calibri"/>
              </a:rPr>
              <a:t>Em que momento do processo regulatório estamos?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71509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pt-BR" altLang="pt-BR" sz="18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2571164" y="453708"/>
            <a:ext cx="15901639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>
                <a:solidFill>
                  <a:srgbClr val="F47521"/>
                </a:solidFill>
                <a:latin typeface="Calibri"/>
                <a:cs typeface="Arial"/>
              </a:rPr>
              <a:t>    </a:t>
            </a:r>
            <a:endParaRPr lang="pt-BR" altLang="pt-BR" sz="3200" b="1" cap="all">
              <a:solidFill>
                <a:srgbClr val="007373"/>
              </a:solidFill>
              <a:latin typeface="+mj-lt"/>
              <a:ea typeface="+mj-ea"/>
              <a:cs typeface="Calibri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563946" y="1332668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>
              <a:effectLst/>
              <a:ea typeface="Calibri"/>
              <a:cs typeface="Times New Roman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0F961111-21B7-702B-A9E5-B235FD56D0E9}"/>
              </a:ext>
            </a:extLst>
          </p:cNvPr>
          <p:cNvSpPr txBox="1"/>
          <p:nvPr/>
        </p:nvSpPr>
        <p:spPr>
          <a:xfrm>
            <a:off x="10854160" y="574394"/>
            <a:ext cx="743094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3200" b="1" cap="all">
                <a:solidFill>
                  <a:srgbClr val="007373"/>
                </a:solidFill>
                <a:cs typeface="Calibri"/>
              </a:rPr>
              <a:t>Importância da participação social</a:t>
            </a:r>
            <a:endParaRPr lang="pt-BR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D89B69C4-7055-7E57-4479-5A689AFD1915}"/>
              </a:ext>
            </a:extLst>
          </p:cNvPr>
          <p:cNvGraphicFramePr/>
          <p:nvPr/>
        </p:nvGraphicFramePr>
        <p:xfrm>
          <a:off x="2174979" y="2820681"/>
          <a:ext cx="13345063" cy="6694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18823964-2FDA-A96A-37B1-DE1BFE457449}"/>
              </a:ext>
            </a:extLst>
          </p:cNvPr>
          <p:cNvSpPr txBox="1"/>
          <p:nvPr/>
        </p:nvSpPr>
        <p:spPr>
          <a:xfrm>
            <a:off x="2144829" y="1479850"/>
            <a:ext cx="13375213" cy="11695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i="1" dirty="0">
                <a:ea typeface="Calibri"/>
                <a:cs typeface="Calibri"/>
              </a:rPr>
              <a:t>Qual a importância da Audiência Pública?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95712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pt-BR" altLang="pt-BR" sz="18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2571164" y="453708"/>
            <a:ext cx="15901639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>
                <a:solidFill>
                  <a:srgbClr val="F47521"/>
                </a:solidFill>
                <a:latin typeface="Calibri"/>
                <a:cs typeface="Arial"/>
              </a:rPr>
              <a:t>    </a:t>
            </a:r>
            <a:endParaRPr lang="pt-BR" altLang="pt-BR" sz="3200" b="1" cap="all">
              <a:solidFill>
                <a:srgbClr val="007373"/>
              </a:solidFill>
              <a:latin typeface="+mj-lt"/>
              <a:ea typeface="+mj-ea"/>
              <a:cs typeface="Calibri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78420" y="1350311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>
              <a:effectLst/>
              <a:ea typeface="Calibri"/>
              <a:cs typeface="Times New Roman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0F961111-21B7-702B-A9E5-B235FD56D0E9}"/>
              </a:ext>
            </a:extLst>
          </p:cNvPr>
          <p:cNvSpPr txBox="1"/>
          <p:nvPr/>
        </p:nvSpPr>
        <p:spPr>
          <a:xfrm>
            <a:off x="13911754" y="380125"/>
            <a:ext cx="368307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3200" b="1" cap="all" dirty="0">
                <a:solidFill>
                  <a:srgbClr val="007373"/>
                </a:solidFill>
                <a:cs typeface="Calibri"/>
              </a:rPr>
              <a:t>Próximos passos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9731F091-3319-7CB2-F530-37533D099F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6542674"/>
              </p:ext>
            </p:extLst>
          </p:nvPr>
        </p:nvGraphicFramePr>
        <p:xfrm>
          <a:off x="2850161" y="1994424"/>
          <a:ext cx="13345063" cy="7094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2362678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 dirty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5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2571164" y="453708"/>
            <a:ext cx="15901639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/>
                <a:cs typeface="Arial"/>
              </a:rPr>
              <a:t>    </a:t>
            </a:r>
            <a:endParaRPr lang="pt-BR" altLang="pt-BR" sz="3200" b="1" cap="all" dirty="0">
              <a:solidFill>
                <a:srgbClr val="007373"/>
              </a:solidFill>
              <a:latin typeface="+mj-lt"/>
              <a:ea typeface="+mj-ea"/>
              <a:cs typeface="Calibri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78420" y="1350311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 dirty="0">
              <a:effectLst/>
              <a:ea typeface="Calibri"/>
              <a:cs typeface="Times New Roman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0F961111-21B7-702B-A9E5-B235FD56D0E9}"/>
              </a:ext>
            </a:extLst>
          </p:cNvPr>
          <p:cNvSpPr txBox="1"/>
          <p:nvPr/>
        </p:nvSpPr>
        <p:spPr>
          <a:xfrm>
            <a:off x="10854160" y="574394"/>
            <a:ext cx="743094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3200" b="1" cap="all" dirty="0">
                <a:solidFill>
                  <a:srgbClr val="007373"/>
                </a:solidFill>
                <a:cs typeface="Calibri"/>
              </a:rPr>
              <a:t>Problema regulatório identificado</a:t>
            </a:r>
            <a:endParaRPr lang="pt-BR" dirty="0"/>
          </a:p>
        </p:txBody>
      </p:sp>
      <p:pic>
        <p:nvPicPr>
          <p:cNvPr id="3" name="Imagem 2" descr="Texto&#10;&#10;Descrição gerada automaticamente">
            <a:extLst>
              <a:ext uri="{FF2B5EF4-FFF2-40B4-BE49-F238E27FC236}">
                <a16:creationId xmlns:a16="http://schemas.microsoft.com/office/drawing/2014/main" id="{3F614E5A-23A7-0455-87AB-A101B8E9CC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4694" y="1323916"/>
            <a:ext cx="13967145" cy="816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25985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 dirty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6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2571164" y="453708"/>
            <a:ext cx="15901639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sz="3200" b="1" cap="all" dirty="0">
                <a:solidFill>
                  <a:srgbClr val="007373"/>
                </a:solidFill>
                <a:latin typeface="Calibri"/>
                <a:cs typeface="Arial"/>
              </a:rPr>
              <a:t>Objetivos pretendidos</a:t>
            </a:r>
            <a:endParaRPr lang="pt-BR" altLang="pt-BR" sz="3200" b="1" cap="all" dirty="0">
              <a:solidFill>
                <a:srgbClr val="007373"/>
              </a:solidFill>
              <a:latin typeface="+mj-lt"/>
              <a:ea typeface="+mj-ea"/>
              <a:cs typeface="Calibri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89571" y="2204347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 dirty="0">
              <a:effectLst/>
              <a:ea typeface="Calibri"/>
              <a:cs typeface="Times New Roman"/>
            </a:endParaRPr>
          </a:p>
        </p:txBody>
      </p:sp>
      <p:graphicFrame>
        <p:nvGraphicFramePr>
          <p:cNvPr id="15" name="Diagrama 14">
            <a:extLst>
              <a:ext uri="{FF2B5EF4-FFF2-40B4-BE49-F238E27FC236}">
                <a16:creationId xmlns:a16="http://schemas.microsoft.com/office/drawing/2014/main" id="{19A1CAB2-5185-0C0A-9D28-2AF04FBCC8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1548463"/>
              </p:ext>
            </p:extLst>
          </p:nvPr>
        </p:nvGraphicFramePr>
        <p:xfrm>
          <a:off x="-3094478" y="5729884"/>
          <a:ext cx="13172557" cy="4453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E96AA7C7-0718-9D07-6435-81A1394CD2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3957645"/>
              </p:ext>
            </p:extLst>
          </p:nvPr>
        </p:nvGraphicFramePr>
        <p:xfrm>
          <a:off x="0" y="2222645"/>
          <a:ext cx="13348390" cy="4453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8D36EB75-9E14-0C0B-4AFD-01DA69823E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7113644"/>
              </p:ext>
            </p:extLst>
          </p:nvPr>
        </p:nvGraphicFramePr>
        <p:xfrm>
          <a:off x="13465277" y="2713142"/>
          <a:ext cx="4513007" cy="3016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201620154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 dirty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7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-206760" y="453708"/>
            <a:ext cx="18679563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/>
                <a:cs typeface="Arial"/>
              </a:rPr>
              <a:t>    </a:t>
            </a:r>
            <a:r>
              <a:rPr lang="pt-BR" altLang="pt-BR" sz="3200" b="1" cap="all" dirty="0" err="1">
                <a:solidFill>
                  <a:srgbClr val="007373"/>
                </a:solidFill>
                <a:latin typeface="+mj-lt"/>
                <a:ea typeface="+mj-ea"/>
                <a:cs typeface="Calibri"/>
              </a:rPr>
              <a:t>ALTERNATIVAs</a:t>
            </a:r>
            <a:r>
              <a:rPr lang="pt-BR" altLang="pt-BR" sz="3200" b="1" cap="all" dirty="0">
                <a:solidFill>
                  <a:srgbClr val="007373"/>
                </a:solidFill>
                <a:latin typeface="+mj-lt"/>
                <a:ea typeface="+mj-ea"/>
                <a:cs typeface="Calibri"/>
              </a:rPr>
              <a:t> vislumbradas para o enfrentamento do problema regulatório identificado</a:t>
            </a:r>
            <a:endParaRPr lang="pt-BR" altLang="pt-BR" sz="3200" b="1" cap="all" dirty="0">
              <a:solidFill>
                <a:srgbClr val="007373"/>
              </a:solidFill>
              <a:latin typeface="+mj-lt"/>
              <a:ea typeface="Calibri"/>
              <a:cs typeface="Calibri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78592" y="3245507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 dirty="0">
              <a:effectLst/>
              <a:ea typeface="Calibri"/>
              <a:cs typeface="Times New Roman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14CF5FD-DAFB-474E-B8BB-6C288C767CEF}"/>
              </a:ext>
            </a:extLst>
          </p:cNvPr>
          <p:cNvSpPr txBox="1"/>
          <p:nvPr/>
        </p:nvSpPr>
        <p:spPr>
          <a:xfrm>
            <a:off x="900907" y="4821723"/>
            <a:ext cx="16260421" cy="50475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Calibri"/>
            </a:pPr>
            <a:endParaRPr lang="en-US" b="1" u="sng" dirty="0">
              <a:ea typeface="+mn-lt"/>
              <a:cs typeface="+mn-lt"/>
            </a:endParaRPr>
          </a:p>
          <a:p>
            <a:pPr algn="just"/>
            <a:r>
              <a:rPr lang="en-US" b="1" u="sng" dirty="0">
                <a:ea typeface="+mn-lt"/>
                <a:cs typeface="+mn-lt"/>
              </a:rPr>
              <a:t>ATENÇÃO</a:t>
            </a:r>
            <a:r>
              <a:rPr lang="en-US" dirty="0">
                <a:ea typeface="+mn-lt"/>
                <a:cs typeface="+mn-lt"/>
              </a:rPr>
              <a:t>:  </a:t>
            </a:r>
            <a:endParaRPr lang="en-US" dirty="0"/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800" u="sng" dirty="0">
                <a:ea typeface="+mn-lt"/>
                <a:cs typeface="+mn-lt"/>
              </a:rPr>
              <a:t> Em </a:t>
            </a:r>
            <a:r>
              <a:rPr lang="en-US" sz="2800" b="1" u="sng" dirty="0" err="1">
                <a:ea typeface="+mn-lt"/>
                <a:cs typeface="+mn-lt"/>
              </a:rPr>
              <a:t>todos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os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cenários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está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mantida</a:t>
            </a:r>
            <a:r>
              <a:rPr lang="en-US" sz="2800" u="sng" dirty="0">
                <a:ea typeface="+mn-lt"/>
                <a:cs typeface="+mn-lt"/>
              </a:rPr>
              <a:t> a </a:t>
            </a:r>
            <a:r>
              <a:rPr lang="en-US" sz="2800" u="sng" dirty="0" err="1">
                <a:ea typeface="+mn-lt"/>
                <a:cs typeface="+mn-lt"/>
              </a:rPr>
              <a:t>fase</a:t>
            </a:r>
            <a:r>
              <a:rPr lang="en-US" sz="2800" u="sng" dirty="0">
                <a:ea typeface="+mn-lt"/>
                <a:cs typeface="+mn-lt"/>
              </a:rPr>
              <a:t> de </a:t>
            </a:r>
            <a:r>
              <a:rPr lang="en-US" sz="2800" u="sng" dirty="0" err="1">
                <a:ea typeface="+mn-lt"/>
                <a:cs typeface="+mn-lt"/>
              </a:rPr>
              <a:t>mediação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eletrônica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em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caráter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pré</a:t>
            </a:r>
            <a:r>
              <a:rPr lang="en-US" sz="2800" u="sng" dirty="0">
                <a:ea typeface="+mn-lt"/>
                <a:cs typeface="+mn-lt"/>
              </a:rPr>
              <a:t>-processual (NIP), </a:t>
            </a:r>
            <a:r>
              <a:rPr lang="en-US" sz="2800" u="sng" dirty="0" err="1">
                <a:ea typeface="+mn-lt"/>
                <a:cs typeface="+mn-lt"/>
              </a:rPr>
              <a:t>devendo</a:t>
            </a:r>
            <a:r>
              <a:rPr lang="en-US" sz="2800" u="sng" dirty="0">
                <a:ea typeface="+mn-lt"/>
                <a:cs typeface="+mn-lt"/>
              </a:rPr>
              <a:t> a </a:t>
            </a:r>
            <a:r>
              <a:rPr lang="en-US" sz="2800" u="sng" dirty="0" err="1">
                <a:ea typeface="+mn-lt"/>
                <a:cs typeface="+mn-lt"/>
              </a:rPr>
              <a:t>operadora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demonstrar</a:t>
            </a:r>
            <a:r>
              <a:rPr lang="en-US" sz="2800" u="sng" dirty="0">
                <a:ea typeface="+mn-lt"/>
                <a:cs typeface="+mn-lt"/>
              </a:rPr>
              <a:t> de forma </a:t>
            </a:r>
            <a:r>
              <a:rPr lang="en-US" sz="2800" u="sng" dirty="0" err="1">
                <a:ea typeface="+mn-lt"/>
                <a:cs typeface="+mn-lt"/>
              </a:rPr>
              <a:t>inequívoca</a:t>
            </a:r>
            <a:r>
              <a:rPr lang="en-US" sz="2800" u="sng" dirty="0">
                <a:ea typeface="+mn-lt"/>
                <a:cs typeface="+mn-lt"/>
              </a:rPr>
              <a:t> a </a:t>
            </a:r>
            <a:r>
              <a:rPr lang="en-US" sz="2800" u="sng" dirty="0" err="1">
                <a:ea typeface="+mn-lt"/>
                <a:cs typeface="+mn-lt"/>
              </a:rPr>
              <a:t>resolução</a:t>
            </a:r>
            <a:r>
              <a:rPr lang="en-US" sz="2800" u="sng" dirty="0">
                <a:ea typeface="+mn-lt"/>
                <a:cs typeface="+mn-lt"/>
              </a:rPr>
              <a:t> do </a:t>
            </a:r>
            <a:r>
              <a:rPr lang="en-US" sz="2800" u="sng" dirty="0" err="1">
                <a:ea typeface="+mn-lt"/>
                <a:cs typeface="+mn-lt"/>
              </a:rPr>
              <a:t>conflito</a:t>
            </a:r>
            <a:r>
              <a:rPr lang="en-US" sz="2800" u="sng" dirty="0">
                <a:ea typeface="+mn-lt"/>
                <a:cs typeface="+mn-lt"/>
              </a:rPr>
              <a:t> junto </a:t>
            </a:r>
            <a:r>
              <a:rPr lang="en-US" sz="2800" u="sng" dirty="0" err="1">
                <a:ea typeface="+mn-lt"/>
                <a:cs typeface="+mn-lt"/>
              </a:rPr>
              <a:t>ao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beneficiário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em</a:t>
            </a:r>
            <a:r>
              <a:rPr lang="en-US" sz="2800" u="sng" dirty="0">
                <a:ea typeface="+mn-lt"/>
                <a:cs typeface="+mn-lt"/>
              </a:rPr>
              <a:t> 5 (</a:t>
            </a:r>
            <a:r>
              <a:rPr lang="en-US" sz="2800" u="sng" dirty="0" err="1">
                <a:ea typeface="+mn-lt"/>
                <a:cs typeface="+mn-lt"/>
              </a:rPr>
              <a:t>cinco</a:t>
            </a:r>
            <a:r>
              <a:rPr lang="en-US" sz="2800" u="sng" dirty="0">
                <a:ea typeface="+mn-lt"/>
                <a:cs typeface="+mn-lt"/>
              </a:rPr>
              <a:t>) </a:t>
            </a:r>
            <a:r>
              <a:rPr lang="en-US" sz="2800" u="sng" dirty="0" err="1">
                <a:ea typeface="+mn-lt"/>
                <a:cs typeface="+mn-lt"/>
              </a:rPr>
              <a:t>dias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úteis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ou</a:t>
            </a:r>
            <a:r>
              <a:rPr lang="en-US" sz="2800" u="sng" dirty="0">
                <a:ea typeface="+mn-lt"/>
                <a:cs typeface="+mn-lt"/>
              </a:rPr>
              <a:t> 10 (</a:t>
            </a:r>
            <a:r>
              <a:rPr lang="en-US" sz="2800" u="sng" dirty="0" err="1">
                <a:ea typeface="+mn-lt"/>
                <a:cs typeface="+mn-lt"/>
              </a:rPr>
              <a:t>dez</a:t>
            </a:r>
            <a:r>
              <a:rPr lang="en-US" sz="2800" u="sng" dirty="0">
                <a:ea typeface="+mn-lt"/>
                <a:cs typeface="+mn-lt"/>
              </a:rPr>
              <a:t>) </a:t>
            </a:r>
            <a:r>
              <a:rPr lang="en-US" sz="2800" u="sng" dirty="0" err="1">
                <a:ea typeface="+mn-lt"/>
                <a:cs typeface="+mn-lt"/>
              </a:rPr>
              <a:t>dias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úteis</a:t>
            </a:r>
            <a:r>
              <a:rPr lang="en-US" sz="2800" u="sng" dirty="0">
                <a:ea typeface="+mn-lt"/>
                <a:cs typeface="+mn-lt"/>
              </a:rPr>
              <a:t>, </a:t>
            </a:r>
            <a:r>
              <a:rPr lang="en-US" sz="2800" u="sng" dirty="0" err="1">
                <a:ea typeface="+mn-lt"/>
                <a:cs typeface="+mn-lt"/>
              </a:rPr>
              <a:t>conforme</a:t>
            </a:r>
            <a:r>
              <a:rPr lang="en-US" sz="2800" u="sng" dirty="0">
                <a:ea typeface="+mn-lt"/>
                <a:cs typeface="+mn-lt"/>
              </a:rPr>
              <a:t> a </a:t>
            </a:r>
            <a:r>
              <a:rPr lang="en-US" sz="2800" u="sng" dirty="0" err="1">
                <a:ea typeface="+mn-lt"/>
                <a:cs typeface="+mn-lt"/>
              </a:rPr>
              <a:t>natureza</a:t>
            </a:r>
            <a:r>
              <a:rPr lang="en-US" sz="2800" u="sng" dirty="0">
                <a:ea typeface="+mn-lt"/>
                <a:cs typeface="+mn-lt"/>
              </a:rPr>
              <a:t> da </a:t>
            </a:r>
            <a:r>
              <a:rPr lang="en-US" sz="2800" u="sng" dirty="0" err="1">
                <a:ea typeface="+mn-lt"/>
                <a:cs typeface="+mn-lt"/>
              </a:rPr>
              <a:t>demanda</a:t>
            </a:r>
            <a:r>
              <a:rPr lang="en-US" sz="2800" u="sng" dirty="0">
                <a:ea typeface="+mn-lt"/>
                <a:cs typeface="+mn-lt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800" u="sng" dirty="0">
                <a:ea typeface="+mn-lt"/>
                <a:cs typeface="+mn-lt"/>
              </a:rPr>
              <a:t>Em </a:t>
            </a:r>
            <a:r>
              <a:rPr lang="en-US" sz="2800" b="1" u="sng" dirty="0" err="1">
                <a:ea typeface="+mn-lt"/>
                <a:cs typeface="+mn-lt"/>
              </a:rPr>
              <a:t>todos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os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cenários</a:t>
            </a:r>
            <a:r>
              <a:rPr lang="en-US" sz="2800" u="sng" dirty="0">
                <a:ea typeface="+mn-lt"/>
                <a:cs typeface="+mn-lt"/>
              </a:rPr>
              <a:t> </a:t>
            </a:r>
            <a:r>
              <a:rPr lang="en-US" sz="2800" u="sng" dirty="0" err="1">
                <a:ea typeface="+mn-lt"/>
                <a:cs typeface="+mn-lt"/>
              </a:rPr>
              <a:t>toda</a:t>
            </a:r>
            <a:r>
              <a:rPr lang="en-US" sz="2800" u="sng" dirty="0">
                <a:ea typeface="+mn-lt"/>
                <a:cs typeface="+mn-lt"/>
              </a:rPr>
              <a:t> e </a:t>
            </a:r>
            <a:r>
              <a:rPr lang="en-US" sz="2800" u="sng" dirty="0" err="1">
                <a:ea typeface="+mn-lt"/>
                <a:cs typeface="+mn-lt"/>
              </a:rPr>
              <a:t>qualquer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reclamação</a:t>
            </a:r>
            <a:r>
              <a:rPr lang="en-US" sz="2800" u="sng" dirty="0">
                <a:ea typeface="+mn-lt"/>
                <a:cs typeface="+mn-lt"/>
              </a:rPr>
              <a:t> NIP </a:t>
            </a:r>
            <a:r>
              <a:rPr lang="en-US" sz="2800" u="sng" dirty="0" err="1">
                <a:ea typeface="+mn-lt"/>
                <a:cs typeface="+mn-lt"/>
              </a:rPr>
              <a:t>registrada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na</a:t>
            </a:r>
            <a:r>
              <a:rPr lang="en-US" sz="2800" u="sng" dirty="0">
                <a:ea typeface="+mn-lt"/>
                <a:cs typeface="+mn-lt"/>
              </a:rPr>
              <a:t> ANS é </a:t>
            </a:r>
            <a:r>
              <a:rPr lang="en-US" sz="2800" u="sng" dirty="0" err="1">
                <a:ea typeface="+mn-lt"/>
                <a:cs typeface="+mn-lt"/>
              </a:rPr>
              <a:t>considerada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como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insumo</a:t>
            </a:r>
            <a:r>
              <a:rPr lang="en-US" sz="2800" u="sng" dirty="0">
                <a:ea typeface="+mn-lt"/>
                <a:cs typeface="+mn-lt"/>
              </a:rPr>
              <a:t> para </a:t>
            </a:r>
            <a:r>
              <a:rPr lang="en-US" sz="2800" u="sng" dirty="0" err="1">
                <a:ea typeface="+mn-lt"/>
                <a:cs typeface="+mn-lt"/>
              </a:rPr>
              <a:t>planejamento</a:t>
            </a:r>
            <a:r>
              <a:rPr lang="en-US" sz="2800" u="sng" dirty="0">
                <a:ea typeface="+mn-lt"/>
                <a:cs typeface="+mn-lt"/>
              </a:rPr>
              <a:t> da </a:t>
            </a:r>
            <a:r>
              <a:rPr lang="en-US" sz="2800" u="sng" dirty="0" err="1">
                <a:ea typeface="+mn-lt"/>
                <a:cs typeface="+mn-lt"/>
              </a:rPr>
              <a:t>fiscalização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estratégica</a:t>
            </a:r>
            <a:r>
              <a:rPr lang="en-US" sz="2800" u="sng" dirty="0">
                <a:ea typeface="+mn-lt"/>
                <a:cs typeface="+mn-lt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800" u="sng" dirty="0" err="1">
                <a:ea typeface="+mn-lt"/>
                <a:cs typeface="+mn-lt"/>
              </a:rPr>
              <a:t>Não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importa</a:t>
            </a:r>
            <a:r>
              <a:rPr lang="en-US" sz="2800" u="sng" dirty="0">
                <a:ea typeface="+mn-lt"/>
                <a:cs typeface="+mn-lt"/>
              </a:rPr>
              <a:t> o </a:t>
            </a:r>
            <a:r>
              <a:rPr lang="en-US" sz="2800" u="sng" dirty="0" err="1">
                <a:ea typeface="+mn-lt"/>
                <a:cs typeface="+mn-lt"/>
              </a:rPr>
              <a:t>modelo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adotado</a:t>
            </a:r>
            <a:r>
              <a:rPr lang="en-US" sz="2800" u="sng" dirty="0">
                <a:ea typeface="+mn-lt"/>
                <a:cs typeface="+mn-lt"/>
              </a:rPr>
              <a:t>, a </a:t>
            </a:r>
            <a:r>
              <a:rPr lang="en-US" sz="2800" u="sng" dirty="0" err="1">
                <a:ea typeface="+mn-lt"/>
                <a:cs typeface="+mn-lt"/>
              </a:rPr>
              <a:t>Diretoria</a:t>
            </a:r>
            <a:r>
              <a:rPr lang="en-US" sz="2800" u="sng" dirty="0">
                <a:ea typeface="+mn-lt"/>
                <a:cs typeface="+mn-lt"/>
              </a:rPr>
              <a:t> de </a:t>
            </a:r>
            <a:r>
              <a:rPr lang="en-US" sz="2800" u="sng" dirty="0" err="1">
                <a:ea typeface="+mn-lt"/>
                <a:cs typeface="+mn-lt"/>
              </a:rPr>
              <a:t>Fiscalização</a:t>
            </a:r>
            <a:r>
              <a:rPr lang="en-US" sz="2800" u="sng" dirty="0">
                <a:ea typeface="+mn-lt"/>
                <a:cs typeface="+mn-lt"/>
              </a:rPr>
              <a:t> da ANS </a:t>
            </a:r>
            <a:r>
              <a:rPr lang="en-US" sz="2800" u="sng" dirty="0" err="1">
                <a:ea typeface="+mn-lt"/>
                <a:cs typeface="+mn-lt"/>
              </a:rPr>
              <a:t>tem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prerrogativa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legítima</a:t>
            </a:r>
            <a:r>
              <a:rPr lang="en-US" sz="2800" u="sng" dirty="0">
                <a:ea typeface="+mn-lt"/>
                <a:cs typeface="+mn-lt"/>
              </a:rPr>
              <a:t> de </a:t>
            </a:r>
            <a:r>
              <a:rPr lang="en-US" sz="2800" u="sng" dirty="0" err="1">
                <a:ea typeface="+mn-lt"/>
                <a:cs typeface="+mn-lt"/>
              </a:rPr>
              <a:t>enquadrar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em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qualquer</a:t>
            </a:r>
            <a:r>
              <a:rPr lang="en-US" sz="2800" u="sng" dirty="0">
                <a:ea typeface="+mn-lt"/>
                <a:cs typeface="+mn-lt"/>
              </a:rPr>
              <a:t> </a:t>
            </a:r>
            <a:r>
              <a:rPr lang="en-US" sz="2800" u="sng" dirty="0" err="1">
                <a:ea typeface="+mn-lt"/>
                <a:cs typeface="+mn-lt"/>
              </a:rPr>
              <a:t>fluxo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ações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fiscalizatórias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não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previstas</a:t>
            </a:r>
            <a:r>
              <a:rPr lang="en-US" sz="2800" u="sng" dirty="0">
                <a:ea typeface="+mn-lt"/>
                <a:cs typeface="+mn-lt"/>
              </a:rPr>
              <a:t> </a:t>
            </a:r>
            <a:r>
              <a:rPr lang="en-US" sz="2800" u="sng" dirty="0" err="1">
                <a:ea typeface="+mn-lt"/>
                <a:cs typeface="+mn-lt"/>
              </a:rPr>
              <a:t>ordinariamente</a:t>
            </a:r>
            <a:r>
              <a:rPr lang="en-US" sz="2800" u="sng" dirty="0">
                <a:ea typeface="+mn-lt"/>
                <a:cs typeface="+mn-lt"/>
              </a:rPr>
              <a:t>.</a:t>
            </a:r>
            <a:endParaRPr lang="en-US" sz="2800" u="sng" dirty="0">
              <a:cs typeface="Calibri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800" u="sng" dirty="0">
                <a:cs typeface="Calibri"/>
              </a:rPr>
              <a:t>Futura </a:t>
            </a:r>
            <a:r>
              <a:rPr lang="en-US" sz="2800" u="sng" dirty="0" err="1">
                <a:cs typeface="Calibri"/>
              </a:rPr>
              <a:t>proposta</a:t>
            </a:r>
            <a:r>
              <a:rPr lang="en-US" sz="2800" u="sng" dirty="0">
                <a:cs typeface="Calibri"/>
              </a:rPr>
              <a:t> </a:t>
            </a:r>
            <a:r>
              <a:rPr lang="en-US" sz="2800" u="sng" dirty="0" err="1">
                <a:cs typeface="Calibri"/>
              </a:rPr>
              <a:t>não</a:t>
            </a:r>
            <a:r>
              <a:rPr lang="en-US" sz="2800" u="sng" dirty="0">
                <a:cs typeface="Calibri"/>
              </a:rPr>
              <a:t> </a:t>
            </a:r>
            <a:r>
              <a:rPr lang="en-US" sz="2800" u="sng" dirty="0" err="1">
                <a:cs typeface="Calibri"/>
              </a:rPr>
              <a:t>pretende</a:t>
            </a:r>
            <a:r>
              <a:rPr lang="en-US" sz="2800" u="sng" dirty="0">
                <a:cs typeface="Calibri"/>
              </a:rPr>
              <a:t>, </a:t>
            </a:r>
            <a:r>
              <a:rPr lang="en-US" sz="2800" u="sng" dirty="0" err="1">
                <a:cs typeface="Calibri"/>
              </a:rPr>
              <a:t>em</a:t>
            </a:r>
            <a:r>
              <a:rPr lang="en-US" sz="2800" u="sng" dirty="0">
                <a:cs typeface="Calibri"/>
              </a:rPr>
              <a:t> </a:t>
            </a:r>
            <a:r>
              <a:rPr lang="en-US" sz="2800" u="sng" dirty="0" err="1">
                <a:cs typeface="Calibri"/>
              </a:rPr>
              <a:t>princípio</a:t>
            </a:r>
            <a:r>
              <a:rPr lang="en-US" sz="2800" u="sng" dirty="0">
                <a:cs typeface="Calibri"/>
              </a:rPr>
              <a:t>, </a:t>
            </a:r>
            <a:r>
              <a:rPr lang="en-US" sz="2800" u="sng" dirty="0" err="1">
                <a:cs typeface="Calibri"/>
              </a:rPr>
              <a:t>alterar</a:t>
            </a:r>
            <a:r>
              <a:rPr lang="en-US" sz="2800" u="sng" dirty="0">
                <a:cs typeface="Calibri"/>
              </a:rPr>
              <a:t> </a:t>
            </a:r>
            <a:r>
              <a:rPr lang="en-US" sz="2800" u="sng" dirty="0" err="1">
                <a:cs typeface="Calibri"/>
              </a:rPr>
              <a:t>pilares</a:t>
            </a:r>
            <a:r>
              <a:rPr lang="en-US" sz="2800" u="sng" dirty="0">
                <a:cs typeface="Calibri"/>
              </a:rPr>
              <a:t> dos </a:t>
            </a:r>
            <a:r>
              <a:rPr lang="en-US" sz="2800" u="sng" dirty="0" err="1">
                <a:cs typeface="Calibri"/>
              </a:rPr>
              <a:t>institutos</a:t>
            </a:r>
            <a:r>
              <a:rPr lang="en-US" sz="2800" u="sng" dirty="0">
                <a:cs typeface="Calibri"/>
              </a:rPr>
              <a:t> da </a:t>
            </a:r>
            <a:r>
              <a:rPr lang="en-US" sz="2800" u="sng" dirty="0" err="1">
                <a:cs typeface="Calibri"/>
              </a:rPr>
              <a:t>Representação</a:t>
            </a:r>
            <a:r>
              <a:rPr lang="en-US" sz="2800" u="sng" dirty="0">
                <a:cs typeface="Calibri"/>
              </a:rPr>
              <a:t> e da </a:t>
            </a:r>
            <a:r>
              <a:rPr lang="en-US" sz="2800" u="sng" dirty="0" err="1">
                <a:cs typeface="Calibri"/>
              </a:rPr>
              <a:t>Procedimento</a:t>
            </a:r>
            <a:r>
              <a:rPr lang="en-US" sz="2800" u="sng" dirty="0">
                <a:cs typeface="Calibri"/>
              </a:rPr>
              <a:t> </a:t>
            </a:r>
            <a:r>
              <a:rPr lang="en-US" sz="2800" u="sng" dirty="0" err="1">
                <a:cs typeface="Calibri"/>
              </a:rPr>
              <a:t>Administrativo</a:t>
            </a:r>
            <a:r>
              <a:rPr lang="en-US" sz="2800" u="sng" dirty="0">
                <a:cs typeface="Calibri"/>
              </a:rPr>
              <a:t> </a:t>
            </a:r>
            <a:r>
              <a:rPr lang="en-US" sz="2800" u="sng" dirty="0" err="1">
                <a:cs typeface="Calibri"/>
              </a:rPr>
              <a:t>Preparatório</a:t>
            </a:r>
            <a:r>
              <a:rPr lang="en-US" sz="2800" u="sng" dirty="0">
                <a:cs typeface="Calibri"/>
              </a:rPr>
              <a:t> - PAP</a:t>
            </a:r>
            <a:r>
              <a:rPr lang="en-US" sz="2800" dirty="0">
                <a:cs typeface="Calibri"/>
              </a:rPr>
              <a:t>. </a:t>
            </a:r>
          </a:p>
        </p:txBody>
      </p:sp>
      <p:pic>
        <p:nvPicPr>
          <p:cNvPr id="3" name="Imagem 2" descr="Ícone&#10;&#10;Descrição gerada automaticamente">
            <a:extLst>
              <a:ext uri="{FF2B5EF4-FFF2-40B4-BE49-F238E27FC236}">
                <a16:creationId xmlns:a16="http://schemas.microsoft.com/office/drawing/2014/main" id="{24BD30F9-7AE3-21E4-46E1-44DFA11A86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932" y="4079588"/>
            <a:ext cx="897522" cy="732824"/>
          </a:xfrm>
          <a:prstGeom prst="rect">
            <a:avLst/>
          </a:prstGeom>
        </p:spPr>
      </p:pic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CD561693-6C61-4272-3E4C-D76155AC06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7808451"/>
              </p:ext>
            </p:extLst>
          </p:nvPr>
        </p:nvGraphicFramePr>
        <p:xfrm>
          <a:off x="3396368" y="1464311"/>
          <a:ext cx="10853202" cy="4071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75536152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dirty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8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2571164" y="453708"/>
            <a:ext cx="15901639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/>
                <a:cs typeface="Arial"/>
              </a:rPr>
              <a:t>    </a:t>
            </a:r>
            <a:r>
              <a:rPr lang="pt-BR" altLang="pt-BR" sz="3200" b="1" cap="all" dirty="0">
                <a:solidFill>
                  <a:srgbClr val="007373"/>
                </a:solidFill>
                <a:latin typeface="+mj-lt"/>
                <a:ea typeface="+mj-ea"/>
                <a:cs typeface="Calibri"/>
              </a:rPr>
              <a:t>ALTERNATIVA 1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78420" y="1350311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 dirty="0">
              <a:effectLst/>
              <a:ea typeface="Calibri"/>
              <a:cs typeface="Times New Roman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62276603-6CD7-7FAA-88E3-9B841FC504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9556975"/>
              </p:ext>
            </p:extLst>
          </p:nvPr>
        </p:nvGraphicFramePr>
        <p:xfrm>
          <a:off x="4038373" y="740163"/>
          <a:ext cx="11027682" cy="5026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242" name="Imagem 1241" descr="Diagrama&#10;&#10;Descrição gerada automaticamente">
            <a:extLst>
              <a:ext uri="{FF2B5EF4-FFF2-40B4-BE49-F238E27FC236}">
                <a16:creationId xmlns:a16="http://schemas.microsoft.com/office/drawing/2014/main" id="{B854A000-378D-5BFB-E468-41BB6E6D4F2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91577" y="5528442"/>
            <a:ext cx="7656726" cy="475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70000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21E54B68-2F7D-4C45-861A-4BB179E9C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" y="0"/>
            <a:ext cx="18286387" cy="126988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900908" y="1295023"/>
            <a:ext cx="9510783" cy="769695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pt-BR" sz="3600" b="0" dirty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4"/>
          <p:cNvSpPr txBox="1">
            <a:spLocks/>
          </p:cNvSpPr>
          <p:nvPr/>
        </p:nvSpPr>
        <p:spPr bwMode="auto">
          <a:xfrm>
            <a:off x="9363704" y="9674720"/>
            <a:ext cx="71437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1758300" rtl="0" eaLnBrk="1" latinLnBrk="0" hangingPunct="1"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1758300" rtl="0" eaLnBrk="0" fontAlgn="base" latinLnBrk="0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EDD22ECE-E2E5-4CA8-AC91-7521BB877610}" type="slidenum">
              <a:rPr lang="pt-BR" altLang="pt-BR" sz="1800" dirty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9</a:t>
            </a:fld>
            <a:endParaRPr lang="pt-BR" altLang="pt-BR" sz="18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E52B163-535B-4476-8ACE-0E878C8776C4}"/>
              </a:ext>
            </a:extLst>
          </p:cNvPr>
          <p:cNvSpPr txBox="1">
            <a:spLocks/>
          </p:cNvSpPr>
          <p:nvPr/>
        </p:nvSpPr>
        <p:spPr bwMode="auto">
          <a:xfrm>
            <a:off x="2889467" y="453708"/>
            <a:ext cx="15583336" cy="82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540000" bIns="4572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3200" b="1" dirty="0">
                <a:solidFill>
                  <a:srgbClr val="F47521"/>
                </a:solidFill>
                <a:latin typeface="Calibri"/>
                <a:cs typeface="Arial"/>
              </a:rPr>
              <a:t>    </a:t>
            </a:r>
            <a:r>
              <a:rPr lang="pt-BR" altLang="pt-BR" sz="3200" b="1" cap="all" dirty="0">
                <a:solidFill>
                  <a:srgbClr val="007373"/>
                </a:solidFill>
                <a:latin typeface="+mj-lt"/>
                <a:ea typeface="+mj-ea"/>
                <a:cs typeface="Calibri"/>
              </a:rPr>
              <a:t>ALTERNATIVA 2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11B0EA9-DEE5-0FFE-9EF5-D88FB14DE834}"/>
              </a:ext>
            </a:extLst>
          </p:cNvPr>
          <p:cNvSpPr txBox="1"/>
          <p:nvPr/>
        </p:nvSpPr>
        <p:spPr>
          <a:xfrm>
            <a:off x="178420" y="1350311"/>
            <a:ext cx="17908857" cy="50879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2500" dirty="0">
              <a:effectLst/>
              <a:ea typeface="Calibri"/>
              <a:cs typeface="Times New Roman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64AA7B9B-51F5-01AD-F5E5-061256C542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5777525"/>
              </p:ext>
            </p:extLst>
          </p:nvPr>
        </p:nvGraphicFramePr>
        <p:xfrm>
          <a:off x="686519" y="453708"/>
          <a:ext cx="16892658" cy="9830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27631267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2_Personalizar design">
  <a:themeElements>
    <a:clrScheme name="Personalizada 2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006E89"/>
      </a:accent1>
      <a:accent2>
        <a:srgbClr val="6D983F"/>
      </a:accent2>
      <a:accent3>
        <a:srgbClr val="F47521"/>
      </a:accent3>
      <a:accent4>
        <a:srgbClr val="A05A09"/>
      </a:accent4>
      <a:accent5>
        <a:srgbClr val="D6BF16"/>
      </a:accent5>
      <a:accent6>
        <a:srgbClr val="A5BFDE"/>
      </a:accent6>
      <a:hlink>
        <a:srgbClr val="195214"/>
      </a:hlink>
      <a:folHlink>
        <a:srgbClr val="6836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281</TotalTime>
  <Words>961</Words>
  <Application>Microsoft Office PowerPoint</Application>
  <PresentationFormat>Personalizar</PresentationFormat>
  <Paragraphs>100</Paragraphs>
  <Slides>12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2_Personalizar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Expertise</dc:title>
  <dc:creator>Expertise Inteligencia e pesquisa de mercado</dc:creator>
  <cp:lastModifiedBy>Mariana Saavedra Cale Da Costa</cp:lastModifiedBy>
  <cp:revision>5083</cp:revision>
  <dcterms:created xsi:type="dcterms:W3CDTF">2016-01-16T10:55:01Z</dcterms:created>
  <dcterms:modified xsi:type="dcterms:W3CDTF">2024-06-27T12:26:58Z</dcterms:modified>
</cp:coreProperties>
</file>