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4"/>
  </p:sldMasterIdLst>
  <p:notesMasterIdLst>
    <p:notesMasterId r:id="rId14"/>
  </p:notesMasterIdLst>
  <p:sldIdLst>
    <p:sldId id="702" r:id="rId5"/>
    <p:sldId id="691" r:id="rId6"/>
    <p:sldId id="704" r:id="rId7"/>
    <p:sldId id="707" r:id="rId8"/>
    <p:sldId id="708" r:id="rId9"/>
    <p:sldId id="709" r:id="rId10"/>
    <p:sldId id="710" r:id="rId11"/>
    <p:sldId id="711" r:id="rId12"/>
    <p:sldId id="689" r:id="rId13"/>
  </p:sldIdLst>
  <p:sldSz cx="18288000" cy="10287000"/>
  <p:notesSz cx="6858000" cy="9144000"/>
  <p:custDataLst>
    <p:tags r:id="rId15"/>
  </p:custDataLst>
  <p:defaultTextStyle>
    <a:defPPr>
      <a:defRPr lang="pt-BR"/>
    </a:defPPr>
    <a:lvl1pPr marL="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87915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75830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263745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351660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439574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527489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615404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703319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4A5B2796-1A49-4A19-8942-96C3A28C94D5}">
          <p14:sldIdLst>
            <p14:sldId id="702"/>
            <p14:sldId id="691"/>
            <p14:sldId id="704"/>
            <p14:sldId id="707"/>
            <p14:sldId id="708"/>
            <p14:sldId id="709"/>
            <p14:sldId id="710"/>
            <p14:sldId id="711"/>
            <p14:sldId id="6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63" userDrawn="1">
          <p15:clr>
            <a:srgbClr val="A4A3A4"/>
          </p15:clr>
        </p15:guide>
        <p15:guide id="3" orient="horz" pos="5077" userDrawn="1">
          <p15:clr>
            <a:srgbClr val="A4A3A4"/>
          </p15:clr>
        </p15:guide>
        <p15:guide id="4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89"/>
    <a:srgbClr val="007373"/>
    <a:srgbClr val="6D983F"/>
    <a:srgbClr val="8CBB59"/>
    <a:srgbClr val="DF4F3B"/>
    <a:srgbClr val="00C0BC"/>
    <a:srgbClr val="0679A9"/>
    <a:srgbClr val="FF9933"/>
    <a:srgbClr val="CC99FF"/>
    <a:srgbClr val="E677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EBCEA3-A289-5075-1E7C-21594B3B8423}" v="1487" dt="2022-12-01T14:29:11.523"/>
    <p1510:client id="{092D8279-046D-4DC3-192A-09D29A256BB5}" v="552" dt="2022-12-05T00:08:04.019"/>
    <p1510:client id="{1230C02F-8AE2-EB41-8EC2-A11E4963EA56}" v="56" dt="2022-10-18T19:00:06.027"/>
    <p1510:client id="{15ADA9BB-58AD-CF07-96E7-3C9734D71185}" v="237" dt="2022-10-18T20:33:38.121"/>
    <p1510:client id="{227556AA-660F-45EE-80C1-23AB9A46526B}" v="90" dt="2022-10-31T15:20:07.897"/>
    <p1510:client id="{2E477997-5DB6-E66D-50D3-277638F631B5}" v="22" dt="2022-12-01T13:00:43.484"/>
    <p1510:client id="{5566C4CA-6F5B-AF89-7F4D-E6018EF4E086}" v="4251" dt="2022-10-20T14:35:02.306"/>
    <p1510:client id="{684D6760-02CB-3709-4BDD-42B78F0BCFF7}" v="10" dt="2022-10-18T19:42:10.371"/>
    <p1510:client id="{690A42EF-76F0-4C62-97D9-F8F207D15398}" v="23" dt="2022-10-31T14:57:10.384"/>
    <p1510:client id="{8E01CDB9-557E-ED53-5BF8-CC70012C615F}" v="2246" dt="2022-12-05T18:15:43.261"/>
    <p1510:client id="{9331EC3F-4340-ACF4-1430-45555099E505}" v="56" dt="2022-12-01T12:11:35.286"/>
    <p1510:client id="{944B0E7E-CDFF-4AA1-8916-D31732E3D1A4}" v="1377" dt="2022-12-01T12:53:21.664"/>
    <p1510:client id="{CF6462AD-A87C-1FFE-D4F8-0F67274B9331}" v="35" dt="2022-12-06T22:33:28.788"/>
    <p1510:client id="{E708F768-011E-46BE-9A03-5062D9368C32}" v="1" dt="2022-10-31T15:01:10.888"/>
    <p1510:client id="{F0BEC761-A1F2-4E9C-A2C3-30A079198513}" v="228" dt="2022-10-18T18:49:36.1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3" autoAdjust="0"/>
    <p:restoredTop sz="96357" autoAdjust="0"/>
  </p:normalViewPr>
  <p:slideViewPr>
    <p:cSldViewPr snapToGrid="0">
      <p:cViewPr varScale="1">
        <p:scale>
          <a:sx n="39" d="100"/>
          <a:sy n="39" d="100"/>
        </p:scale>
        <p:origin x="90" y="198"/>
      </p:cViewPr>
      <p:guideLst>
        <p:guide orient="horz" pos="1063"/>
        <p:guide orient="horz" pos="5077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7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FFB51-62BD-4ED9-8C8C-72908B92FB4A}" type="datetimeFigureOut">
              <a:rPr lang="pt-BR" smtClean="0"/>
              <a:t>08/12/2022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ABBB1-5E8A-4D6B-9C01-E287A81F5DC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8228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87915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75830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263745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351660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439574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527489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615404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703319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3405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Slide</a:t>
            </a:r>
            <a:r>
              <a:rPr lang="pt-BR" baseline="0" dirty="0"/>
              <a:t> para análise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9063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Slide</a:t>
            </a:r>
            <a:r>
              <a:rPr lang="pt-BR" baseline="0" dirty="0"/>
              <a:t> para análise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749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 ano também foram proferidas quase 8 mil decisões em processos administrativos sancionadores, cuja revisão em segunda instância administrativa tem se mostrado cada vez mais rarefeita. </a:t>
            </a:r>
          </a:p>
          <a:p>
            <a:pPr marL="0" marR="0" lvl="0" indent="0" algn="just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Assim como da NIP mais de 90% (contagem por alto) das nossas decisões são mantidas pela Diretoria Colegiada. Só na última reunião dos 105 processos levados a julgamento, apenas 3 tiveram a decisão reformada. </a:t>
            </a:r>
          </a:p>
          <a:p>
            <a:pPr marL="0" marR="0" lvl="0" indent="0" algn="just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Esse resultado só vem demonstrar a consistência do nosso trabalho, especialmente pelo efetivo reexame das decisões na fase do juízo de reconsideração, em que nossos dados apontam em torno de 20% de ajuste sobre o julgamento original.</a:t>
            </a:r>
            <a:endParaRPr lang="pt-BR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7965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Slide</a:t>
            </a:r>
            <a:r>
              <a:rPr lang="pt-BR" baseline="0" dirty="0"/>
              <a:t> para análise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5320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Slide</a:t>
            </a:r>
            <a:r>
              <a:rPr lang="pt-BR" baseline="0" dirty="0"/>
              <a:t> para análise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9704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Slide</a:t>
            </a:r>
            <a:r>
              <a:rPr lang="pt-BR" baseline="0" dirty="0"/>
              <a:t> para análise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0489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Slide</a:t>
            </a:r>
            <a:r>
              <a:rPr lang="pt-BR" baseline="0" dirty="0"/>
              <a:t> para análise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1712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7048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11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158618" y="898526"/>
            <a:ext cx="15157102" cy="83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1" y="9391972"/>
            <a:ext cx="18288000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534"/>
            <a:ext cx="18277051" cy="1029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8988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28" y="-11287"/>
            <a:ext cx="18286412" cy="1029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496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11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158618" y="898526"/>
            <a:ext cx="15157102" cy="83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1" y="9391972"/>
            <a:ext cx="18288000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34" y="-14370"/>
            <a:ext cx="18288000" cy="1029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9163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9341BF5-094A-4844-9CE5-80E156EAF0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78208" cy="126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2734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11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158618" y="898526"/>
            <a:ext cx="15157102" cy="83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1" y="9391972"/>
            <a:ext cx="18288000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28" y="-11287"/>
            <a:ext cx="18286412" cy="1029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8988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11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158618" y="898526"/>
            <a:ext cx="15157102" cy="83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1" y="9391972"/>
            <a:ext cx="18288000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34" y="-14370"/>
            <a:ext cx="18288000" cy="1029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9163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9341BF5-094A-4844-9CE5-80E156EAF0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7" y="0"/>
            <a:ext cx="18278208" cy="16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2734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55556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471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</p:spTree>
    <p:extLst>
      <p:ext uri="{BB962C8B-B14F-4D97-AF65-F5344CB8AC3E}">
        <p14:creationId xmlns:p14="http://schemas.microsoft.com/office/powerpoint/2010/main" val="23835388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9" y="-6534"/>
            <a:ext cx="18277051" cy="1029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496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2840" y="9680005"/>
            <a:ext cx="2135360" cy="4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03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59" r:id="rId4"/>
    <p:sldLayoutId id="2147483657" r:id="rId5"/>
    <p:sldLayoutId id="2147483660" r:id="rId6"/>
    <p:sldLayoutId id="2147483655" r:id="rId7"/>
    <p:sldLayoutId id="2147483656" r:id="rId8"/>
    <p:sldLayoutId id="2147483664" r:id="rId9"/>
    <p:sldLayoutId id="2147483658" r:id="rId10"/>
  </p:sldLayoutIdLst>
  <p:transition spd="slow">
    <p:push dir="u"/>
  </p:transition>
  <p:txStyles>
    <p:titleStyle>
      <a:lvl1pPr algn="ctr" defTabSz="1758300" rtl="0" eaLnBrk="1" latinLnBrk="0" hangingPunct="1">
        <a:spcBef>
          <a:spcPct val="0"/>
        </a:spcBef>
        <a:buNone/>
        <a:defRPr sz="8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9362" indent="-659362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28619" indent="-549469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19787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07702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9561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353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7144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5936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4727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791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583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6374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5166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3957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2748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1540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0331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64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7512"/>
            <a:ext cx="18288000" cy="6804025"/>
          </a:xfrm>
          <a:prstGeom prst="rect">
            <a:avLst/>
          </a:prstGeom>
          <a:effectLst/>
        </p:spPr>
      </p:pic>
      <p:pic>
        <p:nvPicPr>
          <p:cNvPr id="5" name="Imagem 4" descr="Placa azul com letras brancas em fundo preto&#10;&#10;Descrição gerada automaticamente">
            <a:extLst>
              <a:ext uri="{FF2B5EF4-FFF2-40B4-BE49-F238E27FC236}">
                <a16:creationId xmlns:a16="http://schemas.microsoft.com/office/drawing/2014/main" id="{7B8B262A-3F91-4E36-A858-D39F6795EC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09" y="838510"/>
            <a:ext cx="3820468" cy="768788"/>
          </a:xfrm>
          <a:prstGeom prst="rect">
            <a:avLst/>
          </a:prstGeom>
        </p:spPr>
      </p:pic>
      <p:sp>
        <p:nvSpPr>
          <p:cNvPr id="14" name="Título 1"/>
          <p:cNvSpPr txBox="1">
            <a:spLocks/>
          </p:cNvSpPr>
          <p:nvPr/>
        </p:nvSpPr>
        <p:spPr bwMode="auto">
          <a:xfrm>
            <a:off x="15730874" y="8455025"/>
            <a:ext cx="20510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17583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20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Arial"/>
              </a:rPr>
              <a:t>dez/2022</a:t>
            </a:r>
          </a:p>
        </p:txBody>
      </p:sp>
      <p:sp>
        <p:nvSpPr>
          <p:cNvPr id="15" name="Título 1"/>
          <p:cNvSpPr txBox="1">
            <a:spLocks/>
          </p:cNvSpPr>
          <p:nvPr/>
        </p:nvSpPr>
        <p:spPr bwMode="auto">
          <a:xfrm>
            <a:off x="11393537" y="7514137"/>
            <a:ext cx="649099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75736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75736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75736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75736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t-BR" altLang="pt-BR" sz="2800" b="1" dirty="0">
                <a:solidFill>
                  <a:srgbClr val="6D983F"/>
                </a:solidFill>
                <a:cs typeface="Arial" panose="020B0604020202020204" pitchFamily="34" charset="0"/>
              </a:rPr>
              <a:t>Diretoria de Fiscalização - DIFIS</a:t>
            </a: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3761755" y="4247174"/>
            <a:ext cx="14032502" cy="18056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all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2400"/>
              </a:spcAft>
              <a:defRPr/>
            </a:pPr>
            <a:r>
              <a:rPr lang="pt-BR" sz="4800" dirty="0">
                <a:solidFill>
                  <a:srgbClr val="007373"/>
                </a:solidFill>
              </a:rPr>
              <a:t>BALANÇO 2022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3B6980F-3A6B-A1DD-7E6D-BB96E82B2E2D}"/>
              </a:ext>
            </a:extLst>
          </p:cNvPr>
          <p:cNvSpPr txBox="1"/>
          <p:nvPr/>
        </p:nvSpPr>
        <p:spPr>
          <a:xfrm>
            <a:off x="9025566" y="5911013"/>
            <a:ext cx="11925945" cy="6309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>
                <a:solidFill>
                  <a:srgbClr val="6D983F"/>
                </a:solidFill>
              </a:rPr>
              <a:t>111ª Reunião da Câmara de Saúde Suplementar </a:t>
            </a:r>
            <a:r>
              <a:rPr lang="pt-BR">
                <a:cs typeface="Calibri"/>
              </a:rPr>
              <a:t>​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752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DB985107-BFB6-46F2-875A-804E153DB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" y="-111528"/>
            <a:ext cx="18286400" cy="126988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EC08BCE-2945-4867-85BB-D4D77E75DFDB}"/>
              </a:ext>
            </a:extLst>
          </p:cNvPr>
          <p:cNvSpPr txBox="1"/>
          <p:nvPr/>
        </p:nvSpPr>
        <p:spPr>
          <a:xfrm>
            <a:off x="2519265" y="9808583"/>
            <a:ext cx="184731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pt-BR" sz="1400" dirty="0">
              <a:cs typeface="Calibri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9F88B48-365B-4250-90B9-AF999D504093}"/>
              </a:ext>
            </a:extLst>
          </p:cNvPr>
          <p:cNvSpPr txBox="1">
            <a:spLocks/>
          </p:cNvSpPr>
          <p:nvPr/>
        </p:nvSpPr>
        <p:spPr bwMode="auto">
          <a:xfrm>
            <a:off x="0" y="4200403"/>
            <a:ext cx="1828557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54000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pt-BR" sz="3200" b="1" dirty="0">
              <a:solidFill>
                <a:srgbClr val="007373"/>
              </a:solidFill>
              <a:latin typeface="Calibri"/>
            </a:endParaRPr>
          </a:p>
          <a:p>
            <a:pPr algn="r"/>
            <a:endParaRPr lang="pt-BR" altLang="pt-BR" sz="3200" b="1" dirty="0">
              <a:solidFill>
                <a:srgbClr val="007373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3FF2080-5A19-6017-BFD5-028171D73957}"/>
              </a:ext>
            </a:extLst>
          </p:cNvPr>
          <p:cNvSpPr txBox="1"/>
          <p:nvPr/>
        </p:nvSpPr>
        <p:spPr>
          <a:xfrm>
            <a:off x="11221267" y="639227"/>
            <a:ext cx="6906985" cy="17081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BR" b="1" dirty="0">
                <a:solidFill>
                  <a:schemeClr val="accent3"/>
                </a:solidFill>
                <a:latin typeface="Calibri"/>
                <a:cs typeface="Arial"/>
              </a:rPr>
              <a:t>Dados/Informações</a:t>
            </a:r>
            <a:endParaRPr lang="pt-BR" b="1" dirty="0">
              <a:solidFill>
                <a:schemeClr val="accent3"/>
              </a:solidFill>
              <a:latin typeface="Calibri"/>
              <a:ea typeface="+mn-lt"/>
              <a:cs typeface="Arial"/>
            </a:endParaRPr>
          </a:p>
          <a:p>
            <a:pPr algn="r"/>
            <a:endParaRPr lang="pt-BR" dirty="0">
              <a:ea typeface="+mn-lt"/>
              <a:cs typeface="+mn-lt"/>
            </a:endParaRPr>
          </a:p>
          <a:p>
            <a:endParaRPr lang="pt-BR" b="1" dirty="0">
              <a:solidFill>
                <a:srgbClr val="007373"/>
              </a:solidFill>
              <a:latin typeface="Arial"/>
              <a:cs typeface="Arial"/>
            </a:endParaRPr>
          </a:p>
        </p:txBody>
      </p:sp>
      <p:pic>
        <p:nvPicPr>
          <p:cNvPr id="2" name="Imagem 4" descr="Tabela&#10;&#10;Descrição gerada automaticamente">
            <a:extLst>
              <a:ext uri="{FF2B5EF4-FFF2-40B4-BE49-F238E27FC236}">
                <a16:creationId xmlns:a16="http://schemas.microsoft.com/office/drawing/2014/main" id="{ECCFAE8D-BDDD-06E4-9CD5-378CFAE8E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71" y="4576850"/>
            <a:ext cx="16594809" cy="316745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7C916B7-C212-C57F-90AC-84F1C52058F8}"/>
              </a:ext>
            </a:extLst>
          </p:cNvPr>
          <p:cNvSpPr txBox="1"/>
          <p:nvPr/>
        </p:nvSpPr>
        <p:spPr>
          <a:xfrm>
            <a:off x="1489993" y="3945908"/>
            <a:ext cx="15437764" cy="6309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b="1" dirty="0">
                <a:solidFill>
                  <a:srgbClr val="007373"/>
                </a:solidFill>
                <a:cs typeface="Calibri"/>
              </a:rPr>
              <a:t>Número de demandas de reclamação NIP e demandas de informação, por ano</a:t>
            </a:r>
          </a:p>
        </p:txBody>
      </p:sp>
    </p:spTree>
    <p:extLst>
      <p:ext uri="{BB962C8B-B14F-4D97-AF65-F5344CB8AC3E}">
        <p14:creationId xmlns:p14="http://schemas.microsoft.com/office/powerpoint/2010/main" val="4216040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DB985107-BFB6-46F2-875A-804E153DB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" y="-16"/>
            <a:ext cx="18286400" cy="126988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EC08BCE-2945-4867-85BB-D4D77E75DFDB}"/>
              </a:ext>
            </a:extLst>
          </p:cNvPr>
          <p:cNvSpPr txBox="1"/>
          <p:nvPr/>
        </p:nvSpPr>
        <p:spPr>
          <a:xfrm>
            <a:off x="2519265" y="9808583"/>
            <a:ext cx="184731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pt-BR" sz="1400" dirty="0">
              <a:cs typeface="Calibri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9F88B48-365B-4250-90B9-AF999D504093}"/>
              </a:ext>
            </a:extLst>
          </p:cNvPr>
          <p:cNvSpPr txBox="1">
            <a:spLocks/>
          </p:cNvSpPr>
          <p:nvPr/>
        </p:nvSpPr>
        <p:spPr bwMode="auto">
          <a:xfrm>
            <a:off x="505170" y="760371"/>
            <a:ext cx="1828557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54000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pt-BR" sz="3200" b="1" dirty="0">
              <a:solidFill>
                <a:srgbClr val="007373"/>
              </a:solidFill>
              <a:latin typeface="Calibri"/>
            </a:endParaRPr>
          </a:p>
          <a:p>
            <a:pPr algn="r"/>
            <a:endParaRPr lang="pt-BR" altLang="pt-BR" sz="3200" b="1" dirty="0">
              <a:solidFill>
                <a:srgbClr val="007373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3FF2080-5A19-6017-BFD5-028171D73957}"/>
              </a:ext>
            </a:extLst>
          </p:cNvPr>
          <p:cNvSpPr txBox="1"/>
          <p:nvPr/>
        </p:nvSpPr>
        <p:spPr>
          <a:xfrm>
            <a:off x="11260013" y="639227"/>
            <a:ext cx="6906985" cy="17081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BR" b="1" dirty="0">
                <a:solidFill>
                  <a:schemeClr val="accent3"/>
                </a:solidFill>
                <a:latin typeface="Calibri"/>
                <a:cs typeface="Arial"/>
              </a:rPr>
              <a:t>Dados/Informações</a:t>
            </a:r>
            <a:endParaRPr lang="pt-BR" b="1" dirty="0">
              <a:solidFill>
                <a:schemeClr val="accent3"/>
              </a:solidFill>
              <a:latin typeface="Calibri"/>
              <a:ea typeface="+mn-lt"/>
              <a:cs typeface="Arial"/>
            </a:endParaRPr>
          </a:p>
          <a:p>
            <a:pPr algn="r"/>
            <a:endParaRPr lang="pt-BR" dirty="0">
              <a:ea typeface="+mn-lt"/>
              <a:cs typeface="+mn-lt"/>
            </a:endParaRPr>
          </a:p>
          <a:p>
            <a:endParaRPr lang="pt-BR" b="1" dirty="0">
              <a:solidFill>
                <a:srgbClr val="007373"/>
              </a:solidFill>
              <a:latin typeface="Arial"/>
              <a:cs typeface="Arial"/>
            </a:endParaRPr>
          </a:p>
        </p:txBody>
      </p:sp>
      <p:pic>
        <p:nvPicPr>
          <p:cNvPr id="2" name="Imagem 3" descr="Gráfico&#10;&#10;Descrição gerada automaticamente">
            <a:extLst>
              <a:ext uri="{FF2B5EF4-FFF2-40B4-BE49-F238E27FC236}">
                <a16:creationId xmlns:a16="http://schemas.microsoft.com/office/drawing/2014/main" id="{C6770BEA-8C10-D3D6-066E-B9D38B19A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0199" y="2449205"/>
            <a:ext cx="14521911" cy="728713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3278409-3FD3-A80B-24AB-CC061ADF44FE}"/>
              </a:ext>
            </a:extLst>
          </p:cNvPr>
          <p:cNvSpPr txBox="1"/>
          <p:nvPr/>
        </p:nvSpPr>
        <p:spPr>
          <a:xfrm>
            <a:off x="5556705" y="1906244"/>
            <a:ext cx="7177983" cy="6309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b="1" dirty="0">
                <a:solidFill>
                  <a:srgbClr val="007373"/>
                </a:solidFill>
              </a:rPr>
              <a:t>Taxa de Resolutividade NIP, por ano</a:t>
            </a:r>
            <a:endParaRPr lang="pt-BR" b="1" dirty="0">
              <a:solidFill>
                <a:srgbClr val="007373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7132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DB985107-BFB6-46F2-875A-804E153DB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" y="-16"/>
            <a:ext cx="18286400" cy="126988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EC08BCE-2945-4867-85BB-D4D77E75DFDB}"/>
              </a:ext>
            </a:extLst>
          </p:cNvPr>
          <p:cNvSpPr txBox="1"/>
          <p:nvPr/>
        </p:nvSpPr>
        <p:spPr>
          <a:xfrm>
            <a:off x="2519265" y="9808583"/>
            <a:ext cx="184731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pt-BR" sz="1400" dirty="0">
              <a:cs typeface="Calibri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9F88B48-365B-4250-90B9-AF999D504093}"/>
              </a:ext>
            </a:extLst>
          </p:cNvPr>
          <p:cNvSpPr txBox="1">
            <a:spLocks/>
          </p:cNvSpPr>
          <p:nvPr/>
        </p:nvSpPr>
        <p:spPr bwMode="auto">
          <a:xfrm>
            <a:off x="505170" y="760371"/>
            <a:ext cx="1828557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54000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pt-BR" sz="3200" b="1" dirty="0">
              <a:solidFill>
                <a:srgbClr val="007373"/>
              </a:solidFill>
              <a:latin typeface="Calibri"/>
            </a:endParaRPr>
          </a:p>
          <a:p>
            <a:pPr algn="r"/>
            <a:endParaRPr lang="pt-BR" altLang="pt-BR" sz="3200" b="1" dirty="0">
              <a:solidFill>
                <a:srgbClr val="007373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3FF2080-5A19-6017-BFD5-028171D73957}"/>
              </a:ext>
            </a:extLst>
          </p:cNvPr>
          <p:cNvSpPr txBox="1"/>
          <p:nvPr/>
        </p:nvSpPr>
        <p:spPr>
          <a:xfrm>
            <a:off x="11240640" y="639227"/>
            <a:ext cx="6906985" cy="17081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BR" b="1" dirty="0">
                <a:solidFill>
                  <a:schemeClr val="accent3"/>
                </a:solidFill>
                <a:latin typeface="Calibri"/>
                <a:cs typeface="Arial"/>
              </a:rPr>
              <a:t>Dados/Informações</a:t>
            </a:r>
            <a:endParaRPr lang="pt-BR" b="1" dirty="0">
              <a:solidFill>
                <a:schemeClr val="accent3"/>
              </a:solidFill>
              <a:latin typeface="Calibri"/>
              <a:ea typeface="+mn-lt"/>
              <a:cs typeface="Arial"/>
            </a:endParaRPr>
          </a:p>
          <a:p>
            <a:pPr algn="r"/>
            <a:endParaRPr lang="pt-BR" dirty="0">
              <a:ea typeface="+mn-lt"/>
              <a:cs typeface="+mn-lt"/>
            </a:endParaRPr>
          </a:p>
          <a:p>
            <a:endParaRPr lang="pt-BR" b="1" dirty="0">
              <a:solidFill>
                <a:srgbClr val="007373"/>
              </a:solidFill>
              <a:latin typeface="Arial"/>
              <a:cs typeface="Arial"/>
            </a:endParaRPr>
          </a:p>
        </p:txBody>
      </p:sp>
      <p:pic>
        <p:nvPicPr>
          <p:cNvPr id="2" name="Imagem 3" descr="Gráfico, Gráfico de barras&#10;&#10;Descrição gerada automaticamente">
            <a:extLst>
              <a:ext uri="{FF2B5EF4-FFF2-40B4-BE49-F238E27FC236}">
                <a16:creationId xmlns:a16="http://schemas.microsoft.com/office/drawing/2014/main" id="{647D6BC2-DCDB-D5A9-10C0-19CEA4C2B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2317" y="2953035"/>
            <a:ext cx="12603994" cy="637500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80F5739-A0E5-0885-3A53-99DD7FD8B757}"/>
              </a:ext>
            </a:extLst>
          </p:cNvPr>
          <p:cNvSpPr txBox="1"/>
          <p:nvPr/>
        </p:nvSpPr>
        <p:spPr>
          <a:xfrm>
            <a:off x="2051823" y="2047713"/>
            <a:ext cx="14074256" cy="6309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b="1" dirty="0">
                <a:solidFill>
                  <a:srgbClr val="007373"/>
                </a:solidFill>
              </a:rPr>
              <a:t>Decisões </a:t>
            </a:r>
            <a:r>
              <a:rPr lang="pt-BR" b="1" dirty="0">
                <a:solidFill>
                  <a:srgbClr val="007373"/>
                </a:solidFill>
                <a:cs typeface="Calibri"/>
              </a:rPr>
              <a:t>proferidas em processos administrativos sancionadores, por ano</a:t>
            </a:r>
            <a:endParaRPr lang="pt-BR" b="1" dirty="0">
              <a:solidFill>
                <a:srgbClr val="00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545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DB985107-BFB6-46F2-875A-804E153DB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" y="-16"/>
            <a:ext cx="18286400" cy="126988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EC08BCE-2945-4867-85BB-D4D77E75DFDB}"/>
              </a:ext>
            </a:extLst>
          </p:cNvPr>
          <p:cNvSpPr txBox="1"/>
          <p:nvPr/>
        </p:nvSpPr>
        <p:spPr>
          <a:xfrm>
            <a:off x="2519265" y="9808583"/>
            <a:ext cx="184731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pt-BR" sz="1400" dirty="0">
              <a:cs typeface="Calibri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9F88B48-365B-4250-90B9-AF999D504093}"/>
              </a:ext>
            </a:extLst>
          </p:cNvPr>
          <p:cNvSpPr txBox="1">
            <a:spLocks/>
          </p:cNvSpPr>
          <p:nvPr/>
        </p:nvSpPr>
        <p:spPr bwMode="auto">
          <a:xfrm>
            <a:off x="505170" y="760371"/>
            <a:ext cx="1828557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54000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pt-BR" sz="3200" b="1" dirty="0">
              <a:solidFill>
                <a:srgbClr val="007373"/>
              </a:solidFill>
              <a:latin typeface="Calibri"/>
            </a:endParaRPr>
          </a:p>
          <a:p>
            <a:pPr algn="r"/>
            <a:endParaRPr lang="pt-BR" altLang="pt-BR" sz="3200" b="1" dirty="0">
              <a:solidFill>
                <a:srgbClr val="007373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3FF2080-5A19-6017-BFD5-028171D73957}"/>
              </a:ext>
            </a:extLst>
          </p:cNvPr>
          <p:cNvSpPr txBox="1"/>
          <p:nvPr/>
        </p:nvSpPr>
        <p:spPr>
          <a:xfrm>
            <a:off x="11318131" y="639227"/>
            <a:ext cx="6906985" cy="17081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BR" b="1" dirty="0">
                <a:solidFill>
                  <a:schemeClr val="accent3"/>
                </a:solidFill>
                <a:latin typeface="Calibri"/>
                <a:cs typeface="Arial"/>
              </a:rPr>
              <a:t>Dados/Informações</a:t>
            </a:r>
            <a:endParaRPr lang="pt-BR" b="1" dirty="0">
              <a:solidFill>
                <a:schemeClr val="accent3"/>
              </a:solidFill>
              <a:latin typeface="Calibri"/>
              <a:ea typeface="+mn-lt"/>
              <a:cs typeface="Arial"/>
            </a:endParaRPr>
          </a:p>
          <a:p>
            <a:pPr algn="r"/>
            <a:endParaRPr lang="pt-BR" dirty="0">
              <a:ea typeface="+mn-lt"/>
              <a:cs typeface="+mn-lt"/>
            </a:endParaRPr>
          </a:p>
          <a:p>
            <a:endParaRPr lang="pt-BR" b="1" dirty="0">
              <a:solidFill>
                <a:srgbClr val="007373"/>
              </a:solidFill>
              <a:latin typeface="Arial"/>
              <a:cs typeface="Arial"/>
            </a:endParaRPr>
          </a:p>
        </p:txBody>
      </p:sp>
      <p:pic>
        <p:nvPicPr>
          <p:cNvPr id="4" name="Imagem 4" descr="Tabela&#10;&#10;Descrição gerada automaticamente">
            <a:extLst>
              <a:ext uri="{FF2B5EF4-FFF2-40B4-BE49-F238E27FC236}">
                <a16:creationId xmlns:a16="http://schemas.microsoft.com/office/drawing/2014/main" id="{D61E45AA-AF77-6A67-75BB-1CB54D43E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875" y="3727974"/>
            <a:ext cx="16478572" cy="376095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01E97A1-22F5-0C53-D3A6-D9BCA4300CC3}"/>
              </a:ext>
            </a:extLst>
          </p:cNvPr>
          <p:cNvSpPr txBox="1"/>
          <p:nvPr/>
        </p:nvSpPr>
        <p:spPr>
          <a:xfrm>
            <a:off x="2940431" y="2987067"/>
            <a:ext cx="12492861" cy="6309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b="1" dirty="0">
                <a:solidFill>
                  <a:srgbClr val="007373"/>
                </a:solidFill>
              </a:rPr>
              <a:t>Multas aplicadas e arrecadadas em milhões de reais, por ano</a:t>
            </a:r>
          </a:p>
        </p:txBody>
      </p:sp>
    </p:spTree>
    <p:extLst>
      <p:ext uri="{BB962C8B-B14F-4D97-AF65-F5344CB8AC3E}">
        <p14:creationId xmlns:p14="http://schemas.microsoft.com/office/powerpoint/2010/main" val="2725532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DB985107-BFB6-46F2-875A-804E153DB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" y="-16"/>
            <a:ext cx="18286400" cy="126988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EC08BCE-2945-4867-85BB-D4D77E75DFDB}"/>
              </a:ext>
            </a:extLst>
          </p:cNvPr>
          <p:cNvSpPr txBox="1"/>
          <p:nvPr/>
        </p:nvSpPr>
        <p:spPr>
          <a:xfrm>
            <a:off x="2519265" y="9808583"/>
            <a:ext cx="184731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pt-BR" sz="1400" dirty="0">
              <a:cs typeface="Calibri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9F88B48-365B-4250-90B9-AF999D504093}"/>
              </a:ext>
            </a:extLst>
          </p:cNvPr>
          <p:cNvSpPr txBox="1">
            <a:spLocks/>
          </p:cNvSpPr>
          <p:nvPr/>
        </p:nvSpPr>
        <p:spPr bwMode="auto">
          <a:xfrm>
            <a:off x="505170" y="760371"/>
            <a:ext cx="1828557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54000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pt-BR" sz="3200" b="1" dirty="0">
              <a:solidFill>
                <a:srgbClr val="007373"/>
              </a:solidFill>
              <a:latin typeface="Calibri"/>
            </a:endParaRPr>
          </a:p>
          <a:p>
            <a:pPr algn="r"/>
            <a:endParaRPr lang="pt-BR" altLang="pt-BR" sz="3200" b="1" dirty="0">
              <a:solidFill>
                <a:srgbClr val="007373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3FF2080-5A19-6017-BFD5-028171D73957}"/>
              </a:ext>
            </a:extLst>
          </p:cNvPr>
          <p:cNvSpPr txBox="1"/>
          <p:nvPr/>
        </p:nvSpPr>
        <p:spPr>
          <a:xfrm>
            <a:off x="11318131" y="619854"/>
            <a:ext cx="6906985" cy="17081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BR" b="1" dirty="0">
                <a:solidFill>
                  <a:schemeClr val="accent3"/>
                </a:solidFill>
                <a:latin typeface="Calibri"/>
                <a:cs typeface="Arial"/>
              </a:rPr>
              <a:t>Dados/Informações</a:t>
            </a:r>
            <a:endParaRPr lang="pt-BR" b="1" dirty="0">
              <a:solidFill>
                <a:schemeClr val="accent3"/>
              </a:solidFill>
              <a:latin typeface="Calibri"/>
              <a:ea typeface="+mn-lt"/>
              <a:cs typeface="Arial"/>
            </a:endParaRPr>
          </a:p>
          <a:p>
            <a:pPr algn="r"/>
            <a:endParaRPr lang="pt-BR" dirty="0">
              <a:ea typeface="+mn-lt"/>
              <a:cs typeface="+mn-lt"/>
            </a:endParaRPr>
          </a:p>
          <a:p>
            <a:endParaRPr lang="pt-BR" b="1" dirty="0">
              <a:solidFill>
                <a:srgbClr val="007373"/>
              </a:solidFill>
              <a:latin typeface="Arial"/>
              <a:cs typeface="Arial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01E97A1-22F5-0C53-D3A6-D9BCA4300CC3}"/>
              </a:ext>
            </a:extLst>
          </p:cNvPr>
          <p:cNvSpPr txBox="1"/>
          <p:nvPr/>
        </p:nvSpPr>
        <p:spPr>
          <a:xfrm>
            <a:off x="3297266" y="3210087"/>
            <a:ext cx="16032996" cy="6309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t-BR" dirty="0">
              <a:cs typeface="Calibri"/>
            </a:endParaRPr>
          </a:p>
        </p:txBody>
      </p:sp>
      <p:pic>
        <p:nvPicPr>
          <p:cNvPr id="8" name="Imagem 9" descr="Diagrama&#10;&#10;Descrição gerada automaticamente">
            <a:extLst>
              <a:ext uri="{FF2B5EF4-FFF2-40B4-BE49-F238E27FC236}">
                <a16:creationId xmlns:a16="http://schemas.microsoft.com/office/drawing/2014/main" id="{60FB9503-23F9-E222-5ACB-2294B7CDE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762" y="2018816"/>
            <a:ext cx="15316194" cy="704442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47102DA-05FF-0FF2-C4E2-EE68F415B50F}"/>
              </a:ext>
            </a:extLst>
          </p:cNvPr>
          <p:cNvSpPr txBox="1"/>
          <p:nvPr/>
        </p:nvSpPr>
        <p:spPr>
          <a:xfrm>
            <a:off x="1778656" y="1337525"/>
            <a:ext cx="14787348" cy="6309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b="1" dirty="0">
                <a:solidFill>
                  <a:srgbClr val="007373"/>
                </a:solidFill>
                <a:cs typeface="Calibri"/>
              </a:rPr>
              <a:t>Parceiros da Cidadania pelo Brasil – por Estado da Federação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1F6CF8A-3639-0518-B677-248477D3D186}"/>
              </a:ext>
            </a:extLst>
          </p:cNvPr>
          <p:cNvSpPr txBox="1"/>
          <p:nvPr/>
        </p:nvSpPr>
        <p:spPr>
          <a:xfrm>
            <a:off x="2313909" y="9143443"/>
            <a:ext cx="1052925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rgbClr val="242424"/>
                </a:solidFill>
                <a:latin typeface="Calibri"/>
                <a:cs typeface="Calibri"/>
              </a:rPr>
              <a:t>Parceiros</a:t>
            </a:r>
            <a:r>
              <a:rPr lang="en-US" sz="2400" b="1" dirty="0">
                <a:solidFill>
                  <a:srgbClr val="242424"/>
                </a:solidFill>
                <a:latin typeface="Calibri"/>
                <a:cs typeface="Calibri"/>
              </a:rPr>
              <a:t> </a:t>
            </a:r>
            <a:r>
              <a:rPr lang="en-US" sz="2400" b="1" dirty="0" err="1">
                <a:solidFill>
                  <a:srgbClr val="242424"/>
                </a:solidFill>
                <a:latin typeface="Calibri"/>
                <a:cs typeface="Calibri"/>
              </a:rPr>
              <a:t>novos</a:t>
            </a:r>
            <a:r>
              <a:rPr lang="en-US" sz="2400" b="1" dirty="0">
                <a:solidFill>
                  <a:srgbClr val="242424"/>
                </a:solidFill>
                <a:latin typeface="Calibri"/>
                <a:cs typeface="Calibri"/>
              </a:rPr>
              <a:t> </a:t>
            </a:r>
            <a:r>
              <a:rPr lang="en-US" sz="2400" b="1" dirty="0" err="1">
                <a:solidFill>
                  <a:srgbClr val="242424"/>
                </a:solidFill>
                <a:latin typeface="Calibri"/>
                <a:cs typeface="Calibri"/>
              </a:rPr>
              <a:t>em</a:t>
            </a:r>
            <a:r>
              <a:rPr lang="en-US" sz="2400" b="1" dirty="0">
                <a:solidFill>
                  <a:srgbClr val="242424"/>
                </a:solidFill>
                <a:latin typeface="Calibri"/>
                <a:cs typeface="Calibri"/>
              </a:rPr>
              <a:t> 2022: </a:t>
            </a:r>
            <a:r>
              <a:rPr lang="en-US" sz="2400" b="1" dirty="0" err="1">
                <a:solidFill>
                  <a:srgbClr val="242424"/>
                </a:solidFill>
                <a:latin typeface="Calibri"/>
                <a:cs typeface="Calibri"/>
              </a:rPr>
              <a:t>Procon</a:t>
            </a:r>
            <a:r>
              <a:rPr lang="en-US" sz="2400" b="1" dirty="0">
                <a:solidFill>
                  <a:srgbClr val="242424"/>
                </a:solidFill>
                <a:latin typeface="Calibri"/>
                <a:cs typeface="Calibri"/>
              </a:rPr>
              <a:t> Carioca, TJ/TO, TJ/PR, TJ/MT, TJ/MS e TJ/RJ. </a:t>
            </a:r>
          </a:p>
          <a:p>
            <a:r>
              <a:rPr lang="en-US" sz="2400" b="1" dirty="0" err="1">
                <a:solidFill>
                  <a:srgbClr val="242424"/>
                </a:solidFill>
                <a:latin typeface="Calibri"/>
                <a:cs typeface="Calibri"/>
              </a:rPr>
              <a:t>E</a:t>
            </a:r>
            <a:r>
              <a:rPr lang="en-US" sz="2400" b="1" dirty="0" err="1">
                <a:ea typeface="+mn-lt"/>
                <a:cs typeface="+mn-lt"/>
              </a:rPr>
              <a:t>m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fase</a:t>
            </a:r>
            <a:r>
              <a:rPr lang="en-US" sz="2400" b="1" dirty="0">
                <a:ea typeface="+mn-lt"/>
                <a:cs typeface="+mn-lt"/>
              </a:rPr>
              <a:t> de </a:t>
            </a:r>
            <a:r>
              <a:rPr lang="en-US" sz="2400" b="1" dirty="0" err="1">
                <a:ea typeface="+mn-lt"/>
                <a:cs typeface="+mn-lt"/>
              </a:rPr>
              <a:t>assinatura</a:t>
            </a:r>
            <a:r>
              <a:rPr lang="en-US" sz="2400" b="1" dirty="0">
                <a:ea typeface="+mn-lt"/>
                <a:cs typeface="+mn-lt"/>
              </a:rPr>
              <a:t>: </a:t>
            </a:r>
            <a:r>
              <a:rPr lang="en-US" sz="2400" b="1" dirty="0" err="1">
                <a:ea typeface="+mn-lt"/>
                <a:cs typeface="+mn-lt"/>
              </a:rPr>
              <a:t>acordos</a:t>
            </a:r>
            <a:r>
              <a:rPr lang="en-US" sz="2400" b="1" dirty="0">
                <a:ea typeface="+mn-lt"/>
                <a:cs typeface="+mn-lt"/>
              </a:rPr>
              <a:t> com TJ/PA, TJ/GO e SENACON.</a:t>
            </a:r>
            <a:endParaRPr lang="en-US" b="1" dirty="0">
              <a:solidFill>
                <a:srgbClr val="242424"/>
              </a:solidFill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082961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DB985107-BFB6-46F2-875A-804E153DB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" y="-16"/>
            <a:ext cx="18286400" cy="126988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EC08BCE-2945-4867-85BB-D4D77E75DFDB}"/>
              </a:ext>
            </a:extLst>
          </p:cNvPr>
          <p:cNvSpPr txBox="1"/>
          <p:nvPr/>
        </p:nvSpPr>
        <p:spPr>
          <a:xfrm>
            <a:off x="2519265" y="9808583"/>
            <a:ext cx="184731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pt-BR" sz="1400" dirty="0">
              <a:cs typeface="Calibri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9F88B48-365B-4250-90B9-AF999D504093}"/>
              </a:ext>
            </a:extLst>
          </p:cNvPr>
          <p:cNvSpPr txBox="1">
            <a:spLocks/>
          </p:cNvSpPr>
          <p:nvPr/>
        </p:nvSpPr>
        <p:spPr bwMode="auto">
          <a:xfrm>
            <a:off x="505170" y="760371"/>
            <a:ext cx="1828557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54000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pt-BR" sz="3200" b="1" dirty="0">
              <a:solidFill>
                <a:srgbClr val="007373"/>
              </a:solidFill>
              <a:latin typeface="Calibri"/>
            </a:endParaRPr>
          </a:p>
          <a:p>
            <a:pPr algn="r"/>
            <a:endParaRPr lang="pt-BR" altLang="pt-BR" sz="3200" b="1" dirty="0">
              <a:solidFill>
                <a:srgbClr val="007373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3FF2080-5A19-6017-BFD5-028171D73957}"/>
              </a:ext>
            </a:extLst>
          </p:cNvPr>
          <p:cNvSpPr txBox="1"/>
          <p:nvPr/>
        </p:nvSpPr>
        <p:spPr>
          <a:xfrm>
            <a:off x="9106442" y="641540"/>
            <a:ext cx="9124746" cy="17081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BR" b="1" dirty="0">
                <a:solidFill>
                  <a:schemeClr val="accent3"/>
                </a:solidFill>
                <a:latin typeface="Calibri"/>
                <a:ea typeface="+mn-lt"/>
                <a:cs typeface="Arial"/>
              </a:rPr>
              <a:t>Agenda Regulatória vigente/PGA 2022</a:t>
            </a:r>
          </a:p>
          <a:p>
            <a:pPr algn="r"/>
            <a:endParaRPr lang="pt-BR" dirty="0">
              <a:ea typeface="+mn-lt"/>
              <a:cs typeface="+mn-lt"/>
            </a:endParaRPr>
          </a:p>
          <a:p>
            <a:endParaRPr lang="pt-BR" b="1" dirty="0">
              <a:solidFill>
                <a:srgbClr val="007373"/>
              </a:solidFill>
              <a:latin typeface="Arial"/>
              <a:cs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5B8BB3D-D282-211B-2126-B41C80A95E73}"/>
              </a:ext>
            </a:extLst>
          </p:cNvPr>
          <p:cNvSpPr txBox="1"/>
          <p:nvPr/>
        </p:nvSpPr>
        <p:spPr>
          <a:xfrm>
            <a:off x="2259962" y="1841905"/>
            <a:ext cx="13530166" cy="67864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b="1" dirty="0">
                <a:solidFill>
                  <a:srgbClr val="007373"/>
                </a:solidFill>
                <a:cs typeface="Calibri"/>
              </a:rPr>
              <a:t> </a:t>
            </a:r>
            <a:r>
              <a:rPr lang="en-US" sz="3300" b="1" dirty="0" err="1">
                <a:solidFill>
                  <a:srgbClr val="007373"/>
                </a:solidFill>
                <a:cs typeface="Calibri"/>
              </a:rPr>
              <a:t>Cumprimento</a:t>
            </a:r>
            <a:r>
              <a:rPr lang="en-US" sz="3300" b="1" dirty="0">
                <a:solidFill>
                  <a:srgbClr val="007373"/>
                </a:solidFill>
                <a:cs typeface="Calibri"/>
              </a:rPr>
              <a:t> integral das </a:t>
            </a:r>
            <a:r>
              <a:rPr lang="en-US" sz="3300" b="1" dirty="0" err="1">
                <a:solidFill>
                  <a:srgbClr val="007373"/>
                </a:solidFill>
                <a:cs typeface="Calibri"/>
              </a:rPr>
              <a:t>ações</a:t>
            </a:r>
            <a:r>
              <a:rPr lang="en-US" sz="3300" b="1" dirty="0">
                <a:solidFill>
                  <a:srgbClr val="007373"/>
                </a:solidFill>
                <a:cs typeface="Calibri"/>
              </a:rPr>
              <a:t> </a:t>
            </a:r>
            <a:r>
              <a:rPr lang="en-US" sz="3300" b="1" dirty="0" err="1">
                <a:solidFill>
                  <a:srgbClr val="007373"/>
                </a:solidFill>
                <a:cs typeface="Calibri"/>
              </a:rPr>
              <a:t>pactuadas</a:t>
            </a:r>
            <a:endParaRPr lang="en-US" sz="3300" dirty="0">
              <a:solidFill>
                <a:srgbClr val="007373"/>
              </a:solidFill>
              <a:ea typeface="+mn-lt"/>
              <a:cs typeface="+mn-lt"/>
            </a:endParaRPr>
          </a:p>
          <a:p>
            <a:pPr algn="just"/>
            <a:endParaRPr lang="en-US" sz="3300" dirty="0">
              <a:ea typeface="+mn-lt"/>
              <a:cs typeface="+mn-lt"/>
            </a:endParaRPr>
          </a:p>
          <a:p>
            <a:pPr marL="456890" indent="-457200" algn="just">
              <a:spcBef>
                <a:spcPts val="4200"/>
              </a:spcBef>
              <a:buClr>
                <a:srgbClr val="006E89"/>
              </a:buClr>
              <a:buFont typeface="Wingdings" panose="05000000000000000000" pitchFamily="2" charset="2"/>
              <a:buChar char="ü"/>
            </a:pPr>
            <a:r>
              <a:rPr lang="en-US" sz="3300" dirty="0" err="1">
                <a:cs typeface="Calibri"/>
              </a:rPr>
              <a:t>Revisitação</a:t>
            </a:r>
            <a:r>
              <a:rPr lang="en-US" sz="3300" dirty="0">
                <a:cs typeface="Calibri"/>
              </a:rPr>
              <a:t> do </a:t>
            </a:r>
            <a:r>
              <a:rPr lang="en-US" sz="3300" i="1" dirty="0">
                <a:cs typeface="Calibri"/>
              </a:rPr>
              <a:t>script</a:t>
            </a:r>
            <a:r>
              <a:rPr lang="en-US" sz="3300" dirty="0">
                <a:cs typeface="Calibri"/>
              </a:rPr>
              <a:t> de </a:t>
            </a:r>
            <a:r>
              <a:rPr lang="en-US" sz="3300" dirty="0" err="1">
                <a:cs typeface="Calibri"/>
              </a:rPr>
              <a:t>atendimento</a:t>
            </a:r>
            <a:r>
              <a:rPr lang="en-US" sz="3300" dirty="0">
                <a:cs typeface="Calibri"/>
              </a:rPr>
              <a:t> das </a:t>
            </a:r>
            <a:r>
              <a:rPr lang="en-US" sz="3300" dirty="0" err="1">
                <a:cs typeface="Calibri"/>
              </a:rPr>
              <a:t>demandas</a:t>
            </a:r>
            <a:r>
              <a:rPr lang="en-US" sz="3300" dirty="0">
                <a:cs typeface="Calibri"/>
              </a:rPr>
              <a:t> de </a:t>
            </a:r>
            <a:r>
              <a:rPr lang="en-US" sz="3300" dirty="0" err="1">
                <a:cs typeface="Calibri"/>
              </a:rPr>
              <a:t>informação</a:t>
            </a:r>
            <a:r>
              <a:rPr lang="en-US" sz="3300" dirty="0">
                <a:cs typeface="Calibri"/>
              </a:rPr>
              <a:t> da ANS </a:t>
            </a:r>
            <a:r>
              <a:rPr lang="en-US" sz="3300" dirty="0" err="1">
                <a:cs typeface="Calibri"/>
              </a:rPr>
              <a:t>visando</a:t>
            </a:r>
            <a:r>
              <a:rPr lang="en-US" sz="3300" dirty="0">
                <a:cs typeface="Calibri"/>
              </a:rPr>
              <a:t> o </a:t>
            </a:r>
            <a:r>
              <a:rPr lang="en-US" sz="3300" dirty="0" err="1">
                <a:cs typeface="Calibri"/>
              </a:rPr>
              <a:t>aprimoramento</a:t>
            </a:r>
            <a:r>
              <a:rPr lang="en-US" sz="3300" dirty="0">
                <a:cs typeface="Calibri"/>
              </a:rPr>
              <a:t> sob o </a:t>
            </a:r>
            <a:r>
              <a:rPr lang="en-US" sz="3300" dirty="0" err="1">
                <a:cs typeface="Calibri"/>
              </a:rPr>
              <a:t>viés</a:t>
            </a:r>
            <a:r>
              <a:rPr lang="en-US" sz="3300" dirty="0">
                <a:cs typeface="Calibri"/>
              </a:rPr>
              <a:t> da </a:t>
            </a:r>
            <a:r>
              <a:rPr lang="en-US" sz="3300" dirty="0" err="1">
                <a:cs typeface="Calibri"/>
              </a:rPr>
              <a:t>função</a:t>
            </a:r>
            <a:r>
              <a:rPr lang="en-US" sz="3300" dirty="0">
                <a:cs typeface="Calibri"/>
              </a:rPr>
              <a:t> </a:t>
            </a:r>
            <a:r>
              <a:rPr lang="en-US" sz="3300" dirty="0" err="1">
                <a:cs typeface="Calibri"/>
              </a:rPr>
              <a:t>educativa</a:t>
            </a:r>
            <a:r>
              <a:rPr lang="en-US" sz="3300" dirty="0">
                <a:cs typeface="Calibri"/>
              </a:rPr>
              <a:t>/</a:t>
            </a:r>
            <a:r>
              <a:rPr lang="en-US" sz="3300" dirty="0" err="1">
                <a:cs typeface="Calibri"/>
              </a:rPr>
              <a:t>informativa</a:t>
            </a:r>
            <a:r>
              <a:rPr lang="en-US" sz="3300" dirty="0">
                <a:cs typeface="Calibri"/>
              </a:rPr>
              <a:t>.</a:t>
            </a:r>
            <a:endParaRPr lang="en-US" sz="3300" dirty="0">
              <a:ea typeface="+mn-lt"/>
              <a:cs typeface="+mn-lt"/>
            </a:endParaRPr>
          </a:p>
          <a:p>
            <a:pPr marL="456890" indent="-457200" algn="just">
              <a:spcBef>
                <a:spcPts val="4200"/>
              </a:spcBef>
              <a:buClr>
                <a:srgbClr val="006E89"/>
              </a:buClr>
              <a:buFont typeface="Wingdings" panose="05000000000000000000" pitchFamily="2" charset="2"/>
              <a:buChar char="ü"/>
            </a:pPr>
            <a:r>
              <a:rPr lang="en-US" sz="3300" b="1" dirty="0" err="1">
                <a:cs typeface="Calibri"/>
              </a:rPr>
              <a:t>Saúde</a:t>
            </a:r>
            <a:r>
              <a:rPr lang="en-US" sz="3300" b="1" dirty="0">
                <a:cs typeface="Calibri"/>
              </a:rPr>
              <a:t> </a:t>
            </a:r>
            <a:r>
              <a:rPr lang="en-US" sz="3300" b="1" dirty="0" err="1">
                <a:cs typeface="Calibri"/>
              </a:rPr>
              <a:t>Suplementar</a:t>
            </a:r>
            <a:r>
              <a:rPr lang="en-US" sz="3300" b="1" dirty="0">
                <a:cs typeface="Calibri"/>
              </a:rPr>
              <a:t> </a:t>
            </a:r>
            <a:r>
              <a:rPr lang="en-US" sz="3300" b="1" dirty="0" err="1">
                <a:cs typeface="Calibri"/>
              </a:rPr>
              <a:t>em</a:t>
            </a:r>
            <a:r>
              <a:rPr lang="en-US" sz="3300" b="1" dirty="0">
                <a:cs typeface="Calibri"/>
              </a:rPr>
              <a:t> </a:t>
            </a:r>
            <a:r>
              <a:rPr lang="en-US" sz="3300" b="1" dirty="0" err="1">
                <a:cs typeface="Calibri"/>
              </a:rPr>
              <a:t>Foco</a:t>
            </a:r>
            <a:r>
              <a:rPr lang="en-US" sz="3300" b="1" dirty="0">
                <a:cs typeface="Calibri"/>
              </a:rPr>
              <a:t> </a:t>
            </a:r>
            <a:r>
              <a:rPr lang="en-US" sz="3300" dirty="0">
                <a:cs typeface="Calibri"/>
              </a:rPr>
              <a:t>- </a:t>
            </a:r>
            <a:r>
              <a:rPr lang="en-US" sz="3300" dirty="0" err="1">
                <a:cs typeface="Calibri"/>
              </a:rPr>
              <a:t>Evento</a:t>
            </a:r>
            <a:r>
              <a:rPr lang="en-US" sz="3300" dirty="0">
                <a:cs typeface="Calibri"/>
              </a:rPr>
              <a:t> com a </a:t>
            </a:r>
            <a:r>
              <a:rPr lang="en-US" sz="3300" dirty="0" err="1">
                <a:cs typeface="Calibri"/>
              </a:rPr>
              <a:t>presença</a:t>
            </a:r>
            <a:r>
              <a:rPr lang="en-US" sz="3300" dirty="0">
                <a:cs typeface="Calibri"/>
              </a:rPr>
              <a:t> dos </a:t>
            </a:r>
            <a:r>
              <a:rPr lang="en-US" sz="3300" dirty="0" err="1">
                <a:cs typeface="Calibri"/>
              </a:rPr>
              <a:t>Parceiros</a:t>
            </a:r>
            <a:r>
              <a:rPr lang="en-US" sz="3300" dirty="0">
                <a:cs typeface="Calibri"/>
              </a:rPr>
              <a:t> da </a:t>
            </a:r>
            <a:r>
              <a:rPr lang="en-US" sz="3300" dirty="0" err="1">
                <a:cs typeface="Calibri"/>
              </a:rPr>
              <a:t>Cidadania</a:t>
            </a:r>
            <a:r>
              <a:rPr lang="en-US" sz="3300" dirty="0">
                <a:cs typeface="Calibri"/>
              </a:rPr>
              <a:t>,  </a:t>
            </a:r>
            <a:r>
              <a:rPr lang="en-US" sz="3300" dirty="0" err="1">
                <a:cs typeface="Calibri"/>
              </a:rPr>
              <a:t>realizado</a:t>
            </a:r>
            <a:r>
              <a:rPr lang="en-US" sz="3300" dirty="0">
                <a:cs typeface="Calibri"/>
              </a:rPr>
              <a:t> </a:t>
            </a:r>
            <a:r>
              <a:rPr lang="en-US" sz="3300" dirty="0" err="1">
                <a:cs typeface="Calibri"/>
              </a:rPr>
              <a:t>em</a:t>
            </a:r>
            <a:r>
              <a:rPr lang="en-US" sz="3300" dirty="0">
                <a:cs typeface="Calibri"/>
              </a:rPr>
              <a:t> Brasília </a:t>
            </a:r>
            <a:r>
              <a:rPr lang="en-US" sz="3300" dirty="0" err="1">
                <a:cs typeface="Calibri"/>
              </a:rPr>
              <a:t>em</a:t>
            </a:r>
            <a:r>
              <a:rPr lang="en-US" sz="3300" dirty="0">
                <a:cs typeface="Calibri"/>
              </a:rPr>
              <a:t> 21 de </a:t>
            </a:r>
            <a:r>
              <a:rPr lang="en-US" sz="3300" dirty="0" err="1">
                <a:cs typeface="Calibri"/>
              </a:rPr>
              <a:t>setembro</a:t>
            </a:r>
            <a:r>
              <a:rPr lang="en-US" sz="3300" dirty="0">
                <a:cs typeface="Calibri"/>
              </a:rPr>
              <a:t> de 2022 no </a:t>
            </a:r>
            <a:r>
              <a:rPr lang="en-US" sz="3300" dirty="0" err="1">
                <a:cs typeface="Calibri"/>
              </a:rPr>
              <a:t>auditório</a:t>
            </a:r>
            <a:r>
              <a:rPr lang="en-US" sz="3300" dirty="0">
                <a:cs typeface="Calibri"/>
              </a:rPr>
              <a:t> do STJ com o </a:t>
            </a:r>
            <a:r>
              <a:rPr lang="en-US" sz="3300" dirty="0" err="1">
                <a:cs typeface="Calibri"/>
              </a:rPr>
              <a:t>apoio</a:t>
            </a:r>
            <a:r>
              <a:rPr lang="en-US" sz="3300" dirty="0">
                <a:cs typeface="Calibri"/>
              </a:rPr>
              <a:t> do CNJ.</a:t>
            </a:r>
            <a:endParaRPr lang="en-US" sz="3300" dirty="0">
              <a:ea typeface="+mn-lt"/>
              <a:cs typeface="+mn-lt"/>
            </a:endParaRPr>
          </a:p>
          <a:p>
            <a:pPr marL="456890" indent="-457200" algn="just">
              <a:spcBef>
                <a:spcPts val="4200"/>
              </a:spcBef>
              <a:buClr>
                <a:srgbClr val="006E89"/>
              </a:buClr>
              <a:buFont typeface="Wingdings" panose="05000000000000000000" pitchFamily="2" charset="2"/>
              <a:buChar char="ü"/>
            </a:pPr>
            <a:r>
              <a:rPr lang="en-US" sz="3300" b="1" dirty="0">
                <a:cs typeface="Calibri"/>
              </a:rPr>
              <a:t>ANS com </a:t>
            </a:r>
            <a:r>
              <a:rPr lang="en-US" sz="3300" b="1" dirty="0" err="1">
                <a:cs typeface="Calibri"/>
              </a:rPr>
              <a:t>você</a:t>
            </a:r>
            <a:r>
              <a:rPr lang="en-US" sz="3300" b="1" dirty="0">
                <a:cs typeface="Calibri"/>
              </a:rPr>
              <a:t> </a:t>
            </a:r>
            <a:r>
              <a:rPr lang="en-US" sz="3300" dirty="0">
                <a:cs typeface="Calibri"/>
              </a:rPr>
              <a:t>- </a:t>
            </a:r>
            <a:r>
              <a:rPr lang="pt-BR" sz="3300" dirty="0">
                <a:cs typeface="Calibri"/>
              </a:rPr>
              <a:t>Realização de eventos simultâneos entre os dias 3 a 18 de novembro: ação educativa em </a:t>
            </a:r>
            <a:r>
              <a:rPr lang="pt-BR" sz="3300" i="1" dirty="0">
                <a:cs typeface="Calibri"/>
              </a:rPr>
              <a:t>shopping centers </a:t>
            </a:r>
            <a:r>
              <a:rPr lang="pt-BR" sz="3300" dirty="0">
                <a:cs typeface="Calibri"/>
              </a:rPr>
              <a:t>localizados 12 cidades em que a ANS tem Núcleo.</a:t>
            </a:r>
          </a:p>
        </p:txBody>
      </p:sp>
    </p:spTree>
    <p:extLst>
      <p:ext uri="{BB962C8B-B14F-4D97-AF65-F5344CB8AC3E}">
        <p14:creationId xmlns:p14="http://schemas.microsoft.com/office/powerpoint/2010/main" val="3301775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DB985107-BFB6-46F2-875A-804E153DB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" y="-16"/>
            <a:ext cx="18286400" cy="126988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EC08BCE-2945-4867-85BB-D4D77E75DFDB}"/>
              </a:ext>
            </a:extLst>
          </p:cNvPr>
          <p:cNvSpPr txBox="1"/>
          <p:nvPr/>
        </p:nvSpPr>
        <p:spPr>
          <a:xfrm>
            <a:off x="2519265" y="9808583"/>
            <a:ext cx="184731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pt-BR" sz="1400" dirty="0">
              <a:cs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5B8BB3D-D282-211B-2126-B41C80A95E73}"/>
              </a:ext>
            </a:extLst>
          </p:cNvPr>
          <p:cNvSpPr txBox="1"/>
          <p:nvPr/>
        </p:nvSpPr>
        <p:spPr>
          <a:xfrm>
            <a:off x="1851095" y="2266399"/>
            <a:ext cx="14532693" cy="70326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b="1" dirty="0" err="1">
                <a:solidFill>
                  <a:srgbClr val="006E89"/>
                </a:solidFill>
                <a:ea typeface="+mn-lt"/>
                <a:cs typeface="+mn-lt"/>
              </a:rPr>
              <a:t>Outras</a:t>
            </a:r>
            <a:r>
              <a:rPr lang="en-US" sz="3300" b="1" dirty="0">
                <a:solidFill>
                  <a:srgbClr val="006E89"/>
                </a:solidFill>
                <a:ea typeface="+mn-lt"/>
                <a:cs typeface="+mn-lt"/>
              </a:rPr>
              <a:t> </a:t>
            </a:r>
            <a:r>
              <a:rPr lang="en-US" sz="3300" b="1" dirty="0" err="1">
                <a:solidFill>
                  <a:srgbClr val="006E89"/>
                </a:solidFill>
                <a:ea typeface="+mn-lt"/>
                <a:cs typeface="+mn-lt"/>
              </a:rPr>
              <a:t>ações</a:t>
            </a:r>
            <a:r>
              <a:rPr lang="en-US" sz="3300" b="1" dirty="0">
                <a:solidFill>
                  <a:srgbClr val="006E89"/>
                </a:solidFill>
                <a:ea typeface="+mn-lt"/>
                <a:cs typeface="+mn-lt"/>
              </a:rPr>
              <a:t> de </a:t>
            </a:r>
            <a:r>
              <a:rPr lang="en-US" sz="3300" b="1" dirty="0" err="1">
                <a:solidFill>
                  <a:srgbClr val="006E89"/>
                </a:solidFill>
                <a:ea typeface="+mn-lt"/>
                <a:cs typeface="+mn-lt"/>
              </a:rPr>
              <a:t>relevo</a:t>
            </a:r>
            <a:r>
              <a:rPr lang="en-US" sz="3300" b="1" dirty="0">
                <a:solidFill>
                  <a:srgbClr val="006E89"/>
                </a:solidFill>
                <a:ea typeface="+mn-lt"/>
                <a:cs typeface="+mn-lt"/>
              </a:rPr>
              <a:t> </a:t>
            </a:r>
            <a:r>
              <a:rPr lang="en-US" sz="3300" b="1" dirty="0" err="1">
                <a:solidFill>
                  <a:srgbClr val="006E89"/>
                </a:solidFill>
                <a:ea typeface="+mn-lt"/>
                <a:cs typeface="+mn-lt"/>
              </a:rPr>
              <a:t>em</a:t>
            </a:r>
            <a:r>
              <a:rPr lang="en-US" sz="3300" b="1" dirty="0">
                <a:solidFill>
                  <a:srgbClr val="006E89"/>
                </a:solidFill>
                <a:ea typeface="+mn-lt"/>
                <a:cs typeface="+mn-lt"/>
              </a:rPr>
              <a:t> 2022</a:t>
            </a:r>
          </a:p>
          <a:p>
            <a:pPr algn="just"/>
            <a:endParaRPr lang="en-US" sz="3300" b="1" dirty="0">
              <a:ea typeface="+mn-lt"/>
              <a:cs typeface="+mn-lt"/>
            </a:endParaRPr>
          </a:p>
          <a:p>
            <a:pPr marL="457200" indent="-457200" algn="just">
              <a:buClr>
                <a:srgbClr val="006E89"/>
              </a:buClr>
              <a:buFont typeface="Wingdings" panose="05000000000000000000" pitchFamily="2" charset="2"/>
              <a:buChar char="ü"/>
            </a:pPr>
            <a:r>
              <a:rPr lang="pt-BR" dirty="0">
                <a:cs typeface="Calibri"/>
              </a:rPr>
              <a:t>Gestão do estoque regulatório aplicável à DIFIS, em atenção ao Decreto 10.139/2019, sem alteração de mérito. O enxugamento normativo resultou em apenas 6 (seis) atos normativos que orientam a atividade fiscalizatória. </a:t>
            </a:r>
          </a:p>
          <a:p>
            <a:pPr marL="457200" indent="-457200" algn="just">
              <a:buClr>
                <a:srgbClr val="006E89"/>
              </a:buClr>
              <a:buFont typeface="Wingdings" panose="05000000000000000000" pitchFamily="2" charset="2"/>
              <a:buChar char="ü"/>
            </a:pPr>
            <a:endParaRPr lang="pt-BR" dirty="0">
              <a:cs typeface="Calibri"/>
            </a:endParaRPr>
          </a:p>
          <a:p>
            <a:pPr marL="457200" indent="-457200" algn="just">
              <a:buClr>
                <a:srgbClr val="006E89"/>
              </a:buClr>
              <a:buFont typeface="Wingdings" panose="05000000000000000000" pitchFamily="2" charset="2"/>
              <a:buChar char="ü"/>
            </a:pPr>
            <a:r>
              <a:rPr lang="pt-BR" dirty="0">
                <a:cs typeface="Calibri"/>
              </a:rPr>
              <a:t>Apresentação de proposta normativa para extinguir a fase da classificação residual prevista no âmbito da NIP  (Consulta Pública em andamento até 28 de dezembro de 2022). </a:t>
            </a:r>
          </a:p>
          <a:p>
            <a:pPr marL="457200" indent="-457200" algn="just">
              <a:buClr>
                <a:srgbClr val="006E89"/>
              </a:buClr>
              <a:buFont typeface="Wingdings" panose="05000000000000000000" pitchFamily="2" charset="2"/>
              <a:buChar char="ü"/>
            </a:pPr>
            <a:endParaRPr lang="pt-BR" dirty="0">
              <a:cs typeface="Calibri"/>
            </a:endParaRPr>
          </a:p>
          <a:p>
            <a:pPr marL="457200" indent="-457200" algn="just">
              <a:buClr>
                <a:srgbClr val="006E89"/>
              </a:buClr>
              <a:buFont typeface="Wingdings" panose="05000000000000000000" pitchFamily="2" charset="2"/>
              <a:buChar char="ü"/>
            </a:pPr>
            <a:r>
              <a:rPr lang="pt-BR" dirty="0">
                <a:ea typeface="+mn-lt"/>
                <a:cs typeface="+mn-lt"/>
              </a:rPr>
              <a:t>Criação de formulários parametrizados para os agentes regulados que respondem a demandas NIP.</a:t>
            </a:r>
            <a:endParaRPr lang="pt-BR" dirty="0">
              <a:cs typeface="Calibri"/>
            </a:endParaRPr>
          </a:p>
          <a:p>
            <a:endParaRPr lang="pt-BR" dirty="0">
              <a:cs typeface="Calibri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F5AD81F-FB98-4E55-8DFD-20F34A65F1EB}"/>
              </a:ext>
            </a:extLst>
          </p:cNvPr>
          <p:cNvSpPr txBox="1"/>
          <p:nvPr/>
        </p:nvSpPr>
        <p:spPr>
          <a:xfrm>
            <a:off x="9106442" y="641540"/>
            <a:ext cx="9124746" cy="17081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BR" b="1" dirty="0">
                <a:solidFill>
                  <a:schemeClr val="accent3"/>
                </a:solidFill>
                <a:latin typeface="Calibri"/>
                <a:ea typeface="+mn-lt"/>
                <a:cs typeface="Arial"/>
              </a:rPr>
              <a:t>Normas e procedimentos</a:t>
            </a:r>
          </a:p>
          <a:p>
            <a:pPr algn="r"/>
            <a:endParaRPr lang="pt-BR" dirty="0">
              <a:ea typeface="+mn-lt"/>
              <a:cs typeface="+mn-lt"/>
            </a:endParaRPr>
          </a:p>
          <a:p>
            <a:endParaRPr lang="pt-BR" b="1" dirty="0">
              <a:solidFill>
                <a:srgbClr val="00737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1139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D62149FE-773D-4CBB-892A-E5DC2D1BA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989" y="6729636"/>
            <a:ext cx="7786025" cy="944628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87FD1565-FBAF-4FD9-BF84-AA277F9F0C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4300" y="4664621"/>
            <a:ext cx="10439400" cy="1704975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7EEC4957-EE9B-41F0-B505-D1094BB77855}"/>
              </a:ext>
            </a:extLst>
          </p:cNvPr>
          <p:cNvSpPr txBox="1">
            <a:spLocks/>
          </p:cNvSpPr>
          <p:nvPr/>
        </p:nvSpPr>
        <p:spPr bwMode="auto">
          <a:xfrm>
            <a:off x="795" y="1687513"/>
            <a:ext cx="18286413" cy="237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defRPr/>
            </a:pPr>
            <a:r>
              <a:rPr lang="pt-BR" altLang="pt-BR" sz="6600" b="1" dirty="0">
                <a:solidFill>
                  <a:srgbClr val="006E89"/>
                </a:solidFill>
                <a:latin typeface="+mn-lt"/>
              </a:rPr>
              <a:t>Obrigada!</a:t>
            </a:r>
            <a:endParaRPr lang="pt-BR" altLang="pt-BR" sz="6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7995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2_Personalizar design">
  <a:themeElements>
    <a:clrScheme name="Personalizada 2">
      <a:dk1>
        <a:srgbClr val="333333"/>
      </a:dk1>
      <a:lt1>
        <a:srgbClr val="FFFFFF"/>
      </a:lt1>
      <a:dk2>
        <a:srgbClr val="FFFFFF"/>
      </a:dk2>
      <a:lt2>
        <a:srgbClr val="FFFFFF"/>
      </a:lt2>
      <a:accent1>
        <a:srgbClr val="006E89"/>
      </a:accent1>
      <a:accent2>
        <a:srgbClr val="6D983F"/>
      </a:accent2>
      <a:accent3>
        <a:srgbClr val="F47521"/>
      </a:accent3>
      <a:accent4>
        <a:srgbClr val="A05A09"/>
      </a:accent4>
      <a:accent5>
        <a:srgbClr val="D6BF16"/>
      </a:accent5>
      <a:accent6>
        <a:srgbClr val="A5BFDE"/>
      </a:accent6>
      <a:hlink>
        <a:srgbClr val="195214"/>
      </a:hlink>
      <a:folHlink>
        <a:srgbClr val="6836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81460E7A2329C4686A1D48E751DEA59" ma:contentTypeVersion="12" ma:contentTypeDescription="Crie um novo documento." ma:contentTypeScope="" ma:versionID="009536e5304e541736a1389bce751596">
  <xsd:schema xmlns:xsd="http://www.w3.org/2001/XMLSchema" xmlns:xs="http://www.w3.org/2001/XMLSchema" xmlns:p="http://schemas.microsoft.com/office/2006/metadata/properties" xmlns:ns2="dca159eb-3851-4f07-a5e9-b299181a21a9" xmlns:ns3="983d7440-1c6c-43da-b94d-e4fefead9931" targetNamespace="http://schemas.microsoft.com/office/2006/metadata/properties" ma:root="true" ma:fieldsID="a3aacf072384dc522d26a906f35d34c6" ns2:_="" ns3:_="">
    <xsd:import namespace="dca159eb-3851-4f07-a5e9-b299181a21a9"/>
    <xsd:import namespace="983d7440-1c6c-43da-b94d-e4fefead99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a159eb-3851-4f07-a5e9-b299181a21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3d7440-1c6c-43da-b94d-e4fefead993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3C2387-1A42-477C-BEBC-BBCF02E243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C9E053-89DA-4AC9-900D-D6D60A3BAE33}">
  <ds:schemaRefs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dca159eb-3851-4f07-a5e9-b299181a21a9"/>
    <ds:schemaRef ds:uri="http://schemas.microsoft.com/office/2006/documentManagement/types"/>
    <ds:schemaRef ds:uri="http://purl.org/dc/elements/1.1/"/>
    <ds:schemaRef ds:uri="http://www.w3.org/XML/1998/namespace"/>
    <ds:schemaRef ds:uri="983d7440-1c6c-43da-b94d-e4fefead9931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0EFFCCD0-325E-4431-A621-071CD5EF1C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a159eb-3851-4f07-a5e9-b299181a21a9"/>
    <ds:schemaRef ds:uri="983d7440-1c6c-43da-b94d-e4fefead99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10929</TotalTime>
  <Words>454</Words>
  <Application>Microsoft Office PowerPoint</Application>
  <PresentationFormat>Personalizar</PresentationFormat>
  <Paragraphs>51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-apple-system</vt:lpstr>
      <vt:lpstr>Arial</vt:lpstr>
      <vt:lpstr>Calibri</vt:lpstr>
      <vt:lpstr>Wingdings</vt:lpstr>
      <vt:lpstr>2_Personalizar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Expertise</dc:title>
  <dc:creator>Expertise Inteligencia e pesquisa de mercado</dc:creator>
  <cp:lastModifiedBy>Maria Thereza Carolina de Souza Gouveia</cp:lastModifiedBy>
  <cp:revision>2422</cp:revision>
  <dcterms:created xsi:type="dcterms:W3CDTF">2016-01-16T10:55:01Z</dcterms:created>
  <dcterms:modified xsi:type="dcterms:W3CDTF">2022-12-08T17:34:15Z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0x010100F81460E7A2329C4686A1D48E751DEA59</vt:lpwstr>
  </property>
</Properties>
</file>