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4"/>
  </p:sldMasterIdLst>
  <p:notesMasterIdLst>
    <p:notesMasterId r:id="rId14"/>
  </p:notesMasterIdLst>
  <p:sldIdLst>
    <p:sldId id="671" r:id="rId5"/>
    <p:sldId id="695" r:id="rId6"/>
    <p:sldId id="711" r:id="rId7"/>
    <p:sldId id="707" r:id="rId8"/>
    <p:sldId id="705" r:id="rId9"/>
    <p:sldId id="708" r:id="rId10"/>
    <p:sldId id="709" r:id="rId11"/>
    <p:sldId id="702" r:id="rId12"/>
    <p:sldId id="689" r:id="rId13"/>
  </p:sldIdLst>
  <p:sldSz cx="18288000" cy="10287000"/>
  <p:notesSz cx="6858000" cy="9144000"/>
  <p:custDataLst>
    <p:tags r:id="rId15"/>
  </p:custDataLst>
  <p:defaultTextStyle>
    <a:defPPr>
      <a:defRPr lang="pt-BR"/>
    </a:defPPr>
    <a:lvl1pPr marL="0" algn="l" defTabSz="1758300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1pPr>
    <a:lvl2pPr marL="879150" algn="l" defTabSz="1758300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2pPr>
    <a:lvl3pPr marL="1758300" algn="l" defTabSz="1758300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3pPr>
    <a:lvl4pPr marL="2637450" algn="l" defTabSz="1758300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4pPr>
    <a:lvl5pPr marL="3516600" algn="l" defTabSz="1758300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5pPr>
    <a:lvl6pPr marL="4395749" algn="l" defTabSz="1758300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6pPr>
    <a:lvl7pPr marL="5274899" algn="l" defTabSz="1758300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7pPr>
    <a:lvl8pPr marL="6154049" algn="l" defTabSz="1758300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8pPr>
    <a:lvl9pPr marL="7033199" algn="l" defTabSz="1758300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4A5B2796-1A49-4A19-8942-96C3A28C94D5}">
          <p14:sldIdLst>
            <p14:sldId id="671"/>
            <p14:sldId id="695"/>
            <p14:sldId id="711"/>
            <p14:sldId id="707"/>
            <p14:sldId id="705"/>
            <p14:sldId id="708"/>
            <p14:sldId id="709"/>
            <p14:sldId id="702"/>
            <p14:sldId id="6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063" userDrawn="1">
          <p15:clr>
            <a:srgbClr val="A4A3A4"/>
          </p15:clr>
        </p15:guide>
        <p15:guide id="3" orient="horz" pos="5077" userDrawn="1">
          <p15:clr>
            <a:srgbClr val="A4A3A4"/>
          </p15:clr>
        </p15:guide>
        <p15:guide id="4" pos="1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373"/>
    <a:srgbClr val="6D983F"/>
    <a:srgbClr val="006E89"/>
    <a:srgbClr val="8CBB59"/>
    <a:srgbClr val="DF4F3B"/>
    <a:srgbClr val="00C0BC"/>
    <a:srgbClr val="0679A9"/>
    <a:srgbClr val="FF9933"/>
    <a:srgbClr val="CC99FF"/>
    <a:srgbClr val="E677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63" autoAdjust="0"/>
    <p:restoredTop sz="96357" autoAdjust="0"/>
  </p:normalViewPr>
  <p:slideViewPr>
    <p:cSldViewPr snapToGrid="0">
      <p:cViewPr varScale="1">
        <p:scale>
          <a:sx n="74" d="100"/>
          <a:sy n="74" d="100"/>
        </p:scale>
        <p:origin x="564" y="66"/>
      </p:cViewPr>
      <p:guideLst>
        <p:guide orient="horz" pos="1063"/>
        <p:guide orient="horz" pos="5077"/>
        <p:guide pos="1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-4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FFFB51-62BD-4ED9-8C8C-72908B92FB4A}" type="datetimeFigureOut">
              <a:rPr lang="pt-BR" smtClean="0"/>
              <a:t>12/12/2023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ABBB1-5E8A-4D6B-9C01-E287A81F5DC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8228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75830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879150" algn="l" defTabSz="175830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758300" algn="l" defTabSz="175830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2637450" algn="l" defTabSz="175830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3516600" algn="l" defTabSz="175830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4395749" algn="l" defTabSz="175830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5274899" algn="l" defTabSz="175830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6154049" algn="l" defTabSz="175830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7033199" algn="l" defTabSz="175830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Slide</a:t>
            </a:r>
            <a:r>
              <a:rPr lang="pt-BR" baseline="0" dirty="0"/>
              <a:t> para análise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0922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Slide</a:t>
            </a:r>
            <a:r>
              <a:rPr lang="pt-BR" baseline="0" dirty="0"/>
              <a:t> para análise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0967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Slide</a:t>
            </a:r>
            <a:r>
              <a:rPr lang="pt-BR" baseline="0" dirty="0"/>
              <a:t> para análise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00043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Slide</a:t>
            </a:r>
            <a:r>
              <a:rPr lang="pt-BR" baseline="0" dirty="0"/>
              <a:t> para análise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392549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Slide</a:t>
            </a:r>
            <a:r>
              <a:rPr lang="pt-BR" baseline="0" dirty="0"/>
              <a:t> para análise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0987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Slide</a:t>
            </a:r>
            <a:r>
              <a:rPr lang="pt-BR" baseline="0" dirty="0"/>
              <a:t> para análise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17798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Slide</a:t>
            </a:r>
            <a:r>
              <a:rPr lang="pt-BR" baseline="0" dirty="0"/>
              <a:t> para análise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45772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1" y="0"/>
            <a:ext cx="18288000" cy="11110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500"/>
          </a:p>
        </p:txBody>
      </p:sp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74"/>
          <a:stretch>
            <a:fillRect/>
          </a:stretch>
        </p:blipFill>
        <p:spPr bwMode="auto">
          <a:xfrm>
            <a:off x="2158618" y="898526"/>
            <a:ext cx="15157102" cy="8395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 userDrawn="1"/>
        </p:nvSpPr>
        <p:spPr>
          <a:xfrm>
            <a:off x="1" y="9391972"/>
            <a:ext cx="18288000" cy="8950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500"/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2346BC59-AC41-4EDF-AABF-0A22A64C210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028" y="-11287"/>
            <a:ext cx="18286412" cy="10293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48988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1" y="0"/>
            <a:ext cx="18288000" cy="11110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500"/>
          </a:p>
        </p:txBody>
      </p:sp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74"/>
          <a:stretch>
            <a:fillRect/>
          </a:stretch>
        </p:blipFill>
        <p:spPr bwMode="auto">
          <a:xfrm>
            <a:off x="2158618" y="898526"/>
            <a:ext cx="15157102" cy="8395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 userDrawn="1"/>
        </p:nvSpPr>
        <p:spPr>
          <a:xfrm>
            <a:off x="1" y="9391972"/>
            <a:ext cx="18288000" cy="8950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500"/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2346BC59-AC41-4EDF-AABF-0A22A64C210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234" y="-14370"/>
            <a:ext cx="18288000" cy="1029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59163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E9341BF5-094A-4844-9CE5-80E156EAF0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97" y="0"/>
            <a:ext cx="18278208" cy="1650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82734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5555564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1" y="0"/>
            <a:ext cx="18288000" cy="14710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500"/>
          </a:p>
        </p:txBody>
      </p:sp>
    </p:spTree>
    <p:extLst>
      <p:ext uri="{BB962C8B-B14F-4D97-AF65-F5344CB8AC3E}">
        <p14:creationId xmlns:p14="http://schemas.microsoft.com/office/powerpoint/2010/main" val="23835388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>
            <a:extLst>
              <a:ext uri="{FF2B5EF4-FFF2-40B4-BE49-F238E27FC236}">
                <a16:creationId xmlns:a16="http://schemas.microsoft.com/office/drawing/2014/main" id="{2346BC59-AC41-4EDF-AABF-0A22A64C21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028" y="-11287"/>
            <a:ext cx="18286412" cy="10293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94960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2840" y="9680005"/>
            <a:ext cx="2135360" cy="4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8031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7" r:id="rId2"/>
    <p:sldLayoutId id="2147483660" r:id="rId3"/>
    <p:sldLayoutId id="2147483655" r:id="rId4"/>
    <p:sldLayoutId id="2147483656" r:id="rId5"/>
    <p:sldLayoutId id="2147483658" r:id="rId6"/>
  </p:sldLayoutIdLst>
  <p:transition spd="slow">
    <p:push dir="u"/>
  </p:transition>
  <p:txStyles>
    <p:titleStyle>
      <a:lvl1pPr algn="ctr" defTabSz="1758300" rtl="0" eaLnBrk="1" latinLnBrk="0" hangingPunct="1">
        <a:spcBef>
          <a:spcPct val="0"/>
        </a:spcBef>
        <a:buNone/>
        <a:defRPr sz="8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59362" indent="-659362" algn="l" defTabSz="1758300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428619" indent="-549469" algn="l" defTabSz="1758300" rtl="0" eaLnBrk="1" latinLnBrk="0" hangingPunct="1">
        <a:spcBef>
          <a:spcPct val="20000"/>
        </a:spcBef>
        <a:buFont typeface="Arial" panose="020B0604020202020204" pitchFamily="34" charset="0"/>
        <a:buChar char="–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197875" indent="-439575" algn="l" defTabSz="17583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3pPr>
      <a:lvl4pPr marL="3077025" indent="-439575" algn="l" defTabSz="17583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4pPr>
      <a:lvl5pPr marL="3956174" indent="-439575" algn="l" defTabSz="1758300" rtl="0" eaLnBrk="1" latinLnBrk="0" hangingPunct="1">
        <a:spcBef>
          <a:spcPct val="20000"/>
        </a:spcBef>
        <a:buFont typeface="Arial" panose="020B0604020202020204" pitchFamily="34" charset="0"/>
        <a:buChar char="»"/>
        <a:defRPr sz="3800" kern="1200">
          <a:solidFill>
            <a:schemeClr val="tx1"/>
          </a:solidFill>
          <a:latin typeface="+mn-lt"/>
          <a:ea typeface="+mn-ea"/>
          <a:cs typeface="+mn-cs"/>
        </a:defRPr>
      </a:lvl5pPr>
      <a:lvl6pPr marL="4835324" indent="-439575" algn="l" defTabSz="17583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6pPr>
      <a:lvl7pPr marL="5714474" indent="-439575" algn="l" defTabSz="17583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7pPr>
      <a:lvl8pPr marL="6593624" indent="-439575" algn="l" defTabSz="17583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8pPr>
      <a:lvl9pPr marL="7472774" indent="-439575" algn="l" defTabSz="17583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758300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79150" algn="l" defTabSz="1758300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758300" algn="l" defTabSz="1758300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3pPr>
      <a:lvl4pPr marL="2637450" algn="l" defTabSz="1758300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4pPr>
      <a:lvl5pPr marL="3516600" algn="l" defTabSz="1758300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5pPr>
      <a:lvl6pPr marL="4395749" algn="l" defTabSz="1758300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6pPr>
      <a:lvl7pPr marL="5274899" algn="l" defTabSz="1758300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7pPr>
      <a:lvl8pPr marL="6154049" algn="l" defTabSz="1758300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8pPr>
      <a:lvl9pPr marL="7033199" algn="l" defTabSz="1758300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gov.br/ans/pt-br/assuntos/consumidor/caminho-do-consumidor-1/cartilhas-para-o-consumidor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7132886" y="3699286"/>
            <a:ext cx="10680498" cy="1008112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>
                <a:solidFill>
                  <a:srgbClr val="006E8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pt-BR" sz="6000" dirty="0">
                <a:solidFill>
                  <a:srgbClr val="007373"/>
                </a:solidFill>
                <a:cs typeface="Calibri"/>
              </a:rPr>
              <a:t>DIFIS – AÇÕES ANO DE 2023 </a:t>
            </a:r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 bwMode="auto">
          <a:xfrm>
            <a:off x="7663677" y="9249403"/>
            <a:ext cx="10323898" cy="588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pt-BR" altLang="pt-BR" sz="2400" b="1" dirty="0">
                <a:solidFill>
                  <a:srgbClr val="007373"/>
                </a:solidFill>
                <a:latin typeface="Calibri"/>
                <a:ea typeface="Calibri"/>
                <a:cs typeface="Arial"/>
              </a:rPr>
              <a:t>Dezembro/2023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 bwMode="auto">
          <a:xfrm>
            <a:off x="9144000" y="6900191"/>
            <a:ext cx="9695542" cy="23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pt-BR" altLang="pt-BR" sz="3600" b="1" dirty="0">
              <a:solidFill>
                <a:srgbClr val="6D983F"/>
              </a:solidFill>
              <a:latin typeface="Calibri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 bwMode="auto">
          <a:xfrm>
            <a:off x="11675396" y="8046056"/>
            <a:ext cx="6299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pt-BR" altLang="pt-BR" sz="2000" b="1" dirty="0">
                <a:solidFill>
                  <a:srgbClr val="6D983F"/>
                </a:solidFill>
                <a:latin typeface="Calibri"/>
                <a:ea typeface="Calibri"/>
                <a:cs typeface="Arial"/>
              </a:rPr>
              <a:t>DIRETORIA DE FISCALIZAÇÃO</a:t>
            </a:r>
            <a:endParaRPr lang="pt-BR" dirty="0"/>
          </a:p>
        </p:txBody>
      </p:sp>
      <p:sp>
        <p:nvSpPr>
          <p:cNvPr id="10" name="Título 1"/>
          <p:cNvSpPr txBox="1">
            <a:spLocks/>
          </p:cNvSpPr>
          <p:nvPr/>
        </p:nvSpPr>
        <p:spPr bwMode="auto">
          <a:xfrm>
            <a:off x="11508342" y="7907596"/>
            <a:ext cx="6299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pt-BR" altLang="pt-BR" sz="1600" b="1" dirty="0">
              <a:solidFill>
                <a:srgbClr val="6D983F"/>
              </a:solidFill>
              <a:latin typeface="Calibri" panose="020F0502020204030204" pitchFamily="34" charset="0"/>
              <a:ea typeface="Calibri"/>
            </a:endParaRPr>
          </a:p>
        </p:txBody>
      </p:sp>
      <p:pic>
        <p:nvPicPr>
          <p:cNvPr id="5" name="Imagem 4" descr="Placa azul com letras brancas em fundo preto&#10;&#10;Descrição gerada automaticamente">
            <a:extLst>
              <a:ext uri="{FF2B5EF4-FFF2-40B4-BE49-F238E27FC236}">
                <a16:creationId xmlns:a16="http://schemas.microsoft.com/office/drawing/2014/main" id="{7B8B262A-3F91-4E36-A858-D39F6795EC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4480" y="318964"/>
            <a:ext cx="3820468" cy="768788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0A4C9324-D738-D43A-E5DB-2A8A95964F9F}"/>
              </a:ext>
            </a:extLst>
          </p:cNvPr>
          <p:cNvSpPr txBox="1"/>
          <p:nvPr/>
        </p:nvSpPr>
        <p:spPr>
          <a:xfrm>
            <a:off x="6253414" y="6027820"/>
            <a:ext cx="12142870" cy="11079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3300" b="1" cap="all" dirty="0">
                <a:solidFill>
                  <a:srgbClr val="007373"/>
                </a:solidFill>
                <a:cs typeface="Calibri"/>
              </a:rPr>
              <a:t>114ª Reunião Ordinária da Câmara de Saúde Suplementar </a:t>
            </a:r>
            <a:endParaRPr lang="pt-BR" sz="3300"/>
          </a:p>
          <a:p>
            <a:endParaRPr lang="pt-BR" sz="3300" b="1" cap="all" dirty="0">
              <a:solidFill>
                <a:srgbClr val="007373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8726476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Espaço Reservado para Número de Slide 4"/>
          <p:cNvSpPr txBox="1">
            <a:spLocks/>
          </p:cNvSpPr>
          <p:nvPr/>
        </p:nvSpPr>
        <p:spPr bwMode="auto">
          <a:xfrm>
            <a:off x="9360025" y="9792623"/>
            <a:ext cx="714375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pt-BR"/>
            </a:defPPr>
            <a:lvl1pPr marL="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9718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4290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8862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fld id="{EDD22ECE-E2E5-4CA8-AC91-7521BB877610}" type="slidenum">
              <a:rPr lang="pt-BR" altLang="pt-BR" sz="1800" dirty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2</a:t>
            </a:fld>
            <a:endParaRPr lang="pt-BR" altLang="pt-BR" sz="18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DB985107-BFB6-46F2-875A-804E153DB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1" y="-16"/>
            <a:ext cx="18286400" cy="1269888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4EC08BCE-2945-4867-85BB-D4D77E75DFDB}"/>
              </a:ext>
            </a:extLst>
          </p:cNvPr>
          <p:cNvSpPr txBox="1"/>
          <p:nvPr/>
        </p:nvSpPr>
        <p:spPr>
          <a:xfrm>
            <a:off x="2519265" y="9808583"/>
            <a:ext cx="184731" cy="30777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endParaRPr lang="pt-BR" sz="1400" dirty="0">
              <a:cs typeface="Calibri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A4015D5-23F9-D68A-B72D-6E0292FF3FDB}"/>
              </a:ext>
            </a:extLst>
          </p:cNvPr>
          <p:cNvSpPr txBox="1"/>
          <p:nvPr/>
        </p:nvSpPr>
        <p:spPr>
          <a:xfrm>
            <a:off x="571500" y="4229100"/>
            <a:ext cx="17144999" cy="6309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endParaRPr lang="en-US" dirty="0">
              <a:solidFill>
                <a:srgbClr val="162937"/>
              </a:solidFill>
              <a:latin typeface="rawline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45F5643-0818-DD21-A4F5-C85E3683A518}"/>
              </a:ext>
            </a:extLst>
          </p:cNvPr>
          <p:cNvSpPr txBox="1"/>
          <p:nvPr/>
        </p:nvSpPr>
        <p:spPr>
          <a:xfrm>
            <a:off x="587829" y="1632857"/>
            <a:ext cx="17700169" cy="6309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162937"/>
              </a:solidFill>
              <a:latin typeface="rawline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503A9D8-68CE-B8E4-6D46-8EA98BB86231}"/>
              </a:ext>
            </a:extLst>
          </p:cNvPr>
          <p:cNvSpPr txBox="1"/>
          <p:nvPr/>
        </p:nvSpPr>
        <p:spPr>
          <a:xfrm>
            <a:off x="571500" y="1714522"/>
            <a:ext cx="17487900" cy="738663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3 escopos: revisão das Resoluções Normativas de nº 395/489/483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BR" sz="3200" b="1" dirty="0">
              <a:solidFill>
                <a:schemeClr val="accent1">
                  <a:lumMod val="75000"/>
                </a:schemeClr>
              </a:solidFill>
              <a:cs typeface="Calibri"/>
            </a:endParaRP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Status atual: 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RN nº 395/2016 – Reuniões realizadas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RN nº 489/2022 – Reuniões realizadas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RN nº 483/2022 – Reuniões realizadas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BR" sz="3200" b="1" dirty="0">
              <a:solidFill>
                <a:schemeClr val="accent1">
                  <a:lumMod val="75000"/>
                </a:schemeClr>
              </a:solidFill>
              <a:cs typeface="Calibri"/>
            </a:endParaRP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Tema da Agenda Regulatória - Melhoria de relacionamento entre operadoras e beneficiários no âmbito dos SACs/centrais de atendimento - Proposta de ato normativo submetida à consulta pública (RN nº 395/2016) - Prazo para recebimento de contribuições: 12/12/23 a 25/01/24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3200" b="1" dirty="0">
              <a:solidFill>
                <a:schemeClr val="accent1">
                  <a:lumMod val="75000"/>
                </a:schemeClr>
              </a:solidFill>
              <a:cs typeface="Calibri"/>
            </a:endParaRP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Discussões em andamento com as Diretorias da ANS acerca dos tipos </a:t>
            </a:r>
            <a:r>
              <a:rPr lang="pt-BR" sz="3200" b="1" dirty="0" err="1">
                <a:solidFill>
                  <a:schemeClr val="accent1">
                    <a:lumMod val="75000"/>
                  </a:schemeClr>
                </a:solidFill>
                <a:cs typeface="Calibri"/>
              </a:rPr>
              <a:t>infrativos</a:t>
            </a: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 da RN nº 489/2022;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D42E6F8-B7F4-C46F-1542-F3D252048790}"/>
              </a:ext>
            </a:extLst>
          </p:cNvPr>
          <p:cNvSpPr txBox="1"/>
          <p:nvPr/>
        </p:nvSpPr>
        <p:spPr>
          <a:xfrm>
            <a:off x="6970837" y="557265"/>
            <a:ext cx="13303178" cy="6309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b="1" dirty="0">
                <a:solidFill>
                  <a:srgbClr val="007373"/>
                </a:solidFill>
                <a:cs typeface="Calibri"/>
              </a:rPr>
              <a:t>GRUPO DE TRABALHO – RESOLUÇÕES NORMATIVAS</a:t>
            </a:r>
          </a:p>
        </p:txBody>
      </p:sp>
    </p:spTree>
    <p:extLst>
      <p:ext uri="{BB962C8B-B14F-4D97-AF65-F5344CB8AC3E}">
        <p14:creationId xmlns:p14="http://schemas.microsoft.com/office/powerpoint/2010/main" val="137811930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Espaço Reservado para Número de Slide 4"/>
          <p:cNvSpPr txBox="1">
            <a:spLocks/>
          </p:cNvSpPr>
          <p:nvPr/>
        </p:nvSpPr>
        <p:spPr bwMode="auto">
          <a:xfrm>
            <a:off x="9360025" y="9792623"/>
            <a:ext cx="714375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pt-BR"/>
            </a:defPPr>
            <a:lvl1pPr marL="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9718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4290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8862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fld id="{EDD22ECE-E2E5-4CA8-AC91-7521BB877610}" type="slidenum">
              <a:rPr lang="pt-BR" altLang="pt-BR" sz="1800" dirty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3</a:t>
            </a:fld>
            <a:endParaRPr lang="pt-BR" altLang="pt-BR" sz="18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DB985107-BFB6-46F2-875A-804E153DB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1" y="-16"/>
            <a:ext cx="18286400" cy="1269888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4EC08BCE-2945-4867-85BB-D4D77E75DFDB}"/>
              </a:ext>
            </a:extLst>
          </p:cNvPr>
          <p:cNvSpPr txBox="1"/>
          <p:nvPr/>
        </p:nvSpPr>
        <p:spPr>
          <a:xfrm>
            <a:off x="2519265" y="9808583"/>
            <a:ext cx="184731" cy="30777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endParaRPr lang="pt-BR" sz="1400" dirty="0">
              <a:cs typeface="Calibri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A4015D5-23F9-D68A-B72D-6E0292FF3FDB}"/>
              </a:ext>
            </a:extLst>
          </p:cNvPr>
          <p:cNvSpPr txBox="1"/>
          <p:nvPr/>
        </p:nvSpPr>
        <p:spPr>
          <a:xfrm>
            <a:off x="571500" y="4229100"/>
            <a:ext cx="17144999" cy="6309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endParaRPr lang="en-US" dirty="0">
              <a:solidFill>
                <a:srgbClr val="162937"/>
              </a:solidFill>
              <a:latin typeface="rawline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45F5643-0818-DD21-A4F5-C85E3683A518}"/>
              </a:ext>
            </a:extLst>
          </p:cNvPr>
          <p:cNvSpPr txBox="1"/>
          <p:nvPr/>
        </p:nvSpPr>
        <p:spPr>
          <a:xfrm>
            <a:off x="587829" y="1632857"/>
            <a:ext cx="17700169" cy="6309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162937"/>
              </a:solidFill>
              <a:latin typeface="rawline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503A9D8-68CE-B8E4-6D46-8EA98BB86231}"/>
              </a:ext>
            </a:extLst>
          </p:cNvPr>
          <p:cNvSpPr txBox="1"/>
          <p:nvPr/>
        </p:nvSpPr>
        <p:spPr>
          <a:xfrm>
            <a:off x="571500" y="1714522"/>
            <a:ext cx="17487900" cy="727955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Estudos sobre faixas do art.10 da RN nº 489/2022 (fatores multiplicadores para o cálculo do valor das multas). O tema foi pautado para a Reunião Ordinária nº 599 da Diretoria Colegiada, para que: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a)   Seja apreciada proposta normativa que altera o art.10 da RN nº 489/2022; e</a:t>
            </a:r>
          </a:p>
          <a:p>
            <a:pPr marL="514350" indent="-5143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AutoNum type="alphaLcParenR" startAt="2"/>
            </a:pP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Seja deliberada a autorização para realização de Consulta Pública para fins de participação social.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pt-BR" sz="3200" b="1" dirty="0">
              <a:solidFill>
                <a:schemeClr val="accent1">
                  <a:lumMod val="75000"/>
                </a:schemeClr>
              </a:solidFill>
              <a:cs typeface="Calibri"/>
            </a:endParaRP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Intercâmbio com outras Agências Reguladoras na busca da criação de ajustes no modelo de fiscalização (RN Nº  483/2022). O tema foi pautado para a Reunião Ordinária nº 599 da Diretoria Colegiada para que sela deliberada autorização para realização de audiência pública a ser realizada no ano de 2024 para coleta de subsídios/promoção de debates fiscalizatórios.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D42E6F8-B7F4-C46F-1542-F3D252048790}"/>
              </a:ext>
            </a:extLst>
          </p:cNvPr>
          <p:cNvSpPr txBox="1"/>
          <p:nvPr/>
        </p:nvSpPr>
        <p:spPr>
          <a:xfrm>
            <a:off x="6970837" y="557265"/>
            <a:ext cx="13303178" cy="6309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b="1" dirty="0">
                <a:solidFill>
                  <a:srgbClr val="007373"/>
                </a:solidFill>
                <a:cs typeface="Calibri"/>
              </a:rPr>
              <a:t>GRUPO DE TRABALHO – RESOLUÇÕES NORMATIVAS</a:t>
            </a:r>
          </a:p>
        </p:txBody>
      </p:sp>
    </p:spTree>
    <p:extLst>
      <p:ext uri="{BB962C8B-B14F-4D97-AF65-F5344CB8AC3E}">
        <p14:creationId xmlns:p14="http://schemas.microsoft.com/office/powerpoint/2010/main" val="1707420970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Espaço Reservado para Número de Slide 4"/>
          <p:cNvSpPr txBox="1">
            <a:spLocks/>
          </p:cNvSpPr>
          <p:nvPr/>
        </p:nvSpPr>
        <p:spPr bwMode="auto">
          <a:xfrm>
            <a:off x="9360025" y="9792623"/>
            <a:ext cx="714375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pt-BR"/>
            </a:defPPr>
            <a:lvl1pPr marL="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9718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4290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8862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fld id="{EDD22ECE-E2E5-4CA8-AC91-7521BB877610}" type="slidenum">
              <a:rPr lang="pt-BR" altLang="pt-BR" sz="1800" dirty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4</a:t>
            </a:fld>
            <a:endParaRPr lang="pt-BR" altLang="pt-BR" sz="18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DB985107-BFB6-46F2-875A-804E153DB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1" y="-16"/>
            <a:ext cx="18286400" cy="1269888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4EC08BCE-2945-4867-85BB-D4D77E75DFDB}"/>
              </a:ext>
            </a:extLst>
          </p:cNvPr>
          <p:cNvSpPr txBox="1"/>
          <p:nvPr/>
        </p:nvSpPr>
        <p:spPr>
          <a:xfrm>
            <a:off x="2519265" y="9808583"/>
            <a:ext cx="184731" cy="30777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endParaRPr lang="pt-BR" sz="1400" dirty="0">
              <a:cs typeface="Calibri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A4015D5-23F9-D68A-B72D-6E0292FF3FDB}"/>
              </a:ext>
            </a:extLst>
          </p:cNvPr>
          <p:cNvSpPr txBox="1"/>
          <p:nvPr/>
        </p:nvSpPr>
        <p:spPr>
          <a:xfrm>
            <a:off x="571500" y="4229100"/>
            <a:ext cx="17144999" cy="6309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endParaRPr lang="en-US" dirty="0">
              <a:solidFill>
                <a:srgbClr val="162937"/>
              </a:solidFill>
              <a:latin typeface="rawline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45F5643-0818-DD21-A4F5-C85E3683A518}"/>
              </a:ext>
            </a:extLst>
          </p:cNvPr>
          <p:cNvSpPr txBox="1"/>
          <p:nvPr/>
        </p:nvSpPr>
        <p:spPr>
          <a:xfrm>
            <a:off x="587829" y="1632857"/>
            <a:ext cx="17700169" cy="6309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162937"/>
              </a:solidFill>
              <a:latin typeface="rawline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503A9D8-68CE-B8E4-6D46-8EA98BB86231}"/>
              </a:ext>
            </a:extLst>
          </p:cNvPr>
          <p:cNvSpPr txBox="1"/>
          <p:nvPr/>
        </p:nvSpPr>
        <p:spPr>
          <a:xfrm>
            <a:off x="53569" y="1427999"/>
            <a:ext cx="18093180" cy="175740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Objetivo da proposta aprovada pela DICOL: proporcionar uma melhor entrega do serviço público oferecido pela ANS, por meio da extinção da etapa procedimental que não vinha se mostrando efetiva na comparação entre custos x resultados (efeitos).</a:t>
            </a:r>
          </a:p>
          <a:p>
            <a:pPr algn="just"/>
            <a:endParaRPr lang="pt-BR" sz="3200" b="1" dirty="0">
              <a:solidFill>
                <a:schemeClr val="accent1">
                  <a:lumMod val="75000"/>
                </a:schemeClr>
              </a:solidFill>
              <a:ea typeface="+mn-lt"/>
              <a:cs typeface="+mn-lt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A nova norma passou a vigorar em 3 de julho de 2023, isto é, as demandas que foram registradas até o dia 02 de julho de 2023 ainda são objeto de classificação residual; as que foram encaminhadas após o marco supracitado já não o serão.</a:t>
            </a:r>
          </a:p>
          <a:p>
            <a:pPr algn="just"/>
            <a:endParaRPr lang="pt-BR" sz="3200" b="1" dirty="0">
              <a:solidFill>
                <a:schemeClr val="accent1">
                  <a:lumMod val="75000"/>
                </a:schemeClr>
              </a:solidFill>
              <a:ea typeface="+mn-lt"/>
              <a:cs typeface="+mn-lt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Com a alteração, caso a demanda não seja considerada resolvida na etapa de fiscalização, será esta encaminhada diretamente para os fiscais para lavratura do auto de infração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3200" b="1" dirty="0">
              <a:solidFill>
                <a:schemeClr val="accent1">
                  <a:lumMod val="75000"/>
                </a:schemeClr>
              </a:solidFill>
              <a:ea typeface="+mn-lt"/>
              <a:cs typeface="+mn-lt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3200" b="1" dirty="0">
              <a:solidFill>
                <a:schemeClr val="accent1">
                  <a:lumMod val="75000"/>
                </a:schemeClr>
              </a:solidFill>
              <a:ea typeface="+mn-lt"/>
              <a:cs typeface="+mn-lt"/>
            </a:endParaRPr>
          </a:p>
          <a:p>
            <a:pPr algn="just"/>
            <a:endParaRPr lang="pt-BR" sz="3200" b="1" dirty="0">
              <a:solidFill>
                <a:srgbClr val="005367"/>
              </a:solidFill>
              <a:cs typeface="Calibri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3200" b="1" dirty="0">
              <a:solidFill>
                <a:srgbClr val="005367"/>
              </a:solidFill>
              <a:cs typeface="Calibri"/>
            </a:endParaRPr>
          </a:p>
          <a:p>
            <a:pPr algn="just"/>
            <a:endParaRPr lang="pt-BR" sz="2500" dirty="0">
              <a:cs typeface="Calibri"/>
            </a:endParaRPr>
          </a:p>
          <a:p>
            <a:pPr algn="just"/>
            <a:endParaRPr lang="pt-BR" sz="3300" dirty="0">
              <a:cs typeface="Calibri"/>
            </a:endParaRPr>
          </a:p>
          <a:p>
            <a:pPr marL="285750" indent="-285750" algn="just">
              <a:buFont typeface="Arial"/>
              <a:buChar char="•"/>
            </a:pPr>
            <a:endParaRPr lang="pt-BR" dirty="0">
              <a:cs typeface="Calibri"/>
            </a:endParaRPr>
          </a:p>
          <a:p>
            <a:pPr marL="457200" indent="-457200" algn="just">
              <a:buFont typeface="Arial"/>
              <a:buChar char="•"/>
            </a:pPr>
            <a:endParaRPr lang="pt-BR" dirty="0">
              <a:cs typeface="Calibri"/>
            </a:endParaRPr>
          </a:p>
          <a:p>
            <a:pPr marL="457200" indent="-457200" algn="just">
              <a:buFont typeface="Arial"/>
              <a:buChar char="•"/>
            </a:pPr>
            <a:endParaRPr lang="pt-BR" dirty="0">
              <a:cs typeface="Calibri"/>
            </a:endParaRPr>
          </a:p>
          <a:p>
            <a:pPr marL="457200" indent="-457200" algn="just">
              <a:buFont typeface="Calibri"/>
              <a:buChar char="-"/>
            </a:pPr>
            <a:endParaRPr lang="pt-BR" dirty="0">
              <a:cs typeface="Calibri"/>
            </a:endParaRPr>
          </a:p>
          <a:p>
            <a:pPr algn="just"/>
            <a:endParaRPr lang="pt-BR" dirty="0">
              <a:cs typeface="Calibri"/>
            </a:endParaRPr>
          </a:p>
          <a:p>
            <a:pPr algn="just"/>
            <a:endParaRPr lang="pt-BR" dirty="0">
              <a:cs typeface="Calibri"/>
            </a:endParaRPr>
          </a:p>
          <a:p>
            <a:endParaRPr lang="pt-BR" dirty="0">
              <a:cs typeface="Calibri"/>
            </a:endParaRPr>
          </a:p>
          <a:p>
            <a:endParaRPr lang="pt-BR" dirty="0">
              <a:cs typeface="Calibri"/>
            </a:endParaRPr>
          </a:p>
          <a:p>
            <a:endParaRPr lang="pt-BR" dirty="0">
              <a:cs typeface="Calibri"/>
            </a:endParaRPr>
          </a:p>
          <a:p>
            <a:endParaRPr lang="pt-BR" dirty="0">
              <a:cs typeface="Calibri"/>
            </a:endParaRPr>
          </a:p>
          <a:p>
            <a:endParaRPr lang="pt-BR" dirty="0">
              <a:cs typeface="Calibri"/>
            </a:endParaRPr>
          </a:p>
          <a:p>
            <a:endParaRPr lang="pt-BR" dirty="0">
              <a:cs typeface="Calibri"/>
            </a:endParaRPr>
          </a:p>
          <a:p>
            <a:endParaRPr lang="pt-BR" dirty="0">
              <a:cs typeface="Calibri"/>
            </a:endParaRPr>
          </a:p>
          <a:p>
            <a:endParaRPr lang="pt-BR" dirty="0">
              <a:cs typeface="Calibri"/>
            </a:endParaRPr>
          </a:p>
          <a:p>
            <a:endParaRPr lang="pt-BR" dirty="0">
              <a:cs typeface="Calibri"/>
            </a:endParaRPr>
          </a:p>
          <a:p>
            <a:endParaRPr lang="pt-BR" dirty="0">
              <a:cs typeface="Calibri"/>
            </a:endParaRPr>
          </a:p>
          <a:p>
            <a:endParaRPr lang="pt-BR" dirty="0">
              <a:cs typeface="Calibri"/>
            </a:endParaRPr>
          </a:p>
          <a:p>
            <a:endParaRPr lang="pt-BR" dirty="0">
              <a:cs typeface="Calibri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D42E6F8-B7F4-C46F-1542-F3D252048790}"/>
              </a:ext>
            </a:extLst>
          </p:cNvPr>
          <p:cNvSpPr txBox="1"/>
          <p:nvPr/>
        </p:nvSpPr>
        <p:spPr>
          <a:xfrm>
            <a:off x="7019823" y="540937"/>
            <a:ext cx="13303178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b="1" dirty="0">
                <a:solidFill>
                  <a:srgbClr val="007373"/>
                </a:solidFill>
                <a:cs typeface="Calibri"/>
              </a:rPr>
              <a:t>Fim da Classificação Residual – CR na NIP</a:t>
            </a:r>
            <a:endParaRPr lang="pt-BR" dirty="0">
              <a:solidFill>
                <a:srgbClr val="007373"/>
              </a:solidFill>
              <a:cs typeface="Calibri"/>
            </a:endParaRPr>
          </a:p>
          <a:p>
            <a:endParaRPr lang="pt-BR" b="1" dirty="0">
              <a:solidFill>
                <a:srgbClr val="007373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597845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Espaço Reservado para Número de Slide 4"/>
          <p:cNvSpPr txBox="1">
            <a:spLocks/>
          </p:cNvSpPr>
          <p:nvPr/>
        </p:nvSpPr>
        <p:spPr bwMode="auto">
          <a:xfrm>
            <a:off x="9360025" y="9792623"/>
            <a:ext cx="714375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pt-BR"/>
            </a:defPPr>
            <a:lvl1pPr marL="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9718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4290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8862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fld id="{EDD22ECE-E2E5-4CA8-AC91-7521BB877610}" type="slidenum">
              <a:rPr lang="pt-BR" altLang="pt-BR" sz="1800" dirty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5</a:t>
            </a:fld>
            <a:endParaRPr lang="pt-BR" altLang="pt-BR" sz="18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DB985107-BFB6-46F2-875A-804E153DB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1" y="-16"/>
            <a:ext cx="18286400" cy="1269888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4EC08BCE-2945-4867-85BB-D4D77E75DFDB}"/>
              </a:ext>
            </a:extLst>
          </p:cNvPr>
          <p:cNvSpPr txBox="1"/>
          <p:nvPr/>
        </p:nvSpPr>
        <p:spPr>
          <a:xfrm>
            <a:off x="2519265" y="9808583"/>
            <a:ext cx="184731" cy="30777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endParaRPr lang="pt-BR" sz="1400" dirty="0">
              <a:cs typeface="Calibri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A4015D5-23F9-D68A-B72D-6E0292FF3FDB}"/>
              </a:ext>
            </a:extLst>
          </p:cNvPr>
          <p:cNvSpPr txBox="1"/>
          <p:nvPr/>
        </p:nvSpPr>
        <p:spPr>
          <a:xfrm>
            <a:off x="571500" y="4229100"/>
            <a:ext cx="17144999" cy="6309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endParaRPr lang="en-US" dirty="0">
              <a:solidFill>
                <a:srgbClr val="162937"/>
              </a:solidFill>
              <a:latin typeface="rawline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45F5643-0818-DD21-A4F5-C85E3683A518}"/>
              </a:ext>
            </a:extLst>
          </p:cNvPr>
          <p:cNvSpPr txBox="1"/>
          <p:nvPr/>
        </p:nvSpPr>
        <p:spPr>
          <a:xfrm>
            <a:off x="587829" y="1632857"/>
            <a:ext cx="17700169" cy="6309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162937"/>
              </a:solidFill>
              <a:latin typeface="rawline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503A9D8-68CE-B8E4-6D46-8EA98BB86231}"/>
              </a:ext>
            </a:extLst>
          </p:cNvPr>
          <p:cNvSpPr txBox="1"/>
          <p:nvPr/>
        </p:nvSpPr>
        <p:spPr>
          <a:xfrm>
            <a:off x="0" y="1269872"/>
            <a:ext cx="18093180" cy="64479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Alteração no cadastro de demandas da ANS, visando inibir eventual comportamento oportunista por parte do interlocutor;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 Login gov.br como login único, níveis prata e ouro;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Consulta à PROGE sobre possíveis outras medidas;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Entendimento DIPRO/DIFIS sobre reembolso em fase final de aprovação/publicação; e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Elaboração e veiculação de cartilha sobre reembolso (</a:t>
            </a: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https://www.gov.br/ans/pt-br/assuntos/consumidor/caminho-do-consumidor-1/cartilhas-para-o-consumidor</a:t>
            </a: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). </a:t>
            </a:r>
          </a:p>
          <a:p>
            <a:pPr algn="just"/>
            <a:endParaRPr lang="pt-BR" sz="3200" b="1" dirty="0">
              <a:solidFill>
                <a:schemeClr val="accent1">
                  <a:lumMod val="75000"/>
                </a:schemeClr>
              </a:solidFill>
              <a:cs typeface="Calibri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D42E6F8-B7F4-C46F-1542-F3D252048790}"/>
              </a:ext>
            </a:extLst>
          </p:cNvPr>
          <p:cNvSpPr txBox="1"/>
          <p:nvPr/>
        </p:nvSpPr>
        <p:spPr>
          <a:xfrm>
            <a:off x="3969327" y="498649"/>
            <a:ext cx="14619915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t-BR" sz="2800" b="1" dirty="0">
                <a:solidFill>
                  <a:srgbClr val="007373"/>
                </a:solidFill>
                <a:cs typeface="Calibri"/>
              </a:rPr>
              <a:t>Medidas adotadas, nos limites da Diretoria de Fiscalização, sobre irregularidades em reembolso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05129123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Espaço Reservado para Número de Slide 4"/>
          <p:cNvSpPr txBox="1">
            <a:spLocks/>
          </p:cNvSpPr>
          <p:nvPr/>
        </p:nvSpPr>
        <p:spPr bwMode="auto">
          <a:xfrm>
            <a:off x="9360025" y="9792623"/>
            <a:ext cx="714375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pt-BR"/>
            </a:defPPr>
            <a:lvl1pPr marL="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9718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4290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8862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fld id="{EDD22ECE-E2E5-4CA8-AC91-7521BB877610}" type="slidenum">
              <a:rPr lang="pt-BR" altLang="pt-BR" sz="1800" dirty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6</a:t>
            </a:fld>
            <a:endParaRPr lang="pt-BR" altLang="pt-BR" sz="18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DB985107-BFB6-46F2-875A-804E153DB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1" y="-16"/>
            <a:ext cx="18286400" cy="1269888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4EC08BCE-2945-4867-85BB-D4D77E75DFDB}"/>
              </a:ext>
            </a:extLst>
          </p:cNvPr>
          <p:cNvSpPr txBox="1"/>
          <p:nvPr/>
        </p:nvSpPr>
        <p:spPr>
          <a:xfrm>
            <a:off x="2519265" y="9808583"/>
            <a:ext cx="184731" cy="30777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endParaRPr lang="pt-BR" sz="1400" dirty="0">
              <a:cs typeface="Calibri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A4015D5-23F9-D68A-B72D-6E0292FF3FDB}"/>
              </a:ext>
            </a:extLst>
          </p:cNvPr>
          <p:cNvSpPr txBox="1"/>
          <p:nvPr/>
        </p:nvSpPr>
        <p:spPr>
          <a:xfrm>
            <a:off x="571500" y="4229100"/>
            <a:ext cx="17144999" cy="6309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endParaRPr lang="en-US" dirty="0">
              <a:solidFill>
                <a:srgbClr val="162937"/>
              </a:solidFill>
              <a:latin typeface="rawline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45F5643-0818-DD21-A4F5-C85E3683A518}"/>
              </a:ext>
            </a:extLst>
          </p:cNvPr>
          <p:cNvSpPr txBox="1"/>
          <p:nvPr/>
        </p:nvSpPr>
        <p:spPr>
          <a:xfrm>
            <a:off x="587829" y="1632857"/>
            <a:ext cx="17700169" cy="6309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162937"/>
              </a:solidFill>
              <a:latin typeface="rawline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503A9D8-68CE-B8E4-6D46-8EA98BB86231}"/>
              </a:ext>
            </a:extLst>
          </p:cNvPr>
          <p:cNvSpPr txBox="1"/>
          <p:nvPr/>
        </p:nvSpPr>
        <p:spPr>
          <a:xfrm>
            <a:off x="53569" y="1442653"/>
            <a:ext cx="18093180" cy="79340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 algn="just">
              <a:lnSpc>
                <a:spcPct val="114999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NIP MEDIAÇÃO DE CONFLITOS – realizado nos dias 19 e 20 de abril, na cidade do Rio de Janeiro. Foi feita discussão do instrumento da NIP, bem como foram tratadas as medidas que a época a DIFIS já havia realizado para ajudar no enfrentamento dos pedidos de reembolso em que não ocorreu o desembolso prévio.</a:t>
            </a:r>
          </a:p>
          <a:p>
            <a:pPr algn="just">
              <a:lnSpc>
                <a:spcPct val="114999"/>
              </a:lnSpc>
              <a:spcAft>
                <a:spcPts val="1000"/>
              </a:spcAft>
            </a:pPr>
            <a:endParaRPr lang="pt-BR" sz="3200" b="1" dirty="0">
              <a:solidFill>
                <a:schemeClr val="accent1">
                  <a:lumMod val="75000"/>
                </a:schemeClr>
              </a:solidFill>
              <a:cs typeface="Calibri"/>
            </a:endParaRPr>
          </a:p>
          <a:p>
            <a:pPr marL="457200" indent="-457200" algn="just">
              <a:lnSpc>
                <a:spcPct val="114999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2º Encontro do Fórum das Agências Reguladoras Nacionais sobre Processo Sancionador e Regulação Responsiva – promovido pela DIFIS em Brasília, nos dias 23 e 24 de maio. Intercâmbio de informações entre agências reguladoras sobre modelo e práticas envolvendo fiscalização responsiva.</a:t>
            </a:r>
          </a:p>
          <a:p>
            <a:pPr algn="just">
              <a:lnSpc>
                <a:spcPct val="114999"/>
              </a:lnSpc>
              <a:spcAft>
                <a:spcPts val="1000"/>
              </a:spcAft>
            </a:pPr>
            <a:endParaRPr lang="pt-BR" sz="3200" b="1" dirty="0">
              <a:solidFill>
                <a:schemeClr val="accent1">
                  <a:lumMod val="75000"/>
                </a:schemeClr>
              </a:solidFill>
              <a:cs typeface="Calibri"/>
            </a:endParaRPr>
          </a:p>
          <a:p>
            <a:pPr marL="457200" indent="-457200" algn="just">
              <a:lnSpc>
                <a:spcPct val="114999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Evento ANS com Você (Edição </a:t>
            </a:r>
            <a:r>
              <a:rPr lang="pt-BR" sz="3200" b="1" dirty="0" err="1">
                <a:solidFill>
                  <a:schemeClr val="accent1">
                    <a:lumMod val="75000"/>
                  </a:schemeClr>
                </a:solidFill>
                <a:cs typeface="Calibri"/>
              </a:rPr>
              <a:t>PROCONs</a:t>
            </a: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) – realizado no período de 6 a 10 de novembro, em 12 cidades, em todas as regiões do Brasil. Escopo foi atualizar os servidores dos Procons sobre as regras da saúde suplementar e auxiliar o atendimento dos cidadãos que buscaram ajuda para esclarecer dúvidas ou relatar problemas sobres seus planos de saúde, bem como estabelecer parcerias com tais entidades.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D42E6F8-B7F4-C46F-1542-F3D252048790}"/>
              </a:ext>
            </a:extLst>
          </p:cNvPr>
          <p:cNvSpPr txBox="1"/>
          <p:nvPr/>
        </p:nvSpPr>
        <p:spPr>
          <a:xfrm>
            <a:off x="5930832" y="542612"/>
            <a:ext cx="12204140" cy="6309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BR" b="1" dirty="0">
                <a:solidFill>
                  <a:srgbClr val="007373"/>
                </a:solidFill>
                <a:cs typeface="Calibri"/>
              </a:rPr>
              <a:t>Eventos realizados pela DIFIS no ano de 2023</a:t>
            </a:r>
          </a:p>
        </p:txBody>
      </p:sp>
    </p:spTree>
    <p:extLst>
      <p:ext uri="{BB962C8B-B14F-4D97-AF65-F5344CB8AC3E}">
        <p14:creationId xmlns:p14="http://schemas.microsoft.com/office/powerpoint/2010/main" val="328810603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Espaço Reservado para Número de Slide 4"/>
          <p:cNvSpPr txBox="1">
            <a:spLocks/>
          </p:cNvSpPr>
          <p:nvPr/>
        </p:nvSpPr>
        <p:spPr bwMode="auto">
          <a:xfrm>
            <a:off x="9360025" y="9792623"/>
            <a:ext cx="714375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pt-BR"/>
            </a:defPPr>
            <a:lvl1pPr marL="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9718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4290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8862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fld id="{EDD22ECE-E2E5-4CA8-AC91-7521BB877610}" type="slidenum">
              <a:rPr lang="pt-BR" altLang="pt-BR" sz="1800" dirty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7</a:t>
            </a:fld>
            <a:endParaRPr lang="pt-BR" altLang="pt-BR" sz="18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DB985107-BFB6-46F2-875A-804E153DB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1" y="-16"/>
            <a:ext cx="18286400" cy="1269888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4EC08BCE-2945-4867-85BB-D4D77E75DFDB}"/>
              </a:ext>
            </a:extLst>
          </p:cNvPr>
          <p:cNvSpPr txBox="1"/>
          <p:nvPr/>
        </p:nvSpPr>
        <p:spPr>
          <a:xfrm>
            <a:off x="2519265" y="9808583"/>
            <a:ext cx="184731" cy="30777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endParaRPr lang="pt-BR" sz="1400" dirty="0">
              <a:cs typeface="Calibri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A4015D5-23F9-D68A-B72D-6E0292FF3FDB}"/>
              </a:ext>
            </a:extLst>
          </p:cNvPr>
          <p:cNvSpPr txBox="1"/>
          <p:nvPr/>
        </p:nvSpPr>
        <p:spPr>
          <a:xfrm>
            <a:off x="571500" y="4229100"/>
            <a:ext cx="17144999" cy="6309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endParaRPr lang="en-US" dirty="0">
              <a:solidFill>
                <a:srgbClr val="162937"/>
              </a:solidFill>
              <a:latin typeface="rawline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45F5643-0818-DD21-A4F5-C85E3683A518}"/>
              </a:ext>
            </a:extLst>
          </p:cNvPr>
          <p:cNvSpPr txBox="1"/>
          <p:nvPr/>
        </p:nvSpPr>
        <p:spPr>
          <a:xfrm>
            <a:off x="587829" y="1632857"/>
            <a:ext cx="17700169" cy="6309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162937"/>
              </a:solidFill>
              <a:latin typeface="rawline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503A9D8-68CE-B8E4-6D46-8EA98BB86231}"/>
              </a:ext>
            </a:extLst>
          </p:cNvPr>
          <p:cNvSpPr txBox="1"/>
          <p:nvPr/>
        </p:nvSpPr>
        <p:spPr>
          <a:xfrm>
            <a:off x="53569" y="1442653"/>
            <a:ext cx="18093180" cy="1635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 algn="just">
              <a:lnSpc>
                <a:spcPct val="114999"/>
              </a:lnSpc>
              <a:spcAft>
                <a:spcPts val="1000"/>
              </a:spcAft>
              <a:buFont typeface="Arial"/>
              <a:buChar char="•"/>
            </a:pP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Criação de nova Gerência (Gerência de Boas Práticas), com concentração das atividades de fiscalização que representam a prevenção de infrações, indução a boas práticas e ações educativas nas atividades fiscalizatórias. Duas Coordenadorias: a COAJU, que trata hoje dos Termos de Compromisso e Termos de Compromisso de Ajustamento de Conduta, considerando que tais instrumentos visam ao realinhamento da conduta do ente regulado; e a nova COPLA (Coordenadoria de Fiscalização Planejada), que executa as novas ações de fiscalização planejada, além das hoje previstas para o Programa de Intervenção Fiscalizatória.</a:t>
            </a:r>
          </a:p>
          <a:p>
            <a:pPr algn="just">
              <a:lnSpc>
                <a:spcPct val="114999"/>
              </a:lnSpc>
              <a:spcAft>
                <a:spcPts val="1000"/>
              </a:spcAft>
            </a:pPr>
            <a:endParaRPr lang="pt-BR" sz="3200" b="1" dirty="0">
              <a:solidFill>
                <a:schemeClr val="accent1">
                  <a:lumMod val="75000"/>
                </a:schemeClr>
              </a:solidFill>
              <a:cs typeface="Calibri"/>
            </a:endParaRPr>
          </a:p>
          <a:p>
            <a:pPr marL="457200" indent="-457200" algn="just">
              <a:lnSpc>
                <a:spcPct val="114999"/>
              </a:lnSpc>
              <a:spcAft>
                <a:spcPts val="1000"/>
              </a:spcAft>
              <a:buFont typeface="Arial"/>
              <a:buChar char="•"/>
            </a:pP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Criação da APFF – Ações Planejadas Focais da Fiscalização.</a:t>
            </a:r>
          </a:p>
          <a:p>
            <a:pPr algn="just">
              <a:lnSpc>
                <a:spcPct val="114999"/>
              </a:lnSpc>
              <a:spcAft>
                <a:spcPts val="1000"/>
              </a:spcAft>
            </a:pPr>
            <a:endParaRPr lang="pt-BR" sz="3200" b="1" dirty="0">
              <a:solidFill>
                <a:schemeClr val="accent1">
                  <a:lumMod val="75000"/>
                </a:schemeClr>
              </a:solidFill>
              <a:cs typeface="Calibri"/>
            </a:endParaRPr>
          </a:p>
          <a:p>
            <a:pPr marL="457200" indent="-457200" algn="just">
              <a:lnSpc>
                <a:spcPct val="114999"/>
              </a:lnSpc>
              <a:spcAft>
                <a:spcPts val="1000"/>
              </a:spcAft>
              <a:buFont typeface="Arial"/>
              <a:buChar char="•"/>
            </a:pP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Intervenção Fiscalizatória – suspensão do 15º e 16º ciclos para que a DIFIS possa reavaliar os critérios para a seleção e exclusão de operadoras e administradoras de benefícios para compor os Planos Semestrais de Intervenção Fiscalizatória, além de revisar a metodologia de cálculo do Indicador de Fiscalização.</a:t>
            </a:r>
          </a:p>
          <a:p>
            <a:pPr marL="457200" indent="-457200" algn="just">
              <a:lnSpc>
                <a:spcPct val="114999"/>
              </a:lnSpc>
              <a:spcAft>
                <a:spcPts val="1000"/>
              </a:spcAft>
              <a:buFont typeface="Arial"/>
              <a:buChar char="•"/>
            </a:pPr>
            <a:endParaRPr lang="pt-BR" sz="3200" b="1" dirty="0">
              <a:solidFill>
                <a:schemeClr val="accent1">
                  <a:lumMod val="75000"/>
                </a:schemeClr>
              </a:solidFill>
              <a:cs typeface="Calibri"/>
            </a:endParaRPr>
          </a:p>
          <a:p>
            <a:pPr algn="just"/>
            <a:endParaRPr lang="pt-BR" dirty="0">
              <a:cs typeface="Calibri"/>
            </a:endParaRPr>
          </a:p>
          <a:p>
            <a:pPr algn="just"/>
            <a:endParaRPr lang="pt-BR" dirty="0">
              <a:cs typeface="Calibri"/>
            </a:endParaRPr>
          </a:p>
          <a:p>
            <a:endParaRPr lang="pt-BR" dirty="0">
              <a:cs typeface="Calibri"/>
            </a:endParaRPr>
          </a:p>
          <a:p>
            <a:endParaRPr lang="pt-BR" dirty="0">
              <a:cs typeface="Calibri"/>
            </a:endParaRPr>
          </a:p>
          <a:p>
            <a:endParaRPr lang="pt-BR" dirty="0">
              <a:cs typeface="Calibri"/>
            </a:endParaRPr>
          </a:p>
          <a:p>
            <a:endParaRPr lang="pt-BR" dirty="0">
              <a:cs typeface="Calibri"/>
            </a:endParaRPr>
          </a:p>
          <a:p>
            <a:endParaRPr lang="pt-BR" dirty="0">
              <a:cs typeface="Calibri"/>
            </a:endParaRPr>
          </a:p>
          <a:p>
            <a:endParaRPr lang="pt-BR" dirty="0">
              <a:cs typeface="Calibri"/>
            </a:endParaRPr>
          </a:p>
          <a:p>
            <a:endParaRPr lang="pt-BR" dirty="0">
              <a:cs typeface="Calibri"/>
            </a:endParaRPr>
          </a:p>
          <a:p>
            <a:endParaRPr lang="pt-BR" dirty="0">
              <a:cs typeface="Calibri"/>
            </a:endParaRPr>
          </a:p>
          <a:p>
            <a:endParaRPr lang="pt-BR" dirty="0">
              <a:cs typeface="Calibri"/>
            </a:endParaRPr>
          </a:p>
          <a:p>
            <a:endParaRPr lang="pt-BR" dirty="0">
              <a:cs typeface="Calibri"/>
            </a:endParaRPr>
          </a:p>
          <a:p>
            <a:endParaRPr lang="pt-BR" dirty="0">
              <a:cs typeface="Calibri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D42E6F8-B7F4-C46F-1542-F3D252048790}"/>
              </a:ext>
            </a:extLst>
          </p:cNvPr>
          <p:cNvSpPr txBox="1"/>
          <p:nvPr/>
        </p:nvSpPr>
        <p:spPr>
          <a:xfrm>
            <a:off x="5930832" y="542612"/>
            <a:ext cx="12204140" cy="6309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pt-BR" b="1" dirty="0">
                <a:solidFill>
                  <a:srgbClr val="007373"/>
                </a:solidFill>
                <a:cs typeface="Calibri"/>
              </a:rPr>
              <a:t>Criação da Gerência de Boas Práticas - GEBOP</a:t>
            </a:r>
          </a:p>
        </p:txBody>
      </p:sp>
    </p:spTree>
    <p:extLst>
      <p:ext uri="{BB962C8B-B14F-4D97-AF65-F5344CB8AC3E}">
        <p14:creationId xmlns:p14="http://schemas.microsoft.com/office/powerpoint/2010/main" val="881530109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DB985107-BFB6-46F2-875A-804E153DB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1" y="-16"/>
            <a:ext cx="18286400" cy="1269888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4EC08BCE-2945-4867-85BB-D4D77E75DFDB}"/>
              </a:ext>
            </a:extLst>
          </p:cNvPr>
          <p:cNvSpPr txBox="1"/>
          <p:nvPr/>
        </p:nvSpPr>
        <p:spPr>
          <a:xfrm>
            <a:off x="2519265" y="9808583"/>
            <a:ext cx="184731" cy="30777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endParaRPr lang="pt-BR" sz="1400" dirty="0">
              <a:cs typeface="Calibri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A4015D5-23F9-D68A-B72D-6E0292FF3FDB}"/>
              </a:ext>
            </a:extLst>
          </p:cNvPr>
          <p:cNvSpPr txBox="1"/>
          <p:nvPr/>
        </p:nvSpPr>
        <p:spPr>
          <a:xfrm>
            <a:off x="571500" y="4229100"/>
            <a:ext cx="17144999" cy="6309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endParaRPr lang="en-US" dirty="0">
              <a:solidFill>
                <a:srgbClr val="162937"/>
              </a:solidFill>
              <a:latin typeface="rawline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503A9D8-68CE-B8E4-6D46-8EA98BB86231}"/>
              </a:ext>
            </a:extLst>
          </p:cNvPr>
          <p:cNvSpPr txBox="1"/>
          <p:nvPr/>
        </p:nvSpPr>
        <p:spPr>
          <a:xfrm>
            <a:off x="1111827" y="1955430"/>
            <a:ext cx="9144000" cy="6309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t-BR" b="1" dirty="0">
                <a:solidFill>
                  <a:srgbClr val="00737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AÇÕES PLANEJADAS FOCAIS DE FISCALIZAÇÃO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D42E6F8-B7F4-C46F-1542-F3D252048790}"/>
              </a:ext>
            </a:extLst>
          </p:cNvPr>
          <p:cNvSpPr txBox="1"/>
          <p:nvPr/>
        </p:nvSpPr>
        <p:spPr>
          <a:xfrm>
            <a:off x="4827397" y="567522"/>
            <a:ext cx="13460603" cy="6309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pt-BR" b="1" dirty="0">
                <a:solidFill>
                  <a:srgbClr val="007373"/>
                </a:solidFill>
              </a:rPr>
              <a:t>Ações Planejadas Focais de Fiscalização - APFF</a:t>
            </a:r>
            <a:endParaRPr lang="pt-BR" dirty="0">
              <a:ea typeface="+mn-lt"/>
              <a:cs typeface="+mn-lt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59B6EDA5-AF55-B083-2745-B4DB5E7E97B8}"/>
              </a:ext>
            </a:extLst>
          </p:cNvPr>
          <p:cNvSpPr txBox="1"/>
          <p:nvPr/>
        </p:nvSpPr>
        <p:spPr>
          <a:xfrm>
            <a:off x="392180" y="3131727"/>
            <a:ext cx="10088250" cy="33547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Objetivos: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Selecionar agentes de mercado com base em índice que avalia</a:t>
            </a: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latin typeface="Calibri"/>
                <a:ea typeface="Times New Roman" panose="02020603050405020304" pitchFamily="18" charset="0"/>
                <a:cs typeface="Calibri"/>
              </a:rPr>
              <a:t> a entrada de</a:t>
            </a: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 reclamações apresentadas à ANS</a:t>
            </a: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latin typeface="Calibri"/>
                <a:ea typeface="Times New Roman" panose="02020603050405020304" pitchFamily="18" charset="0"/>
                <a:cs typeface="Calibri"/>
              </a:rPr>
              <a:t>;</a:t>
            </a:r>
            <a:endParaRPr lang="pt-BR" sz="3200" b="1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Analisar o teor das demandas de reclamação à ANS, a fim de identificar os assuntos mais recorrentes nos relatos dos beneficiários;</a:t>
            </a:r>
            <a:endParaRPr lang="pt-BR" sz="3200" b="1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C6209F5D-8546-59A7-199E-6BCD04D5EE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92815" y="1427755"/>
            <a:ext cx="6603002" cy="4422476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EC8539C7-0DCD-149A-73DE-E0A53BAF7396}"/>
              </a:ext>
            </a:extLst>
          </p:cNvPr>
          <p:cNvSpPr txBox="1"/>
          <p:nvPr/>
        </p:nvSpPr>
        <p:spPr>
          <a:xfrm>
            <a:off x="392180" y="6486492"/>
            <a:ext cx="1750363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Apontar, ao ente regulado selecionado, os </a:t>
            </a: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assuntos mais recorrentes nas reclamações e </a:t>
            </a: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possíveis falhas nos fluxos de trabalho;</a:t>
            </a:r>
            <a:endParaRPr lang="pt-BR" sz="3200" b="1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Estimular a autorregulação, pela </a:t>
            </a: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reavaliação e </a:t>
            </a: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correção dos processos de trabalho </a:t>
            </a: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necessários à redução das reclamações, de acordo com um prazo pré-estabelecido; e</a:t>
            </a:r>
            <a:endParaRPr lang="pt-BR" sz="3200" b="1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Monitorar a evolução das demandas de reclamação, a partir da adoção das medidas corretivas.</a:t>
            </a:r>
            <a:endParaRPr lang="pt-BR" sz="3200" b="1" dirty="0">
              <a:solidFill>
                <a:schemeClr val="accent1">
                  <a:lumMod val="7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764909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áfico 2">
            <a:extLst>
              <a:ext uri="{FF2B5EF4-FFF2-40B4-BE49-F238E27FC236}">
                <a16:creationId xmlns:a16="http://schemas.microsoft.com/office/drawing/2014/main" id="{87FD1565-FBAF-4FD9-BF84-AA277F9F0C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24300" y="4664621"/>
            <a:ext cx="10439400" cy="1704975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7EEC4957-EE9B-41F0-B505-D1094BB77855}"/>
              </a:ext>
            </a:extLst>
          </p:cNvPr>
          <p:cNvSpPr txBox="1">
            <a:spLocks/>
          </p:cNvSpPr>
          <p:nvPr/>
        </p:nvSpPr>
        <p:spPr bwMode="auto">
          <a:xfrm>
            <a:off x="795" y="1687513"/>
            <a:ext cx="18286413" cy="2378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Aft>
                <a:spcPts val="1800"/>
              </a:spcAft>
              <a:defRPr/>
            </a:pPr>
            <a:r>
              <a:rPr lang="pt-BR" altLang="pt-BR" sz="6600" b="1" dirty="0">
                <a:solidFill>
                  <a:srgbClr val="006E89"/>
                </a:solidFill>
                <a:latin typeface="+mn-lt"/>
              </a:rPr>
              <a:t>Obrigada!</a:t>
            </a:r>
            <a:endParaRPr lang="pt-BR" altLang="pt-BR" sz="6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37995476"/>
      </p:ext>
    </p:extLst>
  </p:cSld>
  <p:clrMapOvr>
    <a:masterClrMapping/>
  </p:clrMapOvr>
  <p:transition spd="slow">
    <p:push dir="u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2_Personalizar design">
  <a:themeElements>
    <a:clrScheme name="Personalizada 2">
      <a:dk1>
        <a:srgbClr val="333333"/>
      </a:dk1>
      <a:lt1>
        <a:srgbClr val="FFFFFF"/>
      </a:lt1>
      <a:dk2>
        <a:srgbClr val="FFFFFF"/>
      </a:dk2>
      <a:lt2>
        <a:srgbClr val="FFFFFF"/>
      </a:lt2>
      <a:accent1>
        <a:srgbClr val="006E89"/>
      </a:accent1>
      <a:accent2>
        <a:srgbClr val="6D983F"/>
      </a:accent2>
      <a:accent3>
        <a:srgbClr val="F47521"/>
      </a:accent3>
      <a:accent4>
        <a:srgbClr val="A05A09"/>
      </a:accent4>
      <a:accent5>
        <a:srgbClr val="D6BF16"/>
      </a:accent5>
      <a:accent6>
        <a:srgbClr val="A5BFDE"/>
      </a:accent6>
      <a:hlink>
        <a:srgbClr val="195214"/>
      </a:hlink>
      <a:folHlink>
        <a:srgbClr val="6836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81460E7A2329C4686A1D48E751DEA59" ma:contentTypeVersion="12" ma:contentTypeDescription="Crie um novo documento." ma:contentTypeScope="" ma:versionID="009536e5304e541736a1389bce751596">
  <xsd:schema xmlns:xsd="http://www.w3.org/2001/XMLSchema" xmlns:xs="http://www.w3.org/2001/XMLSchema" xmlns:p="http://schemas.microsoft.com/office/2006/metadata/properties" xmlns:ns2="dca159eb-3851-4f07-a5e9-b299181a21a9" xmlns:ns3="983d7440-1c6c-43da-b94d-e4fefead9931" targetNamespace="http://schemas.microsoft.com/office/2006/metadata/properties" ma:root="true" ma:fieldsID="a3aacf072384dc522d26a906f35d34c6" ns2:_="" ns3:_="">
    <xsd:import namespace="dca159eb-3851-4f07-a5e9-b299181a21a9"/>
    <xsd:import namespace="983d7440-1c6c-43da-b94d-e4fefead99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a159eb-3851-4f07-a5e9-b299181a21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3d7440-1c6c-43da-b94d-e4fefead993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F3C2387-1A42-477C-BEBC-BBCF02E243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FFCCD0-325E-4431-A621-071CD5EF1C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a159eb-3851-4f07-a5e9-b299181a21a9"/>
    <ds:schemaRef ds:uri="983d7440-1c6c-43da-b94d-e4fefead99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DC9E053-89DA-4AC9-900D-D6D60A3BAE3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10933</TotalTime>
  <Words>981</Words>
  <Application>Microsoft Office PowerPoint</Application>
  <PresentationFormat>Personalizar</PresentationFormat>
  <Paragraphs>108</Paragraphs>
  <Slides>9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rawline</vt:lpstr>
      <vt:lpstr>Wingdings</vt:lpstr>
      <vt:lpstr>2_Personalizar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Expertise</dc:title>
  <dc:creator>Expertise Inteligencia e pesquisa de mercado</dc:creator>
  <cp:lastModifiedBy>Jaqueline Lima Fernandes</cp:lastModifiedBy>
  <cp:revision>4070</cp:revision>
  <dcterms:created xsi:type="dcterms:W3CDTF">2016-01-16T10:55:01Z</dcterms:created>
  <dcterms:modified xsi:type="dcterms:W3CDTF">2023-12-12T19:13:21Z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0x010100F81460E7A2329C4686A1D48E751DEA59</vt:lpwstr>
  </property>
</Properties>
</file>