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92" r:id="rId21"/>
    <p:sldId id="290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0" r:id="rId30"/>
    <p:sldId id="279" r:id="rId31"/>
    <p:sldId id="287" r:id="rId32"/>
    <p:sldId id="288" r:id="rId33"/>
    <p:sldId id="289" r:id="rId34"/>
    <p:sldId id="277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1A16-9868-41C3-A6DB-7ECF8BBCC6E1}" type="datetimeFigureOut">
              <a:rPr lang="pt-BR" smtClean="0"/>
              <a:t>24/3/2015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1A5E-886E-441B-8335-3A0EEE750B1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1A16-9868-41C3-A6DB-7ECF8BBCC6E1}" type="datetimeFigureOut">
              <a:rPr lang="pt-BR" smtClean="0"/>
              <a:t>24/3/2015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1A5E-886E-441B-8335-3A0EEE750B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1A16-9868-41C3-A6DB-7ECF8BBCC6E1}" type="datetimeFigureOut">
              <a:rPr lang="pt-BR" smtClean="0"/>
              <a:t>24/3/2015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1A5E-886E-441B-8335-3A0EEE750B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1A16-9868-41C3-A6DB-7ECF8BBCC6E1}" type="datetimeFigureOut">
              <a:rPr lang="pt-BR" smtClean="0"/>
              <a:t>24/3/2015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1A5E-886E-441B-8335-3A0EEE750B1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1A16-9868-41C3-A6DB-7ECF8BBCC6E1}" type="datetimeFigureOut">
              <a:rPr lang="pt-BR" smtClean="0"/>
              <a:t>24/3/2015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1A5E-886E-441B-8335-3A0EEE750B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1A16-9868-41C3-A6DB-7ECF8BBCC6E1}" type="datetimeFigureOut">
              <a:rPr lang="pt-BR" smtClean="0"/>
              <a:t>24/3/2015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1A5E-886E-441B-8335-3A0EEE750B1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1A16-9868-41C3-A6DB-7ECF8BBCC6E1}" type="datetimeFigureOut">
              <a:rPr lang="pt-BR" smtClean="0"/>
              <a:t>24/3/2015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1A5E-886E-441B-8335-3A0EEE750B1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1A16-9868-41C3-A6DB-7ECF8BBCC6E1}" type="datetimeFigureOut">
              <a:rPr lang="pt-BR" smtClean="0"/>
              <a:t>24/3/2015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1A5E-886E-441B-8335-3A0EEE750B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1A16-9868-41C3-A6DB-7ECF8BBCC6E1}" type="datetimeFigureOut">
              <a:rPr lang="pt-BR" smtClean="0"/>
              <a:t>24/3/2015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1A5E-886E-441B-8335-3A0EEE750B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1A16-9868-41C3-A6DB-7ECF8BBCC6E1}" type="datetimeFigureOut">
              <a:rPr lang="pt-BR" smtClean="0"/>
              <a:t>24/3/2015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1A5E-886E-441B-8335-3A0EEE750B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1A16-9868-41C3-A6DB-7ECF8BBCC6E1}" type="datetimeFigureOut">
              <a:rPr lang="pt-BR" smtClean="0"/>
              <a:t>24/3/2015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1A5E-886E-441B-8335-3A0EEE750B1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7B1A16-9868-41C3-A6DB-7ECF8BBCC6E1}" type="datetimeFigureOut">
              <a:rPr lang="pt-BR" smtClean="0"/>
              <a:t>24/3/2015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731A5E-886E-441B-8335-3A0EEE750B15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.gov.br/aans/transparencia-institucional/515-agenda-regulatoria?funcao=expande1&amp;aname=#acao19" TargetMode="External"/><Relationship Id="rId2" Type="http://schemas.openxmlformats.org/officeDocument/2006/relationships/hyperlink" Target="http://www.ans.gov.br/component/content/article/10-transparencia-institucional/1645-agenda-regulatoria-temas-envolvid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s.gov.br/aans/transparencia-institucional/515-agenda-regulatoria?funcao=expande1&amp;aname=#acao22" TargetMode="External"/><Relationship Id="rId5" Type="http://schemas.openxmlformats.org/officeDocument/2006/relationships/hyperlink" Target="http://www.ans.gov.br/aans/transparencia-institucional/515-agenda-regulatoria?funcao=expande1&amp;aname=#acao21" TargetMode="External"/><Relationship Id="rId4" Type="http://schemas.openxmlformats.org/officeDocument/2006/relationships/hyperlink" Target="http://www.ans.gov.br/aans/transparencia-institucional/515-agenda-regulatoria?funcao=expande1&amp;aname=#acao2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uol.com.br/undefined/compose?to=cbhpm@amb.org.br" TargetMode="External"/><Relationship Id="rId2" Type="http://schemas.openxmlformats.org/officeDocument/2006/relationships/hyperlink" Target="http://mail.uol.com.br/undefined/compose?to=cosaude@ans.gov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mail.uol.com.br/ajuda/alerta-emails-falsos.jhtm" TargetMode="External"/><Relationship Id="rId5" Type="http://schemas.openxmlformats.org/officeDocument/2006/relationships/hyperlink" Target="http://mail.uol.com.br/attachment?msg_id=ODc1NDg&amp;folder=INBOX&amp;all=true" TargetMode="External"/><Relationship Id="rId4" Type="http://schemas.openxmlformats.org/officeDocument/2006/relationships/hyperlink" Target="http://www.ans.gov.b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96552" y="476672"/>
            <a:ext cx="9392831" cy="1584176"/>
          </a:xfrm>
        </p:spPr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AVALIAÇAO GERIATRICA AMPLA</a:t>
            </a:r>
            <a:br>
              <a:rPr lang="pt-BR" dirty="0" smtClean="0">
                <a:solidFill>
                  <a:schemeClr val="accent1"/>
                </a:solidFill>
              </a:rPr>
            </a:b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3356992"/>
            <a:ext cx="7128792" cy="1944216"/>
          </a:xfrm>
        </p:spPr>
        <p:txBody>
          <a:bodyPr/>
          <a:lstStyle/>
          <a:p>
            <a:r>
              <a:rPr lang="pt-BR" sz="4000" dirty="0">
                <a:solidFill>
                  <a:schemeClr val="accent1"/>
                </a:solidFill>
              </a:rPr>
              <a:t>Sociedade Brasileira de Geriatria e Gerontologia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27784" y="634067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www.sbgg.com.br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79912" y="1700808"/>
            <a:ext cx="2448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600" b="1" dirty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AGA</a:t>
            </a:r>
          </a:p>
        </p:txBody>
      </p:sp>
    </p:spTree>
    <p:extLst>
      <p:ext uri="{BB962C8B-B14F-4D97-AF65-F5344CB8AC3E}">
        <p14:creationId xmlns:p14="http://schemas.microsoft.com/office/powerpoint/2010/main" val="14998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"/>
            <a:ext cx="914400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6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05808" cy="1078056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>
                <a:solidFill>
                  <a:schemeClr val="accent1"/>
                </a:solidFill>
              </a:rPr>
              <a:t>DEFINIÇÃO </a:t>
            </a:r>
            <a:r>
              <a:rPr lang="pt-BR" dirty="0">
                <a:solidFill>
                  <a:schemeClr val="accent1"/>
                </a:solidFill>
              </a:rPr>
              <a:t/>
            </a:r>
            <a:br>
              <a:rPr lang="pt-BR" dirty="0">
                <a:solidFill>
                  <a:schemeClr val="accent1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08912" cy="5040560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endParaRPr lang="pt-BR" dirty="0"/>
          </a:p>
          <a:p>
            <a:pPr marL="45720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	A </a:t>
            </a:r>
            <a:r>
              <a:rPr lang="pt-BR" b="1" dirty="0">
                <a:solidFill>
                  <a:schemeClr val="accent1"/>
                </a:solidFill>
              </a:rPr>
              <a:t>AGA é definida como um processo diagnóstico multidimensional, freqüentemente interdisciplinar, que serve para determinar as deficiências ou habilidades dos pontos de vista médico, psicossocial e funcional, com o objetivo de formular um plano terapêutico e de acompanhamento , coordenado e integrado, a longo prazo visando a recuperação e/ou a manutenção da capacidade funcional. </a:t>
            </a:r>
            <a:endParaRPr lang="pt-BR" dirty="0">
              <a:solidFill>
                <a:schemeClr val="accent1"/>
              </a:solidFill>
            </a:endParaRPr>
          </a:p>
          <a:p>
            <a:pPr marL="45720" indent="0" algn="just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	Difere </a:t>
            </a:r>
            <a:r>
              <a:rPr lang="pt-BR" b="1" dirty="0">
                <a:solidFill>
                  <a:schemeClr val="accent1"/>
                </a:solidFill>
              </a:rPr>
              <a:t>do exame clínico padrão por enfatizar a avaliação das capacidades cognitiva e funcional e dos aspectos psicossociais da vida do idoso e por basear-se em escalas e testes que permitem quantificar o grau de incapacidade. </a:t>
            </a:r>
            <a:endParaRPr lang="pt-BR" dirty="0">
              <a:solidFill>
                <a:schemeClr val="accent1"/>
              </a:solidFill>
            </a:endParaRPr>
          </a:p>
          <a:p>
            <a:pPr algn="just"/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>
                <a:solidFill>
                  <a:schemeClr val="accent1"/>
                </a:solidFill>
              </a:rPr>
              <a:t>AVALIAÇÃO GERIÁTRICA AMPLA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21196" y="1124744"/>
            <a:ext cx="8229600" cy="43819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45720" indent="0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	História</a:t>
            </a:r>
            <a:r>
              <a:rPr lang="pt-BR" b="1" dirty="0">
                <a:solidFill>
                  <a:schemeClr val="accent1"/>
                </a:solidFill>
              </a:rPr>
              <a:t>, exame físico tradicionais não são suficientes para um levantamento das diversas funções necessárias à vida diária do indivíduo idoso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 smtClean="0">
                <a:solidFill>
                  <a:schemeClr val="accent1"/>
                </a:solidFill>
              </a:rPr>
              <a:t>Avaliação </a:t>
            </a:r>
            <a:r>
              <a:rPr lang="pt-BR" b="1" dirty="0">
                <a:solidFill>
                  <a:schemeClr val="accent1"/>
                </a:solidFill>
              </a:rPr>
              <a:t>Geriátrica Eficiente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Permitir diagnóstico funcional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Completa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Estruturada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Não muito extensa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Custo razoável </a:t>
            </a:r>
            <a:endParaRPr lang="pt-BR" dirty="0">
              <a:solidFill>
                <a:schemeClr val="accent1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5626894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1400" b="1" dirty="0">
                <a:solidFill>
                  <a:schemeClr val="accent1"/>
                </a:solidFill>
              </a:rPr>
              <a:t>Paixão Jr. CM, Reichenhein ME. Um revisão sobre os instrumentos de avaliação funcional do idoso. </a:t>
            </a:r>
            <a:r>
              <a:rPr lang="pt-BR" sz="1400" b="1" i="1" dirty="0">
                <a:solidFill>
                  <a:schemeClr val="accent1"/>
                </a:solidFill>
              </a:rPr>
              <a:t>Cad Saúde Pública, </a:t>
            </a:r>
            <a:r>
              <a:rPr lang="pt-BR" sz="1400" b="1" dirty="0">
                <a:solidFill>
                  <a:schemeClr val="accent1"/>
                </a:solidFill>
              </a:rPr>
              <a:t>2005 </a:t>
            </a:r>
            <a:endParaRPr lang="pt-BR" sz="1400" dirty="0">
              <a:solidFill>
                <a:schemeClr val="accent1"/>
              </a:solidFill>
            </a:endParaRPr>
          </a:p>
          <a:p>
            <a:r>
              <a:rPr lang="pt-BR" sz="1400" b="1" dirty="0">
                <a:solidFill>
                  <a:schemeClr val="accent1"/>
                </a:solidFill>
              </a:rPr>
              <a:t>Costa EFA. Avaliação Geriátrica Ampla (AGA). In: Liberman A, Freitas EV, Savioli Neto F, Taddei CFG. </a:t>
            </a:r>
            <a:r>
              <a:rPr lang="pt-BR" sz="1400" b="1" i="1" dirty="0">
                <a:solidFill>
                  <a:schemeClr val="accent1"/>
                </a:solidFill>
              </a:rPr>
              <a:t>Diagnóstico e Tratamento em Cardiologia Geriátrica. </a:t>
            </a:r>
            <a:r>
              <a:rPr lang="pt-BR" sz="1400" b="1" dirty="0">
                <a:solidFill>
                  <a:schemeClr val="accent1"/>
                </a:solidFill>
              </a:rPr>
              <a:t>São Paulo: Manole, 2005 </a:t>
            </a:r>
            <a:endParaRPr lang="pt-BR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659408"/>
            <a:ext cx="878319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1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" y="0"/>
            <a:ext cx="91384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260648"/>
            <a:ext cx="912463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4453880" cy="86203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1"/>
                </a:solidFill>
              </a:rPr>
              <a:t>BENEFÍCIOS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 smtClean="0">
                <a:solidFill>
                  <a:schemeClr val="accent1"/>
                </a:solidFill>
              </a:rPr>
              <a:t>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18864" y="1058304"/>
            <a:ext cx="8229600" cy="4104456"/>
          </a:xfrm>
        </p:spPr>
        <p:txBody>
          <a:bodyPr>
            <a:normAutofit fontScale="85000" lnSpcReduction="20000"/>
          </a:bodyPr>
          <a:lstStyle/>
          <a:p>
            <a:endParaRPr lang="pt-BR" dirty="0"/>
          </a:p>
          <a:p>
            <a:pPr marL="45720" indent="0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	</a:t>
            </a:r>
            <a:r>
              <a:rPr lang="pt-BR" b="1" u="sng" dirty="0" smtClean="0">
                <a:solidFill>
                  <a:schemeClr val="accent1"/>
                </a:solidFill>
              </a:rPr>
              <a:t>Nível </a:t>
            </a:r>
            <a:r>
              <a:rPr lang="pt-BR" b="1" u="sng" dirty="0">
                <a:solidFill>
                  <a:schemeClr val="accent1"/>
                </a:solidFill>
              </a:rPr>
              <a:t>individual</a:t>
            </a:r>
            <a:r>
              <a:rPr lang="pt-BR" b="1" dirty="0">
                <a:solidFill>
                  <a:schemeClr val="accent1"/>
                </a:solidFill>
              </a:rPr>
              <a:t>: </a:t>
            </a:r>
            <a:endParaRPr lang="pt-BR" b="1" dirty="0" smtClean="0">
              <a:solidFill>
                <a:schemeClr val="accent1"/>
              </a:solidFill>
            </a:endParaRPr>
          </a:p>
          <a:p>
            <a:r>
              <a:rPr lang="pt-BR" b="1" dirty="0" smtClean="0">
                <a:solidFill>
                  <a:schemeClr val="accent1"/>
                </a:solidFill>
              </a:rPr>
              <a:t>Melhora </a:t>
            </a:r>
            <a:r>
              <a:rPr lang="pt-BR" b="1" dirty="0">
                <a:solidFill>
                  <a:schemeClr val="accent1"/>
                </a:solidFill>
              </a:rPr>
              <a:t>a acurácia do exame clínico tradicional.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Estabelece o grau e a extensão da incapacidade.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Identifica idosos em risco de declínio funcional. </a:t>
            </a:r>
            <a:endParaRPr lang="pt-BR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pt-BR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	</a:t>
            </a:r>
            <a:r>
              <a:rPr lang="pt-BR" b="1" u="sng" dirty="0" smtClean="0">
                <a:solidFill>
                  <a:schemeClr val="accent1"/>
                </a:solidFill>
              </a:rPr>
              <a:t>Nível </a:t>
            </a:r>
            <a:r>
              <a:rPr lang="pt-BR" b="1" u="sng" dirty="0">
                <a:solidFill>
                  <a:schemeClr val="accent1"/>
                </a:solidFill>
              </a:rPr>
              <a:t>populacional</a:t>
            </a:r>
            <a:r>
              <a:rPr lang="pt-BR" b="1" dirty="0">
                <a:solidFill>
                  <a:schemeClr val="accent1"/>
                </a:solidFill>
              </a:rPr>
              <a:t>: </a:t>
            </a:r>
            <a:endParaRPr lang="pt-BR" b="1" dirty="0" smtClean="0">
              <a:solidFill>
                <a:schemeClr val="accent1"/>
              </a:solidFill>
            </a:endParaRPr>
          </a:p>
          <a:p>
            <a:r>
              <a:rPr lang="pt-BR" b="1" dirty="0" smtClean="0">
                <a:solidFill>
                  <a:schemeClr val="accent1"/>
                </a:solidFill>
              </a:rPr>
              <a:t>Instrumento </a:t>
            </a:r>
            <a:r>
              <a:rPr lang="pt-BR" b="1" dirty="0">
                <a:solidFill>
                  <a:schemeClr val="accent1"/>
                </a:solidFill>
              </a:rPr>
              <a:t>utilizado em estudos clínicos para a avaliação da capacidade funcional e da qualidade de vida.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Identifica populações de risco.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Deve ser utilizado para o planejamento de políticas públicas para o envelhecimento. </a:t>
            </a:r>
            <a:endParaRPr lang="pt-BR" dirty="0">
              <a:solidFill>
                <a:schemeClr val="accent1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515719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sz="1400" b="1" dirty="0">
                <a:solidFill>
                  <a:schemeClr val="accent1"/>
                </a:solidFill>
              </a:rPr>
              <a:t>Costa EFA, Monego ET. Avaliação Geriátrica Ampla. </a:t>
            </a:r>
            <a:r>
              <a:rPr lang="pt-BR" sz="1400" b="1" i="1" dirty="0">
                <a:solidFill>
                  <a:schemeClr val="accent1"/>
                </a:solidFill>
              </a:rPr>
              <a:t>Revista da UFG, </a:t>
            </a:r>
            <a:r>
              <a:rPr lang="pt-BR" sz="1400" b="1" dirty="0">
                <a:solidFill>
                  <a:schemeClr val="accent1"/>
                </a:solidFill>
              </a:rPr>
              <a:t>2003 </a:t>
            </a:r>
            <a:endParaRPr lang="pt-BR" sz="14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• </a:t>
            </a:r>
            <a:r>
              <a:rPr lang="en-US" sz="1400" b="1" dirty="0">
                <a:solidFill>
                  <a:schemeClr val="accent1"/>
                </a:solidFill>
              </a:rPr>
              <a:t>Guralnik JM </a:t>
            </a:r>
            <a:r>
              <a:rPr lang="en-US" sz="1400" b="1" i="1" dirty="0">
                <a:solidFill>
                  <a:schemeClr val="accent1"/>
                </a:solidFill>
              </a:rPr>
              <a:t>et al</a:t>
            </a:r>
            <a:r>
              <a:rPr lang="en-US" sz="1400" b="1" dirty="0">
                <a:solidFill>
                  <a:schemeClr val="accent1"/>
                </a:solidFill>
              </a:rPr>
              <a:t>. Disability as a public health outcome in the aging population. </a:t>
            </a:r>
            <a:r>
              <a:rPr lang="en-US" sz="1400" b="1" i="1" dirty="0">
                <a:solidFill>
                  <a:schemeClr val="accent1"/>
                </a:solidFill>
              </a:rPr>
              <a:t>Annu Rev Public Health</a:t>
            </a:r>
            <a:r>
              <a:rPr lang="en-US" sz="1400" b="1" dirty="0">
                <a:solidFill>
                  <a:schemeClr val="accent1"/>
                </a:solidFill>
              </a:rPr>
              <a:t>, 1996 </a:t>
            </a:r>
            <a:endParaRPr lang="en-US" sz="1400" dirty="0">
              <a:solidFill>
                <a:schemeClr val="accent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67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" y="16302"/>
            <a:ext cx="9137562" cy="68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2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>
                <a:solidFill>
                  <a:schemeClr val="accent1"/>
                </a:solidFill>
              </a:rPr>
              <a:t>PONTOS RELEVANTES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99592" y="1844824"/>
            <a:ext cx="7776864" cy="4536504"/>
          </a:xfrm>
        </p:spPr>
        <p:txBody>
          <a:bodyPr>
            <a:normAutofit fontScale="85000" lnSpcReduction="20000"/>
          </a:bodyPr>
          <a:lstStyle/>
          <a:p>
            <a:endParaRPr lang="pt-BR" dirty="0"/>
          </a:p>
          <a:p>
            <a:pPr marL="0" indent="0" algn="ctr">
              <a:buNone/>
            </a:pPr>
            <a:r>
              <a:rPr lang="pt-BR" sz="2800" b="1" dirty="0" smtClean="0">
                <a:solidFill>
                  <a:schemeClr val="accent1"/>
                </a:solidFill>
              </a:rPr>
              <a:t>	O </a:t>
            </a:r>
            <a:r>
              <a:rPr lang="pt-BR" sz="2800" b="1" dirty="0">
                <a:solidFill>
                  <a:schemeClr val="accent1"/>
                </a:solidFill>
              </a:rPr>
              <a:t>idoso deve ser avaliado globalmente. Seus órgãos e sistemas não podem ser vistos separadamente. Assim como, a sua capacidade funcional e aspectos sociais, psicológicos e culturais nunca devem deixados para o segundo plano. </a:t>
            </a:r>
            <a:endParaRPr lang="pt-BR" sz="2800" b="1" dirty="0" smtClean="0">
              <a:solidFill>
                <a:schemeClr val="accent1"/>
              </a:solidFill>
            </a:endParaRPr>
          </a:p>
          <a:p>
            <a:pPr algn="ctr"/>
            <a:endParaRPr lang="pt-BR" sz="2800" dirty="0"/>
          </a:p>
          <a:p>
            <a:pPr marL="0" indent="0" algn="ctr">
              <a:buNone/>
            </a:pPr>
            <a:r>
              <a:rPr lang="pt-BR" sz="2800" b="1" dirty="0" smtClean="0">
                <a:solidFill>
                  <a:schemeClr val="accent1"/>
                </a:solidFill>
              </a:rPr>
              <a:t>	Objetivo </a:t>
            </a:r>
            <a:r>
              <a:rPr lang="pt-BR" sz="2800" b="1" dirty="0">
                <a:solidFill>
                  <a:schemeClr val="accent1"/>
                </a:solidFill>
              </a:rPr>
              <a:t>da AGA é detectar as incapacidades e desvantagens e fazer o planejamento terapêutico e de reabilitação focalizando as suas ações não só no diagnóstico e tratamento de doenças específicas, mas principalmente na manutenção e recuperação da capacidade funcional. </a:t>
            </a:r>
            <a:endParaRPr lang="pt-B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pt-BR" altLang="pt-BR" dirty="0" smtClean="0">
                <a:solidFill>
                  <a:schemeClr val="accent1"/>
                </a:solidFill>
              </a:rPr>
              <a:t>Resultados da avaliação geriátrica global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576" y="234888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pt-BR" altLang="pt-BR" dirty="0" smtClean="0">
                <a:solidFill>
                  <a:schemeClr val="accent1"/>
                </a:solidFill>
              </a:rPr>
              <a:t>A quem comunicar</a:t>
            </a:r>
          </a:p>
          <a:p>
            <a:pPr lvl="1">
              <a:lnSpc>
                <a:spcPct val="90000"/>
              </a:lnSpc>
            </a:pPr>
            <a:r>
              <a:rPr lang="pt-BR" altLang="pt-BR" dirty="0" smtClean="0">
                <a:solidFill>
                  <a:schemeClr val="accent1"/>
                </a:solidFill>
              </a:rPr>
              <a:t>Paciente</a:t>
            </a:r>
          </a:p>
          <a:p>
            <a:pPr lvl="1">
              <a:lnSpc>
                <a:spcPct val="90000"/>
              </a:lnSpc>
            </a:pPr>
            <a:r>
              <a:rPr lang="pt-BR" altLang="pt-BR" dirty="0" smtClean="0">
                <a:solidFill>
                  <a:schemeClr val="accent1"/>
                </a:solidFill>
              </a:rPr>
              <a:t>Familiares</a:t>
            </a:r>
          </a:p>
          <a:p>
            <a:pPr lvl="1">
              <a:lnSpc>
                <a:spcPct val="90000"/>
              </a:lnSpc>
            </a:pPr>
            <a:r>
              <a:rPr lang="pt-BR" altLang="pt-BR" dirty="0" smtClean="0">
                <a:solidFill>
                  <a:schemeClr val="accent1"/>
                </a:solidFill>
              </a:rPr>
              <a:t>Médico-assistente</a:t>
            </a:r>
          </a:p>
          <a:p>
            <a:pPr lvl="1">
              <a:lnSpc>
                <a:spcPct val="90000"/>
              </a:lnSpc>
            </a:pPr>
            <a:r>
              <a:rPr lang="pt-BR" altLang="pt-BR" dirty="0" smtClean="0">
                <a:solidFill>
                  <a:schemeClr val="accent1"/>
                </a:solidFill>
              </a:rPr>
              <a:t>Operadoras de saúde</a:t>
            </a:r>
          </a:p>
          <a:p>
            <a:pPr>
              <a:lnSpc>
                <a:spcPct val="90000"/>
              </a:lnSpc>
            </a:pPr>
            <a:r>
              <a:rPr lang="pt-BR" altLang="pt-BR" dirty="0" smtClean="0">
                <a:solidFill>
                  <a:schemeClr val="accent1"/>
                </a:solidFill>
              </a:rPr>
              <a:t>Como comunicar</a:t>
            </a:r>
          </a:p>
          <a:p>
            <a:pPr lvl="1">
              <a:lnSpc>
                <a:spcPct val="90000"/>
              </a:lnSpc>
            </a:pPr>
            <a:r>
              <a:rPr lang="pt-BR" altLang="pt-BR" dirty="0" smtClean="0">
                <a:solidFill>
                  <a:schemeClr val="accent1"/>
                </a:solidFill>
              </a:rPr>
              <a:t>Impresso padronizado pela SBGG/AMB</a:t>
            </a:r>
            <a:endParaRPr lang="pt-BR" alt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>
                <a:solidFill>
                  <a:schemeClr val="accent1"/>
                </a:solidFill>
              </a:rPr>
              <a:t>Por que é necessária uma avaliação ampla?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547664" y="2708920"/>
            <a:ext cx="6400800" cy="3474720"/>
          </a:xfrm>
        </p:spPr>
        <p:txBody>
          <a:bodyPr>
            <a:normAutofit fontScale="77500" lnSpcReduction="200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b="1" u="sng" dirty="0">
                <a:solidFill>
                  <a:schemeClr val="accent1"/>
                </a:solidFill>
              </a:rPr>
              <a:t>COMPLEXIDADE DO IDOSO: </a:t>
            </a:r>
            <a:endParaRPr lang="pt-BR" u="sng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Doenças ocultas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Coexistência de múltiplas doenças (Multimorbidade)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Polifarmácia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Incapacidade e perda funcional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Síndromes Geriátricas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Fragilidade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Apresentações atípicas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Maior probabilidade de morte / final da vida / doença sem perspectiva de cura </a:t>
            </a:r>
            <a:endParaRPr lang="pt-BR" dirty="0">
              <a:solidFill>
                <a:schemeClr val="accent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67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pt-BR" sz="4600" dirty="0">
                <a:solidFill>
                  <a:schemeClr val="accent1"/>
                </a:solidFill>
              </a:rPr>
              <a:t>DIRETRIZ DE UTILIZAÇÃO PARA COBERTURA DE PROCEDIMENTOS NA SAÚDE SUPLEMENTAR</a:t>
            </a:r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Código </a:t>
            </a:r>
            <a:r>
              <a:rPr lang="pt-BR" dirty="0"/>
              <a:t>2.01.01.23-6</a:t>
            </a:r>
          </a:p>
          <a:p>
            <a:pPr marL="45720" indent="0">
              <a:buNone/>
            </a:pPr>
            <a:r>
              <a:rPr lang="pt-BR" dirty="0"/>
              <a:t>É obrigatório para realização do procedimento AGA: emissão de laudo técnico, em duas vias, fornecido pelo medico geriatra dentro de um formulário especifico que serão entregue aos interessados. </a:t>
            </a:r>
          </a:p>
          <a:p>
            <a:pPr marL="45720" indent="0">
              <a:buNone/>
            </a:pPr>
            <a:r>
              <a:rPr lang="pt-BR" dirty="0"/>
              <a:t>A AGA </a:t>
            </a:r>
            <a:r>
              <a:rPr lang="pt-BR" dirty="0" smtClean="0"/>
              <a:t>sera </a:t>
            </a:r>
            <a:r>
              <a:rPr lang="pt-BR" dirty="0"/>
              <a:t>aplicada: </a:t>
            </a:r>
          </a:p>
          <a:p>
            <a:pPr marL="45720" lvl="0" indent="0">
              <a:buNone/>
            </a:pPr>
            <a:r>
              <a:rPr lang="pt-BR" dirty="0"/>
              <a:t>Anualmente, em todos os idosos a partir de sessenta anos, e servira como referencia para futuras avaliações.</a:t>
            </a:r>
          </a:p>
          <a:p>
            <a:pPr marL="45720" lvl="0" indent="0">
              <a:buNone/>
            </a:pPr>
            <a:r>
              <a:rPr lang="pt-BR" dirty="0"/>
              <a:t>A qualquer momento, a partir de sessenta anos, quando da ocorrência de qualquer uma das grandes síndromes geriátricas: </a:t>
            </a:r>
          </a:p>
          <a:p>
            <a:r>
              <a:rPr lang="pt-BR" dirty="0" smtClean="0"/>
              <a:t>Insuficiência </a:t>
            </a:r>
            <a:r>
              <a:rPr lang="pt-BR" dirty="0"/>
              <a:t>cognitiva,</a:t>
            </a:r>
          </a:p>
          <a:p>
            <a:r>
              <a:rPr lang="pt-BR" dirty="0" smtClean="0"/>
              <a:t>Incontinência </a:t>
            </a:r>
            <a:r>
              <a:rPr lang="pt-BR" dirty="0"/>
              <a:t>urinaria e/ou fecal,</a:t>
            </a:r>
          </a:p>
          <a:p>
            <a:r>
              <a:rPr lang="pt-BR" dirty="0" smtClean="0"/>
              <a:t>Instabilidade </a:t>
            </a:r>
            <a:r>
              <a:rPr lang="pt-BR" dirty="0"/>
              <a:t>postural e quedas,</a:t>
            </a:r>
          </a:p>
          <a:p>
            <a:r>
              <a:rPr lang="pt-BR" dirty="0" smtClean="0"/>
              <a:t>Imobilidade</a:t>
            </a:r>
            <a:r>
              <a:rPr lang="pt-BR" dirty="0"/>
              <a:t>,</a:t>
            </a:r>
          </a:p>
          <a:p>
            <a:r>
              <a:rPr lang="pt-BR" dirty="0" smtClean="0"/>
              <a:t>Iatrogenia</a:t>
            </a:r>
            <a:r>
              <a:rPr lang="pt-BR" dirty="0"/>
              <a:t>,</a:t>
            </a:r>
          </a:p>
          <a:p>
            <a:pPr marL="45720" lvl="0" indent="0">
              <a:buNone/>
            </a:pPr>
            <a:r>
              <a:rPr lang="pt-BR" dirty="0"/>
              <a:t>Trinta dias após internações clinicas com duração igual ou superior a dez dias.</a:t>
            </a:r>
          </a:p>
          <a:p>
            <a:pPr marL="45720" lvl="0" indent="0">
              <a:buNone/>
            </a:pPr>
            <a:r>
              <a:rPr lang="pt-BR" dirty="0" smtClean="0"/>
              <a:t>Trinta </a:t>
            </a:r>
            <a:r>
              <a:rPr lang="pt-BR" dirty="0"/>
              <a:t>dias após cirurgia de médio e grande porte independente do tempo de internação.</a:t>
            </a:r>
          </a:p>
          <a:p>
            <a:pPr marL="45720" lvl="0" indent="0">
              <a:buNone/>
            </a:pPr>
            <a:r>
              <a:rPr lang="pt-BR" dirty="0"/>
              <a:t>Semestralmente, após os sessenta e cinco anos, quando houver declínio funcional instalado. </a:t>
            </a:r>
          </a:p>
          <a:p>
            <a:pPr marL="45720" lvl="0" indent="0">
              <a:buNone/>
            </a:pPr>
            <a:r>
              <a:rPr lang="pt-BR" dirty="0"/>
              <a:t>Semestralmente, após os setenta anos independentes de resultado de avaliações anteriores.</a:t>
            </a:r>
          </a:p>
          <a:p>
            <a:pPr marL="45720" indent="0">
              <a:buNone/>
            </a:pPr>
            <a:r>
              <a:rPr lang="pt-BR" dirty="0"/>
              <a:t> </a:t>
            </a:r>
          </a:p>
          <a:p>
            <a:pPr marL="45720" indent="0">
              <a:buNone/>
            </a:pPr>
            <a:r>
              <a:rPr lang="pt-BR" dirty="0"/>
              <a:t>O procedimento AGA é excludente a consulta geriátrica padrão.</a:t>
            </a:r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51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28735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accent1"/>
                </a:solidFill>
              </a:rPr>
              <a:t>REFERÊNCIAS </a:t>
            </a:r>
            <a:r>
              <a:rPr lang="pt-BR" dirty="0" smtClean="0">
                <a:solidFill>
                  <a:schemeClr val="accent1"/>
                </a:solidFill>
              </a:rPr>
              <a:t>BIBLIOGRAFICAS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8208912" cy="3474720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en-US" sz="4400" b="1" dirty="0">
                <a:solidFill>
                  <a:schemeClr val="accent1"/>
                </a:solidFill>
              </a:rPr>
              <a:t>Barnett K, Mercer SW, Norbury M </a:t>
            </a:r>
            <a:r>
              <a:rPr lang="en-US" sz="4400" b="1" i="1" dirty="0">
                <a:solidFill>
                  <a:schemeClr val="accent1"/>
                </a:solidFill>
              </a:rPr>
              <a:t>et al</a:t>
            </a:r>
            <a:r>
              <a:rPr lang="en-US" sz="4400" b="1" dirty="0">
                <a:solidFill>
                  <a:schemeClr val="accent1"/>
                </a:solidFill>
              </a:rPr>
              <a:t>. Epidemiology of multimorbidity and implications for health care, research, and medical education: a cross-sectional study. The Lancet, 2013 </a:t>
            </a:r>
            <a:endParaRPr lang="en-US" sz="4400" dirty="0">
              <a:solidFill>
                <a:schemeClr val="accent1"/>
              </a:solidFill>
            </a:endParaRPr>
          </a:p>
          <a:p>
            <a:r>
              <a:rPr lang="pt-BR" sz="4400" dirty="0">
                <a:solidFill>
                  <a:schemeClr val="accent1"/>
                </a:solidFill>
              </a:rPr>
              <a:t>•</a:t>
            </a:r>
            <a:r>
              <a:rPr lang="pt-BR" sz="4400" b="1" dirty="0">
                <a:solidFill>
                  <a:schemeClr val="accent1"/>
                </a:solidFill>
              </a:rPr>
              <a:t>Bazta JJ, Suarez-Garcia FM, Lopez-Arietta J </a:t>
            </a:r>
            <a:r>
              <a:rPr lang="pt-BR" sz="4400" b="1" i="1" dirty="0">
                <a:solidFill>
                  <a:schemeClr val="accent1"/>
                </a:solidFill>
              </a:rPr>
              <a:t>et al</a:t>
            </a:r>
            <a:r>
              <a:rPr lang="pt-BR" sz="4400" b="1" dirty="0">
                <a:solidFill>
                  <a:schemeClr val="accent1"/>
                </a:solidFill>
              </a:rPr>
              <a:t>. Effectiveness of acute geriatric units on functional decline, </a:t>
            </a:r>
            <a:r>
              <a:rPr lang="pt-BR" sz="4400" b="1" dirty="0" smtClean="0">
                <a:solidFill>
                  <a:schemeClr val="accent1"/>
                </a:solidFill>
              </a:rPr>
              <a:t>iving </a:t>
            </a:r>
            <a:r>
              <a:rPr lang="pt-BR" sz="4400" b="1" dirty="0">
                <a:solidFill>
                  <a:schemeClr val="accent1"/>
                </a:solidFill>
              </a:rPr>
              <a:t>at home, and case fatality among oder patients admitted to hospital for acute meiucal disorders.. meta – analysis, BMJ, 2009 </a:t>
            </a:r>
            <a:endParaRPr lang="pt-BR" sz="4400" dirty="0">
              <a:solidFill>
                <a:schemeClr val="accent1"/>
              </a:solidFill>
            </a:endParaRPr>
          </a:p>
          <a:p>
            <a:r>
              <a:rPr lang="pt-BR" sz="4400" dirty="0">
                <a:solidFill>
                  <a:schemeClr val="accent1"/>
                </a:solidFill>
              </a:rPr>
              <a:t>•</a:t>
            </a:r>
            <a:r>
              <a:rPr lang="pt-BR" sz="4400" b="1" dirty="0">
                <a:solidFill>
                  <a:schemeClr val="accent1"/>
                </a:solidFill>
              </a:rPr>
              <a:t>Costa EFA, Galera SC, Porto CC </a:t>
            </a:r>
            <a:r>
              <a:rPr lang="pt-BR" sz="4400" b="1" i="1" dirty="0">
                <a:solidFill>
                  <a:schemeClr val="accent1"/>
                </a:solidFill>
              </a:rPr>
              <a:t>et al</a:t>
            </a:r>
            <a:r>
              <a:rPr lang="pt-BR" sz="4400" b="1" dirty="0">
                <a:solidFill>
                  <a:schemeClr val="accent1"/>
                </a:solidFill>
              </a:rPr>
              <a:t>. Semiologia do Idoso. In: Porto CC, Porto AL. Semiologia Médica. 6ª Ed, Editora Guanabara Koogan 2009 </a:t>
            </a:r>
            <a:endParaRPr lang="pt-BR" sz="4400" dirty="0">
              <a:solidFill>
                <a:schemeClr val="accent1"/>
              </a:solidFill>
            </a:endParaRPr>
          </a:p>
          <a:p>
            <a:r>
              <a:rPr lang="pt-BR" sz="4400" dirty="0">
                <a:solidFill>
                  <a:schemeClr val="accent1"/>
                </a:solidFill>
              </a:rPr>
              <a:t>•</a:t>
            </a:r>
            <a:r>
              <a:rPr lang="pt-BR" sz="4400" b="1" dirty="0">
                <a:solidFill>
                  <a:schemeClr val="accent1"/>
                </a:solidFill>
              </a:rPr>
              <a:t>Costa EFA, Galera, SC. O Clínico e o Idoso. In: Porto CC, Porto AL. Vademecum de Clínica Médica. 3ª Ed. Editora Guanabara Koogan, 2010 </a:t>
            </a:r>
            <a:endParaRPr lang="pt-BR" sz="4400" dirty="0">
              <a:solidFill>
                <a:schemeClr val="accent1"/>
              </a:solidFill>
            </a:endParaRPr>
          </a:p>
          <a:p>
            <a:r>
              <a:rPr lang="pt-BR" sz="4400" dirty="0">
                <a:solidFill>
                  <a:schemeClr val="accent1"/>
                </a:solidFill>
              </a:rPr>
              <a:t>•</a:t>
            </a:r>
            <a:r>
              <a:rPr lang="pt-BR" sz="4400" b="1" dirty="0">
                <a:solidFill>
                  <a:schemeClr val="accent1"/>
                </a:solidFill>
              </a:rPr>
              <a:t>Costa EFA, Monego ET. Avaliação Geriátrica Ampla. Revista da UFG, 2003 </a:t>
            </a:r>
            <a:endParaRPr lang="pt-BR" sz="4400" dirty="0">
              <a:solidFill>
                <a:schemeClr val="accent1"/>
              </a:solidFill>
            </a:endParaRPr>
          </a:p>
          <a:p>
            <a:r>
              <a:rPr lang="pt-BR" sz="4400" dirty="0">
                <a:solidFill>
                  <a:schemeClr val="accent1"/>
                </a:solidFill>
              </a:rPr>
              <a:t>•</a:t>
            </a:r>
            <a:r>
              <a:rPr lang="pt-BR" sz="4400" b="1" dirty="0">
                <a:solidFill>
                  <a:schemeClr val="accent1"/>
                </a:solidFill>
              </a:rPr>
              <a:t>Costa EFA. Avaliação Geriátrica Ampla (AGA). In: Liberman A, Freitas EV, Savioli Neto F, Taddei CFG. Diagnóstico e Tratamento em Cardiologia Geriátrica. Editora Manole,2005 </a:t>
            </a:r>
            <a:endParaRPr lang="pt-BR" sz="4400" dirty="0">
              <a:solidFill>
                <a:schemeClr val="accent1"/>
              </a:solidFill>
            </a:endParaRPr>
          </a:p>
          <a:p>
            <a:r>
              <a:rPr lang="pt-BR" sz="4400" dirty="0">
                <a:solidFill>
                  <a:schemeClr val="accent1"/>
                </a:solidFill>
              </a:rPr>
              <a:t>•</a:t>
            </a:r>
            <a:r>
              <a:rPr lang="pt-BR" sz="4400" b="1" dirty="0">
                <a:solidFill>
                  <a:schemeClr val="accent1"/>
                </a:solidFill>
              </a:rPr>
              <a:t>Doll J. In: Py L, Pacheco JL, Sá JLM, Goldman SN. Tempo de Envelhecer. Editora Nau, 2004 </a:t>
            </a:r>
            <a:endParaRPr lang="pt-BR" sz="4400" dirty="0">
              <a:solidFill>
                <a:schemeClr val="accent1"/>
              </a:solidFill>
            </a:endParaRPr>
          </a:p>
          <a:p>
            <a:r>
              <a:rPr lang="en-US" sz="4400" dirty="0">
                <a:solidFill>
                  <a:schemeClr val="accent1"/>
                </a:solidFill>
              </a:rPr>
              <a:t>•</a:t>
            </a:r>
            <a:r>
              <a:rPr lang="en-US" sz="4400" b="1" dirty="0">
                <a:solidFill>
                  <a:schemeClr val="accent1"/>
                </a:solidFill>
              </a:rPr>
              <a:t>Ellis G, Langhorne P. Comprehensive geriatric assessment for older hospital patients. British Medical Bulletin, 2005 </a:t>
            </a:r>
            <a:endParaRPr lang="en-US" sz="4400" dirty="0">
              <a:solidFill>
                <a:schemeClr val="accent1"/>
              </a:solidFill>
            </a:endParaRPr>
          </a:p>
          <a:p>
            <a:r>
              <a:rPr lang="en-US" sz="4400" dirty="0">
                <a:solidFill>
                  <a:schemeClr val="accent1"/>
                </a:solidFill>
              </a:rPr>
              <a:t>•</a:t>
            </a:r>
            <a:r>
              <a:rPr lang="en-US" sz="4400" b="1" dirty="0">
                <a:solidFill>
                  <a:schemeClr val="accent1"/>
                </a:solidFill>
              </a:rPr>
              <a:t>Ellis G, Whitehead MA, Robinson D </a:t>
            </a:r>
            <a:r>
              <a:rPr lang="en-US" sz="4400" b="1" i="1" dirty="0">
                <a:solidFill>
                  <a:schemeClr val="accent1"/>
                </a:solidFill>
              </a:rPr>
              <a:t>et al</a:t>
            </a:r>
            <a:r>
              <a:rPr lang="en-US" sz="4400" b="1" dirty="0">
                <a:solidFill>
                  <a:schemeClr val="accent1"/>
                </a:solidFill>
              </a:rPr>
              <a:t>. Comprehensive geriatric assessment for older adults admitted to hospital: meta-analysis of randomised controlled trials. BMJ, 2011 </a:t>
            </a:r>
            <a:endParaRPr lang="en-US" sz="4400" dirty="0">
              <a:solidFill>
                <a:schemeClr val="accent1"/>
              </a:solidFill>
            </a:endParaRPr>
          </a:p>
          <a:p>
            <a:r>
              <a:rPr lang="en-US" sz="4400" dirty="0">
                <a:solidFill>
                  <a:schemeClr val="accent1"/>
                </a:solidFill>
              </a:rPr>
              <a:t>•</a:t>
            </a:r>
            <a:r>
              <a:rPr lang="en-US" sz="4400" b="1" dirty="0">
                <a:solidFill>
                  <a:schemeClr val="accent1"/>
                </a:solidFill>
              </a:rPr>
              <a:t>Fried LP </a:t>
            </a:r>
            <a:r>
              <a:rPr lang="en-US" sz="4400" b="1" i="1" dirty="0">
                <a:solidFill>
                  <a:schemeClr val="accent1"/>
                </a:solidFill>
              </a:rPr>
              <a:t>et al</a:t>
            </a:r>
            <a:r>
              <a:rPr lang="en-US" sz="4400" b="1" dirty="0">
                <a:solidFill>
                  <a:schemeClr val="accent1"/>
                </a:solidFill>
              </a:rPr>
              <a:t>. Untangling the concepts of disability, frailty, and comorbidity: implications for improved targeting care. J Gerontology, 2004 </a:t>
            </a:r>
            <a:endParaRPr lang="en-US" sz="4400" dirty="0">
              <a:solidFill>
                <a:schemeClr val="accent1"/>
              </a:solidFill>
            </a:endParaRPr>
          </a:p>
          <a:p>
            <a:r>
              <a:rPr lang="pt-BR" sz="4400" dirty="0">
                <a:solidFill>
                  <a:schemeClr val="accent1"/>
                </a:solidFill>
              </a:rPr>
              <a:t>•</a:t>
            </a:r>
            <a:r>
              <a:rPr lang="pt-BR" sz="4400" b="1" dirty="0">
                <a:solidFill>
                  <a:schemeClr val="accent1"/>
                </a:solidFill>
              </a:rPr>
              <a:t>Gorzoni ML, Costa EFA, Lencastre MC. Comorbidade, Multimorbidade e Manifestações Atípicas das Doenças nos Idosos. In: Freitas EV, Py L, Gorzoni ML et al. Tratado de Geriatria e Gerontologia. 3ª Ed. Editora Guanabara Koogan, 2011. </a:t>
            </a:r>
            <a:endParaRPr lang="pt-BR" sz="4400" dirty="0">
              <a:solidFill>
                <a:schemeClr val="accent1"/>
              </a:solidFill>
            </a:endParaRPr>
          </a:p>
          <a:p>
            <a:r>
              <a:rPr lang="pt-BR" sz="4400" dirty="0">
                <a:solidFill>
                  <a:schemeClr val="accent1"/>
                </a:solidFill>
              </a:rPr>
              <a:t>•</a:t>
            </a:r>
            <a:r>
              <a:rPr lang="pt-BR" sz="4400" b="1" dirty="0">
                <a:solidFill>
                  <a:schemeClr val="accent1"/>
                </a:solidFill>
              </a:rPr>
              <a:t>Guimarães RM. Os Compromissos da Geriatria. In: Guimarães RM, Cunha UGV . Sinais e Sintomas em Geriatria. 2ª Ed. Editora Atheneu, 2004 </a:t>
            </a:r>
            <a:endParaRPr lang="pt-BR" sz="4400" dirty="0">
              <a:solidFill>
                <a:schemeClr val="accent1"/>
              </a:solidFill>
            </a:endParaRPr>
          </a:p>
          <a:p>
            <a:r>
              <a:rPr lang="pt-BR" sz="4400" dirty="0">
                <a:solidFill>
                  <a:schemeClr val="accent1"/>
                </a:solidFill>
              </a:rPr>
              <a:t>•</a:t>
            </a:r>
            <a:r>
              <a:rPr lang="pt-BR" sz="4400" b="1" dirty="0">
                <a:solidFill>
                  <a:schemeClr val="accent1"/>
                </a:solidFill>
              </a:rPr>
              <a:t>Inouye SK, Studenski , Tinetti ME </a:t>
            </a:r>
            <a:r>
              <a:rPr lang="pt-BR" sz="4400" b="1" i="1" dirty="0">
                <a:solidFill>
                  <a:schemeClr val="accent1"/>
                </a:solidFill>
              </a:rPr>
              <a:t>et al</a:t>
            </a:r>
            <a:r>
              <a:rPr lang="pt-BR" sz="4400" b="1" dirty="0">
                <a:solidFill>
                  <a:schemeClr val="accent1"/>
                </a:solidFill>
              </a:rPr>
              <a:t>. Geriatric Syndromes: Clinical, Research, and Policy Implications of a Core Geriatric Concept. J Am Geriatr Soc, 2007 </a:t>
            </a:r>
            <a:endParaRPr lang="pt-BR" sz="4400" dirty="0">
              <a:solidFill>
                <a:schemeClr val="accent1"/>
              </a:solidFill>
            </a:endParaRPr>
          </a:p>
          <a:p>
            <a:r>
              <a:rPr lang="pt-BR" sz="4400" dirty="0">
                <a:solidFill>
                  <a:schemeClr val="accent1"/>
                </a:solidFill>
              </a:rPr>
              <a:t>•</a:t>
            </a:r>
            <a:r>
              <a:rPr lang="pt-BR" sz="4400" b="1" dirty="0">
                <a:solidFill>
                  <a:schemeClr val="accent1"/>
                </a:solidFill>
              </a:rPr>
              <a:t>Paixão Jr. CM, Reichenhein ME. Um revisão sobre os instrumentos de avaliação funcional do idoso. Cad Saúde Pública, 2005 </a:t>
            </a:r>
            <a:endParaRPr lang="pt-BR" sz="4400" dirty="0">
              <a:solidFill>
                <a:schemeClr val="accent1"/>
              </a:solidFill>
            </a:endParaRPr>
          </a:p>
          <a:p>
            <a:r>
              <a:rPr lang="pt-BR" sz="4400" dirty="0">
                <a:solidFill>
                  <a:schemeClr val="accent1"/>
                </a:solidFill>
              </a:rPr>
              <a:t>•</a:t>
            </a:r>
            <a:r>
              <a:rPr lang="pt-BR" sz="4400" b="1" dirty="0">
                <a:solidFill>
                  <a:schemeClr val="accent1"/>
                </a:solidFill>
              </a:rPr>
              <a:t>Solomon DH. Foreword. In: Osterweil D, Brummel-Smith K, Beck JC. Comprehensive Geriatric Assessment. USA: Mc Graw Hill, 2000 </a:t>
            </a:r>
            <a:endParaRPr lang="pt-BR" sz="4400" dirty="0">
              <a:solidFill>
                <a:schemeClr val="accent1"/>
              </a:solidFill>
            </a:endParaRPr>
          </a:p>
          <a:p>
            <a:r>
              <a:rPr lang="en-US" sz="4400" dirty="0">
                <a:solidFill>
                  <a:schemeClr val="accent1"/>
                </a:solidFill>
              </a:rPr>
              <a:t>•</a:t>
            </a:r>
            <a:r>
              <a:rPr lang="en-US" sz="4400" b="1" dirty="0">
                <a:solidFill>
                  <a:schemeClr val="accent1"/>
                </a:solidFill>
              </a:rPr>
              <a:t>Stuck AE </a:t>
            </a:r>
            <a:r>
              <a:rPr lang="en-US" sz="4400" b="1" i="1" dirty="0">
                <a:solidFill>
                  <a:schemeClr val="accent1"/>
                </a:solidFill>
              </a:rPr>
              <a:t>et al</a:t>
            </a:r>
            <a:r>
              <a:rPr lang="en-US" sz="4400" b="1" dirty="0">
                <a:solidFill>
                  <a:schemeClr val="accent1"/>
                </a:solidFill>
              </a:rPr>
              <a:t>. Comprehensive Geriatric Assessment: a meta-analysis of controlled trials. Lancet, 1993 </a:t>
            </a:r>
            <a:endParaRPr lang="en-US" sz="4400" dirty="0">
              <a:solidFill>
                <a:schemeClr val="accent1"/>
              </a:solidFill>
            </a:endParaRPr>
          </a:p>
          <a:p>
            <a:r>
              <a:rPr lang="en-US" sz="4400" dirty="0">
                <a:solidFill>
                  <a:schemeClr val="accent1"/>
                </a:solidFill>
              </a:rPr>
              <a:t>•</a:t>
            </a:r>
            <a:r>
              <a:rPr lang="en-US" sz="4400" b="1" dirty="0">
                <a:solidFill>
                  <a:schemeClr val="accent1"/>
                </a:solidFill>
              </a:rPr>
              <a:t>Wieland D, Hirth V. Comprehensive Geriatric Assessment. Cancer Control, 2003 </a:t>
            </a:r>
            <a:endParaRPr lang="en-US" sz="4400" dirty="0">
              <a:solidFill>
                <a:schemeClr val="accent1"/>
              </a:solidFill>
            </a:endParaRPr>
          </a:p>
          <a:p>
            <a:r>
              <a:rPr lang="en-US" sz="4400" dirty="0">
                <a:solidFill>
                  <a:schemeClr val="accent1"/>
                </a:solidFill>
              </a:rPr>
              <a:t>•</a:t>
            </a:r>
            <a:r>
              <a:rPr lang="en-US" sz="4400" b="1" dirty="0">
                <a:solidFill>
                  <a:schemeClr val="accent1"/>
                </a:solidFill>
              </a:rPr>
              <a:t>Willianson J </a:t>
            </a:r>
            <a:r>
              <a:rPr lang="en-US" sz="4400" b="1" i="1" dirty="0">
                <a:solidFill>
                  <a:schemeClr val="accent1"/>
                </a:solidFill>
              </a:rPr>
              <a:t>et al</a:t>
            </a:r>
            <a:r>
              <a:rPr lang="en-US" sz="4400" b="1" dirty="0">
                <a:solidFill>
                  <a:schemeClr val="accent1"/>
                </a:solidFill>
              </a:rPr>
              <a:t>. Old people at home, their unreported needs. Lancet, 1964 </a:t>
            </a:r>
            <a:endParaRPr lang="en-US" sz="4400" dirty="0">
              <a:solidFill>
                <a:schemeClr val="accent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70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568952" cy="6120680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pt-BR" dirty="0"/>
              <a:t> </a:t>
            </a:r>
          </a:p>
          <a:p>
            <a:pPr marL="45720" indent="0">
              <a:buNone/>
            </a:pPr>
            <a:r>
              <a:rPr lang="pt-BR" dirty="0">
                <a:hlinkClick r:id="rId2"/>
              </a:rPr>
              <a:t>http://www.ans.gov.br/component/content/article/10-transparencia-institucional/1645-agenda-regulatoria-temas-envolvidos</a:t>
            </a:r>
            <a:endParaRPr lang="pt-BR" dirty="0"/>
          </a:p>
          <a:p>
            <a:pPr marL="45720" indent="0">
              <a:buNone/>
            </a:pPr>
            <a:r>
              <a:rPr lang="pt-BR" dirty="0"/>
              <a:t> </a:t>
            </a:r>
          </a:p>
          <a:p>
            <a:pPr marL="45720" indent="0">
              <a:buNone/>
            </a:pPr>
            <a:r>
              <a:rPr lang="pt-BR" b="1" dirty="0"/>
              <a:t>Assistência ao idoso</a:t>
            </a:r>
            <a:endParaRPr lang="pt-BR" dirty="0"/>
          </a:p>
          <a:p>
            <a:pPr marL="45720" indent="0">
              <a:buNone/>
            </a:pPr>
            <a:r>
              <a:rPr lang="pt-BR" dirty="0"/>
              <a:t>A população de idosos no Brasil cresce ano a ano. Em geral, por questões naturais, quanto mais idosa a pessoa, mais se tornam necessários os cuidados com a saúde e mais frequente é a utilização de serviços dessa natureza. Assim, é importante garantir que o idoso tenha acesso a serviços de saúde de qualidade. Para isso, a ANS vai estudar iniciativas bem sucedidas na atenção à saúde do idoso; criar e estimular a venda de planos específicos para a terceira idade; medir e avaliar a forma como as operadoras cuidam dos beneficiários idosos e estimular programas de acompanhamento da saúde desses beneficiários.</a:t>
            </a:r>
          </a:p>
          <a:p>
            <a:pPr marL="45720" indent="0">
              <a:buNone/>
            </a:pPr>
            <a:r>
              <a:rPr lang="pt-BR" b="1" dirty="0"/>
              <a:t>Problema que originou o eixo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As reclamações de negativa de cobertura guardam mais relação com os contratos antigos, bem como as questões de acesso, relacionadas aos modelos de financiamento do setor.Não há dúvidas de que a assistência ao idoso seja mais complexa e possa se beneficiar de programas de promoção e prevenção, inclusive de doenças crônicas, além da experiência nos programas de saúde do idoso, implementados no SUS.</a:t>
            </a:r>
          </a:p>
          <a:p>
            <a:pPr marL="45720" indent="0">
              <a:buNone/>
            </a:pPr>
            <a:r>
              <a:rPr lang="pt-BR" b="1" dirty="0"/>
              <a:t>Ações</a:t>
            </a:r>
            <a:endParaRPr lang="pt-BR" dirty="0"/>
          </a:p>
          <a:p>
            <a:pPr marL="45720" indent="0">
              <a:buNone/>
            </a:pPr>
            <a:r>
              <a:rPr lang="pt-BR" b="1" dirty="0">
                <a:hlinkClick r:id="rId3"/>
              </a:rPr>
              <a:t>Estudar experiências de sucesso na atenção ao idoso buscando formatar produtos específicos para a terceira idade.</a:t>
            </a:r>
            <a:endParaRPr lang="pt-BR" dirty="0"/>
          </a:p>
          <a:p>
            <a:pPr marL="45720" indent="0">
              <a:buNone/>
            </a:pPr>
            <a:r>
              <a:rPr lang="pt-BR" b="1" dirty="0">
                <a:hlinkClick r:id="rId4"/>
              </a:rPr>
              <a:t>Criar indicadores sobre atenção ao idoso, na dimensão de atenção à saúde do programa de qualificação da saúde suplementar.</a:t>
            </a:r>
            <a:endParaRPr lang="pt-BR" dirty="0"/>
          </a:p>
          <a:p>
            <a:pPr marL="45720" indent="0">
              <a:buNone/>
            </a:pPr>
            <a:r>
              <a:rPr lang="pt-BR" b="1" dirty="0">
                <a:hlinkClick r:id="rId5"/>
              </a:rPr>
              <a:t>Estimular as operadoras a criarem incentivos aos beneficiários da terceira idade que participarem de programas de acompanhamento de sua saúde.</a:t>
            </a:r>
            <a:endParaRPr lang="pt-BR" dirty="0"/>
          </a:p>
          <a:p>
            <a:pPr marL="45720" indent="0">
              <a:buNone/>
            </a:pPr>
            <a:r>
              <a:rPr lang="pt-BR" b="1" dirty="0">
                <a:hlinkClick r:id="rId6"/>
              </a:rPr>
              <a:t>Estimular introdução de modelo diferenciado de assistência ao idoso, como forma de aumentar a permanência e entrada dos idosos em planos de saúde e a qualidade da atenção prestada.</a:t>
            </a:r>
            <a:endParaRPr lang="pt-BR" dirty="0"/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r>
              <a:rPr lang="pt-BR" dirty="0" smtClean="0"/>
              <a:t> </a:t>
            </a:r>
            <a:r>
              <a:rPr lang="pt-BR" i="1" dirty="0" smtClean="0"/>
              <a:t>1.9 </a:t>
            </a:r>
            <a:r>
              <a:rPr lang="pt-BR" i="1" dirty="0"/>
              <a:t>- NÚMERO DE CONSULTAS MÉDICAS AMBULATORIAIS SELECIONADAS POR BENEFICIÁRIO COM 60 ANOS OU MAIS</a:t>
            </a:r>
            <a:endParaRPr lang="pt-BR" dirty="0"/>
          </a:p>
          <a:p>
            <a:pPr marL="45720" indent="0">
              <a:buNone/>
            </a:pPr>
            <a:r>
              <a:rPr lang="pt-BR" i="1" dirty="0"/>
              <a:t>Conceituação:Número médio de consultas ambulatoriais nas especialidades Clínica Médica e Geriatria por beneficiário na faixa etária de 60 anos ou mais, fora do período de carência, no período considerado. 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74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280920" cy="643483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pt-BR" dirty="0"/>
              <a:t>SOCIEDADE BRASILEIRA DE GERIATRIA E </a:t>
            </a:r>
            <a:r>
              <a:rPr lang="pt-BR" dirty="0" smtClean="0"/>
              <a:t>GERONTOLOGIA</a:t>
            </a:r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r>
              <a:rPr lang="pt-BR" sz="2100" b="1" dirty="0"/>
              <a:t>Ilmo. Sr.</a:t>
            </a:r>
            <a:endParaRPr lang="pt-BR" sz="2100" dirty="0"/>
          </a:p>
          <a:p>
            <a:pPr marL="45720" indent="0">
              <a:buNone/>
            </a:pPr>
            <a:r>
              <a:rPr lang="pt-BR" sz="2100" dirty="0"/>
              <a:t>Dr. Emilio Cesar Zilli</a:t>
            </a:r>
          </a:p>
          <a:p>
            <a:pPr marL="45720" indent="0">
              <a:buNone/>
            </a:pPr>
            <a:r>
              <a:rPr lang="pt-BR" sz="2100" dirty="0"/>
              <a:t>M.D. Presidente da Câmara Técnica Permanente da CBHPM </a:t>
            </a:r>
          </a:p>
          <a:p>
            <a:pPr marL="45720" indent="0">
              <a:buNone/>
            </a:pPr>
            <a:r>
              <a:rPr lang="pt-BR" sz="2100" b="1" dirty="0"/>
              <a:t> </a:t>
            </a:r>
            <a:endParaRPr lang="pt-BR" sz="2100" dirty="0"/>
          </a:p>
          <a:p>
            <a:pPr marL="45720" indent="0">
              <a:buNone/>
            </a:pPr>
            <a:r>
              <a:rPr lang="pt-BR" sz="2100" b="1" u="sng" dirty="0"/>
              <a:t>Pleito da Sociedade Brasileira de Geriatria e Gerontologia – SBGG frente à Câmara Técnica Permanente da CBHPM –</a:t>
            </a:r>
            <a:endParaRPr lang="pt-BR" sz="2100" dirty="0"/>
          </a:p>
          <a:p>
            <a:pPr marL="45720" indent="0">
              <a:buNone/>
            </a:pPr>
            <a:r>
              <a:rPr lang="pt-BR" sz="2100" b="1" u="sng" dirty="0"/>
              <a:t>Informes Técnicos:</a:t>
            </a:r>
            <a:r>
              <a:rPr lang="pt-BR" sz="2100" b="1" dirty="0"/>
              <a:t> </a:t>
            </a:r>
            <a:endParaRPr lang="pt-BR" sz="2100" dirty="0"/>
          </a:p>
          <a:p>
            <a:pPr marL="45720" indent="0">
              <a:buNone/>
            </a:pPr>
            <a:r>
              <a:rPr lang="pt-BR" sz="2100" dirty="0"/>
              <a:t>A avaliação geriátrica ampla-AGA, é um formato especial de assistência ao idoso, que associa à abordagem clínica tradicional a avaliação de amplas áreas de funcionamento, estabelecendo um corte através das categorias mórbidas e buscando delinear os perfis físico, cognitivo, emocional e social do idoso (Applegate et al, 1990);</a:t>
            </a:r>
          </a:p>
          <a:p>
            <a:pPr marL="45720" indent="0">
              <a:buNone/>
            </a:pPr>
            <a:r>
              <a:rPr lang="pt-BR" sz="2100" dirty="0"/>
              <a:t>Trata-se de um processo diagnóstico interdisciplinar e multidimensional voltado para a caracterização funcional do idoso suspeito de fragilização, de maneira a desenvolver um planejamento para tratamento e acompanhamento de longo prazo (Williams et al, 1986; Rubenstein, 1995);</a:t>
            </a:r>
          </a:p>
          <a:p>
            <a:pPr marL="45720" indent="0">
              <a:buNone/>
            </a:pPr>
            <a:r>
              <a:rPr lang="pt-BR" sz="2100" dirty="0"/>
              <a:t>O Custo de uma AGA, por tratar-se de uma avaliação com rastreios (screenings ) multidimensionais e que contemplam múltiplos domínios da saúde do idoso, requer valores superiores  ao de uma consulta regular, devido ao caráter abrangente dos rastreios (screenings ) a serem realizados. </a:t>
            </a:r>
          </a:p>
          <a:p>
            <a:pPr marL="45720" indent="0">
              <a:buNone/>
            </a:pPr>
            <a:r>
              <a:rPr lang="pt-BR" sz="2100" dirty="0"/>
              <a:t>A maior parte das Operadoras não tem pago o procedimento abaixo (já atualizado para AGA) apesar de existir diretriz conforme item de observação do código: </a:t>
            </a:r>
            <a:endParaRPr lang="pt-BR" sz="2100" dirty="0" smtClean="0"/>
          </a:p>
          <a:p>
            <a:pPr marL="45720" indent="0">
              <a:buNone/>
            </a:pPr>
            <a:r>
              <a:rPr lang="pt-BR" sz="1600" b="1" dirty="0"/>
              <a:t>4.14.01.56-5 Teste de avaliação geriátrica ampla AGA</a:t>
            </a:r>
            <a:endParaRPr lang="pt-BR" sz="1600" dirty="0"/>
          </a:p>
          <a:p>
            <a:pPr marL="45720" indent="0">
              <a:buNone/>
            </a:pPr>
            <a:endParaRPr lang="pt-BR" sz="2100" dirty="0" smtClean="0"/>
          </a:p>
          <a:p>
            <a:pPr marL="4572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29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048672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r>
              <a:rPr lang="pt-BR" dirty="0"/>
              <a:t>Referente ao código 4.14.01.56-5:</a:t>
            </a:r>
          </a:p>
          <a:p>
            <a:pPr marL="45720" indent="0">
              <a:buNone/>
            </a:pPr>
            <a:r>
              <a:rPr lang="pt-BR" dirty="0"/>
              <a:t>- É obrigatório para a realização do procedimento AGG: emissão de um laudo técnico, em duas vias, fornecido pelo médico geriatra dentro de um formulário específico, que serão entregues aos interessados.</a:t>
            </a:r>
          </a:p>
          <a:p>
            <a:pPr marL="45720" indent="0">
              <a:buNone/>
            </a:pPr>
            <a:r>
              <a:rPr lang="pt-BR" dirty="0"/>
              <a:t> </a:t>
            </a:r>
          </a:p>
          <a:p>
            <a:pPr marL="45720" indent="0">
              <a:buNone/>
            </a:pPr>
            <a:r>
              <a:rPr lang="pt-BR" dirty="0"/>
              <a:t>- A realização da AGG poderá ser anual, exceto intercorrências, como: infecções agudas, fraturas e acidentes vasculares. A Avaliação geriátrica global deverá ser realizada apenas por médicos geriatras.</a:t>
            </a:r>
          </a:p>
          <a:p>
            <a:pPr marL="45720" indent="0">
              <a:buNone/>
            </a:pPr>
            <a:r>
              <a:rPr lang="pt-BR" dirty="0"/>
              <a:t> </a:t>
            </a:r>
          </a:p>
          <a:p>
            <a:pPr marL="45720" indent="0">
              <a:buNone/>
            </a:pPr>
            <a:r>
              <a:rPr lang="pt-BR" dirty="0"/>
              <a:t>- O procedimento AGG é excludente à consulta geriátrica padrão.</a:t>
            </a:r>
          </a:p>
          <a:p>
            <a:pPr marL="45720" indent="0">
              <a:buNone/>
            </a:pPr>
            <a:r>
              <a:rPr lang="pt-BR" dirty="0"/>
              <a:t> </a:t>
            </a:r>
          </a:p>
          <a:p>
            <a:pPr marL="45720" indent="0">
              <a:buNone/>
            </a:pPr>
            <a:r>
              <a:rPr lang="pt-BR" dirty="0"/>
              <a:t>O procedimento na TUSS, ainda não atualizada, relaciona cobertura à consulta médica. </a:t>
            </a:r>
          </a:p>
          <a:p>
            <a:pPr marL="45720" indent="0">
              <a:buNone/>
            </a:pPr>
            <a:r>
              <a:rPr lang="pt-BR" dirty="0"/>
              <a:t> </a:t>
            </a:r>
          </a:p>
          <a:p>
            <a:pPr marL="45720" indent="0">
              <a:buNone/>
            </a:pPr>
            <a:r>
              <a:rPr lang="pt-BR" dirty="0"/>
              <a:t>Pleiteamos a revisão do procedimento AGA, que hoje está no Capítulo 4, como um teste complementar, quando na realidade, trata-se de uma avaliação clínica e de um ato médico complexo.</a:t>
            </a:r>
          </a:p>
          <a:p>
            <a:pPr marL="45720" indent="0">
              <a:buNone/>
            </a:pPr>
            <a:r>
              <a:rPr lang="pt-BR" dirty="0"/>
              <a:t>Acreditamos, que o local ideal de inserção da AGA na CBHPM é o cap. 2. (2.01.01.00-7) – AVALIAÇOES/ ACOMPANHAMENTOS.</a:t>
            </a:r>
          </a:p>
          <a:p>
            <a:pPr marL="45720" indent="0">
              <a:buNone/>
            </a:pPr>
            <a:r>
              <a:rPr lang="pt-BR" dirty="0"/>
              <a:t>Por similaridade com o pleito da Sociedade Brasileira de Pediatria com relação à consulta de Puericultura (1.01.06.14-6), entendemos que o porte adequado para a AGA é 3B, que seria o mais adequado para os honorários dos médicos geriatras garantirem uma boa avaliação dos pacientes</a:t>
            </a:r>
            <a:r>
              <a:rPr lang="pt-BR" dirty="0" smtClean="0"/>
              <a:t>.</a:t>
            </a:r>
          </a:p>
          <a:p>
            <a:pPr marL="45720" indent="0">
              <a:buNone/>
            </a:pPr>
            <a:r>
              <a:rPr lang="pt-BR" dirty="0"/>
              <a:t>Pleiteamos ainda, pelas diretrizes da AGA, pela complexidade e labilidade da saúde do idoso, envolvendo as grandes síndromes geriátricas, a aplicação da escala com periodicidade semestral e não anual como atualmente descrito na CBHPM</a:t>
            </a:r>
          </a:p>
          <a:p>
            <a:pPr marL="45720" indent="0">
              <a:buNone/>
            </a:pPr>
            <a:r>
              <a:rPr lang="pt-BR" dirty="0"/>
              <a:t> </a:t>
            </a:r>
          </a:p>
          <a:p>
            <a:pPr marL="45720" indent="0">
              <a:buNone/>
            </a:pPr>
            <a:r>
              <a:rPr lang="pt-BR" dirty="0"/>
              <a:t>O material utilizado para a realização de uma AGA envolve folhetaria com impressos dos diversos rastreios clínicos já listados e, do laudo técnico emitido após conclusão do procedimento.</a:t>
            </a:r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7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dirty="0"/>
              <a:t>A SBGG possui na maioria dos estados brasileiros médicos titulados, em torno de 900 em todo o país, e habilitados a perfazer uma AGA.</a:t>
            </a:r>
          </a:p>
          <a:p>
            <a:pPr marL="45720" indent="0">
              <a:buNone/>
            </a:pPr>
            <a:endParaRPr lang="pt-BR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 </a:t>
            </a: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realização de uma AGA:</a:t>
            </a:r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a</a:t>
            </a:r>
            <a:r>
              <a:rPr lang="pt-BR" dirty="0"/>
              <a:t>. A AGA deverá ser realizada por médicos especialistas com título em Geriatria pela SBGG/AMB;</a:t>
            </a:r>
          </a:p>
          <a:p>
            <a:pPr marL="45720" indent="0">
              <a:buNone/>
            </a:pPr>
            <a:r>
              <a:rPr lang="pt-BR" dirty="0"/>
              <a:t>b. Ter um caráter avaliativo multidimensional;</a:t>
            </a:r>
          </a:p>
          <a:p>
            <a:pPr marL="45720" indent="0">
              <a:buNone/>
            </a:pPr>
            <a:r>
              <a:rPr lang="pt-BR" dirty="0"/>
              <a:t>c. Necessita prover ao seu término, um perfil de resultados nos seus escores, que revelem não somente uma listagem de doenças e problemas, mas seus impactos funcionais;</a:t>
            </a:r>
          </a:p>
          <a:p>
            <a:pPr marL="45720" indent="0">
              <a:buNone/>
            </a:pPr>
            <a:r>
              <a:rPr lang="pt-BR" dirty="0"/>
              <a:t>d. Permitir no seu laudo técnico final, apontar recursos de tratamentos que envolvam aspectos farmacológicos, planos de cuidados, intervenções em reabilitação e a necessidades de recursos comunitários.</a:t>
            </a:r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42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8064896" cy="5832648"/>
          </a:xfrm>
        </p:spPr>
        <p:txBody>
          <a:bodyPr>
            <a:normAutofit fontScale="70000" lnSpcReduction="20000"/>
          </a:bodyPr>
          <a:lstStyle/>
          <a:p>
            <a:endParaRPr lang="pt-BR" u="sng" dirty="0" smtClean="0"/>
          </a:p>
          <a:p>
            <a:pPr marL="45720" indent="0">
              <a:buNone/>
            </a:pPr>
            <a:r>
              <a:rPr lang="pt-BR" sz="3600" dirty="0">
                <a:solidFill>
                  <a:schemeClr val="accent1"/>
                </a:solidFill>
              </a:rPr>
              <a:t>São os candidatos à avaliação funcional geriátrica</a:t>
            </a:r>
          </a:p>
          <a:p>
            <a:endParaRPr lang="pt-BR" u="sng" dirty="0"/>
          </a:p>
          <a:p>
            <a:pPr marL="45720" indent="0">
              <a:buNone/>
            </a:pPr>
            <a:endParaRPr lang="pt-BR" u="sng" dirty="0" smtClean="0"/>
          </a:p>
          <a:p>
            <a:pPr marL="45720" indent="0">
              <a:buNone/>
            </a:pPr>
            <a:r>
              <a:rPr lang="pt-BR" sz="2300" u="sng" dirty="0" smtClean="0"/>
              <a:t>Indivíduos </a:t>
            </a:r>
            <a:r>
              <a:rPr lang="pt-BR" sz="2300" u="sng" dirty="0"/>
              <a:t>com 60 anos ou mais e</a:t>
            </a:r>
            <a:r>
              <a:rPr lang="pt-BR" sz="2300" dirty="0"/>
              <a:t>:</a:t>
            </a:r>
          </a:p>
          <a:p>
            <a:pPr lvl="0"/>
            <a:r>
              <a:rPr lang="pt-BR" sz="2300" b="1" dirty="0"/>
              <a:t>Suspeitos de fragilização</a:t>
            </a:r>
            <a:endParaRPr lang="pt-BR" sz="2300" dirty="0"/>
          </a:p>
          <a:p>
            <a:pPr lvl="0"/>
            <a:r>
              <a:rPr lang="pt-BR" sz="2300" b="1" dirty="0"/>
              <a:t>Suspeitos ou confirmados como portadores das grandes síndromes geriátricas:</a:t>
            </a:r>
            <a:endParaRPr lang="pt-BR" sz="2300" dirty="0"/>
          </a:p>
          <a:p>
            <a:pPr lvl="0"/>
            <a:r>
              <a:rPr lang="pt-BR" sz="2300" b="1" dirty="0"/>
              <a:t>Demência</a:t>
            </a:r>
            <a:endParaRPr lang="pt-BR" sz="2300" dirty="0"/>
          </a:p>
          <a:p>
            <a:pPr lvl="0"/>
            <a:r>
              <a:rPr lang="pt-BR" sz="2300" b="1" dirty="0"/>
              <a:t>Depressão</a:t>
            </a:r>
            <a:endParaRPr lang="pt-BR" sz="2300" dirty="0"/>
          </a:p>
          <a:p>
            <a:pPr lvl="0"/>
            <a:r>
              <a:rPr lang="pt-BR" sz="2300" b="1" dirty="0"/>
              <a:t>Distúrbios de equilíbrio e marcha</a:t>
            </a:r>
            <a:endParaRPr lang="pt-BR" sz="2300" dirty="0"/>
          </a:p>
          <a:p>
            <a:pPr lvl="0"/>
            <a:r>
              <a:rPr lang="pt-BR" sz="2300" b="1" dirty="0"/>
              <a:t>Incontinências esfincterianas</a:t>
            </a:r>
            <a:endParaRPr lang="pt-BR" sz="2300" dirty="0"/>
          </a:p>
          <a:p>
            <a:pPr lvl="0"/>
            <a:r>
              <a:rPr lang="pt-BR" sz="2300" b="1" dirty="0"/>
              <a:t>Distúrbios do movimento</a:t>
            </a:r>
            <a:endParaRPr lang="pt-BR" sz="2300" dirty="0"/>
          </a:p>
          <a:p>
            <a:pPr lvl="0"/>
            <a:r>
              <a:rPr lang="pt-BR" sz="2300" b="1" dirty="0"/>
              <a:t>Imobilidade</a:t>
            </a:r>
            <a:endParaRPr lang="pt-BR" sz="2300" dirty="0"/>
          </a:p>
          <a:p>
            <a:pPr lvl="0"/>
            <a:r>
              <a:rPr lang="pt-BR" sz="2300" b="1" dirty="0"/>
              <a:t>Incapacidades</a:t>
            </a:r>
            <a:endParaRPr lang="pt-BR" sz="2300" dirty="0"/>
          </a:p>
          <a:p>
            <a:pPr lvl="0"/>
            <a:r>
              <a:rPr lang="pt-BR" sz="2300" b="1" dirty="0"/>
              <a:t>Insônia</a:t>
            </a:r>
            <a:endParaRPr lang="pt-BR" sz="2300" dirty="0"/>
          </a:p>
          <a:p>
            <a:pPr lvl="0"/>
            <a:r>
              <a:rPr lang="pt-BR" sz="2300" b="1" dirty="0"/>
              <a:t>Instabilidade e quedas</a:t>
            </a:r>
            <a:endParaRPr lang="pt-BR" sz="2300" dirty="0"/>
          </a:p>
          <a:p>
            <a:pPr lvl="0"/>
            <a:r>
              <a:rPr lang="pt-BR" sz="2300" b="1" dirty="0"/>
              <a:t>Uso de múltiplas drogas</a:t>
            </a:r>
            <a:endParaRPr lang="pt-BR" sz="2300" dirty="0"/>
          </a:p>
          <a:p>
            <a:pPr lvl="0"/>
            <a:r>
              <a:rPr lang="pt-BR" sz="2300" b="1" dirty="0"/>
              <a:t>Síndrome plurimetabólica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56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633670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pt-BR" dirty="0" smtClean="0"/>
              <a:t>	A </a:t>
            </a:r>
            <a:r>
              <a:rPr lang="pt-BR" dirty="0"/>
              <a:t>AGA é composta de vários instrumentos de avaliação. Todos eles validados no Brasil, com farta literatura científica que comprova não somente sensibilidade e especificidade nestes rastreios, mas principalmente redução de riscos de desfechos indesejados na saúde global de uma pessoa idosa.</a:t>
            </a:r>
          </a:p>
          <a:p>
            <a:pPr marL="45720" indent="0">
              <a:buNone/>
            </a:pPr>
            <a:r>
              <a:rPr lang="pt-BR" dirty="0" smtClean="0"/>
              <a:t>	Nestes </a:t>
            </a:r>
            <a:r>
              <a:rPr lang="pt-BR" dirty="0"/>
              <a:t>estudos houve comparação independente e cega com um padrão de referência (“ouro”) de diagnóstico, com espectro adequado de pacientes e procedimentos de validação.</a:t>
            </a:r>
          </a:p>
          <a:p>
            <a:pPr marL="45720" indent="0">
              <a:buNone/>
            </a:pPr>
            <a:r>
              <a:rPr lang="pt-BR" dirty="0" smtClean="0"/>
              <a:t>	Numa </a:t>
            </a:r>
            <a:r>
              <a:rPr lang="pt-BR" dirty="0"/>
              <a:t>meta-análise publicada em 1993, (Stuck AE, Siul AL, Wuland D et al. Comprehensive Geriatric Assessment: a meta-analysis of controlled trials. Lancet, 1993), incluindo 28 estudos controlados e perfazendo um total 10.000 pacientes, demonstrou a significância estatística e clínica da maioria dos benefícios encontrados nesses estudos, como a redução do risco de morte, aumento das chances de voltar a residir na comunidade, redução das readmissões hospitalares, maiores chances de melhora cognitiva e funcional quando os pacientes eram avaliados por avaliações funcionais abrangentes como a AGA. (tabela abaixo).</a:t>
            </a:r>
          </a:p>
          <a:p>
            <a:pPr marL="45720" indent="0">
              <a:buNone/>
            </a:pPr>
            <a:r>
              <a:rPr lang="pt-BR" b="1" u="sng" dirty="0"/>
              <a:t>Mortalidade   Readmissões Hospitalares  Alta para o domicílio  Capacidade Funcional  Performance Cognitiva</a:t>
            </a:r>
            <a:endParaRPr lang="pt-BR" dirty="0"/>
          </a:p>
          <a:p>
            <a:pPr marL="45720" indent="0">
              <a:buNone/>
            </a:pPr>
            <a:r>
              <a:rPr lang="pt-BR" b="1" u="sng" dirty="0"/>
              <a:t>-14%               -12%                    +26%                  + 42%                +41%</a:t>
            </a:r>
            <a:endParaRPr lang="pt-BR" dirty="0"/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1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36496" cy="6741368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r>
              <a:rPr lang="pt-BR" dirty="0"/>
              <a:t>Abaixo ainda listamos as referências bibliográficas que dão suporte não somente ao procedimento AGA como um todo, como aos diversos instrumentos de avaliação que a compõem:</a:t>
            </a:r>
            <a:br>
              <a:rPr lang="pt-BR" dirty="0"/>
            </a:br>
            <a:endParaRPr lang="pt-BR" dirty="0"/>
          </a:p>
          <a:p>
            <a:pPr marL="45720" indent="0">
              <a:buNone/>
            </a:pPr>
            <a:r>
              <a:rPr lang="pt-BR" dirty="0"/>
              <a:t>Bibliografia </a:t>
            </a:r>
          </a:p>
          <a:p>
            <a:pPr marL="45720" indent="0">
              <a:buNone/>
            </a:pPr>
            <a:r>
              <a:rPr lang="pt-BR" dirty="0"/>
              <a:t> </a:t>
            </a:r>
            <a:r>
              <a:rPr lang="pt-BR" u="sng" dirty="0"/>
              <a:t>Evidências para o procedimento AGA como um todo:</a:t>
            </a:r>
            <a:br>
              <a:rPr lang="pt-BR" u="sng" dirty="0"/>
            </a:br>
            <a:r>
              <a:rPr lang="pt-BR" u="sng" dirty="0"/>
              <a:t> </a:t>
            </a:r>
            <a:br>
              <a:rPr lang="pt-BR" u="sng" dirty="0"/>
            </a:br>
            <a:r>
              <a:rPr lang="pt-BR" dirty="0"/>
              <a:t>1. Li CM, Chen CY, Li CY, Wang WD, Wu SC. The effectiveness of a comprehensive geriatric assessment intervention program for frailty in community-dwelling older people: a randomized, controlled trial. Arch Gerontol Geriatr. 2010 Feb;50 Suppl 1:S39-42.</a:t>
            </a:r>
            <a:br>
              <a:rPr lang="pt-BR" dirty="0"/>
            </a:br>
            <a:r>
              <a:rPr lang="pt-BR" dirty="0"/>
              <a:t>2. Kellen E, Bulens P, Deckx L, Schouten H, Van Dijk M, Verdonck I, et al. Identifying an accurate pre-screening tool in geriatric oncology. Crit Rev Oncol Hematol. 2010 Sep;75(3):243-8.</a:t>
            </a:r>
            <a:br>
              <a:rPr lang="pt-BR" dirty="0"/>
            </a:br>
            <a:r>
              <a:rPr lang="pt-BR" dirty="0"/>
              <a:t>3. Maly RC, Hirsch SH, Reuben DB. The performance of simple instruments in detecting geriatric conditions and selecting community-dwelling older people for geriatric assessment. Age Ageing. 1997;26:223-31.</a:t>
            </a:r>
            <a:br>
              <a:rPr lang="pt-BR" dirty="0"/>
            </a:br>
            <a:r>
              <a:rPr lang="pt-BR" dirty="0"/>
              <a:t>4. Monteserin R, Brotons C, Moral I, Altimir S, San Jose A, Santaeugenia S, et al. Effectiveness of a geriatric intervention in primary care: a </a:t>
            </a:r>
            <a:r>
              <a:rPr lang="pt-BR" dirty="0" smtClean="0"/>
              <a:t>randomize clinica trila. Fam. Pacto. </a:t>
            </a:r>
            <a:r>
              <a:rPr lang="pt-BR" dirty="0"/>
              <a:t>2010 Jun;27(3):239-45.</a:t>
            </a:r>
            <a:br>
              <a:rPr lang="pt-BR" dirty="0"/>
            </a:br>
            <a:r>
              <a:rPr lang="pt-BR" dirty="0"/>
              <a:t>5. </a:t>
            </a:r>
            <a:r>
              <a:rPr lang="pt-BR" dirty="0" smtClean="0"/>
              <a:t>Ruben </a:t>
            </a:r>
            <a:r>
              <a:rPr lang="pt-BR" dirty="0"/>
              <a:t>DB, </a:t>
            </a:r>
            <a:r>
              <a:rPr lang="pt-BR" dirty="0" smtClean="0"/>
              <a:t>Boro </a:t>
            </a:r>
            <a:r>
              <a:rPr lang="pt-BR" dirty="0"/>
              <a:t>GM, </a:t>
            </a:r>
            <a:r>
              <a:rPr lang="pt-BR" dirty="0" smtClean="0"/>
              <a:t>Wole Sadio </a:t>
            </a:r>
            <a:r>
              <a:rPr lang="pt-BR" dirty="0"/>
              <a:t>G, Ershoff DH, Fishman LK, Ambrosini VL, et al. A randomized trial of comprehensive geriatric assessment in the care of hospitalized patients [see comments]. N Engl J Med. 1995;332:1345-50.</a:t>
            </a:r>
            <a:br>
              <a:rPr lang="pt-BR" dirty="0"/>
            </a:br>
            <a:r>
              <a:rPr lang="pt-BR" dirty="0"/>
              <a:t>6. Roller PD, Allman RM. Comprehensive geriatric assessment in Medicare managed care: the geriatrician's calling card [editorial; comment]. The American Journal of Medicine. 1996;100:383-5.</a:t>
            </a:r>
            <a:br>
              <a:rPr lang="pt-BR" dirty="0"/>
            </a:br>
            <a:r>
              <a:rPr lang="pt-BR" dirty="0"/>
              <a:t>7. van Kan GA, Rolland Y, Houles M, Gillette-Guyonnet S, Soto M, Vellas B. The assessment of frailty in older adults. Clin Geriatr Med. 2010 May;26(2):275-86.</a:t>
            </a:r>
            <a:br>
              <a:rPr lang="pt-BR" dirty="0"/>
            </a:br>
            <a:r>
              <a:rPr lang="pt-BR" dirty="0"/>
              <a:t>8. Lourenço RA, Martins CSF, Sanchez MAS, Veras RP. Assistência ambulatorial geriátrica: hierarquização da demanda. Rev Saude Publica. 2005;39(2):311-8.</a:t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Bibliografia - evidências para cada um dos instrumentos que compõem uma AGG:</a:t>
            </a:r>
            <a:br>
              <a:rPr lang="pt-BR" dirty="0"/>
            </a:br>
            <a:r>
              <a:rPr lang="pt-BR" dirty="0"/>
              <a:t>1. Atalaia-Silva KC, Lourenço RA. Translation, adaptation and construct validation of the Clock Test among elderly in Brazil. Rev Saude Publica. 2008 Oct;42(5):930-7.</a:t>
            </a:r>
            <a:br>
              <a:rPr lang="pt-BR" dirty="0"/>
            </a:br>
            <a:r>
              <a:rPr lang="pt-BR" dirty="0"/>
              <a:t>2. Charchat-Fishman H, Dias LBT, Fernandes CS, Lourenço RA, Caramelli P, Nitrini R. Normative data and construct validity of the Rey Auditory Verbal Learning Test in Brazilian elderly. Psychology &amp; Neuroscience. [Peer-reviewed Article]. 2010 2010-06-12;3(1):79-84.</a:t>
            </a:r>
            <a:br>
              <a:rPr lang="pt-BR" dirty="0"/>
            </a:br>
            <a:r>
              <a:rPr lang="pt-BR" dirty="0"/>
              <a:t>3. Fichman HC, Fernandes CS, Nitrini R, Lourenço RA, Paradela EMP, Carthery-Goulard MT, et al. Age and educational level effects on the performance of normal elderly on category verbal fluency tasks. Dementia &amp; Neuropsychologia. 2009;3(1):49-54.</a:t>
            </a:r>
            <a:br>
              <a:rPr lang="pt-BR" dirty="0"/>
            </a:br>
            <a:r>
              <a:rPr lang="pt-BR" dirty="0"/>
              <a:t>4. Lima DA, Lourenco RA. [Cross-cultural adaptation of section A of the Cambridge Examination for Mental Disorders of the Elderly - Revised Version (CAMDEX-R) for dementia diagnosis.]. Cad Saude Publica. 2010 Jul;26(7):1345-54.</a:t>
            </a:r>
            <a:br>
              <a:rPr lang="pt-BR" dirty="0"/>
            </a:br>
            <a:r>
              <a:rPr lang="pt-BR" dirty="0"/>
              <a:t>7. Lourenço RA, Martins CSF, Sanchez MAS, Veras RP. Assistência ambulatorial geriátrica: hierarquização da demanda. Rev Saude Publica. 2005;39(2):311-8.</a:t>
            </a:r>
            <a:br>
              <a:rPr lang="pt-BR" dirty="0"/>
            </a:br>
            <a:r>
              <a:rPr lang="pt-BR" dirty="0"/>
              <a:t>8. Lourenço RA, Ribeiro Filho ST. The accuracy of the Mini-Cog in screening low-educated elderly for dementia. JAGS. 2006;54(2):376-8.</a:t>
            </a:r>
            <a:br>
              <a:rPr lang="pt-BR" dirty="0"/>
            </a:br>
            <a:r>
              <a:rPr lang="pt-BR" dirty="0"/>
              <a:t>9. Lourenço RA, Ribeiro-Filho ST, Moreira Ide F, Paradela EM, Miranda AS. The Clock Drawing Test: performance among elderly with low educational level. Rev Bras Psiquiatr. 2008 Dec;30(4):309-15.</a:t>
            </a:r>
            <a:br>
              <a:rPr lang="pt-BR" dirty="0"/>
            </a:br>
            <a:r>
              <a:rPr lang="pt-BR" dirty="0"/>
              <a:t>10. Lourenço RA, Veras RP. Mini-Mental State Examination: psychometric characteristics in elderly outpatients. Rev Saude Publica. 2006 Aug;40(4):712-9.</a:t>
            </a:r>
            <a:br>
              <a:rPr lang="pt-BR" dirty="0"/>
            </a:br>
            <a:r>
              <a:rPr lang="pt-BR" dirty="0"/>
              <a:t>11. Moreira IFH, Lourenço RA, Soares C, Engelhardt E, Laks J. Cambridge Cognitive Examination: performance of healthy elderly Brazilians with low education levels. Cad Saude Publica. 2009 Aug;25(8):1774-80.</a:t>
            </a:r>
            <a:br>
              <a:rPr lang="pt-BR" dirty="0"/>
            </a:br>
            <a:r>
              <a:rPr lang="pt-BR" dirty="0"/>
              <a:t>12. Paradela EM, Lopes Cde S, Lourenço RA. Reliability of the Brazilian version of the Cambridge Cognitive Examination Revised CAMCOG-R. Arq Neuropsiquiatr. 2009 Jun;67(2B):439-44.</a:t>
            </a:r>
            <a:br>
              <a:rPr lang="pt-BR" dirty="0"/>
            </a:br>
            <a:r>
              <a:rPr lang="pt-BR" dirty="0"/>
              <a:t>13. Paradela EM, Lopes Cde S, Lourenço RA. [Portuguese adaptation of the Cambridge Cognitive Examination-Revised in a public geriatric outpatient clinic]. Cad Saude Publica. 2009 Dec;25(12):2562-70.</a:t>
            </a:r>
            <a:br>
              <a:rPr lang="pt-BR" dirty="0"/>
            </a:br>
            <a:r>
              <a:rPr lang="pt-BR" dirty="0"/>
              <a:t>14. Paradela EM, Lourenço RA, Veras RP. [Validation of geriatric depression scale in a general outpatient clinic]. Rev Saude Publica. 2005 Dec;39(6):918-23.</a:t>
            </a:r>
            <a:br>
              <a:rPr lang="pt-BR" dirty="0"/>
            </a:br>
            <a:r>
              <a:rPr lang="pt-BR" dirty="0"/>
              <a:t>15. Ribeiro-Filho ST, Lourenço RA, Moreira VG. Comparing indexes of frailty: the cardiovascular health study and the study of osteoporotic fractures. J Am Geriatr Soc. 2010 Feb;58(2):383-5; author reply 5-6.</a:t>
            </a:r>
            <a:br>
              <a:rPr lang="pt-BR" dirty="0"/>
            </a:br>
            <a:r>
              <a:rPr lang="pt-BR" dirty="0"/>
              <a:t>16. Sampaio SG, Lourenço RA. [CAMDEX-R and dementia diagnosis in Brazil: translation and transcultural adaptation of the informant interview]. Acta Med Port. 2009 Sep-Oct;22(5):571-8.</a:t>
            </a:r>
            <a:br>
              <a:rPr lang="pt-BR" dirty="0"/>
            </a:br>
            <a:r>
              <a:rPr lang="pt-BR" dirty="0"/>
              <a:t>17. Sanchez MA, Lourenço RA. Informant Questionnaire on Cognitive Decline in the Elderly (IQCODE): cross-cultural adaptation for use in Brazil. Cad Saude Publica. 2009 Jul;25(7):1455-65.</a:t>
            </a:r>
            <a:br>
              <a:rPr lang="pt-BR" dirty="0"/>
            </a:br>
            <a:r>
              <a:rPr lang="pt-BR" dirty="0"/>
              <a:t>18. Brucki SM, Nitrini R, Caramelli P, Bertolucci PH, Okamoto IH. [Suggestions for utilization of the mini-mental state examination in Brazil] Sugestoes para o uso do mini-exame do estado mental no Brasil. DEP - 20031028. ArqNeuropsiquiatr. 2003;61(3B):777-81.</a:t>
            </a:r>
            <a:br>
              <a:rPr lang="pt-BR" dirty="0"/>
            </a:br>
            <a:r>
              <a:rPr lang="pt-BR" dirty="0"/>
              <a:t>19. Nitrini R, Caramelli P, Bottino CM, Damasceno BP, Brucki SM, Anghinah R. [Diagnosis of Alzheimer's disease in Brazil: cognitive and functional evaluation. Recommendations of the Scientific Department of Cognitive Neurology and Aging of the Brazilian Academy of Neurology] 1. Arq Neuropsiquiatr. 2005;63(3A):720-7.</a:t>
            </a:r>
            <a:br>
              <a:rPr lang="pt-BR" dirty="0"/>
            </a:br>
            <a:r>
              <a:rPr lang="pt-BR" dirty="0"/>
              <a:t>20. Novelli MM, Dal Rovere HH, Nitrini R, Caramelli P. Cross-cultural adaptation of the quality of life assessment scale on Alzheimer disease 3. Arq Neuropsiquiatr. 2005;63(2A):201-6.</a:t>
            </a:r>
            <a:br>
              <a:rPr lang="pt-BR" dirty="0"/>
            </a:br>
            <a:r>
              <a:rPr lang="pt-BR" dirty="0"/>
              <a:t>21. Porto CS, Fichman HC, Caramelli P, Bahia VS, Nitrini R. Brazilian version of the Mattis dementia rating scale: diagnosis of mild dementia in Alzheimer's disease. ArqNeuropsiquiatr. 2003;61(2B):339-45.</a:t>
            </a:r>
            <a:br>
              <a:rPr lang="pt-BR" dirty="0"/>
            </a:br>
            <a:r>
              <a:rPr lang="pt-BR" dirty="0"/>
              <a:t>22. Almeida OP. [Mini mental state examination and the diagnosis of dementia in Brazil]. ArqNeuropsiquiatr. 1998;56(3B):605-12.</a:t>
            </a:r>
            <a:br>
              <a:rPr lang="pt-BR" dirty="0"/>
            </a:br>
            <a:r>
              <a:rPr lang="pt-BR" dirty="0"/>
              <a:t>23. Almeida OP, Almeida SA. [Reliability of the Brazilian version of the abbreviated form of Geriatric Depression Scale (GDS) short form]. ArqNeuropsiquiatr. 1999;57(2B):421-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43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856984" cy="655272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De:</a:t>
            </a:r>
            <a:r>
              <a:rPr lang="pt-BR" dirty="0"/>
              <a:t> secretaria.cbhpm@amb.org.br</a:t>
            </a:r>
            <a:br>
              <a:rPr lang="pt-BR" dirty="0"/>
            </a:br>
            <a:r>
              <a:rPr lang="pt-BR" b="1" dirty="0"/>
              <a:t>Enviada:</a:t>
            </a:r>
            <a:r>
              <a:rPr lang="pt-BR" dirty="0"/>
              <a:t> Segunda-feira, 13 de Outubro de 2014 12:09</a:t>
            </a:r>
            <a:br>
              <a:rPr lang="pt-BR" dirty="0"/>
            </a:br>
            <a:r>
              <a:rPr lang="pt-BR" b="1" dirty="0"/>
              <a:t>Para:</a:t>
            </a:r>
            <a:r>
              <a:rPr lang="pt-BR" dirty="0"/>
              <a:t> sbggapoio@terra.com.br,sbggnacional@terra.com.br,nezilour@hotmail.com,tassiosilva@uol.com.br,silviageriatra@gmail.com,zilli@uol.com.br,eczilli@cardiol.br,cbhpm@amb.org.br</a:t>
            </a:r>
            <a:br>
              <a:rPr lang="pt-BR" dirty="0"/>
            </a:br>
            <a:r>
              <a:rPr lang="pt-BR" b="1" dirty="0"/>
              <a:t>Assunto:</a:t>
            </a:r>
            <a:r>
              <a:rPr lang="pt-BR" dirty="0"/>
              <a:t> Reunião da Câmara Técnica da CBHPM - 22/10/2014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4572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</a:p>
          <a:p>
            <a:pPr marL="45720" indent="0">
              <a:buNone/>
            </a:pPr>
            <a:r>
              <a:rPr lang="pt-BR" b="1" dirty="0"/>
              <a:t>Prezados,</a:t>
            </a:r>
            <a:endParaRPr lang="pt-BR" dirty="0"/>
          </a:p>
          <a:p>
            <a:pPr marL="45720" indent="0">
              <a:buNone/>
            </a:pPr>
            <a:r>
              <a:rPr lang="pt-BR" dirty="0"/>
              <a:t>  </a:t>
            </a:r>
          </a:p>
          <a:p>
            <a:pPr marL="45720" indent="0">
              <a:buNone/>
            </a:pPr>
            <a:r>
              <a:rPr lang="pt-BR" dirty="0"/>
              <a:t>Convidamos os representantes da SOCIEDADE BRASILEIRA DE GERIATRIA E GERONTOLOGIA para participar da </a:t>
            </a:r>
            <a:r>
              <a:rPr lang="pt-BR" b="1" dirty="0"/>
              <a:t>Reunião da Câmara Técnica</a:t>
            </a:r>
            <a:r>
              <a:rPr lang="pt-BR" dirty="0"/>
              <a:t>, a ser realizada no dia </a:t>
            </a:r>
            <a:r>
              <a:rPr lang="pt-BR" b="1" dirty="0"/>
              <a:t>22/10/2014</a:t>
            </a:r>
            <a:r>
              <a:rPr lang="pt-BR" dirty="0"/>
              <a:t>, </a:t>
            </a:r>
            <a:r>
              <a:rPr lang="pt-BR" b="1" dirty="0"/>
              <a:t> </a:t>
            </a:r>
            <a:r>
              <a:rPr lang="pt-BR" dirty="0"/>
              <a:t>na </a:t>
            </a:r>
            <a:r>
              <a:rPr lang="pt-BR" b="1" dirty="0"/>
              <a:t>sede da AMB, Rua São Carlos do Pinhal, 324 - São Paulo - SP</a:t>
            </a:r>
            <a:br>
              <a:rPr lang="pt-BR" b="1" dirty="0"/>
            </a:br>
            <a:endParaRPr lang="pt-BR" dirty="0"/>
          </a:p>
          <a:p>
            <a:pPr marL="45720" indent="0">
              <a:buNone/>
            </a:pPr>
            <a:r>
              <a:rPr lang="pt-BR" dirty="0"/>
              <a:t>  </a:t>
            </a:r>
          </a:p>
          <a:p>
            <a:pPr marL="45720" indent="0">
              <a:buNone/>
            </a:pPr>
            <a:r>
              <a:rPr lang="pt-BR" dirty="0"/>
              <a:t>Segue   abaixo o horário agendado </a:t>
            </a:r>
            <a:r>
              <a:rPr lang="pt-BR" dirty="0" smtClean="0"/>
              <a:t>na </a:t>
            </a:r>
            <a:r>
              <a:rPr lang="pt-BR" dirty="0"/>
              <a:t>pauta  para tratar de assunto de seu interesse.</a:t>
            </a:r>
          </a:p>
          <a:p>
            <a:pPr marL="45720" indent="0">
              <a:buNone/>
            </a:pPr>
            <a:r>
              <a:rPr lang="pt-BR" dirty="0"/>
              <a:t> </a:t>
            </a:r>
          </a:p>
          <a:p>
            <a:pPr marL="45720" indent="0">
              <a:buNone/>
            </a:pPr>
            <a:r>
              <a:rPr lang="pt-BR" dirty="0"/>
              <a:t> </a:t>
            </a:r>
            <a:r>
              <a:rPr lang="pt-BR" dirty="0" smtClean="0"/>
              <a:t>Pedimos </a:t>
            </a:r>
            <a:r>
              <a:rPr lang="pt-BR" dirty="0"/>
              <a:t>a compreensão  </a:t>
            </a:r>
            <a:r>
              <a:rPr lang="pt-BR" dirty="0" smtClean="0"/>
              <a:t>e </a:t>
            </a:r>
            <a:r>
              <a:rPr lang="pt-BR" dirty="0"/>
              <a:t> atentar ao horário </a:t>
            </a:r>
            <a:r>
              <a:rPr lang="pt-BR" dirty="0" smtClean="0"/>
              <a:t>estabelecido </a:t>
            </a:r>
            <a:r>
              <a:rPr lang="pt-BR" dirty="0"/>
              <a:t> por conta </a:t>
            </a:r>
            <a:r>
              <a:rPr lang="pt-BR" dirty="0" smtClean="0"/>
              <a:t>dos</a:t>
            </a:r>
            <a:r>
              <a:rPr lang="pt-BR" dirty="0"/>
              <a:t>  demais </a:t>
            </a:r>
            <a:r>
              <a:rPr lang="pt-BR" dirty="0" smtClean="0"/>
              <a:t> assuntos</a:t>
            </a:r>
            <a:endParaRPr lang="pt-BR" dirty="0"/>
          </a:p>
          <a:p>
            <a:pPr marL="45720" indent="0">
              <a:buNone/>
            </a:pPr>
            <a:r>
              <a:rPr lang="pt-BR" dirty="0"/>
              <a:t> a serem </a:t>
            </a:r>
            <a:r>
              <a:rPr lang="pt-BR" dirty="0" smtClean="0"/>
              <a:t>discutidos e </a:t>
            </a:r>
            <a:r>
              <a:rPr lang="pt-BR" dirty="0"/>
              <a:t>pautados para esta reunião:</a:t>
            </a:r>
          </a:p>
          <a:p>
            <a:pPr marL="45720" indent="0">
              <a:buNone/>
            </a:pPr>
            <a:r>
              <a:rPr lang="pt-BR" dirty="0"/>
              <a:t> </a:t>
            </a:r>
          </a:p>
          <a:p>
            <a:pPr marL="45720" indent="0">
              <a:buNone/>
            </a:pPr>
            <a:r>
              <a:rPr lang="pt-BR" b="1" dirty="0"/>
              <a:t>Geriatria (10:15 – 10:45) presença e apresentação Sociedade</a:t>
            </a:r>
            <a:br>
              <a:rPr lang="pt-BR" b="1" dirty="0"/>
            </a:br>
            <a:r>
              <a:rPr lang="pt-BR" dirty="0"/>
              <a:t>- Alteração de capítulo procedimento do Capítulo 4 para Capítulo 2:</a:t>
            </a:r>
            <a:br>
              <a:rPr lang="pt-BR" dirty="0"/>
            </a:br>
            <a:r>
              <a:rPr lang="pt-BR" dirty="0"/>
              <a:t>- 4.14.01.56-5       Teste de avaliação geriátrica global            2B</a:t>
            </a:r>
            <a:br>
              <a:rPr lang="pt-BR" dirty="0"/>
            </a:br>
            <a:endParaRPr lang="pt-BR" dirty="0"/>
          </a:p>
          <a:p>
            <a:pPr marL="4572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82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4" y="476672"/>
            <a:ext cx="9183317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8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568952" cy="65527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t-BR" sz="1200" b="1" dirty="0"/>
              <a:t>De:</a:t>
            </a:r>
            <a:r>
              <a:rPr lang="pt-BR" sz="1200" dirty="0"/>
              <a:t> secretaria.cbhpm@amb.org.br</a:t>
            </a:r>
            <a:br>
              <a:rPr lang="pt-BR" sz="1200" dirty="0"/>
            </a:br>
            <a:r>
              <a:rPr lang="pt-BR" sz="1200" b="1" dirty="0"/>
              <a:t>Enviada:</a:t>
            </a:r>
            <a:r>
              <a:rPr lang="pt-BR" sz="1200" dirty="0"/>
              <a:t> Sexta-feira, 31 de Outubro de 2014 17:50</a:t>
            </a:r>
            <a:br>
              <a:rPr lang="pt-BR" sz="1200" dirty="0"/>
            </a:br>
            <a:r>
              <a:rPr lang="pt-BR" sz="1200" b="1" dirty="0"/>
              <a:t>Para:</a:t>
            </a:r>
            <a:r>
              <a:rPr lang="pt-BR" sz="1200" dirty="0"/>
              <a:t> sbggnacional@terra.com.br,nezilour@hotmail.com,sbggapoio@terra.com.br,cbhpm@amb.org.br,silviageriatra@gmail.com,tassiosilva@uol.com.br</a:t>
            </a:r>
            <a:br>
              <a:rPr lang="pt-BR" sz="1200" dirty="0"/>
            </a:br>
            <a:r>
              <a:rPr lang="pt-BR" sz="1200" b="1" dirty="0"/>
              <a:t>Assunto:</a:t>
            </a:r>
            <a:r>
              <a:rPr lang="pt-BR" sz="1200" dirty="0"/>
              <a:t> Minuta ATA Geriatria</a:t>
            </a:r>
            <a:br>
              <a:rPr lang="pt-BR" sz="1200" dirty="0"/>
            </a:br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  <a:p>
            <a:pPr marL="45720" indent="0">
              <a:buNone/>
            </a:pPr>
            <a:r>
              <a:rPr lang="pt-BR" sz="1200" dirty="0"/>
              <a:t>Prezados,</a:t>
            </a:r>
          </a:p>
          <a:p>
            <a:pPr marL="45720" indent="0">
              <a:buNone/>
            </a:pPr>
            <a:r>
              <a:rPr lang="pt-BR" sz="1200" dirty="0"/>
              <a:t> </a:t>
            </a:r>
          </a:p>
          <a:p>
            <a:pPr marL="45720" indent="0">
              <a:buNone/>
            </a:pPr>
            <a:r>
              <a:rPr lang="pt-BR" sz="1200" dirty="0"/>
              <a:t>Segue minuta da ATA da Geriatria conforme abaixo. A minuta toda está sendo finalizada e em breve será encaminhada.</a:t>
            </a:r>
          </a:p>
          <a:p>
            <a:pPr marL="45720" indent="0">
              <a:buNone/>
            </a:pPr>
            <a:r>
              <a:rPr lang="pt-BR" sz="1200" dirty="0"/>
              <a:t>Por gentileza, pedimos apontar eventuais divergências, correções ou esclarecimentos a serem feitos.</a:t>
            </a:r>
          </a:p>
          <a:p>
            <a:pPr marL="45720" indent="0">
              <a:buNone/>
            </a:pPr>
            <a:r>
              <a:rPr lang="pt-BR" sz="1200" dirty="0"/>
              <a:t> </a:t>
            </a:r>
            <a:endParaRPr lang="pt-BR" sz="1200" dirty="0" smtClean="0"/>
          </a:p>
          <a:p>
            <a:pPr marL="45720" indent="0">
              <a:buNone/>
            </a:pPr>
            <a:r>
              <a:rPr lang="pt-BR" sz="1200" dirty="0" smtClean="0"/>
              <a:t>Geriatria</a:t>
            </a:r>
            <a:endParaRPr lang="pt-BR" sz="1200" dirty="0"/>
          </a:p>
          <a:p>
            <a:pPr marL="45720" indent="0">
              <a:buNone/>
            </a:pPr>
            <a:r>
              <a:rPr lang="pt-BR" sz="1200" dirty="0"/>
              <a:t>A Sociedade Brasileira de Geriatria e Gerontologia SBGG solicitou a alteração do procedimento Avaliação Geriátrica Ampla AGA (4.14.01.56-5 Teste de avaliação geriátrica global) do Capítulo 4 Procedimentos Diagnósticos e Terapêuticos para Capítulo 2 Procedimentos Clínicos Ambulatoriais assim como a revisão do porte de 2B para 3B, previsto para o atendimento em puericultura.</a:t>
            </a:r>
          </a:p>
          <a:p>
            <a:pPr marL="45720" indent="0">
              <a:buNone/>
            </a:pPr>
            <a:r>
              <a:rPr lang="pt-BR" sz="1200" dirty="0"/>
              <a:t>Após a apresentação bastante esclarecedora da SBGG, houve questionamento do por que o procedimento AGA não ter uma tabela de frequência e regularidade/periodicidade envolvendo a idade do paciente como no caso da puericultura. Prontamente houve o esclarecimento de que o paciente idoso diferentemente da criança, não apresenta padrões esperados como no lactente que aos 3 meses fixa a cabeça, aos 6 meses senta-se, aos 9 meses engatinha e assim sucessivamente. Existem diferenças enormes entre indivíduos da mesma idade, por exemplo, um senhor de 80 anos que pode estar totalmente ativo e independente e outro da mesma idade, acamado, demenciado e totalmente dependente. Portanto o envelhecimento não ocorre de forma linear e "padronizada" por pessoa e idade.</a:t>
            </a:r>
          </a:p>
          <a:p>
            <a:pPr marL="45720" indent="0">
              <a:buNone/>
            </a:pPr>
            <a:r>
              <a:rPr lang="pt-BR" sz="1200" u="sng" dirty="0"/>
              <a:t>Decisão da Câmara Técnica - Geriatria:</a:t>
            </a:r>
            <a:endParaRPr lang="pt-BR" sz="1200" dirty="0"/>
          </a:p>
          <a:p>
            <a:pPr marL="45720" indent="0">
              <a:buNone/>
            </a:pPr>
            <a:r>
              <a:rPr lang="pt-BR" sz="1200" dirty="0"/>
              <a:t>Aprovada a inclusão do procedimento no Capítulo (2) proposto e a valoração 3B. Para tanto, a SBGG deverá complementar a atual observação constante na CBHPM 2012  </a:t>
            </a:r>
          </a:p>
          <a:p>
            <a:pPr marL="45720" indent="0">
              <a:buNone/>
            </a:pPr>
            <a:r>
              <a:rPr lang="pt-BR" sz="1200" dirty="0"/>
              <a:t>Atenciosamente,</a:t>
            </a:r>
          </a:p>
          <a:p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5991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8424936" cy="3744416"/>
          </a:xfrm>
        </p:spPr>
        <p:txBody>
          <a:bodyPr>
            <a:normAutofit fontScale="70000" lnSpcReduction="20000"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 </a:t>
            </a:r>
            <a:r>
              <a:rPr lang="pt-BR" b="1" dirty="0">
                <a:solidFill>
                  <a:schemeClr val="accent1"/>
                </a:solidFill>
              </a:rPr>
              <a:t>PRESENTES: </a:t>
            </a:r>
            <a:r>
              <a:rPr lang="pt-BR" dirty="0">
                <a:solidFill>
                  <a:schemeClr val="accent1"/>
                </a:solidFill>
              </a:rPr>
              <a:t>Dr. Emílio Cesar Zilli (AMB); Dr. Fábio Sândoli de Brito (AMB); Dr. Lúcio Antônio Prado Dias (AMB); Dr. Rogério Toledo Júnior (AMB); Dr. Dino Fecci Colli Junior (AMB); Dr. Mario Fernando Lins (AMB); Dr. Cícero Sinisgalli Junior (AMB); Dra. Miyuki Goto (CBHPM/AMB); Dr. Francisco José de Freitas Lima (UNIMED DO BRASIL); Dr. Jair Monaci (ABRAMGE); Dr. Aníbal Valença (UNIDAS), Dra. Mariana Carvalho Barbosa (FENASAÚDE); Dr. Marcelo Lima (FENASAÚDE); Dra. Karla Santa Cruz Coelho e Dra. Rochelle Santos (ANS); Dra. Ana Cláudia Murahovschi (CONITEC). </a:t>
            </a:r>
            <a:r>
              <a:rPr lang="pt-BR" b="1" dirty="0">
                <a:solidFill>
                  <a:schemeClr val="accent1"/>
                </a:solidFill>
              </a:rPr>
              <a:t>Representantes das Sociedades de Especialidade da AMB: </a:t>
            </a:r>
            <a:r>
              <a:rPr lang="pt-BR" dirty="0">
                <a:solidFill>
                  <a:schemeClr val="accent1"/>
                </a:solidFill>
              </a:rPr>
              <a:t>Dr. Conrado Cavalcanti e Sr. Carlos Moura (CBR); Dr. Hildebrando Sabato (CBA); Dra. Yara Mello (ASBAI); Dr. José Tarcisio Medeiros e Dra. Denise Hachul (SOBRAC); Dra. Neizilour Lobato, Dra. Silvia Regina Mendes e Dr. Tassio José Carvalho (SBGG); Dr. Vitor Mercadante Pariz e Dr. Wilson Shcolnik (SBPC/ML); Dr. Alberto José Aaraújo, Dr. Emilio Pizzichini e Dr. José Eduardo Cançado (SBPT); Dr. José Francisco Comenalli (ABHH); Dra. Vera Mello e Dr. Lincoln Ferreira (SOBED) </a:t>
            </a:r>
            <a:r>
              <a:rPr lang="pt-BR" b="1" dirty="0">
                <a:solidFill>
                  <a:schemeClr val="accent1"/>
                </a:solidFill>
              </a:rPr>
              <a:t>Ausentes: </a:t>
            </a:r>
            <a:r>
              <a:rPr lang="pt-BR" dirty="0">
                <a:solidFill>
                  <a:schemeClr val="accent1"/>
                </a:solidFill>
              </a:rPr>
              <a:t>Dr. Modesto Jacobino (AMB); Dr. Roberto Queiroz Gurgel (AMB); Dr. Teófilo José Machado (ANS); Defesa do Consumidor; Dra. Débora Angeli (FENAM); Dr. Cláudio Bauduíno Franzen (CFM).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5576" y="3326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 </a:t>
            </a:r>
            <a:r>
              <a:rPr lang="pt-BR" b="1" dirty="0">
                <a:solidFill>
                  <a:schemeClr val="accent1"/>
                </a:solidFill>
              </a:rPr>
              <a:t>ATA DA REUNIÃO DA CÂMARA TÉCNICA PERMANENTE DA CBHPM, </a:t>
            </a:r>
            <a:endParaRPr lang="pt-BR" dirty="0">
              <a:solidFill>
                <a:schemeClr val="accent1"/>
              </a:solidFill>
            </a:endParaRPr>
          </a:p>
          <a:p>
            <a:pPr algn="ctr"/>
            <a:r>
              <a:rPr lang="pt-BR" b="1" dirty="0">
                <a:solidFill>
                  <a:schemeClr val="accent1"/>
                </a:solidFill>
              </a:rPr>
              <a:t>REALIZADA NO DIA 22 DE OUTUBRO DE 2014 NA SEDE DA ASSOCIAÇÃO MÉDICA BRASILEIRA, EM SÃO PAULO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9592" y="5229200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algn="ctr"/>
            <a:r>
              <a:rPr lang="pt-BR" dirty="0"/>
              <a:t> </a:t>
            </a:r>
            <a:r>
              <a:rPr lang="pt-BR" dirty="0">
                <a:solidFill>
                  <a:schemeClr val="accent1"/>
                </a:solidFill>
              </a:rPr>
              <a:t>A reunião foi presidida pelo Dr. Emílio Cesar Zilli, Presidente da Câmara Técnica Permanente da CBHPM e Coordenador da Comissão Nacional de Honorários Médicos, que após cumprimentar os presentes, abriu os trabalhos. </a:t>
            </a:r>
          </a:p>
        </p:txBody>
      </p:sp>
    </p:spTree>
    <p:extLst>
      <p:ext uri="{BB962C8B-B14F-4D97-AF65-F5344CB8AC3E}">
        <p14:creationId xmlns:p14="http://schemas.microsoft.com/office/powerpoint/2010/main" val="4426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512511" cy="1143000"/>
          </a:xfrm>
        </p:spPr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Geriatria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27584" y="1484784"/>
            <a:ext cx="7848872" cy="511256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pt-BR" b="1" dirty="0" smtClean="0"/>
              <a:t> </a:t>
            </a:r>
            <a:endParaRPr lang="pt-BR" dirty="0"/>
          </a:p>
          <a:p>
            <a:pPr marL="45720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	A </a:t>
            </a:r>
            <a:r>
              <a:rPr lang="pt-BR" dirty="0">
                <a:solidFill>
                  <a:schemeClr val="accent1"/>
                </a:solidFill>
              </a:rPr>
              <a:t>Sociedade Brasileira de Geriatria e Gerontologia SBGG solicitou a alteração do procedimento Avaliação Geriátrica Ampla AGA (4.14.01.56-5 Teste de avaliação geriátrica global) do Capítulo 4 Procedimentos Diagnósticos e Terapêuticos para Capítulo 2 Procedimentos Clínicos Ambulatoriais assim como a revisão do porte de 2B para 3B, previsto para o atendimento em puericultura. </a:t>
            </a:r>
            <a:endParaRPr lang="pt-BR" dirty="0" smtClean="0">
              <a:solidFill>
                <a:schemeClr val="accent1"/>
              </a:solidFill>
            </a:endParaRPr>
          </a:p>
          <a:p>
            <a:pPr marL="45720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	Após </a:t>
            </a:r>
            <a:r>
              <a:rPr lang="pt-BR" dirty="0">
                <a:solidFill>
                  <a:schemeClr val="accent1"/>
                </a:solidFill>
              </a:rPr>
              <a:t>a apresentação bastante esclarecedora da SBGG, houve questionamento do por que o procedimento AGA não ter uma tabela de frequência e regularidade/periodicidade envolvendo a idade do paciente como no caso da puericultura. Prontamente houve o esclarecimento de que o paciente idoso diferentemente da criança, não apresenta padrões esperados como no lactente que aos 3 meses fixa a cabeça, aos 6 meses senta-se, aos 9 meses engatinha e assim sucessivamente. </a:t>
            </a:r>
            <a:endParaRPr lang="pt-BR" dirty="0" smtClean="0">
              <a:solidFill>
                <a:schemeClr val="accent1"/>
              </a:solidFill>
            </a:endParaRPr>
          </a:p>
          <a:p>
            <a:pPr marL="45720" indent="0" algn="just">
              <a:buNone/>
            </a:pPr>
            <a:r>
              <a:rPr lang="pt-BR" dirty="0">
                <a:solidFill>
                  <a:schemeClr val="accent1"/>
                </a:solidFill>
              </a:rPr>
              <a:t>	</a:t>
            </a:r>
            <a:r>
              <a:rPr lang="pt-BR" dirty="0" smtClean="0">
                <a:solidFill>
                  <a:schemeClr val="accent1"/>
                </a:solidFill>
              </a:rPr>
              <a:t>Existem </a:t>
            </a:r>
            <a:r>
              <a:rPr lang="pt-BR" dirty="0">
                <a:solidFill>
                  <a:schemeClr val="accent1"/>
                </a:solidFill>
              </a:rPr>
              <a:t>diferenças enormes entre indivíduos da mesma idade, por exemplo, um senhor de 80 anos que pode estar totalmente ativo e independente e outro da mesma idade, acamado, demenciado e totalmente dependente. Portanto o envelhecimento não ocorre de forma linear e "padronizada" por pessoa e idade.</a:t>
            </a:r>
          </a:p>
        </p:txBody>
      </p:sp>
    </p:spTree>
    <p:extLst>
      <p:ext uri="{BB962C8B-B14F-4D97-AF65-F5344CB8AC3E}">
        <p14:creationId xmlns:p14="http://schemas.microsoft.com/office/powerpoint/2010/main" val="16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1489" y="116632"/>
            <a:ext cx="6512511" cy="1143000"/>
          </a:xfrm>
        </p:spPr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Decisão da Câmara Técnica - Geriatria: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2564904"/>
            <a:ext cx="7920880" cy="3744416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	Aprovada </a:t>
            </a:r>
            <a:r>
              <a:rPr lang="pt-BR" dirty="0">
                <a:solidFill>
                  <a:schemeClr val="accent1"/>
                </a:solidFill>
              </a:rPr>
              <a:t>a inclusão do procedimento no Capítulo (2) proposto e a valoração 3B. Para tanto, a SBGG deverá complementar a atual observação constante na CBHPM 2012 abaixo, detalhando quais as indicações clínicas para a AGA: </a:t>
            </a:r>
          </a:p>
          <a:p>
            <a:pPr marL="45720" indent="0" algn="just">
              <a:buNone/>
            </a:pPr>
            <a:r>
              <a:rPr lang="pt-BR" i="1" dirty="0">
                <a:solidFill>
                  <a:schemeClr val="accent1"/>
                </a:solidFill>
              </a:rPr>
              <a:t>5 - Referente ao código 4.14.01.56-5: </a:t>
            </a:r>
            <a:endParaRPr lang="pt-BR" dirty="0">
              <a:solidFill>
                <a:schemeClr val="accent1"/>
              </a:solidFill>
            </a:endParaRPr>
          </a:p>
          <a:p>
            <a:pPr marL="45720" indent="0" algn="just">
              <a:buNone/>
            </a:pPr>
            <a:r>
              <a:rPr lang="pt-BR" i="1" dirty="0">
                <a:solidFill>
                  <a:schemeClr val="accent1"/>
                </a:solidFill>
              </a:rPr>
              <a:t>- </a:t>
            </a:r>
            <a:r>
              <a:rPr lang="pt-BR" i="1" dirty="0" smtClean="0">
                <a:solidFill>
                  <a:schemeClr val="accent1"/>
                </a:solidFill>
              </a:rPr>
              <a:t>	É </a:t>
            </a:r>
            <a:r>
              <a:rPr lang="pt-BR" i="1" dirty="0">
                <a:solidFill>
                  <a:schemeClr val="accent1"/>
                </a:solidFill>
              </a:rPr>
              <a:t>obrigatório para a realização do procedimento AGG: emissão de um laudo técnico, em duas vias, fornecido pelo médico geriatra dentro de um formulário específico, que serão entregues aos interessados. </a:t>
            </a:r>
            <a:endParaRPr lang="pt-BR" dirty="0">
              <a:solidFill>
                <a:schemeClr val="accent1"/>
              </a:solidFill>
            </a:endParaRPr>
          </a:p>
          <a:p>
            <a:pPr marL="45720" indent="0" algn="just">
              <a:buNone/>
            </a:pPr>
            <a:r>
              <a:rPr lang="pt-BR" i="1" dirty="0">
                <a:solidFill>
                  <a:schemeClr val="accent1"/>
                </a:solidFill>
              </a:rPr>
              <a:t>- </a:t>
            </a:r>
            <a:r>
              <a:rPr lang="pt-BR" i="1" dirty="0" smtClean="0">
                <a:solidFill>
                  <a:schemeClr val="accent1"/>
                </a:solidFill>
              </a:rPr>
              <a:t>	A </a:t>
            </a:r>
            <a:r>
              <a:rPr lang="pt-BR" i="1" dirty="0">
                <a:solidFill>
                  <a:schemeClr val="accent1"/>
                </a:solidFill>
              </a:rPr>
              <a:t>realização da AGG poderá ser anual, exceto intercorrências, como: infecções agudas, fraturas e acidentes vasculares. A Avaliação geriátrica global deverá ser realizada apenas por médicos geriatras. </a:t>
            </a:r>
            <a:endParaRPr lang="pt-BR" dirty="0">
              <a:solidFill>
                <a:schemeClr val="accent1"/>
              </a:solidFill>
            </a:endParaRPr>
          </a:p>
          <a:p>
            <a:pPr marL="45720" indent="0" algn="just">
              <a:buNone/>
            </a:pPr>
            <a:r>
              <a:rPr lang="pt-BR" i="1" dirty="0" smtClean="0">
                <a:solidFill>
                  <a:schemeClr val="accent1"/>
                </a:solidFill>
              </a:rPr>
              <a:t>-	 </a:t>
            </a:r>
            <a:r>
              <a:rPr lang="pt-BR" i="1" dirty="0">
                <a:solidFill>
                  <a:schemeClr val="accent1"/>
                </a:solidFill>
              </a:rPr>
              <a:t>O procedimento AGG é excludente à consulta geriátrica padrão.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280920" cy="6192688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r>
              <a:rPr lang="pt-BR" sz="3000" dirty="0"/>
              <a:t>De: </a:t>
            </a:r>
            <a:r>
              <a:rPr lang="pt-BR" sz="3000" b="1" dirty="0"/>
              <a:t>COSAUDE</a:t>
            </a:r>
            <a:r>
              <a:rPr lang="pt-BR" sz="3000" dirty="0"/>
              <a:t> &lt;</a:t>
            </a:r>
            <a:r>
              <a:rPr lang="pt-BR" sz="3000" dirty="0">
                <a:hlinkClick r:id="rId2"/>
              </a:rPr>
              <a:t>cosaude@ans.gov.br</a:t>
            </a:r>
            <a:r>
              <a:rPr lang="pt-BR" sz="3000" dirty="0"/>
              <a:t>&gt;</a:t>
            </a:r>
            <a:br>
              <a:rPr lang="pt-BR" sz="3000" dirty="0"/>
            </a:br>
            <a:r>
              <a:rPr lang="pt-BR" sz="3000" dirty="0"/>
              <a:t>Data: 18 de março de 2015 16:52</a:t>
            </a:r>
            <a:br>
              <a:rPr lang="pt-BR" sz="3000" dirty="0"/>
            </a:br>
            <a:r>
              <a:rPr lang="pt-BR" sz="3000" dirty="0"/>
              <a:t>Assunto: Reunião COSAÚDE - Sociedade de Geriatria dia 24/03/15</a:t>
            </a:r>
            <a:br>
              <a:rPr lang="pt-BR" sz="3000" dirty="0"/>
            </a:br>
            <a:r>
              <a:rPr lang="pt-BR" sz="3000" dirty="0"/>
              <a:t>Para: "</a:t>
            </a:r>
            <a:r>
              <a:rPr lang="pt-BR" sz="3000" dirty="0">
                <a:hlinkClick r:id="rId3"/>
              </a:rPr>
              <a:t>cbhpm@amb.org.br</a:t>
            </a:r>
            <a:r>
              <a:rPr lang="pt-BR" sz="3000" dirty="0"/>
              <a:t>" &lt;</a:t>
            </a:r>
            <a:r>
              <a:rPr lang="pt-BR" sz="3000" dirty="0">
                <a:hlinkClick r:id="rId3"/>
              </a:rPr>
              <a:t>cbhpm@amb.org.br</a:t>
            </a:r>
            <a:r>
              <a:rPr lang="pt-BR" sz="3000" dirty="0"/>
              <a:t>&gt;</a:t>
            </a:r>
            <a:br>
              <a:rPr lang="pt-BR" sz="3000" dirty="0"/>
            </a:br>
            <a:r>
              <a:rPr lang="pt-BR" sz="3000" dirty="0"/>
              <a:t/>
            </a:r>
            <a:br>
              <a:rPr lang="pt-BR" sz="3000" dirty="0"/>
            </a:br>
            <a:r>
              <a:rPr lang="pt-BR" sz="3000" dirty="0"/>
              <a:t/>
            </a:r>
            <a:br>
              <a:rPr lang="pt-BR" sz="3000" dirty="0"/>
            </a:br>
            <a:r>
              <a:rPr lang="pt-BR" sz="3000" dirty="0"/>
              <a:t>  Caro representante e convidados da AMB (Sociedade de Geriatria), </a:t>
            </a:r>
          </a:p>
          <a:p>
            <a:pPr marL="45720" indent="0">
              <a:buNone/>
            </a:pPr>
            <a:r>
              <a:rPr lang="pt-BR" sz="3000" dirty="0"/>
              <a:t> </a:t>
            </a:r>
          </a:p>
          <a:p>
            <a:pPr marL="45720" indent="0">
              <a:buNone/>
            </a:pPr>
            <a:r>
              <a:rPr lang="pt-BR" sz="3000" dirty="0"/>
              <a:t>Convido-os para a reunião do COSAÚDE a ocorrer no dia 24 de março de 2015, de 10:00 às 10:30, sobre Rol de procedimentos e eventos,que acontecerá no Edifício Sede da ANS, sito à Av. Augusto Severo, 84, 12º, sala 1 - Glória - Rio de Janeiro.</a:t>
            </a:r>
          </a:p>
          <a:p>
            <a:pPr marL="45720" indent="0">
              <a:buNone/>
            </a:pPr>
            <a:r>
              <a:rPr lang="pt-BR" sz="3000" dirty="0"/>
              <a:t> </a:t>
            </a:r>
          </a:p>
          <a:p>
            <a:pPr marL="45720" indent="0">
              <a:buNone/>
            </a:pPr>
            <a:r>
              <a:rPr lang="pt-BR" sz="3000" dirty="0"/>
              <a:t>Favor utilizar esse mesmo endereço eletrônico para resposta e sugestão. </a:t>
            </a:r>
          </a:p>
          <a:p>
            <a:pPr marL="45720" indent="0">
              <a:buNone/>
            </a:pPr>
            <a:r>
              <a:rPr lang="pt-BR" sz="3000" dirty="0"/>
              <a:t> </a:t>
            </a:r>
          </a:p>
          <a:p>
            <a:pPr marL="45720" indent="0">
              <a:buNone/>
            </a:pPr>
            <a:endParaRPr lang="pt-BR" sz="3000" dirty="0"/>
          </a:p>
          <a:p>
            <a:pPr marL="45720" indent="0">
              <a:buNone/>
            </a:pPr>
            <a:endParaRPr lang="pt-BR" sz="3000" dirty="0"/>
          </a:p>
          <a:p>
            <a:pPr marL="45720" indent="0">
              <a:buNone/>
            </a:pPr>
            <a:r>
              <a:rPr lang="pt-BR" sz="3000" dirty="0"/>
              <a:t>Att.</a:t>
            </a:r>
          </a:p>
          <a:p>
            <a:pPr marL="45720" indent="0">
              <a:buNone/>
            </a:pPr>
            <a:r>
              <a:rPr lang="pt-BR" sz="3000" dirty="0"/>
              <a:t> </a:t>
            </a:r>
          </a:p>
          <a:p>
            <a:pPr marL="45720" indent="0">
              <a:buNone/>
            </a:pPr>
            <a:r>
              <a:rPr lang="pt-BR" sz="3000" dirty="0"/>
              <a:t>COSAÚDE</a:t>
            </a:r>
          </a:p>
          <a:p>
            <a:pPr marL="45720" indent="0">
              <a:buNone/>
            </a:pPr>
            <a:r>
              <a:rPr lang="pt-BR" sz="3000" dirty="0"/>
              <a:t>GGRAS/DIPRO/ANS</a:t>
            </a:r>
          </a:p>
          <a:p>
            <a:pPr marL="45720" indent="0">
              <a:buNone/>
            </a:pPr>
            <a:r>
              <a:rPr lang="pt-BR" sz="3000" dirty="0"/>
              <a:t>Tel.: 21 2105-0429</a:t>
            </a:r>
          </a:p>
          <a:p>
            <a:pPr marL="45720" indent="0">
              <a:buNone/>
            </a:pPr>
            <a:r>
              <a:rPr lang="pt-BR" sz="3000" dirty="0"/>
              <a:t>Acompanhe o Comitê através do site da ANS (</a:t>
            </a:r>
            <a:r>
              <a:rPr lang="pt-BR" sz="3000" dirty="0">
                <a:hlinkClick r:id="rId4"/>
              </a:rPr>
              <a:t>ww.ans.gov.br</a:t>
            </a:r>
            <a:r>
              <a:rPr lang="pt-BR" sz="3000" dirty="0"/>
              <a:t>) em "Participação da Sociedade".</a:t>
            </a:r>
          </a:p>
          <a:p>
            <a:pPr marL="45720" indent="0">
              <a:buNone/>
            </a:pPr>
            <a:r>
              <a:rPr lang="pt-BR" sz="3000" dirty="0"/>
              <a:t> </a:t>
            </a:r>
          </a:p>
          <a:p>
            <a:pPr marL="45720" indent="0">
              <a:buNone/>
            </a:pPr>
            <a:r>
              <a:rPr lang="pt-BR" sz="3000" dirty="0"/>
              <a:t/>
            </a:r>
            <a:br>
              <a:rPr lang="pt-BR" sz="3000" dirty="0"/>
            </a:br>
            <a:r>
              <a:rPr lang="pt-BR" sz="3000" dirty="0"/>
              <a:t> </a:t>
            </a:r>
          </a:p>
          <a:p>
            <a:pPr marL="45720" indent="0">
              <a:buNone/>
            </a:pPr>
            <a:r>
              <a:rPr lang="pt-BR" sz="3000" dirty="0"/>
              <a:t> Miniaturas de anexosVídeos detectados neste e-mail</a:t>
            </a:r>
          </a:p>
          <a:p>
            <a:pPr marL="45720" indent="0">
              <a:buNone/>
            </a:pPr>
            <a:r>
              <a:rPr lang="pt-BR" sz="3000" dirty="0">
                <a:hlinkClick r:id="rId5"/>
              </a:rPr>
              <a:t>Baixar todos os anexos</a:t>
            </a:r>
            <a:r>
              <a:rPr lang="pt-BR" sz="3000" dirty="0"/>
              <a:t>Todos os anexosSó multimídias Só documentos Só executáveis Outros Todas as mídias embutidas neste email </a:t>
            </a:r>
          </a:p>
          <a:p>
            <a:pPr marL="45720" indent="0">
              <a:buNone/>
            </a:pPr>
            <a:r>
              <a:rPr lang="pt-BR" sz="3000" dirty="0"/>
              <a:t>Exibir todas as fotos (slideshow) </a:t>
            </a:r>
          </a:p>
          <a:p>
            <a:pPr marL="45720" indent="0">
              <a:buNone/>
            </a:pPr>
            <a:r>
              <a:rPr lang="pt-BR" sz="3000" dirty="0"/>
              <a:t>Atenção: anexos podem danificar e expor seu computador a riscos. </a:t>
            </a:r>
            <a:r>
              <a:rPr lang="pt-BR" sz="3000" dirty="0">
                <a:hlinkClick r:id="rId6"/>
              </a:rPr>
              <a:t>Saiba mais</a:t>
            </a:r>
            <a:r>
              <a:rPr lang="pt-BR" sz="3000" dirty="0"/>
              <a:t>. </a:t>
            </a:r>
          </a:p>
          <a:p>
            <a:pPr marL="4572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1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84976" cy="606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57200" y="692697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u="sng" dirty="0" smtClean="0">
                <a:solidFill>
                  <a:schemeClr val="accent1"/>
                </a:solidFill>
              </a:rPr>
              <a:t>INCAPACIDADE </a:t>
            </a:r>
            <a:r>
              <a:rPr lang="pt-BR" b="1" u="sng" dirty="0">
                <a:solidFill>
                  <a:schemeClr val="accent1"/>
                </a:solidFill>
              </a:rPr>
              <a:t>FUNCIONAL </a:t>
            </a:r>
            <a:endParaRPr lang="pt-BR" u="sng" dirty="0">
              <a:solidFill>
                <a:schemeClr val="accent1"/>
              </a:solidFill>
            </a:endParaRPr>
          </a:p>
          <a:p>
            <a:endParaRPr lang="pt-BR" b="1" dirty="0" smtClean="0">
              <a:solidFill>
                <a:schemeClr val="accent1"/>
              </a:solidFill>
            </a:endParaRPr>
          </a:p>
          <a:p>
            <a:r>
              <a:rPr lang="pt-BR" b="1" dirty="0" smtClean="0">
                <a:solidFill>
                  <a:schemeClr val="accent1"/>
                </a:solidFill>
              </a:rPr>
              <a:t>Incapacidade </a:t>
            </a:r>
            <a:r>
              <a:rPr lang="pt-BR" b="1" dirty="0">
                <a:solidFill>
                  <a:schemeClr val="accent1"/>
                </a:solidFill>
              </a:rPr>
              <a:t>funcional = dificuldade para realizar atividades típicas e pessoalmente desejadas na sociedade.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A avaliação da capacidade funcional dos idosos é importante para se conhecer como eles vivem os anos adicionais ganhos com o aumento da longevidade. </a:t>
            </a:r>
            <a:endParaRPr lang="pt-BR" dirty="0">
              <a:solidFill>
                <a:schemeClr val="accent1"/>
              </a:solidFill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573325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/>
              <a:t>Parahyba MI </a:t>
            </a:r>
            <a:r>
              <a:rPr lang="pt-BR" b="1" i="1" dirty="0"/>
              <a:t>et al</a:t>
            </a:r>
            <a:r>
              <a:rPr lang="pt-BR" b="1" dirty="0"/>
              <a:t>. Incapacidade funcional entre as mulheres idosas no Brasil. </a:t>
            </a:r>
            <a:r>
              <a:rPr lang="pt-BR" b="1" i="1" dirty="0"/>
              <a:t>Rev Saúde Pública, 2005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8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3803"/>
            <a:ext cx="8712968" cy="583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7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912" y="116632"/>
            <a:ext cx="5029944" cy="50199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1"/>
                </a:solidFill>
              </a:rPr>
              <a:t>INCAPACIDADE FUNCIONAL</a:t>
            </a:r>
            <a:r>
              <a:rPr lang="pt-BR" dirty="0"/>
              <a:t/>
            </a:r>
            <a:br>
              <a:rPr lang="pt-BR" dirty="0"/>
            </a:b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259632" y="1916832"/>
            <a:ext cx="7488832" cy="4320480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b="1" dirty="0">
                <a:solidFill>
                  <a:schemeClr val="accent1"/>
                </a:solidFill>
              </a:rPr>
              <a:t>Muitos idosos, mesmo recebendo o tratamento adequado para as doenças que os acometem, continuam apresentando incapacidade para executar as AIVD e/ou AVD.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 smtClean="0">
                <a:solidFill>
                  <a:schemeClr val="accent1"/>
                </a:solidFill>
              </a:rPr>
              <a:t>Isso </a:t>
            </a:r>
            <a:r>
              <a:rPr lang="pt-BR" b="1" dirty="0">
                <a:solidFill>
                  <a:schemeClr val="accent1"/>
                </a:solidFill>
              </a:rPr>
              <a:t>implica em comprometimento da qualidade de vida e pode significar que existam doenças ainda não diagnosticadas. 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b="1" dirty="0" smtClean="0">
                <a:solidFill>
                  <a:schemeClr val="accent1"/>
                </a:solidFill>
              </a:rPr>
              <a:t>A </a:t>
            </a:r>
            <a:r>
              <a:rPr lang="pt-BR" b="1" dirty="0">
                <a:solidFill>
                  <a:schemeClr val="accent1"/>
                </a:solidFill>
              </a:rPr>
              <a:t>incapacidade funcional prévia é fator preditivo independente de desfecho desfavorável em idosos com doenças agudas. </a:t>
            </a:r>
            <a:endParaRPr lang="pt-BR" dirty="0">
              <a:solidFill>
                <a:schemeClr val="accent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1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3" y="404664"/>
            <a:ext cx="861269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7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8" y="404664"/>
            <a:ext cx="8719409" cy="594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603</TotalTime>
  <Words>1624</Words>
  <Application>Microsoft Office PowerPoint</Application>
  <PresentationFormat>Apresentação na tela (4:3)</PresentationFormat>
  <Paragraphs>253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Integração</vt:lpstr>
      <vt:lpstr>AVALIAÇAO GERIATRICA AMPLA </vt:lpstr>
      <vt:lpstr> Por que é necessária uma avaliação ampla? </vt:lpstr>
      <vt:lpstr>Apresentação do PowerPoint</vt:lpstr>
      <vt:lpstr>Apresentação do PowerPoint</vt:lpstr>
      <vt:lpstr>Apresentação do PowerPoint</vt:lpstr>
      <vt:lpstr>Apresentação do PowerPoint</vt:lpstr>
      <vt:lpstr>INCAPACIDADE FUNCIONAL </vt:lpstr>
      <vt:lpstr>Apresentação do PowerPoint</vt:lpstr>
      <vt:lpstr>Apresentação do PowerPoint</vt:lpstr>
      <vt:lpstr>Apresentação do PowerPoint</vt:lpstr>
      <vt:lpstr> DEFINIÇÃO   </vt:lpstr>
      <vt:lpstr> AVALIAÇÃO GERIÁTRICA AMPLA </vt:lpstr>
      <vt:lpstr>Apresentação do PowerPoint</vt:lpstr>
      <vt:lpstr>Apresentação do PowerPoint</vt:lpstr>
      <vt:lpstr>Apresentação do PowerPoint</vt:lpstr>
      <vt:lpstr>BENEFÍCIOS  </vt:lpstr>
      <vt:lpstr>Apresentação do PowerPoint</vt:lpstr>
      <vt:lpstr> PONTOS RELEVANTES </vt:lpstr>
      <vt:lpstr>Resultados da avaliação geriátrica global</vt:lpstr>
      <vt:lpstr>Apresentação do PowerPoint</vt:lpstr>
      <vt:lpstr>REFERÊNCIAS BIBLIOGRAFICAS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Geriatria</vt:lpstr>
      <vt:lpstr>Decisão da Câmara Técnica - Geriatria: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TASSIO JOSE DOMINGUES</dc:creator>
  <cp:lastModifiedBy>Rochele Alberto Martins Santos</cp:lastModifiedBy>
  <cp:revision>14</cp:revision>
  <dcterms:created xsi:type="dcterms:W3CDTF">2015-03-23T18:27:08Z</dcterms:created>
  <dcterms:modified xsi:type="dcterms:W3CDTF">2015-03-24T20:50:25Z</dcterms:modified>
</cp:coreProperties>
</file>