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23FF7-10E9-4ACD-AB41-58554C96187C}" type="datetimeFigureOut">
              <a:rPr lang="pt-BR" smtClean="0"/>
              <a:t>11/03/2015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35ABF-1414-4393-90A3-D6289F0800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626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3327400"/>
            <a:ext cx="6481763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300663"/>
            <a:ext cx="8497887" cy="72072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B93C0-3803-4D1D-8A9B-8EFDF08B92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4175" y="188913"/>
            <a:ext cx="2159000" cy="5689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2413" y="188913"/>
            <a:ext cx="6329362" cy="5689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5F3C2-6C20-49D9-9FF4-47BBA843638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B47C7-5313-4689-B2CF-27306E0DFC5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BBF4B-C96E-4F0D-B822-8A648702E2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919537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99025" y="1773238"/>
            <a:ext cx="3921125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EE03-F037-4E53-A49D-FB52D70CC11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270CC-CDCD-4601-8CC3-8256F9A5AF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691E3-6DD2-437A-8028-B8C486EADC5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64C00-0359-4AD1-8A9B-A8E3D0D92C3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7FC2-472C-45D3-9DEC-DCFE95747A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B63B1-7D43-4929-A8EC-4AA4C8F14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188913"/>
            <a:ext cx="8640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9930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0325" y="6435725"/>
            <a:ext cx="11620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35725"/>
            <a:ext cx="5257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138" y="6435725"/>
            <a:ext cx="5397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11C93AD-78D1-4EE3-86BD-7305EB0CBE7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9" y="3327400"/>
            <a:ext cx="7920880" cy="1470025"/>
          </a:xfrm>
        </p:spPr>
        <p:txBody>
          <a:bodyPr/>
          <a:lstStyle/>
          <a:p>
            <a:r>
              <a:rPr lang="pt-BR" sz="2800" b="1" dirty="0" smtClean="0">
                <a:latin typeface="Calibri" pitchFamily="34" charset="0"/>
              </a:rPr>
              <a:t>MODELO</a:t>
            </a:r>
            <a:r>
              <a:rPr lang="pt-BR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Calibri" pitchFamily="34" charset="0"/>
              </a:rPr>
              <a:t>PARA INCORPORAÇÃO DE TECNOLOGIA NO ÂMBITO DA SAÚDE SUPLEMETAR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sz="1600" b="1" dirty="0" smtClean="0">
                <a:latin typeface="Calibri" pitchFamily="34" charset="0"/>
              </a:rPr>
              <a:t>Dr. Reynaldo Rocha N. Júnior</a:t>
            </a:r>
          </a:p>
          <a:p>
            <a:pPr algn="r"/>
            <a:r>
              <a:rPr lang="pt-BR" sz="1400" dirty="0" smtClean="0">
                <a:latin typeface="Calibri" pitchFamily="34" charset="0"/>
              </a:rPr>
              <a:t>Diretor da DUOMED</a:t>
            </a:r>
          </a:p>
          <a:p>
            <a:pPr algn="r"/>
            <a:r>
              <a:rPr lang="pt-BR" sz="1400" dirty="0" smtClean="0">
                <a:latin typeface="Calibri" pitchFamily="34" charset="0"/>
              </a:rPr>
              <a:t>Consultor - ABRAMGE</a:t>
            </a:r>
            <a:endParaRPr lang="pt-BR" sz="1400" dirty="0">
              <a:latin typeface="Calibri" pitchFamily="34" charset="0"/>
            </a:endParaRPr>
          </a:p>
        </p:txBody>
      </p:sp>
      <p:pic>
        <p:nvPicPr>
          <p:cNvPr id="2053" name="Picture 5" descr="D:\Informação Geral\Figuras\tecno 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3188" cy="2897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 smtClean="0">
                <a:latin typeface="Calibri" pitchFamily="34" charset="0"/>
              </a:rPr>
              <a:t>BALANÇA DE DECISÃO</a:t>
            </a:r>
          </a:p>
        </p:txBody>
      </p:sp>
      <p:pic>
        <p:nvPicPr>
          <p:cNvPr id="7172" name="Picture 4" descr="C:\Users\Reynaldo-PC\AppData\Local\Microsoft\Windows\INetCache\IE\J1WHOQLA\justice-scale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56792"/>
            <a:ext cx="4203700" cy="461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7" y="188913"/>
            <a:ext cx="8209607" cy="10078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BR" sz="3200" b="1" dirty="0" smtClean="0">
                <a:latin typeface="Calibri" pitchFamily="34" charset="0"/>
              </a:rPr>
              <a:t>MODELO DE ATS</a:t>
            </a:r>
            <a:endParaRPr lang="pt-BR" sz="3200" b="1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8208912" cy="5328592"/>
          </a:xfrm>
        </p:spPr>
        <p:txBody>
          <a:bodyPr/>
          <a:lstStyle/>
          <a:p>
            <a:pPr>
              <a:buNone/>
            </a:pPr>
            <a:r>
              <a:rPr lang="pt-BR" sz="2400" dirty="0" smtClean="0">
                <a:latin typeface="Calibri" pitchFamily="34" charset="0"/>
              </a:rPr>
              <a:t>	São diversos os motivos para realização de uma avaliação criteriosa  no processo de incorporação de uma tecnologia na área da saúde, entre eles:</a:t>
            </a:r>
          </a:p>
          <a:p>
            <a:pPr>
              <a:buNone/>
            </a:pPr>
            <a:endParaRPr lang="pt-BR" sz="2400" dirty="0" smtClean="0">
              <a:latin typeface="Calibri" pitchFamily="34" charset="0"/>
            </a:endParaRPr>
          </a:p>
          <a:p>
            <a:pPr lvl="1"/>
            <a:r>
              <a:rPr lang="pt-BR" sz="1800" dirty="0" smtClean="0">
                <a:latin typeface="Calibri" pitchFamily="34" charset="0"/>
              </a:rPr>
              <a:t>Segurança;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Eficácia/Acurácia;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Força do Desfecho;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Relevância Clínica do Benefício;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Custo da Tecnologia*;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O Impacto </a:t>
            </a:r>
            <a:r>
              <a:rPr lang="pt-BR" sz="1800" dirty="0">
                <a:latin typeface="Calibri" pitchFamily="34" charset="0"/>
              </a:rPr>
              <a:t>O</a:t>
            </a:r>
            <a:r>
              <a:rPr lang="pt-BR" sz="1800" dirty="0" smtClean="0">
                <a:latin typeface="Calibri" pitchFamily="34" charset="0"/>
              </a:rPr>
              <a:t>rçamentário;</a:t>
            </a:r>
          </a:p>
          <a:p>
            <a:pPr lvl="1"/>
            <a:r>
              <a:rPr lang="pt-BR" sz="1800" dirty="0">
                <a:latin typeface="Calibri" pitchFamily="34" charset="0"/>
              </a:rPr>
              <a:t>É</a:t>
            </a:r>
            <a:r>
              <a:rPr lang="pt-BR" sz="1800" dirty="0" smtClean="0">
                <a:latin typeface="Calibri" pitchFamily="34" charset="0"/>
              </a:rPr>
              <a:t> Exequível?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Afronta </a:t>
            </a:r>
            <a:r>
              <a:rPr lang="pt-BR" sz="1800" dirty="0">
                <a:latin typeface="Calibri" pitchFamily="34" charset="0"/>
              </a:rPr>
              <a:t>Q</a:t>
            </a:r>
            <a:r>
              <a:rPr lang="pt-BR" sz="1800" dirty="0" smtClean="0">
                <a:latin typeface="Calibri" pitchFamily="34" charset="0"/>
              </a:rPr>
              <a:t>uestões Legais?</a:t>
            </a:r>
          </a:p>
          <a:p>
            <a:pPr lvl="1"/>
            <a:r>
              <a:rPr lang="pt-BR" sz="1800" dirty="0">
                <a:latin typeface="Calibri" pitchFamily="34" charset="0"/>
              </a:rPr>
              <a:t>H</a:t>
            </a:r>
            <a:r>
              <a:rPr lang="pt-BR" sz="1800" dirty="0" smtClean="0">
                <a:latin typeface="Calibri" pitchFamily="34" charset="0"/>
              </a:rPr>
              <a:t>á </a:t>
            </a:r>
            <a:r>
              <a:rPr lang="pt-BR" sz="1800" dirty="0">
                <a:latin typeface="Calibri" pitchFamily="34" charset="0"/>
              </a:rPr>
              <a:t>I</a:t>
            </a:r>
            <a:r>
              <a:rPr lang="pt-BR" sz="1800" dirty="0" smtClean="0">
                <a:latin typeface="Calibri" pitchFamily="34" charset="0"/>
              </a:rPr>
              <a:t>mplicações Éticas?</a:t>
            </a:r>
          </a:p>
          <a:p>
            <a:pPr lvl="1"/>
            <a:r>
              <a:rPr lang="pt-BR" sz="1800" dirty="0" smtClean="0">
                <a:latin typeface="Calibri" pitchFamily="34" charset="0"/>
              </a:rPr>
              <a:t>Há </a:t>
            </a:r>
            <a:r>
              <a:rPr lang="pt-BR" sz="1800" dirty="0">
                <a:latin typeface="Calibri" pitchFamily="34" charset="0"/>
              </a:rPr>
              <a:t>I</a:t>
            </a:r>
            <a:r>
              <a:rPr lang="pt-BR" sz="1800" dirty="0" smtClean="0">
                <a:latin typeface="Calibri" pitchFamily="34" charset="0"/>
              </a:rPr>
              <a:t>mplicações Ecológicas</a:t>
            </a:r>
            <a:r>
              <a:rPr lang="pt-BR" sz="1800" dirty="0">
                <a:latin typeface="Calibri" pitchFamily="34" charset="0"/>
              </a:rPr>
              <a:t>?</a:t>
            </a:r>
            <a:endParaRPr lang="pt-BR" sz="1800" dirty="0" smtClean="0">
              <a:latin typeface="Calibri" pitchFamily="34" charset="0"/>
            </a:endParaRPr>
          </a:p>
          <a:p>
            <a:pPr lvl="1"/>
            <a:r>
              <a:rPr lang="pt-BR" sz="1800" dirty="0" smtClean="0">
                <a:latin typeface="Calibri" pitchFamily="34" charset="0"/>
              </a:rPr>
              <a:t>Outras.....</a:t>
            </a:r>
            <a:endParaRPr lang="pt-BR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913"/>
            <a:ext cx="5688632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BR" sz="4000" b="1" dirty="0" smtClean="0">
                <a:latin typeface="Calibri" pitchFamily="34" charset="0"/>
              </a:rPr>
              <a:t>MODELO DE ATS</a:t>
            </a:r>
            <a:endParaRPr lang="pt-BR" sz="4000" b="1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08912" cy="4608512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	Sugiro 3 etapas de avaliação:</a:t>
            </a:r>
          </a:p>
          <a:p>
            <a:endParaRPr lang="pt-BR" sz="2400" dirty="0" smtClean="0">
              <a:latin typeface="Calibri" pitchFamily="34" charset="0"/>
            </a:endParaRPr>
          </a:p>
          <a:p>
            <a:pPr lvl="2"/>
            <a:r>
              <a:rPr lang="pt-BR" sz="2800" dirty="0" smtClean="0">
                <a:latin typeface="Calibri" pitchFamily="34" charset="0"/>
              </a:rPr>
              <a:t>1ª Etapa – Critérios Eliminatórios.</a:t>
            </a:r>
          </a:p>
          <a:p>
            <a:pPr lvl="2"/>
            <a:endParaRPr lang="pt-BR" sz="2800" dirty="0">
              <a:latin typeface="Calibri" pitchFamily="34" charset="0"/>
            </a:endParaRPr>
          </a:p>
          <a:p>
            <a:pPr lvl="2"/>
            <a:r>
              <a:rPr lang="pt-BR" sz="2800" dirty="0" smtClean="0">
                <a:latin typeface="Calibri" pitchFamily="34" charset="0"/>
              </a:rPr>
              <a:t>2ª Etapa – Critérios Decisórios.</a:t>
            </a:r>
          </a:p>
          <a:p>
            <a:pPr lvl="2"/>
            <a:endParaRPr lang="pt-BR" sz="2800" dirty="0">
              <a:latin typeface="Calibri" pitchFamily="34" charset="0"/>
            </a:endParaRPr>
          </a:p>
          <a:p>
            <a:pPr lvl="2"/>
            <a:r>
              <a:rPr lang="pt-BR" sz="2800" dirty="0" smtClean="0">
                <a:latin typeface="Calibri" pitchFamily="34" charset="0"/>
              </a:rPr>
              <a:t>3ª Etapa – Critérios Influenciadores.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 smtClean="0">
                <a:latin typeface="Calibri" pitchFamily="34" charset="0"/>
              </a:rPr>
              <a:t>1ª Etapa – Critérios Eliminatórios.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08912" cy="4608512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latin typeface="Calibri" pitchFamily="34" charset="0"/>
              </a:rPr>
              <a:t>	</a:t>
            </a:r>
            <a:endParaRPr lang="pt-BR" sz="2400" dirty="0" smtClean="0">
              <a:latin typeface="Calibri" pitchFamily="34" charset="0"/>
            </a:endParaRPr>
          </a:p>
          <a:p>
            <a:pPr lvl="2"/>
            <a:r>
              <a:rPr lang="pt-BR" sz="2800" dirty="0" smtClean="0">
                <a:latin typeface="Calibri" pitchFamily="34" charset="0"/>
              </a:rPr>
              <a:t>Afronta Abrangência/Cobertura Legal (9656)?</a:t>
            </a:r>
          </a:p>
          <a:p>
            <a:pPr lvl="2"/>
            <a:endParaRPr lang="pt-BR" sz="2800" dirty="0">
              <a:latin typeface="Calibri" pitchFamily="34" charset="0"/>
            </a:endParaRPr>
          </a:p>
          <a:p>
            <a:pPr lvl="2"/>
            <a:r>
              <a:rPr lang="pt-BR" sz="2800" dirty="0" smtClean="0">
                <a:latin typeface="Calibri" pitchFamily="34" charset="0"/>
              </a:rPr>
              <a:t>Demonstrou Segurança?</a:t>
            </a:r>
          </a:p>
          <a:p>
            <a:pPr lvl="2"/>
            <a:endParaRPr lang="pt-BR" sz="2800" dirty="0">
              <a:latin typeface="Calibri" pitchFamily="34" charset="0"/>
            </a:endParaRPr>
          </a:p>
          <a:p>
            <a:pPr lvl="2"/>
            <a:r>
              <a:rPr lang="pt-BR" sz="2800" dirty="0" smtClean="0">
                <a:latin typeface="Calibri" pitchFamily="34" charset="0"/>
              </a:rPr>
              <a:t>Demonstrou Eficácia/Acurácia?</a:t>
            </a:r>
            <a:endParaRPr lang="pt-BR" sz="2800" dirty="0">
              <a:latin typeface="Calibri" pitchFamily="34" charset="0"/>
            </a:endParaRPr>
          </a:p>
          <a:p>
            <a:pPr lvl="2">
              <a:buNone/>
            </a:pPr>
            <a:endParaRPr lang="pt-B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 smtClean="0">
                <a:latin typeface="Calibri" pitchFamily="34" charset="0"/>
              </a:rPr>
              <a:t>1ª Etapa – Critérios Eliminatórios.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08912" cy="4608512"/>
          </a:xfrm>
        </p:spPr>
        <p:txBody>
          <a:bodyPr/>
          <a:lstStyle/>
          <a:p>
            <a:pPr>
              <a:buNone/>
            </a:pPr>
            <a:r>
              <a:rPr lang="pt-BR" sz="2000" dirty="0" smtClean="0">
                <a:latin typeface="Calibri" pitchFamily="34" charset="0"/>
              </a:rPr>
              <a:t>	</a:t>
            </a:r>
            <a:r>
              <a:rPr lang="pt-BR" sz="2000" b="1" dirty="0" smtClean="0">
                <a:latin typeface="Calibri" pitchFamily="34" charset="0"/>
              </a:rPr>
              <a:t>CONSIDERAÇÕES </a:t>
            </a:r>
          </a:p>
          <a:p>
            <a:pPr>
              <a:buNone/>
            </a:pPr>
            <a:endParaRPr lang="pt-BR" sz="2000" b="1" dirty="0" smtClean="0">
              <a:latin typeface="Calibri" pitchFamily="34" charset="0"/>
            </a:endParaRPr>
          </a:p>
          <a:p>
            <a:r>
              <a:rPr lang="pt-BR" sz="2000" dirty="0" smtClean="0">
                <a:latin typeface="Calibri" pitchFamily="34" charset="0"/>
              </a:rPr>
              <a:t>Esta é uma etapa de verificação, e não há julgamento de valor/qualidade*</a:t>
            </a:r>
          </a:p>
          <a:p>
            <a:pPr lvl="0"/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Uma </a:t>
            </a:r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nova tecnologia </a:t>
            </a:r>
            <a:r>
              <a:rPr lang="pt-BR" sz="2000" dirty="0" smtClean="0">
                <a:latin typeface="Calibri" pitchFamily="34" charset="0"/>
              </a:rPr>
              <a:t>com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maior </a:t>
            </a:r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efeito adverso que a padrão, mas que também oferece um ganho de eficácia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maior deve prosseguir </a:t>
            </a:r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na avaliação das próximas etapas;</a:t>
            </a:r>
          </a:p>
          <a:p>
            <a:pPr lvl="0"/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Uma </a:t>
            </a:r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nova tecnologia com eficácia menor que a padrão, mas que tem igual ou maior segurança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e/ou </a:t>
            </a:r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menores custos, também deve prosseguir na avaliação das próximas etapas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>
                <a:latin typeface="Calibri" pitchFamily="34" charset="0"/>
              </a:rPr>
              <a:t>2</a:t>
            </a:r>
            <a:r>
              <a:rPr lang="pt-BR" sz="3200" b="1" dirty="0" smtClean="0">
                <a:latin typeface="Calibri" pitchFamily="34" charset="0"/>
              </a:rPr>
              <a:t>ª Etapa – Critérios Decisórios.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848872" cy="4968552"/>
          </a:xfrm>
        </p:spPr>
        <p:txBody>
          <a:bodyPr/>
          <a:lstStyle/>
          <a:p>
            <a:pPr>
              <a:buNone/>
            </a:pPr>
            <a:r>
              <a:rPr lang="pt-BR" sz="2000" dirty="0" smtClean="0">
                <a:latin typeface="Calibri" pitchFamily="34" charset="0"/>
              </a:rPr>
              <a:t>	</a:t>
            </a:r>
            <a:r>
              <a:rPr lang="pt-BR" sz="2400" b="1" dirty="0" smtClean="0">
                <a:latin typeface="Calibri" pitchFamily="34" charset="0"/>
              </a:rPr>
              <a:t>Principais parâmetros na avaliação metodológica na incorporação da tecnologia em saúde.</a:t>
            </a:r>
          </a:p>
          <a:p>
            <a:endParaRPr lang="pt-BR" sz="2000" dirty="0" smtClean="0">
              <a:latin typeface="Calibri" pitchFamily="34" charset="0"/>
            </a:endParaRPr>
          </a:p>
          <a:p>
            <a:r>
              <a:rPr lang="pt-BR" sz="2000" b="1" dirty="0" smtClean="0">
                <a:latin typeface="Calibri" pitchFamily="34" charset="0"/>
              </a:rPr>
              <a:t>CRITÉRIOS CLÍNICOS.</a:t>
            </a:r>
          </a:p>
          <a:p>
            <a:pPr lvl="1"/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Eficácia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Clínica;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Força do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Desfecho;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Relevância Clínica do Benefício;</a:t>
            </a:r>
          </a:p>
          <a:p>
            <a:pPr lvl="1"/>
            <a:endParaRPr lang="pt-BR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CRITÉRIOS ECONÔMICOS (Impacto </a:t>
            </a:r>
            <a:r>
              <a:rPr lang="pt-BR" sz="2000" b="1" dirty="0">
                <a:latin typeface="Calibri" pitchFamily="34" charset="0"/>
              </a:rPr>
              <a:t>O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rçamentário).</a:t>
            </a:r>
          </a:p>
          <a:p>
            <a:pPr lvl="1"/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Custo do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Tratamento;</a:t>
            </a:r>
            <a:endParaRPr lang="pt-BR" sz="1800" dirty="0" smtClean="0">
              <a:latin typeface="Calibri" pitchFamily="34" charset="0"/>
            </a:endParaRPr>
          </a:p>
          <a:p>
            <a:pPr lvl="1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Prevalência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da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doença;</a:t>
            </a:r>
          </a:p>
          <a:p>
            <a:pPr lvl="1"/>
            <a:endParaRPr lang="pt-BR" sz="1800" dirty="0"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>
                <a:latin typeface="Calibri" pitchFamily="34" charset="0"/>
              </a:rPr>
              <a:t>2</a:t>
            </a:r>
            <a:r>
              <a:rPr lang="pt-BR" sz="3200" b="1" dirty="0" smtClean="0">
                <a:latin typeface="Calibri" pitchFamily="34" charset="0"/>
              </a:rPr>
              <a:t>ª Etapa – Critérios Decisórios.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848872" cy="4968552"/>
          </a:xfrm>
        </p:spPr>
        <p:txBody>
          <a:bodyPr/>
          <a:lstStyle/>
          <a:p>
            <a:pPr>
              <a:buNone/>
            </a:pPr>
            <a:r>
              <a:rPr lang="pt-BR" sz="2000" dirty="0" smtClean="0">
                <a:latin typeface="Calibri" pitchFamily="34" charset="0"/>
              </a:rPr>
              <a:t>	</a:t>
            </a:r>
            <a:r>
              <a:rPr lang="pt-BR" sz="2000" b="1" dirty="0" smtClean="0">
                <a:latin typeface="Calibri" pitchFamily="34" charset="0"/>
              </a:rPr>
              <a:t>CRITÉRIOS CLÍNICOS.</a:t>
            </a:r>
          </a:p>
          <a:p>
            <a:pPr lvl="1"/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Eficácia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Clínica (Oxford):</a:t>
            </a:r>
          </a:p>
          <a:p>
            <a:pPr lvl="2"/>
            <a:r>
              <a:rPr lang="pt-BR" sz="1600" dirty="0">
                <a:solidFill>
                  <a:schemeClr val="tx1"/>
                </a:solidFill>
                <a:latin typeface="Calibri" pitchFamily="34" charset="0"/>
              </a:rPr>
              <a:t>1A ou 1B ou </a:t>
            </a:r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1C;</a:t>
            </a: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2ª;</a:t>
            </a: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2B;</a:t>
            </a: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2C 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</a:rPr>
              <a:t>ou  3A ou </a:t>
            </a:r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3B;</a:t>
            </a: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4 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</a:rPr>
              <a:t>ou </a:t>
            </a:r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  <a:r>
              <a:rPr lang="pt-BR" sz="1600" dirty="0">
                <a:latin typeface="Calibri" pitchFamily="34" charset="0"/>
              </a:rPr>
              <a:t>;</a:t>
            </a:r>
            <a:endParaRPr lang="pt-BR" sz="1600" dirty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pt-BR" sz="2000" dirty="0">
                <a:solidFill>
                  <a:schemeClr val="tx1"/>
                </a:solidFill>
                <a:latin typeface="Calibri" pitchFamily="34" charset="0"/>
              </a:rPr>
              <a:t>Força do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Desfecho:</a:t>
            </a:r>
          </a:p>
          <a:p>
            <a:pPr lvl="2"/>
            <a:r>
              <a:rPr lang="pt-BR" sz="1600" dirty="0" smtClean="0">
                <a:latin typeface="Calibri" pitchFamily="34" charset="0"/>
              </a:rPr>
              <a:t>Duro;</a:t>
            </a: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Intermediário Forte;</a:t>
            </a:r>
          </a:p>
          <a:p>
            <a:pPr lvl="2"/>
            <a:r>
              <a:rPr lang="pt-BR" sz="1600" dirty="0" smtClean="0">
                <a:latin typeface="Calibri" pitchFamily="34" charset="0"/>
              </a:rPr>
              <a:t>Intermediário Fraco;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Relevância Clínica do Benefício:</a:t>
            </a:r>
          </a:p>
          <a:p>
            <a:pPr lvl="2"/>
            <a:r>
              <a:rPr lang="pt-BR" sz="1600" dirty="0">
                <a:solidFill>
                  <a:schemeClr val="tx1"/>
                </a:solidFill>
                <a:latin typeface="Calibri" pitchFamily="34" charset="0"/>
              </a:rPr>
              <a:t>Minimamente </a:t>
            </a:r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Relevante</a:t>
            </a:r>
            <a:r>
              <a:rPr lang="pt-BR" sz="1600" dirty="0">
                <a:latin typeface="Calibri" pitchFamily="34" charset="0"/>
              </a:rPr>
              <a:t>;</a:t>
            </a:r>
            <a:endParaRPr lang="pt-BR" sz="1600" dirty="0" smtClean="0">
              <a:latin typeface="Calibri" pitchFamily="34" charset="0"/>
            </a:endParaRP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Pouco Relevante</a:t>
            </a:r>
            <a:r>
              <a:rPr lang="pt-BR" sz="1600" dirty="0">
                <a:latin typeface="Calibri" pitchFamily="34" charset="0"/>
              </a:rPr>
              <a:t>;</a:t>
            </a:r>
            <a:endParaRPr lang="pt-BR" sz="1600" dirty="0" smtClean="0">
              <a:latin typeface="Calibri" pitchFamily="34" charset="0"/>
            </a:endParaRP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Relevante</a:t>
            </a:r>
            <a:r>
              <a:rPr lang="pt-BR" sz="1600" dirty="0">
                <a:latin typeface="Calibri" pitchFamily="34" charset="0"/>
              </a:rPr>
              <a:t>;</a:t>
            </a:r>
            <a:endParaRPr lang="pt-BR" sz="1600" dirty="0" smtClean="0">
              <a:latin typeface="Calibri" pitchFamily="34" charset="0"/>
            </a:endParaRPr>
          </a:p>
          <a:p>
            <a:pPr lvl="2"/>
            <a:r>
              <a:rPr lang="pt-BR" sz="1600" dirty="0" smtClean="0">
                <a:solidFill>
                  <a:schemeClr val="tx1"/>
                </a:solidFill>
                <a:latin typeface="Calibri" pitchFamily="34" charset="0"/>
              </a:rPr>
              <a:t>Muito Relevante</a:t>
            </a:r>
            <a:r>
              <a:rPr lang="pt-BR" sz="1600" dirty="0">
                <a:latin typeface="Calibri" pitchFamily="34" charset="0"/>
              </a:rPr>
              <a:t>.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None/>
            </a:pPr>
            <a:endParaRPr lang="pt-BR" sz="1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>
                <a:latin typeface="Calibri" pitchFamily="34" charset="0"/>
              </a:rPr>
              <a:t>2</a:t>
            </a:r>
            <a:r>
              <a:rPr lang="pt-BR" sz="3200" b="1" dirty="0" smtClean="0">
                <a:latin typeface="Calibri" pitchFamily="34" charset="0"/>
              </a:rPr>
              <a:t>ª Etapa – Critérios Decisórios.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848872" cy="4968552"/>
          </a:xfrm>
        </p:spPr>
        <p:txBody>
          <a:bodyPr/>
          <a:lstStyle/>
          <a:p>
            <a:pPr lvl="0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CRITÉRIOS ECONÔMICOS (Impacto </a:t>
            </a:r>
            <a:r>
              <a:rPr lang="pt-BR" sz="2000" b="1" dirty="0">
                <a:latin typeface="Calibri" pitchFamily="34" charset="0"/>
              </a:rPr>
              <a:t>O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rçamentário).</a:t>
            </a:r>
          </a:p>
          <a:p>
            <a:pPr lvl="1"/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Custo do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Tratamento:</a:t>
            </a:r>
          </a:p>
          <a:p>
            <a:pPr lvl="2"/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Até 10% do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Entre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10% a 25% do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Entre25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% a 50% do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Entre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50% a 1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Entre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1 a 2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Entre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2 a 3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Maior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que 3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PIB-PC;</a:t>
            </a:r>
            <a:r>
              <a:rPr lang="pt-BR" sz="1800" dirty="0" smtClean="0">
                <a:latin typeface="Calibri" pitchFamily="34" charset="0"/>
              </a:rPr>
              <a:t> </a:t>
            </a:r>
          </a:p>
          <a:p>
            <a:pPr lvl="1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Prevalência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da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doença:</a:t>
            </a:r>
          </a:p>
          <a:p>
            <a:pPr lvl="2"/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Altíssima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Prevalência;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Alta Prevalência;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Prevalente;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Pouco Prevalente;</a:t>
            </a:r>
          </a:p>
          <a:p>
            <a:pPr lvl="2"/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Doença </a:t>
            </a:r>
            <a:r>
              <a:rPr lang="pt-BR" sz="1800" dirty="0">
                <a:solidFill>
                  <a:schemeClr val="tx1"/>
                </a:solidFill>
                <a:latin typeface="Calibri" pitchFamily="34" charset="0"/>
              </a:rPr>
              <a:t>rara ou </a:t>
            </a:r>
            <a:r>
              <a:rPr lang="pt-BR" sz="1800" dirty="0" smtClean="0">
                <a:solidFill>
                  <a:schemeClr val="tx1"/>
                </a:solidFill>
                <a:latin typeface="Calibri" pitchFamily="34" charset="0"/>
              </a:rPr>
              <a:t>órfã</a:t>
            </a:r>
            <a:r>
              <a:rPr lang="pt-BR" sz="1800" dirty="0">
                <a:latin typeface="Calibri" pitchFamily="34" charset="0"/>
              </a:rPr>
              <a:t>;</a:t>
            </a:r>
            <a:endParaRPr lang="pt-BR" sz="18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lvl="1"/>
            <a:endParaRPr lang="pt-BR" sz="1800" dirty="0"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913"/>
            <a:ext cx="79208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2"/>
            <a:r>
              <a:rPr lang="pt-BR" sz="3200" b="1" dirty="0" smtClean="0">
                <a:latin typeface="Calibri" pitchFamily="34" charset="0"/>
              </a:rPr>
              <a:t>3ª Etapa – Critérios Influenciadores.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848872" cy="4968552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>
                <a:latin typeface="Calibri" pitchFamily="34" charset="0"/>
              </a:rPr>
              <a:t>	Esta etapa não é obrigatória. </a:t>
            </a:r>
          </a:p>
          <a:p>
            <a:pPr>
              <a:buNone/>
            </a:pPr>
            <a:r>
              <a:rPr lang="pt-BR" sz="2400" b="1" dirty="0">
                <a:latin typeface="Calibri" pitchFamily="34" charset="0"/>
              </a:rPr>
              <a:t>	</a:t>
            </a:r>
            <a:r>
              <a:rPr lang="pt-BR" sz="2400" b="1" dirty="0" smtClean="0">
                <a:latin typeface="Calibri" pitchFamily="34" charset="0"/>
              </a:rPr>
              <a:t>É útil para apoiar a decisão no processo de avaliação de tecnologias </a:t>
            </a:r>
            <a:r>
              <a:rPr lang="pt-BR" sz="2400" b="1" i="1" dirty="0" err="1" smtClean="0">
                <a:latin typeface="Calibri" pitchFamily="34" charset="0"/>
              </a:rPr>
              <a:t>borderline</a:t>
            </a:r>
            <a:r>
              <a:rPr lang="pt-BR" sz="2400" b="1" dirty="0" smtClean="0">
                <a:latin typeface="Calibri" pitchFamily="34" charset="0"/>
              </a:rPr>
              <a:t>*.</a:t>
            </a:r>
          </a:p>
          <a:p>
            <a:endParaRPr lang="pt-BR" sz="2000" dirty="0" smtClean="0">
              <a:latin typeface="Calibri" pitchFamily="34" charset="0"/>
            </a:endParaRP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Gravidade da Doença;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Posicionamento da Tecnologia;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Dificuldades Operacionais;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Implicações Éticas;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Implicações Legais;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Implicações Ecológicas;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Outros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....</a:t>
            </a:r>
          </a:p>
          <a:p>
            <a:pPr lvl="1" algn="r">
              <a:buNone/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MÉTRICAS/PARÂMETROS*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77011">
  <a:themeElements>
    <a:clrScheme name="102770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277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2770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770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770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770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770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770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770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770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770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770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770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770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10277011</Template>
  <TotalTime>448</TotalTime>
  <Words>145</Words>
  <Application>Microsoft Office PowerPoint</Application>
  <PresentationFormat>Apresentação na tela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10277011</vt:lpstr>
      <vt:lpstr>MODELO PARA INCORPORAÇÃO DE TECNOLOGIA NO ÂMBITO DA SAÚDE SUPLEMETAR</vt:lpstr>
      <vt:lpstr>MODELO DE ATS</vt:lpstr>
      <vt:lpstr>MODELO DE ATS</vt:lpstr>
      <vt:lpstr>1ª Etapa – Critérios Eliminatórios.</vt:lpstr>
      <vt:lpstr>1ª Etapa – Critérios Eliminatórios.</vt:lpstr>
      <vt:lpstr>2ª Etapa – Critérios Decisórios.</vt:lpstr>
      <vt:lpstr>2ª Etapa – Critérios Decisórios.</vt:lpstr>
      <vt:lpstr>2ª Etapa – Critérios Decisórios.</vt:lpstr>
      <vt:lpstr>3ª Etapa – Critérios Influenciadores.</vt:lpstr>
      <vt:lpstr>BALANÇA DE DECISÃO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ROCHA N. JÚIOR</dc:creator>
  <cp:lastModifiedBy>Karla Santa Cruz Coelho</cp:lastModifiedBy>
  <cp:revision>12</cp:revision>
  <dcterms:created xsi:type="dcterms:W3CDTF">2012-09-07T13:03:38Z</dcterms:created>
  <dcterms:modified xsi:type="dcterms:W3CDTF">2015-03-11T19:59:19Z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TC102770111046</vt:lpwstr>
  </property>
</Properties>
</file>