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28" r:id="rId4"/>
  </p:sldMasterIdLst>
  <p:notesMasterIdLst>
    <p:notesMasterId r:id="rId36"/>
  </p:notesMasterIdLst>
  <p:handoutMasterIdLst>
    <p:handoutMasterId r:id="rId37"/>
  </p:handoutMasterIdLst>
  <p:sldIdLst>
    <p:sldId id="847" r:id="rId5"/>
    <p:sldId id="660" r:id="rId6"/>
    <p:sldId id="856" r:id="rId7"/>
    <p:sldId id="692" r:id="rId8"/>
    <p:sldId id="849" r:id="rId9"/>
    <p:sldId id="850" r:id="rId10"/>
    <p:sldId id="917" r:id="rId11"/>
    <p:sldId id="855" r:id="rId12"/>
    <p:sldId id="882" r:id="rId13"/>
    <p:sldId id="986" r:id="rId14"/>
    <p:sldId id="854" r:id="rId15"/>
    <p:sldId id="853" r:id="rId16"/>
    <p:sldId id="670" r:id="rId17"/>
    <p:sldId id="878" r:id="rId18"/>
    <p:sldId id="985" r:id="rId19"/>
    <p:sldId id="886" r:id="rId20"/>
    <p:sldId id="923" r:id="rId21"/>
    <p:sldId id="924" r:id="rId22"/>
    <p:sldId id="925" r:id="rId23"/>
    <p:sldId id="926" r:id="rId24"/>
    <p:sldId id="932" r:id="rId25"/>
    <p:sldId id="933" r:id="rId26"/>
    <p:sldId id="934" r:id="rId27"/>
    <p:sldId id="940" r:id="rId28"/>
    <p:sldId id="942" r:id="rId29"/>
    <p:sldId id="943" r:id="rId30"/>
    <p:sldId id="944" r:id="rId31"/>
    <p:sldId id="945" r:id="rId32"/>
    <p:sldId id="987" r:id="rId33"/>
    <p:sldId id="988" r:id="rId34"/>
    <p:sldId id="9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66FF"/>
    <a:srgbClr val="37BB8F"/>
    <a:srgbClr val="00CC99"/>
    <a:srgbClr val="66FF99"/>
    <a:srgbClr val="339933"/>
    <a:srgbClr val="006564"/>
    <a:srgbClr val="0B0B0B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2" autoAdjust="0"/>
    <p:restoredTop sz="99712" autoAdjust="0"/>
  </p:normalViewPr>
  <p:slideViewPr>
    <p:cSldViewPr>
      <p:cViewPr>
        <p:scale>
          <a:sx n="79" d="100"/>
          <a:sy n="79" d="100"/>
        </p:scale>
        <p:origin x="-13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3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SEMPRE\Curso%20IHI\Relat&#243;rios%20Mensais\Dados%20Coletados\Julho%202014%20-%201\Gr&#225;fico%20Custo-Benef.%20Atend%20-%20Periodontia%20-UNIMED%20Julho%20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SEMPRE\Curso%20IHI\Relat&#243;rios%20Mensais\Dados%20Coletados\Julho%202014\Gr&#225;fico%20de%20Indicador%20Macro%20Todos%2007-%202014%20-%20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Sheet1!$C$4</c:f>
          <c:strCache>
            <c:ptCount val="1"/>
            <c:pt idx="0">
              <c:v>Custo/Benef/Atend - Periodontia - UNIMED</c:v>
            </c:pt>
          </c:strCache>
        </c:strRef>
      </c:tx>
      <c:layout>
        <c:manualLayout>
          <c:xMode val="edge"/>
          <c:yMode val="edge"/>
          <c:x val="0.15865448805589299"/>
          <c:y val="1.203370838606641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9924271876604547E-2"/>
          <c:y val="0.1187977455837454"/>
          <c:w val="0.91171552661052124"/>
          <c:h val="0.70262490693460022"/>
        </c:manualLayout>
      </c:layout>
      <c:lineChart>
        <c:grouping val="standard"/>
        <c:varyColors val="0"/>
        <c:ser>
          <c:idx val="0"/>
          <c:order val="0"/>
          <c:spPr>
            <a:ln w="3175" cap="rnd">
              <a:solidFill>
                <a:schemeClr val="tx1"/>
              </a:solidFill>
              <a:prstDash val="solid"/>
            </a:ln>
          </c:spPr>
          <c:marker>
            <c:symbol val="circle"/>
            <c:size val="4"/>
            <c:spPr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</a:ln>
            </c:spPr>
          </c:marker>
          <c:cat>
            <c:numRef>
              <c:f>Sheet1!$B$7:$B$24</c:f>
              <c:numCache>
                <c:formatCode>mmm\-\y\y</c:formatCode>
                <c:ptCount val="18"/>
                <c:pt idx="0">
                  <c:v>41306</c:v>
                </c:pt>
                <c:pt idx="1">
                  <c:v>41334</c:v>
                </c:pt>
                <c:pt idx="2">
                  <c:v>41365</c:v>
                </c:pt>
                <c:pt idx="3">
                  <c:v>41395</c:v>
                </c:pt>
                <c:pt idx="4">
                  <c:v>41426</c:v>
                </c:pt>
                <c:pt idx="5">
                  <c:v>41456</c:v>
                </c:pt>
                <c:pt idx="6">
                  <c:v>41487</c:v>
                </c:pt>
                <c:pt idx="7">
                  <c:v>41518</c:v>
                </c:pt>
                <c:pt idx="8">
                  <c:v>41548</c:v>
                </c:pt>
                <c:pt idx="9">
                  <c:v>41579</c:v>
                </c:pt>
                <c:pt idx="10">
                  <c:v>41609</c:v>
                </c:pt>
                <c:pt idx="11">
                  <c:v>41640</c:v>
                </c:pt>
                <c:pt idx="12">
                  <c:v>41671</c:v>
                </c:pt>
                <c:pt idx="13">
                  <c:v>41699</c:v>
                </c:pt>
                <c:pt idx="14">
                  <c:v>41730</c:v>
                </c:pt>
                <c:pt idx="15">
                  <c:v>41760</c:v>
                </c:pt>
                <c:pt idx="16">
                  <c:v>41791</c:v>
                </c:pt>
                <c:pt idx="17">
                  <c:v>41821</c:v>
                </c:pt>
              </c:numCache>
            </c:numRef>
          </c:cat>
          <c:val>
            <c:numRef>
              <c:f>Sheet1!$C$7:$C$24</c:f>
              <c:numCache>
                <c:formatCode>"R$"\ #.##000</c:formatCode>
                <c:ptCount val="18"/>
                <c:pt idx="0">
                  <c:v>50.922222222222217</c:v>
                </c:pt>
                <c:pt idx="1">
                  <c:v>39.61032258064516</c:v>
                </c:pt>
                <c:pt idx="2">
                  <c:v>30.72608695652174</c:v>
                </c:pt>
                <c:pt idx="3">
                  <c:v>66.772142857142853</c:v>
                </c:pt>
                <c:pt idx="4">
                  <c:v>43.269999999999996</c:v>
                </c:pt>
                <c:pt idx="5">
                  <c:v>44.380909090909093</c:v>
                </c:pt>
                <c:pt idx="6">
                  <c:v>62.388500000000001</c:v>
                </c:pt>
                <c:pt idx="7">
                  <c:v>52.761052631578949</c:v>
                </c:pt>
                <c:pt idx="8">
                  <c:v>65.7104761904762</c:v>
                </c:pt>
                <c:pt idx="9">
                  <c:v>69.632307692307691</c:v>
                </c:pt>
                <c:pt idx="10">
                  <c:v>51.615555555555552</c:v>
                </c:pt>
                <c:pt idx="11">
                  <c:v>43.50826086956522</c:v>
                </c:pt>
                <c:pt idx="12">
                  <c:v>10.460606060606061</c:v>
                </c:pt>
                <c:pt idx="13">
                  <c:v>10.8761797752809</c:v>
                </c:pt>
                <c:pt idx="14">
                  <c:v>10.230561797752809</c:v>
                </c:pt>
                <c:pt idx="15">
                  <c:v>7.964299065420561</c:v>
                </c:pt>
                <c:pt idx="16">
                  <c:v>7.87</c:v>
                </c:pt>
                <c:pt idx="17">
                  <c:v>9.1199999999999992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A9-43B0-8205-E37441DD5D1F}"/>
            </c:ext>
          </c:extLst>
        </c:ser>
        <c:ser>
          <c:idx val="1"/>
          <c:order val="1"/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Sheet1!$B$7:$B$24</c:f>
              <c:numCache>
                <c:formatCode>mmm\-\y\y</c:formatCode>
                <c:ptCount val="18"/>
                <c:pt idx="0">
                  <c:v>41306</c:v>
                </c:pt>
                <c:pt idx="1">
                  <c:v>41334</c:v>
                </c:pt>
                <c:pt idx="2">
                  <c:v>41365</c:v>
                </c:pt>
                <c:pt idx="3">
                  <c:v>41395</c:v>
                </c:pt>
                <c:pt idx="4">
                  <c:v>41426</c:v>
                </c:pt>
                <c:pt idx="5">
                  <c:v>41456</c:v>
                </c:pt>
                <c:pt idx="6">
                  <c:v>41487</c:v>
                </c:pt>
                <c:pt idx="7">
                  <c:v>41518</c:v>
                </c:pt>
                <c:pt idx="8">
                  <c:v>41548</c:v>
                </c:pt>
                <c:pt idx="9">
                  <c:v>41579</c:v>
                </c:pt>
                <c:pt idx="10">
                  <c:v>41609</c:v>
                </c:pt>
                <c:pt idx="11">
                  <c:v>41640</c:v>
                </c:pt>
                <c:pt idx="12">
                  <c:v>41671</c:v>
                </c:pt>
                <c:pt idx="13">
                  <c:v>41699</c:v>
                </c:pt>
                <c:pt idx="14">
                  <c:v>41730</c:v>
                </c:pt>
                <c:pt idx="15">
                  <c:v>41760</c:v>
                </c:pt>
                <c:pt idx="16">
                  <c:v>41791</c:v>
                </c:pt>
                <c:pt idx="17">
                  <c:v>41821</c:v>
                </c:pt>
              </c:numCache>
            </c:numRef>
          </c:cat>
          <c:val>
            <c:numRef>
              <c:f>Sheet1!$D$7:$D$24</c:f>
              <c:numCache>
                <c:formatCode>#,000</c:formatCode>
                <c:ptCount val="18"/>
                <c:pt idx="0">
                  <c:v>43.389130434782608</c:v>
                </c:pt>
                <c:pt idx="1">
                  <c:v>43.389130434782608</c:v>
                </c:pt>
                <c:pt idx="2">
                  <c:v>43.389130434782608</c:v>
                </c:pt>
                <c:pt idx="3">
                  <c:v>43.389130434782608</c:v>
                </c:pt>
                <c:pt idx="4">
                  <c:v>43.389130434782608</c:v>
                </c:pt>
                <c:pt idx="5">
                  <c:v>43.389130434782608</c:v>
                </c:pt>
                <c:pt idx="6">
                  <c:v>43.389130434782608</c:v>
                </c:pt>
                <c:pt idx="7">
                  <c:v>43.389130434782608</c:v>
                </c:pt>
                <c:pt idx="8">
                  <c:v>43.389130434782608</c:v>
                </c:pt>
                <c:pt idx="9">
                  <c:v>43.389130434782608</c:v>
                </c:pt>
                <c:pt idx="10">
                  <c:v>43.389130434782608</c:v>
                </c:pt>
                <c:pt idx="11">
                  <c:v>43.389130434782608</c:v>
                </c:pt>
                <c:pt idx="12">
                  <c:v>43.389130434782608</c:v>
                </c:pt>
                <c:pt idx="13">
                  <c:v>43.389130434782608</c:v>
                </c:pt>
                <c:pt idx="14">
                  <c:v>43.389130434782608</c:v>
                </c:pt>
                <c:pt idx="15">
                  <c:v>43.389130434782608</c:v>
                </c:pt>
                <c:pt idx="16">
                  <c:v>43.389130434782608</c:v>
                </c:pt>
                <c:pt idx="17">
                  <c:v>43.389130434782608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A9-43B0-8205-E37441DD5D1F}"/>
            </c:ext>
          </c:extLst>
        </c:ser>
        <c:ser>
          <c:idx val="2"/>
          <c:order val="2"/>
          <c:spPr>
            <a:ln w="25400"/>
          </c:spPr>
          <c:marker>
            <c:symbol val="circle"/>
            <c:size val="5"/>
            <c:spPr>
              <a:ln w="6350"/>
            </c:spPr>
          </c:marker>
          <c:cat>
            <c:numRef>
              <c:f>Sheet1!$B$7:$B$24</c:f>
              <c:numCache>
                <c:formatCode>mmm\-\y\y</c:formatCode>
                <c:ptCount val="18"/>
                <c:pt idx="0">
                  <c:v>41306</c:v>
                </c:pt>
                <c:pt idx="1">
                  <c:v>41334</c:v>
                </c:pt>
                <c:pt idx="2">
                  <c:v>41365</c:v>
                </c:pt>
                <c:pt idx="3">
                  <c:v>41395</c:v>
                </c:pt>
                <c:pt idx="4">
                  <c:v>41426</c:v>
                </c:pt>
                <c:pt idx="5">
                  <c:v>41456</c:v>
                </c:pt>
                <c:pt idx="6">
                  <c:v>41487</c:v>
                </c:pt>
                <c:pt idx="7">
                  <c:v>41518</c:v>
                </c:pt>
                <c:pt idx="8">
                  <c:v>41548</c:v>
                </c:pt>
                <c:pt idx="9">
                  <c:v>41579</c:v>
                </c:pt>
                <c:pt idx="10">
                  <c:v>41609</c:v>
                </c:pt>
                <c:pt idx="11">
                  <c:v>41640</c:v>
                </c:pt>
                <c:pt idx="12">
                  <c:v>41671</c:v>
                </c:pt>
                <c:pt idx="13">
                  <c:v>41699</c:v>
                </c:pt>
                <c:pt idx="14">
                  <c:v>41730</c:v>
                </c:pt>
                <c:pt idx="15">
                  <c:v>41760</c:v>
                </c:pt>
                <c:pt idx="16">
                  <c:v>41791</c:v>
                </c:pt>
                <c:pt idx="17">
                  <c:v>41821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A9-43B0-8205-E37441DD5D1F}"/>
            </c:ext>
          </c:extLst>
        </c:ser>
        <c:ser>
          <c:idx val="3"/>
          <c:order val="3"/>
          <c:marker>
            <c:symbol val="none"/>
          </c:marker>
          <c:cat>
            <c:numRef>
              <c:f>Sheet1!$B$7:$B$24</c:f>
              <c:numCache>
                <c:formatCode>mmm\-\y\y</c:formatCode>
                <c:ptCount val="18"/>
                <c:pt idx="0">
                  <c:v>41306</c:v>
                </c:pt>
                <c:pt idx="1">
                  <c:v>41334</c:v>
                </c:pt>
                <c:pt idx="2">
                  <c:v>41365</c:v>
                </c:pt>
                <c:pt idx="3">
                  <c:v>41395</c:v>
                </c:pt>
                <c:pt idx="4">
                  <c:v>41426</c:v>
                </c:pt>
                <c:pt idx="5">
                  <c:v>41456</c:v>
                </c:pt>
                <c:pt idx="6">
                  <c:v>41487</c:v>
                </c:pt>
                <c:pt idx="7">
                  <c:v>41518</c:v>
                </c:pt>
                <c:pt idx="8">
                  <c:v>41548</c:v>
                </c:pt>
                <c:pt idx="9">
                  <c:v>41579</c:v>
                </c:pt>
                <c:pt idx="10">
                  <c:v>41609</c:v>
                </c:pt>
                <c:pt idx="11">
                  <c:v>41640</c:v>
                </c:pt>
                <c:pt idx="12">
                  <c:v>41671</c:v>
                </c:pt>
                <c:pt idx="13">
                  <c:v>41699</c:v>
                </c:pt>
                <c:pt idx="14">
                  <c:v>41730</c:v>
                </c:pt>
                <c:pt idx="15">
                  <c:v>41760</c:v>
                </c:pt>
                <c:pt idx="16">
                  <c:v>41791</c:v>
                </c:pt>
                <c:pt idx="17">
                  <c:v>41821</c:v>
                </c:pt>
              </c:numCache>
            </c:numRef>
          </c:cat>
          <c:val>
            <c:numRef>
              <c:f>Sheet1!$E$7:$E$24</c:f>
              <c:numCache>
                <c:formatCode>_("R$"* #.##000_);_("R$"* \(#.##000\);_("R$"* "-"??_);_(@_)</c:formatCode>
                <c:ptCount val="18"/>
                <c:pt idx="0">
                  <c:v>35.1</c:v>
                </c:pt>
                <c:pt idx="1">
                  <c:v>35.1</c:v>
                </c:pt>
                <c:pt idx="2">
                  <c:v>35.1</c:v>
                </c:pt>
                <c:pt idx="3">
                  <c:v>35.1</c:v>
                </c:pt>
                <c:pt idx="4">
                  <c:v>35.1</c:v>
                </c:pt>
                <c:pt idx="5">
                  <c:v>35.1</c:v>
                </c:pt>
                <c:pt idx="6">
                  <c:v>35.1</c:v>
                </c:pt>
                <c:pt idx="7">
                  <c:v>35.1</c:v>
                </c:pt>
                <c:pt idx="8">
                  <c:v>35.1</c:v>
                </c:pt>
                <c:pt idx="9">
                  <c:v>35.1</c:v>
                </c:pt>
                <c:pt idx="10">
                  <c:v>35.1</c:v>
                </c:pt>
                <c:pt idx="11">
                  <c:v>35.1</c:v>
                </c:pt>
                <c:pt idx="12">
                  <c:v>35.1</c:v>
                </c:pt>
                <c:pt idx="13">
                  <c:v>35.1</c:v>
                </c:pt>
                <c:pt idx="14">
                  <c:v>35.1</c:v>
                </c:pt>
                <c:pt idx="15">
                  <c:v>35.1</c:v>
                </c:pt>
                <c:pt idx="16">
                  <c:v>35.1</c:v>
                </c:pt>
                <c:pt idx="17">
                  <c:v>35.1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8A9-43B0-8205-E37441DD5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19040"/>
        <c:axId val="39710656"/>
      </c:lineChart>
      <c:catAx>
        <c:axId val="34519040"/>
        <c:scaling>
          <c:orientation val="minMax"/>
        </c:scaling>
        <c:delete val="0"/>
        <c:axPos val="b"/>
        <c:numFmt formatCode="mmm\-\y\y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pt-BR"/>
          </a:p>
        </c:txPr>
        <c:crossAx val="39710656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39710656"/>
        <c:scaling>
          <c:orientation val="minMax"/>
          <c:max val="80"/>
          <c:min val="0"/>
        </c:scaling>
        <c:delete val="0"/>
        <c:axPos val="l"/>
        <c:majorGridlines>
          <c:spPr>
            <a:ln w="3175">
              <a:noFill/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519040"/>
        <c:crosses val="autoZero"/>
        <c:crossBetween val="between"/>
        <c:majorUnit val="10"/>
        <c:minorUnit val="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Sheet1!$C$4</c:f>
          <c:strCache>
            <c:ptCount val="1"/>
            <c:pt idx="0">
              <c:v>Segmentos com necessidade de raspagem sub ou supra-gengival, por pacientes</c:v>
            </c:pt>
          </c:strCache>
        </c:strRef>
      </c:tx>
      <c:layout>
        <c:manualLayout>
          <c:xMode val="edge"/>
          <c:yMode val="edge"/>
          <c:x val="0.15865448805589299"/>
          <c:y val="1.203370838606641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9924271876604547E-2"/>
          <c:y val="0.1187977455837454"/>
          <c:w val="0.91171552661052124"/>
          <c:h val="0.70262490693460022"/>
        </c:manualLayout>
      </c:layout>
      <c:lineChart>
        <c:grouping val="standard"/>
        <c:varyColors val="0"/>
        <c:ser>
          <c:idx val="0"/>
          <c:order val="0"/>
          <c:tx>
            <c:v>Values</c:v>
          </c:tx>
          <c:spPr>
            <a:ln w="3175">
              <a:solidFill>
                <a:schemeClr val="tx1"/>
              </a:solidFill>
              <a:prstDash val="solid"/>
            </a:ln>
          </c:spPr>
          <c:marker>
            <c:symbol val="circle"/>
            <c:size val="4"/>
            <c:spPr>
              <a:solidFill>
                <a:schemeClr val="tx1"/>
              </a:solidFill>
              <a:ln w="3175">
                <a:solidFill>
                  <a:schemeClr val="tx1"/>
                </a:solidFill>
                <a:prstDash val="solid"/>
              </a:ln>
            </c:spPr>
          </c:marker>
          <c:cat>
            <c:numRef>
              <c:f>Sheet1!Obs</c:f>
              <c:numCache>
                <c:formatCode>mmm\-\y\y</c:formatCode>
                <c:ptCount val="19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</c:numCache>
            </c:numRef>
          </c:cat>
          <c:val>
            <c:numRef>
              <c:f>Sheet1!Data</c:f>
              <c:numCache>
                <c:formatCode>#,000</c:formatCode>
                <c:ptCount val="19"/>
                <c:pt idx="0">
                  <c:v>3.25</c:v>
                </c:pt>
                <c:pt idx="1">
                  <c:v>3.8947368421052633</c:v>
                </c:pt>
                <c:pt idx="2">
                  <c:v>2.9310344827586206</c:v>
                </c:pt>
                <c:pt idx="3">
                  <c:v>3.5</c:v>
                </c:pt>
                <c:pt idx="4">
                  <c:v>4.208333333333333</c:v>
                </c:pt>
                <c:pt idx="5">
                  <c:v>3.6086956521739131</c:v>
                </c:pt>
                <c:pt idx="6">
                  <c:v>4.0999999999999996</c:v>
                </c:pt>
                <c:pt idx="7">
                  <c:v>3.9615384615384617</c:v>
                </c:pt>
                <c:pt idx="8">
                  <c:v>4.1363636363636367</c:v>
                </c:pt>
                <c:pt idx="9">
                  <c:v>4.6086956521739131</c:v>
                </c:pt>
                <c:pt idx="10">
                  <c:v>4.333333333333333</c:v>
                </c:pt>
                <c:pt idx="11">
                  <c:v>5.1111111111111107</c:v>
                </c:pt>
                <c:pt idx="12">
                  <c:v>3.6818181818181817</c:v>
                </c:pt>
                <c:pt idx="13">
                  <c:v>3.347826086956522</c:v>
                </c:pt>
                <c:pt idx="14">
                  <c:v>3.9512195121951219</c:v>
                </c:pt>
                <c:pt idx="15" formatCode="General">
                  <c:v>3.76</c:v>
                </c:pt>
                <c:pt idx="16" formatCode="General">
                  <c:v>3.43</c:v>
                </c:pt>
                <c:pt idx="17" formatCode="General">
                  <c:v>3.48</c:v>
                </c:pt>
                <c:pt idx="18" formatCode="General">
                  <c:v>3.27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73-4879-BFEB-E570408396E2}"/>
            </c:ext>
          </c:extLst>
        </c:ser>
        <c:ser>
          <c:idx val="1"/>
          <c:order val="1"/>
          <c:tx>
            <c:v>Median</c:v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val>
            <c:numRef>
              <c:f>Sheet1!Median</c:f>
              <c:numCache>
                <c:formatCode>#,000</c:formatCode>
                <c:ptCount val="19"/>
                <c:pt idx="0">
                  <c:v>3.9615384615384617</c:v>
                </c:pt>
                <c:pt idx="1">
                  <c:v>3.9615384615384617</c:v>
                </c:pt>
                <c:pt idx="2">
                  <c:v>3.9615384615384617</c:v>
                </c:pt>
                <c:pt idx="3">
                  <c:v>3.9615384615384617</c:v>
                </c:pt>
                <c:pt idx="4">
                  <c:v>3.9615384615384617</c:v>
                </c:pt>
                <c:pt idx="5">
                  <c:v>3.9615384615384617</c:v>
                </c:pt>
                <c:pt idx="6">
                  <c:v>3.9615384615384617</c:v>
                </c:pt>
                <c:pt idx="7">
                  <c:v>3.9615384615384617</c:v>
                </c:pt>
                <c:pt idx="8">
                  <c:v>3.9615384615384617</c:v>
                </c:pt>
                <c:pt idx="9">
                  <c:v>3.9615384615384617</c:v>
                </c:pt>
                <c:pt idx="10">
                  <c:v>3.9615384615384617</c:v>
                </c:pt>
                <c:pt idx="11">
                  <c:v>3.9615384615384617</c:v>
                </c:pt>
                <c:pt idx="12">
                  <c:v>3.9615384615384617</c:v>
                </c:pt>
                <c:pt idx="13">
                  <c:v>3.9615384615384617</c:v>
                </c:pt>
                <c:pt idx="14">
                  <c:v>3.9615384615384617</c:v>
                </c:pt>
                <c:pt idx="15">
                  <c:v>3.9615384615384617</c:v>
                </c:pt>
                <c:pt idx="16">
                  <c:v>3.9615384615384617</c:v>
                </c:pt>
                <c:pt idx="17">
                  <c:v>3.9615384615384617</c:v>
                </c:pt>
                <c:pt idx="18">
                  <c:v>3.9615384615384617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73-4879-BFEB-E570408396E2}"/>
            </c:ext>
          </c:extLst>
        </c:ser>
        <c:ser>
          <c:idx val="2"/>
          <c:order val="2"/>
          <c:tx>
            <c:v>Goal</c:v>
          </c:tx>
          <c:spPr>
            <a:ln w="25400">
              <a:solidFill>
                <a:srgbClr val="00641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46844762542199858"/>
                  <c:y val="0.13617829706484993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641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Meta
&lt;3,58</a:t>
                    </a:r>
                  </a:p>
                </c:rich>
              </c:tx>
              <c:numFmt formatCode="#.##000" sourceLinked="0"/>
              <c:spPr>
                <a:solidFill>
                  <a:schemeClr val="bg1"/>
                </a:solidFill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73-4879-BFEB-E570408396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Sheet1!Goal</c:f>
              <c:numCache>
                <c:formatCode>General</c:formatCode>
                <c:ptCount val="19"/>
                <c:pt idx="0">
                  <c:v>3.58</c:v>
                </c:pt>
                <c:pt idx="1">
                  <c:v>3.58</c:v>
                </c:pt>
                <c:pt idx="2">
                  <c:v>3.58</c:v>
                </c:pt>
                <c:pt idx="3">
                  <c:v>3.58</c:v>
                </c:pt>
                <c:pt idx="4">
                  <c:v>3.58</c:v>
                </c:pt>
                <c:pt idx="5">
                  <c:v>3.58</c:v>
                </c:pt>
                <c:pt idx="6">
                  <c:v>3.58</c:v>
                </c:pt>
                <c:pt idx="7">
                  <c:v>3.58</c:v>
                </c:pt>
                <c:pt idx="8">
                  <c:v>3.58</c:v>
                </c:pt>
                <c:pt idx="9">
                  <c:v>3.58</c:v>
                </c:pt>
                <c:pt idx="10">
                  <c:v>3.58</c:v>
                </c:pt>
                <c:pt idx="11">
                  <c:v>3.58</c:v>
                </c:pt>
                <c:pt idx="12">
                  <c:v>3.58</c:v>
                </c:pt>
                <c:pt idx="13">
                  <c:v>3.58</c:v>
                </c:pt>
                <c:pt idx="14">
                  <c:v>3.58</c:v>
                </c:pt>
                <c:pt idx="15">
                  <c:v>3.58</c:v>
                </c:pt>
                <c:pt idx="16">
                  <c:v>3.58</c:v>
                </c:pt>
                <c:pt idx="17">
                  <c:v>3.58</c:v>
                </c:pt>
                <c:pt idx="18">
                  <c:v>3.58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573-4879-BFEB-E57040839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28768"/>
        <c:axId val="39714112"/>
      </c:lineChart>
      <c:catAx>
        <c:axId val="34528768"/>
        <c:scaling>
          <c:orientation val="minMax"/>
        </c:scaling>
        <c:delete val="0"/>
        <c:axPos val="b"/>
        <c:numFmt formatCode="mmm\-\y\y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pt-BR"/>
          </a:p>
        </c:txPr>
        <c:crossAx val="3971411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39714112"/>
        <c:scaling>
          <c:orientation val="minMax"/>
          <c:max val="6"/>
          <c:min val="0"/>
        </c:scaling>
        <c:delete val="0"/>
        <c:axPos val="l"/>
        <c:majorGridlines>
          <c:spPr>
            <a:ln w="3175">
              <a:noFill/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528768"/>
        <c:crosses val="autoZero"/>
        <c:crossBetween val="between"/>
        <c:majorUnit val="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4C436-AD09-4744-8D07-7E69CA464464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1" csCatId="colorful" phldr="1"/>
      <dgm:spPr/>
    </dgm:pt>
    <dgm:pt modelId="{579E0698-1F11-4A4A-8349-585D6E2863E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4400" noProof="0" dirty="0">
              <a:latin typeface="Trebuchet MS" pitchFamily="34" charset="0"/>
            </a:rPr>
            <a:t>7. Ciência da Melhoria na Prática</a:t>
          </a:r>
          <a:endParaRPr lang="pt-BR" sz="4400" dirty="0"/>
        </a:p>
      </dgm:t>
    </dgm:pt>
    <dgm:pt modelId="{150145CE-4242-4410-B4DA-40249F13D677}" type="parTrans" cxnId="{CBD21FF5-5AC4-4324-83C9-F5DC138CF1C5}">
      <dgm:prSet/>
      <dgm:spPr/>
      <dgm:t>
        <a:bodyPr/>
        <a:lstStyle/>
        <a:p>
          <a:endParaRPr lang="pt-BR"/>
        </a:p>
      </dgm:t>
    </dgm:pt>
    <dgm:pt modelId="{15A72324-AFFD-426F-86A7-6154CB0107BF}" type="sibTrans" cxnId="{CBD21FF5-5AC4-4324-83C9-F5DC138CF1C5}">
      <dgm:prSet/>
      <dgm:spPr/>
      <dgm:t>
        <a:bodyPr/>
        <a:lstStyle/>
        <a:p>
          <a:endParaRPr lang="pt-BR"/>
        </a:p>
      </dgm:t>
    </dgm:pt>
    <dgm:pt modelId="{9E655836-8DB6-4AB0-B163-9A0BBA25D5C3}">
      <dgm:prSet phldrT="[Texto]" custT="1"/>
      <dgm:spPr>
        <a:solidFill>
          <a:schemeClr val="accent5"/>
        </a:solidFill>
      </dgm:spPr>
      <dgm:t>
        <a:bodyPr/>
        <a:lstStyle/>
        <a:p>
          <a:pPr algn="l"/>
          <a:r>
            <a:rPr lang="pt-BR" sz="3200" dirty="0">
              <a:latin typeface="Trebuchet MS" pitchFamily="34" charset="0"/>
            </a:rPr>
            <a:t>Sistema de Conhecimento Profundo</a:t>
          </a:r>
          <a:endParaRPr lang="pt-BR" sz="3200" dirty="0"/>
        </a:p>
      </dgm:t>
    </dgm:pt>
    <dgm:pt modelId="{6B2072F5-FD80-4F30-AB7A-5E701E6BD722}" type="parTrans" cxnId="{4A8B54EF-5126-4071-92BF-1C0ACE944270}">
      <dgm:prSet/>
      <dgm:spPr/>
      <dgm:t>
        <a:bodyPr/>
        <a:lstStyle/>
        <a:p>
          <a:endParaRPr lang="pt-BR"/>
        </a:p>
      </dgm:t>
    </dgm:pt>
    <dgm:pt modelId="{5DD992A3-08D7-489D-8012-ED2B200A616F}" type="sibTrans" cxnId="{4A8B54EF-5126-4071-92BF-1C0ACE944270}">
      <dgm:prSet/>
      <dgm:spPr/>
      <dgm:t>
        <a:bodyPr/>
        <a:lstStyle/>
        <a:p>
          <a:endParaRPr lang="pt-BR"/>
        </a:p>
      </dgm:t>
    </dgm:pt>
    <dgm:pt modelId="{9B670B9D-A8B7-4D30-83BD-F06296402A5E}" type="pres">
      <dgm:prSet presAssocID="{D754C436-AD09-4744-8D07-7E69CA46446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3B479D8-6240-4C0C-89E2-2BCFCA93296E}" type="pres">
      <dgm:prSet presAssocID="{579E0698-1F11-4A4A-8349-585D6E2863E7}" presName="root" presStyleCnt="0">
        <dgm:presLayoutVars>
          <dgm:chMax/>
          <dgm:chPref val="4"/>
        </dgm:presLayoutVars>
      </dgm:prSet>
      <dgm:spPr/>
    </dgm:pt>
    <dgm:pt modelId="{2F0FF985-F943-498D-A21D-BEA45A7B832C}" type="pres">
      <dgm:prSet presAssocID="{579E0698-1F11-4A4A-8349-585D6E2863E7}" presName="rootComposite" presStyleCnt="0">
        <dgm:presLayoutVars/>
      </dgm:prSet>
      <dgm:spPr/>
    </dgm:pt>
    <dgm:pt modelId="{0D76C97B-2FCF-44DC-803F-1F813FEE7B8F}" type="pres">
      <dgm:prSet presAssocID="{579E0698-1F11-4A4A-8349-585D6E2863E7}" presName="rootText" presStyleLbl="node0" presStyleIdx="0" presStyleCnt="1" custScaleY="190571">
        <dgm:presLayoutVars>
          <dgm:chMax/>
          <dgm:chPref val="4"/>
        </dgm:presLayoutVars>
      </dgm:prSet>
      <dgm:spPr/>
      <dgm:t>
        <a:bodyPr/>
        <a:lstStyle/>
        <a:p>
          <a:endParaRPr lang="pt-BR"/>
        </a:p>
      </dgm:t>
    </dgm:pt>
    <dgm:pt modelId="{ECA6CA2C-4288-4962-BE9F-FA644854906A}" type="pres">
      <dgm:prSet presAssocID="{579E0698-1F11-4A4A-8349-585D6E2863E7}" presName="childShape" presStyleCnt="0">
        <dgm:presLayoutVars>
          <dgm:chMax val="0"/>
          <dgm:chPref val="0"/>
        </dgm:presLayoutVars>
      </dgm:prSet>
      <dgm:spPr/>
    </dgm:pt>
    <dgm:pt modelId="{0A8D83E4-C6D4-400F-8010-13EBC43D3A75}" type="pres">
      <dgm:prSet presAssocID="{9E655836-8DB6-4AB0-B163-9A0BBA25D5C3}" presName="childComposite" presStyleCnt="0">
        <dgm:presLayoutVars>
          <dgm:chMax val="0"/>
          <dgm:chPref val="0"/>
        </dgm:presLayoutVars>
      </dgm:prSet>
      <dgm:spPr/>
    </dgm:pt>
    <dgm:pt modelId="{4931F555-0285-4D6C-8F67-8D78D5DB239F}" type="pres">
      <dgm:prSet presAssocID="{9E655836-8DB6-4AB0-B163-9A0BBA25D5C3}" presName="Image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98890D2-80A6-44C8-A22F-EBD5A35D7276}" type="pres">
      <dgm:prSet presAssocID="{9E655836-8DB6-4AB0-B163-9A0BBA25D5C3}" presName="childText" presStyleLbl="l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D21FF5-5AC4-4324-83C9-F5DC138CF1C5}" srcId="{D754C436-AD09-4744-8D07-7E69CA464464}" destId="{579E0698-1F11-4A4A-8349-585D6E2863E7}" srcOrd="0" destOrd="0" parTransId="{150145CE-4242-4410-B4DA-40249F13D677}" sibTransId="{15A72324-AFFD-426F-86A7-6154CB0107BF}"/>
    <dgm:cxn modelId="{DE875ECA-1747-4F9F-AFAE-82D2727B6F42}" type="presOf" srcId="{9E655836-8DB6-4AB0-B163-9A0BBA25D5C3}" destId="{698890D2-80A6-44C8-A22F-EBD5A35D7276}" srcOrd="0" destOrd="0" presId="urn:microsoft.com/office/officeart/2008/layout/PictureAccentList"/>
    <dgm:cxn modelId="{127CC2A0-802B-4D89-862E-6D26909DE27B}" type="presOf" srcId="{D754C436-AD09-4744-8D07-7E69CA464464}" destId="{9B670B9D-A8B7-4D30-83BD-F06296402A5E}" srcOrd="0" destOrd="0" presId="urn:microsoft.com/office/officeart/2008/layout/PictureAccentList"/>
    <dgm:cxn modelId="{F7FB0B6E-F29F-4607-887F-08F3042DFA31}" type="presOf" srcId="{579E0698-1F11-4A4A-8349-585D6E2863E7}" destId="{0D76C97B-2FCF-44DC-803F-1F813FEE7B8F}" srcOrd="0" destOrd="0" presId="urn:microsoft.com/office/officeart/2008/layout/PictureAccentList"/>
    <dgm:cxn modelId="{4A8B54EF-5126-4071-92BF-1C0ACE944270}" srcId="{579E0698-1F11-4A4A-8349-585D6E2863E7}" destId="{9E655836-8DB6-4AB0-B163-9A0BBA25D5C3}" srcOrd="0" destOrd="0" parTransId="{6B2072F5-FD80-4F30-AB7A-5E701E6BD722}" sibTransId="{5DD992A3-08D7-489D-8012-ED2B200A616F}"/>
    <dgm:cxn modelId="{18941700-66CD-4942-A578-33454A9B4D46}" type="presParOf" srcId="{9B670B9D-A8B7-4D30-83BD-F06296402A5E}" destId="{23B479D8-6240-4C0C-89E2-2BCFCA93296E}" srcOrd="0" destOrd="0" presId="urn:microsoft.com/office/officeart/2008/layout/PictureAccentList"/>
    <dgm:cxn modelId="{206A1C41-4BE4-487C-BDFE-78B7035F53CB}" type="presParOf" srcId="{23B479D8-6240-4C0C-89E2-2BCFCA93296E}" destId="{2F0FF985-F943-498D-A21D-BEA45A7B832C}" srcOrd="0" destOrd="0" presId="urn:microsoft.com/office/officeart/2008/layout/PictureAccentList"/>
    <dgm:cxn modelId="{F8C2869C-E9BD-4502-8514-5F576EAF367E}" type="presParOf" srcId="{2F0FF985-F943-498D-A21D-BEA45A7B832C}" destId="{0D76C97B-2FCF-44DC-803F-1F813FEE7B8F}" srcOrd="0" destOrd="0" presId="urn:microsoft.com/office/officeart/2008/layout/PictureAccentList"/>
    <dgm:cxn modelId="{996224B3-BB9C-4B8B-932B-8F2210CDD8CE}" type="presParOf" srcId="{23B479D8-6240-4C0C-89E2-2BCFCA93296E}" destId="{ECA6CA2C-4288-4962-BE9F-FA644854906A}" srcOrd="1" destOrd="0" presId="urn:microsoft.com/office/officeart/2008/layout/PictureAccentList"/>
    <dgm:cxn modelId="{3F2E3582-FDD9-49E5-B5F6-C372030CD433}" type="presParOf" srcId="{ECA6CA2C-4288-4962-BE9F-FA644854906A}" destId="{0A8D83E4-C6D4-400F-8010-13EBC43D3A75}" srcOrd="0" destOrd="0" presId="urn:microsoft.com/office/officeart/2008/layout/PictureAccentList"/>
    <dgm:cxn modelId="{0017700D-CCED-4E42-B3F8-87C32E15C3A0}" type="presParOf" srcId="{0A8D83E4-C6D4-400F-8010-13EBC43D3A75}" destId="{4931F555-0285-4D6C-8F67-8D78D5DB239F}" srcOrd="0" destOrd="0" presId="urn:microsoft.com/office/officeart/2008/layout/PictureAccentList"/>
    <dgm:cxn modelId="{9DDED477-BE37-4B3F-BF2A-066BD7FE44A8}" type="presParOf" srcId="{0A8D83E4-C6D4-400F-8010-13EBC43D3A75}" destId="{698890D2-80A6-44C8-A22F-EBD5A35D72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0.75107</cdr:x>
      <cdr:y>0.2717</cdr:y>
    </cdr:from>
    <cdr:to>
      <cdr:x>0.98645</cdr:x>
      <cdr:y>0.37396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639805" y="685800"/>
          <a:ext cx="827295" cy="25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Mediana</a:t>
          </a:r>
        </a:p>
      </cdr:txBody>
    </cdr:sp>
  </cdr:relSizeAnchor>
  <cdr:relSizeAnchor xmlns:cdr="http://schemas.openxmlformats.org/drawingml/2006/chartDrawing">
    <cdr:from>
      <cdr:x>0.84693</cdr:x>
      <cdr:y>0.33984</cdr:y>
    </cdr:from>
    <cdr:to>
      <cdr:x>0.84693</cdr:x>
      <cdr:y>0.43275</cdr:y>
    </cdr:to>
    <cdr:cxnSp macro="">
      <cdr:nvCxnSpPr>
        <cdr:cNvPr id="6" name="Conector de seta reta 5"/>
        <cdr:cNvCxnSpPr/>
      </cdr:nvCxnSpPr>
      <cdr:spPr>
        <a:xfrm xmlns:a="http://schemas.openxmlformats.org/drawingml/2006/main" flipH="1">
          <a:off x="4879863" y="1591624"/>
          <a:ext cx="0" cy="43513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0.25203</cdr:x>
      <cdr:y>0.92136</cdr:y>
    </cdr:from>
    <cdr:to>
      <cdr:x>0.83469</cdr:x>
      <cdr:y>1</cdr:y>
    </cdr:to>
    <cdr:sp macro="" textlink="">
      <cdr:nvSpPr>
        <cdr:cNvPr id="11" name="CaixaDeTexto 2"/>
        <cdr:cNvSpPr txBox="1"/>
      </cdr:nvSpPr>
      <cdr:spPr>
        <a:xfrm xmlns:a="http://schemas.openxmlformats.org/drawingml/2006/main">
          <a:off x="885826" y="2325627"/>
          <a:ext cx="2047874" cy="19849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100" dirty="0"/>
            <a:t>Inicio </a:t>
          </a:r>
          <a:r>
            <a:rPr lang="pt-BR" sz="1100" baseline="0" dirty="0"/>
            <a:t>Atendimento AP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0.66485</cdr:x>
      <cdr:y>0.8273</cdr:y>
    </cdr:from>
    <cdr:to>
      <cdr:x>0.66685</cdr:x>
      <cdr:y>0.91333</cdr:y>
    </cdr:to>
    <cdr:cxnSp macro="">
      <cdr:nvCxnSpPr>
        <cdr:cNvPr id="12" name="Conector de seta reta 11"/>
        <cdr:cNvCxnSpPr/>
      </cdr:nvCxnSpPr>
      <cdr:spPr>
        <a:xfrm xmlns:a="http://schemas.openxmlformats.org/drawingml/2006/main" flipH="1" flipV="1">
          <a:off x="3830715" y="3874584"/>
          <a:ext cx="11524" cy="40291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0.11642</cdr:x>
      <cdr:y>0.55672</cdr:y>
    </cdr:from>
    <cdr:to>
      <cdr:x>0.25926</cdr:x>
      <cdr:y>0.6205</cdr:y>
    </cdr:to>
    <cdr:sp macro="" textlink="">
      <cdr:nvSpPr>
        <cdr:cNvPr id="9" name="CaixaDeTexto 1"/>
        <cdr:cNvSpPr txBox="1"/>
      </cdr:nvSpPr>
      <cdr:spPr>
        <a:xfrm xmlns:a="http://schemas.openxmlformats.org/drawingml/2006/main">
          <a:off x="673110" y="2540018"/>
          <a:ext cx="825854" cy="290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Meta</a:t>
          </a:r>
        </a:p>
      </cdr:txBody>
    </cdr:sp>
  </cdr:relSizeAnchor>
  <cdr:relSizeAnchor xmlns:cdr="http://schemas.openxmlformats.org/drawingml/2006/chartDrawing">
    <cdr:from>
      <cdr:x>0.16879</cdr:x>
      <cdr:y>0.51244</cdr:y>
    </cdr:from>
    <cdr:to>
      <cdr:x>0.17154</cdr:x>
      <cdr:y>0.56184</cdr:y>
    </cdr:to>
    <cdr:cxnSp macro="">
      <cdr:nvCxnSpPr>
        <cdr:cNvPr id="10" name="Conector de seta reta 9"/>
        <cdr:cNvCxnSpPr/>
      </cdr:nvCxnSpPr>
      <cdr:spPr>
        <a:xfrm xmlns:a="http://schemas.openxmlformats.org/drawingml/2006/main" flipH="1" flipV="1">
          <a:off x="975896" y="2337978"/>
          <a:ext cx="15882" cy="2254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0.31978</cdr:x>
      <cdr:y>0.17125</cdr:y>
    </cdr:from>
    <cdr:to>
      <cdr:x>0.56911</cdr:x>
      <cdr:y>0.25112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123950" y="363748"/>
          <a:ext cx="876300" cy="169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pt-BR" sz="1100"/>
            <a:t>Mediana</a:t>
          </a:r>
        </a:p>
      </cdr:txBody>
    </cdr:sp>
  </cdr:relSizeAnchor>
  <cdr:relSizeAnchor xmlns:cdr="http://schemas.openxmlformats.org/drawingml/2006/chartDrawing">
    <cdr:from>
      <cdr:x>0.59485</cdr:x>
      <cdr:y>0.39733</cdr:y>
    </cdr:from>
    <cdr:to>
      <cdr:x>0.59655</cdr:x>
      <cdr:y>0.48094</cdr:y>
    </cdr:to>
    <cdr:cxnSp macro="">
      <cdr:nvCxnSpPr>
        <cdr:cNvPr id="5" name="Conector de seta reta 4"/>
        <cdr:cNvCxnSpPr/>
      </cdr:nvCxnSpPr>
      <cdr:spPr>
        <a:xfrm xmlns:a="http://schemas.openxmlformats.org/drawingml/2006/main" flipH="1" flipV="1">
          <a:off x="3435017" y="1259870"/>
          <a:ext cx="9817" cy="2651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0.40439</cdr:x>
      <cdr:y>0.26106</cdr:y>
    </cdr:from>
    <cdr:to>
      <cdr:x>0.40609</cdr:x>
      <cdr:y>0.35397</cdr:y>
    </cdr:to>
    <cdr:cxnSp macro="">
      <cdr:nvCxnSpPr>
        <cdr:cNvPr id="6" name="Conector de seta reta 5"/>
        <cdr:cNvCxnSpPr/>
      </cdr:nvCxnSpPr>
      <cdr:spPr>
        <a:xfrm xmlns:a="http://schemas.openxmlformats.org/drawingml/2006/main">
          <a:off x="2335198" y="827787"/>
          <a:ext cx="9818" cy="29459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0.30623</cdr:x>
      <cdr:y>0.92235</cdr:y>
    </cdr:from>
    <cdr:to>
      <cdr:x>0.8103</cdr:x>
      <cdr:y>1</cdr:y>
    </cdr:to>
    <cdr:sp macro="" textlink="">
      <cdr:nvSpPr>
        <cdr:cNvPr id="7" name="CaixaDeTexto 15"/>
        <cdr:cNvSpPr txBox="1"/>
      </cdr:nvSpPr>
      <cdr:spPr>
        <a:xfrm xmlns:a="http://schemas.openxmlformats.org/drawingml/2006/main">
          <a:off x="1076325" y="1959140"/>
          <a:ext cx="1771650" cy="1649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rPr>
            <a:t>   Inicio de Atendimento na AP</a:t>
          </a:r>
        </a:p>
      </cdr:txBody>
    </cdr:sp>
  </cdr:relSizeAnchor>
  <cdr:relSizeAnchor xmlns:cdr="http://schemas.openxmlformats.org/drawingml/2006/chartDrawing">
    <cdr:from>
      <cdr:x>0.6819</cdr:x>
      <cdr:y>0.83706</cdr:y>
    </cdr:from>
    <cdr:to>
      <cdr:x>0.68423</cdr:x>
      <cdr:y>0.99069</cdr:y>
    </cdr:to>
    <cdr:cxnSp macro="">
      <cdr:nvCxnSpPr>
        <cdr:cNvPr id="8" name="Conector de seta reta 7"/>
        <cdr:cNvCxnSpPr/>
      </cdr:nvCxnSpPr>
      <cdr:spPr>
        <a:xfrm xmlns:a="http://schemas.openxmlformats.org/drawingml/2006/main" flipH="1" flipV="1">
          <a:off x="4728405" y="2934075"/>
          <a:ext cx="16157" cy="53850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4288" y="4338638"/>
            <a:ext cx="6858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8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AF10B0-AC40-4864-971B-6D8428005C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5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 noChangeArrowheads="1"/>
          </p:cNvSpPr>
          <p:nvPr/>
        </p:nvSpPr>
        <p:spPr bwMode="auto">
          <a:xfrm>
            <a:off x="1" y="3"/>
            <a:ext cx="2972099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7" tIns="48319" rIns="96637" bIns="48319"/>
          <a:lstStyle/>
          <a:p>
            <a:pPr defTabSz="966548" eaLnBrk="0" hangingPunct="0"/>
            <a:r>
              <a:rPr lang="en-US" sz="1300">
                <a:solidFill>
                  <a:prstClr val="black"/>
                </a:solidFill>
                <a:latin typeface="Times New Roman" pitchFamily="18" charset="0"/>
              </a:rPr>
              <a:t>Using Measurement for Quality Improvement</a:t>
            </a:r>
          </a:p>
        </p:txBody>
      </p:sp>
      <p:sp>
        <p:nvSpPr>
          <p:cNvPr id="48131" name="Rectangle 6"/>
          <p:cNvSpPr txBox="1">
            <a:spLocks noGrp="1" noChangeArrowheads="1"/>
          </p:cNvSpPr>
          <p:nvPr/>
        </p:nvSpPr>
        <p:spPr bwMode="auto">
          <a:xfrm>
            <a:off x="1" y="8687407"/>
            <a:ext cx="2972099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7" tIns="48319" rIns="96637" bIns="48319" anchor="b"/>
          <a:lstStyle/>
          <a:p>
            <a:pPr defTabSz="966548" eaLnBrk="0" hangingPunct="0"/>
            <a:r>
              <a:rPr lang="en-US" sz="1300">
                <a:solidFill>
                  <a:prstClr val="black"/>
                </a:solidFill>
                <a:latin typeface="Times New Roman" pitchFamily="18" charset="0"/>
              </a:rPr>
              <a:t>© 2010 R. ScovilleUsing Measurement for Quality Improvement • April 2009</a:t>
            </a:r>
          </a:p>
        </p:txBody>
      </p:sp>
      <p:sp>
        <p:nvSpPr>
          <p:cNvPr id="48132" name="Rectangle 7"/>
          <p:cNvSpPr txBox="1">
            <a:spLocks noGrp="1" noChangeArrowheads="1"/>
          </p:cNvSpPr>
          <p:nvPr/>
        </p:nvSpPr>
        <p:spPr bwMode="auto">
          <a:xfrm>
            <a:off x="3885906" y="8687407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7" tIns="48319" rIns="96637" bIns="48319" anchor="b"/>
          <a:lstStyle/>
          <a:p>
            <a:pPr algn="r" defTabSz="966548" eaLnBrk="0" hangingPunct="0"/>
            <a:fld id="{D2F5CBA4-329A-451D-BD08-8F9003E6EFE6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defTabSz="966548" eaLnBrk="0" hangingPunct="0"/>
              <a:t>7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4" name="Rectangle 7"/>
          <p:cNvSpPr txBox="1">
            <a:spLocks noGrp="1" noChangeArrowheads="1"/>
          </p:cNvSpPr>
          <p:nvPr/>
        </p:nvSpPr>
        <p:spPr bwMode="auto">
          <a:xfrm>
            <a:off x="3885906" y="8687407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7" tIns="48319" rIns="96637" bIns="48319" anchor="b"/>
          <a:lstStyle/>
          <a:p>
            <a:pPr algn="r" defTabSz="966548" eaLnBrk="0" hangingPunct="0"/>
            <a:fld id="{482C331C-D547-4440-B0C9-57921E0138A0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 algn="r" defTabSz="966548" eaLnBrk="0" hangingPunct="0"/>
              <a:t>7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If you</a:t>
            </a:r>
            <a:r>
              <a:rPr lang="en-US" baseline="0" dirty="0">
                <a:latin typeface="Times New Roman" pitchFamily="18" charset="0"/>
              </a:rPr>
              <a:t> want to climb a wall, first throw your hat over it, then go get your hat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1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VE" altLang="es-C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58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s-CO">
                <a:latin typeface="Arial" panose="020B0604020202020204" pitchFamily="34" charset="0"/>
                <a:cs typeface="Arial" panose="020B0604020202020204" pitchFamily="34" charset="0"/>
              </a:rPr>
              <a:t>MARIE</a:t>
            </a:r>
          </a:p>
        </p:txBody>
      </p:sp>
    </p:spTree>
    <p:extLst>
      <p:ext uri="{BB962C8B-B14F-4D97-AF65-F5344CB8AC3E}">
        <p14:creationId xmlns:p14="http://schemas.microsoft.com/office/powerpoint/2010/main" val="27775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4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Shape 148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65147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1F73A-5966-4D85-A80D-A3D96ADC1A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3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Times New Roman" pitchFamily="18" charset="0"/>
              </a:rPr>
              <a:t>Improvement Science in ActionNWIA Building Improvement Capability Session 3NWIA Building Improvement Capability Session 2Improvement Science in Action • April 22-24, 2009</a:t>
            </a:r>
          </a:p>
        </p:txBody>
      </p:sp>
      <p:sp>
        <p:nvSpPr>
          <p:cNvPr id="2969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2098" cy="4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300" dirty="0">
                <a:latin typeface="Times New Roman" pitchFamily="18" charset="0"/>
              </a:rPr>
              <a:t>NWIA Building Improvement Capability Session 3NWIA Building Improvement Capability Session 2Improvement Science in Action • April 22-24, 2009</a:t>
            </a: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27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B3D20-2DA7-48EF-9DD1-81919EE952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4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720725"/>
            <a:ext cx="4518025" cy="33893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41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50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97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02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00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47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45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10601" y="6469043"/>
            <a:ext cx="533400" cy="3642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B9D5BBC-211A-41AF-B242-6D81542DD11F}" type="slidenum">
              <a:rPr lang="en-US" sz="1100" b="0" smtClean="0"/>
              <a:pPr>
                <a:defRPr/>
              </a:pPr>
              <a:t>‹nº›</a:t>
            </a:fld>
            <a:r>
              <a:rPr lang="en-US" sz="105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91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09EC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eaLnBrk="0" hangingPunct="0">
              <a:spcBef>
                <a:spcPct val="20000"/>
              </a:spcBef>
              <a:defRPr/>
            </a:pPr>
            <a:r>
              <a:rPr lang="pt-BR" sz="3200" dirty="0">
                <a:solidFill>
                  <a:srgbClr val="285084"/>
                </a:solidFill>
                <a:latin typeface="+mn-lt"/>
                <a:ea typeface="+mn-ea"/>
              </a:rPr>
              <a:t>Fonte</a:t>
            </a:r>
            <a:r>
              <a:rPr lang="pt-BR" sz="3200" baseline="0" dirty="0">
                <a:solidFill>
                  <a:srgbClr val="285084"/>
                </a:solidFill>
                <a:latin typeface="+mn-lt"/>
                <a:ea typeface="+mn-ea"/>
              </a:rPr>
              <a:t> Arial 30</a:t>
            </a:r>
            <a:endParaRPr lang="pt-BR" sz="3200" dirty="0">
              <a:solidFill>
                <a:srgbClr val="285084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713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533400" y="1600200"/>
            <a:ext cx="81534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8985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8426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31097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438400" y="1752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FDF3B-0C72-4970-8139-495CBA4FC30B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9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2595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728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258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45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94700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41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24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97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50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6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9B36-1068-4BE7-BBC6-A54F9A4C033B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14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39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8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42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4FAA-1B6B-41A1-B061-AA99A936263A}" type="datetimeFigureOut">
              <a:rPr lang="pt-BR" smtClean="0"/>
              <a:t>20/04/2016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6854-BDCE-489B-BD80-19077608461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1" y="6469043"/>
            <a:ext cx="533400" cy="3642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B9D5BBC-211A-41AF-B242-6D81542DD11F}" type="slidenum">
              <a:rPr lang="en-US" sz="1100" b="0" smtClean="0"/>
              <a:pPr>
                <a:defRPr/>
              </a:pPr>
              <a:t>‹nº›</a:t>
            </a:fld>
            <a:r>
              <a:rPr lang="en-US" sz="105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0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  <p:sldLayoutId id="2147484341" r:id="rId13"/>
    <p:sldLayoutId id="2147484342" r:id="rId14"/>
    <p:sldLayoutId id="2147484307" r:id="rId15"/>
    <p:sldLayoutId id="2147484327" r:id="rId16"/>
    <p:sldLayoutId id="2147484324" r:id="rId17"/>
    <p:sldLayoutId id="2147484326" r:id="rId18"/>
    <p:sldLayoutId id="2147484302" r:id="rId19"/>
    <p:sldLayoutId id="2147484257" r:id="rId20"/>
    <p:sldLayoutId id="2147484259" r:id="rId21"/>
    <p:sldLayoutId id="2147484191" r:id="rId22"/>
    <p:sldLayoutId id="2147484203" r:id="rId23"/>
    <p:sldLayoutId id="2147484205" r:id="rId24"/>
    <p:sldLayoutId id="2147484209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IHI/Results/WhitePaper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://www.ihi.org/IHI/Programs/ProfessionalDevelopmen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Autofit/>
          </a:bodyPr>
          <a:lstStyle/>
          <a:p>
            <a:r>
              <a:rPr lang="pt-BR" dirty="0"/>
              <a:t>Novo modelo de prestação de serviço em odontologia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6705600" cy="195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1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634650548"/>
              </p:ext>
            </p:extLst>
          </p:nvPr>
        </p:nvGraphicFramePr>
        <p:xfrm>
          <a:off x="1371600" y="1447800"/>
          <a:ext cx="64769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10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 bwMode="auto">
          <a:xfrm>
            <a:off x="5833509" y="6308909"/>
            <a:ext cx="3250799" cy="2355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+mn-lt"/>
                <a:sym typeface="Calibri" panose="020F0502020204030204" pitchFamily="34" charset="0"/>
              </a:rPr>
              <a:t>Rotina de feedback aos prestadores do cuidado</a:t>
            </a:r>
          </a:p>
        </p:txBody>
      </p:sp>
      <p:sp>
        <p:nvSpPr>
          <p:cNvPr id="3075" name="Shape 84"/>
          <p:cNvSpPr txBox="1">
            <a:spLocks noChangeArrowheads="1"/>
          </p:cNvSpPr>
          <p:nvPr/>
        </p:nvSpPr>
        <p:spPr bwMode="auto">
          <a:xfrm>
            <a:off x="1590229" y="100608"/>
            <a:ext cx="1399825" cy="20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900" b="1">
                <a:latin typeface="Calibri" panose="020F0502020204030204" pitchFamily="34" charset="0"/>
                <a:sym typeface="Calibri" panose="020F0502020204030204" pitchFamily="34" charset="0"/>
              </a:rPr>
              <a:t>Direcionadores Primários</a:t>
            </a:r>
          </a:p>
        </p:txBody>
      </p:sp>
      <p:sp>
        <p:nvSpPr>
          <p:cNvPr id="3076" name="Shape 85"/>
          <p:cNvSpPr txBox="1">
            <a:spLocks noChangeArrowheads="1"/>
          </p:cNvSpPr>
          <p:nvPr/>
        </p:nvSpPr>
        <p:spPr bwMode="auto">
          <a:xfrm>
            <a:off x="5774061" y="76200"/>
            <a:ext cx="3292471" cy="2485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200" b="1">
                <a:latin typeface="Calibri" panose="020F0502020204030204" pitchFamily="34" charset="0"/>
                <a:sym typeface="Calibri" panose="020F0502020204030204" pitchFamily="34" charset="0"/>
              </a:rPr>
              <a:t>Conceito de Mudança</a:t>
            </a:r>
          </a:p>
        </p:txBody>
      </p:sp>
      <p:sp>
        <p:nvSpPr>
          <p:cNvPr id="3077" name="Shape 86"/>
          <p:cNvSpPr txBox="1">
            <a:spLocks noChangeArrowheads="1"/>
          </p:cNvSpPr>
          <p:nvPr/>
        </p:nvSpPr>
        <p:spPr bwMode="auto">
          <a:xfrm>
            <a:off x="264712" y="126802"/>
            <a:ext cx="809625" cy="2059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050" b="1">
                <a:latin typeface="Calibri" panose="020F0502020204030204" pitchFamily="34" charset="0"/>
                <a:sym typeface="Calibri" panose="020F0502020204030204" pitchFamily="34" charset="0"/>
              </a:rPr>
              <a:t>Objetivo</a:t>
            </a:r>
          </a:p>
        </p:txBody>
      </p:sp>
      <p:sp>
        <p:nvSpPr>
          <p:cNvPr id="88" name="Shape 88"/>
          <p:cNvSpPr/>
          <p:nvPr/>
        </p:nvSpPr>
        <p:spPr bwMode="auto">
          <a:xfrm>
            <a:off x="5827758" y="3865805"/>
            <a:ext cx="3287708" cy="1751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charset="0"/>
                <a:ea typeface="MS PGothic" charset="0"/>
                <a:cs typeface="MS PGothic" charset="0"/>
                <a:sym typeface="Calibri" panose="020F0502020204030204" pitchFamily="34" charset="0"/>
              </a:rPr>
              <a:t>Protocolos e padronizações  do cuidado  </a:t>
            </a:r>
            <a:r>
              <a:rPr lang="pt-BR" altLang="en-US" sz="1000" dirty="0" err="1">
                <a:latin typeface="Calibri" charset="0"/>
                <a:ea typeface="MS PGothic" charset="0"/>
                <a:cs typeface="MS PGothic" charset="0"/>
                <a:sym typeface="Calibri" panose="020F0502020204030204" pitchFamily="34" charset="0"/>
              </a:rPr>
              <a:t>pre-natal</a:t>
            </a:r>
            <a:endParaRPr lang="pt-BR" altLang="en-US" sz="1000" dirty="0">
              <a:latin typeface="Calibri" charset="0"/>
              <a:ea typeface="MS PGothic" charset="0"/>
              <a:cs typeface="MS PGothic" charset="0"/>
              <a:sym typeface="Calibri" panose="020F0502020204030204" pitchFamily="34" charset="0"/>
            </a:endParaRPr>
          </a:p>
        </p:txBody>
      </p:sp>
      <p:sp>
        <p:nvSpPr>
          <p:cNvPr id="89" name="Shape 89"/>
          <p:cNvSpPr/>
          <p:nvPr/>
        </p:nvSpPr>
        <p:spPr bwMode="auto">
          <a:xfrm>
            <a:off x="5837095" y="4770136"/>
            <a:ext cx="3250799" cy="471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charset="0"/>
                <a:ea typeface="MS PGothic" charset="0"/>
                <a:cs typeface="MS PGothic" charset="0"/>
                <a:sym typeface="Calibri" panose="020F0502020204030204" pitchFamily="34" charset="0"/>
              </a:rPr>
              <a:t>Equipe de profissionais bem treinados para assistir ao parto com segurança (qualidade e segurança do binômio mãe-bebe)</a:t>
            </a:r>
          </a:p>
        </p:txBody>
      </p:sp>
      <p:sp>
        <p:nvSpPr>
          <p:cNvPr id="3080" name="Shape 90"/>
          <p:cNvSpPr txBox="1">
            <a:spLocks noChangeArrowheads="1"/>
          </p:cNvSpPr>
          <p:nvPr/>
        </p:nvSpPr>
        <p:spPr bwMode="auto">
          <a:xfrm>
            <a:off x="5815340" y="2429759"/>
            <a:ext cx="3287708" cy="253064"/>
          </a:xfrm>
          <a:prstGeom prst="rect">
            <a:avLst/>
          </a:prstGeom>
          <a:solidFill>
            <a:srgbClr val="F2D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000">
                <a:latin typeface="Calibri" panose="020F0502020204030204" pitchFamily="34" charset="0"/>
                <a:sym typeface="Calibri" panose="020F0502020204030204" pitchFamily="34" charset="0"/>
              </a:rPr>
              <a:t>Dialogar com mulheres e familias sobre o novo modelo de cuidado</a:t>
            </a:r>
          </a:p>
        </p:txBody>
      </p:sp>
      <p:sp>
        <p:nvSpPr>
          <p:cNvPr id="95" name="Shape 95"/>
          <p:cNvSpPr/>
          <p:nvPr/>
        </p:nvSpPr>
        <p:spPr bwMode="auto">
          <a:xfrm>
            <a:off x="5852249" y="4121095"/>
            <a:ext cx="3250799" cy="286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charset="0"/>
                <a:ea typeface="MS PGothic" charset="0"/>
                <a:cs typeface="MS PGothic" charset="0"/>
              </a:rPr>
              <a:t>Ambiência para acomodar o parto vaginal fisiológico e seguindo boas práticas</a:t>
            </a:r>
            <a:endParaRPr lang="pt-BR" altLang="en-US" sz="1000" dirty="0">
              <a:latin typeface="Calibri" charset="0"/>
              <a:ea typeface="MS PGothic" charset="0"/>
              <a:cs typeface="MS PGothic" charset="0"/>
              <a:sym typeface="Calibri" panose="020F0502020204030204" pitchFamily="34" charset="0"/>
            </a:endParaRPr>
          </a:p>
        </p:txBody>
      </p:sp>
      <p:sp>
        <p:nvSpPr>
          <p:cNvPr id="3082" name="Shape 99"/>
          <p:cNvSpPr>
            <a:spLocks noChangeArrowheads="1"/>
          </p:cNvSpPr>
          <p:nvPr/>
        </p:nvSpPr>
        <p:spPr bwMode="auto">
          <a:xfrm>
            <a:off x="1611744" y="2388394"/>
            <a:ext cx="1388281" cy="1421606"/>
          </a:xfrm>
          <a:prstGeom prst="rect">
            <a:avLst/>
          </a:prstGeom>
          <a:solidFill>
            <a:srgbClr val="F2D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100">
                <a:latin typeface="Calibri" panose="020F0502020204030204" pitchFamily="34" charset="0"/>
              </a:rPr>
              <a:t>2. Empoderar as gestantes e famílias para escolher o cuidado mais adequado garantindo a prontidão para o trabalho de parto</a:t>
            </a:r>
            <a:endParaRPr lang="pt-BR" altLang="en-US" sz="11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83" name="Shape 108"/>
          <p:cNvSpPr txBox="1">
            <a:spLocks noChangeArrowheads="1"/>
          </p:cNvSpPr>
          <p:nvPr/>
        </p:nvSpPr>
        <p:spPr bwMode="auto">
          <a:xfrm>
            <a:off x="3203109" y="100608"/>
            <a:ext cx="2386079" cy="20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050" b="1">
                <a:latin typeface="Calibri" panose="020F0502020204030204" pitchFamily="34" charset="0"/>
                <a:sym typeface="Calibri" panose="020F0502020204030204" pitchFamily="34" charset="0"/>
              </a:rPr>
              <a:t>Direcionador Secundário  </a:t>
            </a:r>
          </a:p>
        </p:txBody>
      </p:sp>
      <p:sp>
        <p:nvSpPr>
          <p:cNvPr id="122" name="Shape 122"/>
          <p:cNvSpPr/>
          <p:nvPr/>
        </p:nvSpPr>
        <p:spPr bwMode="auto">
          <a:xfrm>
            <a:off x="3197205" y="1068039"/>
            <a:ext cx="2384024" cy="590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50" dirty="0">
                <a:latin typeface="Calibri" panose="020F0502020204030204" pitchFamily="34" charset="0"/>
                <a:sym typeface="Calibri" panose="020F0502020204030204" pitchFamily="34" charset="0"/>
              </a:rPr>
              <a:t>Promover a mudança e remover as barreias para criar a cultura do aprendizado e melhoria contínuos</a:t>
            </a:r>
          </a:p>
        </p:txBody>
      </p:sp>
      <p:sp>
        <p:nvSpPr>
          <p:cNvPr id="134" name="Shape 134"/>
          <p:cNvSpPr/>
          <p:nvPr/>
        </p:nvSpPr>
        <p:spPr bwMode="auto">
          <a:xfrm>
            <a:off x="5829551" y="5609124"/>
            <a:ext cx="3250799" cy="2815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charset="0"/>
                <a:ea typeface="MS PGothic" charset="0"/>
                <a:cs typeface="MS PGothic" charset="0"/>
                <a:sym typeface="Calibri" panose="020F0502020204030204" pitchFamily="34" charset="0"/>
              </a:rPr>
              <a:t>Protocolos para o TP, P e PP e cuidados com o bebe baseados em evidencias científicas</a:t>
            </a:r>
          </a:p>
        </p:txBody>
      </p:sp>
      <p:sp>
        <p:nvSpPr>
          <p:cNvPr id="68" name="Shape 122"/>
          <p:cNvSpPr/>
          <p:nvPr/>
        </p:nvSpPr>
        <p:spPr bwMode="auto">
          <a:xfrm>
            <a:off x="3204136" y="1780802"/>
            <a:ext cx="2384024" cy="559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sz="1050" dirty="0">
                <a:latin typeface="Calibri" panose="020F0502020204030204" pitchFamily="34" charset="0"/>
              </a:rPr>
              <a:t>Engajamento de todos para que as gestantes recebam cuidados com melhor qualidade e mais segurança</a:t>
            </a:r>
            <a:endParaRPr lang="pt-BR" sz="1050" dirty="0">
              <a:latin typeface="Calibri" panose="020F0502020204030204" pitchFamily="34" charset="0"/>
              <a:sym typeface="Calibri"/>
            </a:endParaRPr>
          </a:p>
        </p:txBody>
      </p:sp>
      <p:sp>
        <p:nvSpPr>
          <p:cNvPr id="69" name="Shape 125"/>
          <p:cNvSpPr/>
          <p:nvPr/>
        </p:nvSpPr>
        <p:spPr bwMode="auto">
          <a:xfrm>
            <a:off x="5802243" y="992924"/>
            <a:ext cx="3287708" cy="296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panose="020F0502020204030204" pitchFamily="34" charset="0"/>
              </a:rPr>
              <a:t>Educar líderes sêniores, prestadores, comunidade e gestantes sobre o benefício do parto adequado</a:t>
            </a:r>
            <a:endParaRPr lang="pt-BR" altLang="en-US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0" name="Shape 89"/>
          <p:cNvSpPr/>
          <p:nvPr/>
        </p:nvSpPr>
        <p:spPr bwMode="auto">
          <a:xfrm>
            <a:off x="5837095" y="5280815"/>
            <a:ext cx="3250799" cy="2652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charset="0"/>
                <a:ea typeface="MS PGothic" charset="0"/>
                <a:cs typeface="MS PGothic" charset="0"/>
                <a:sym typeface="Calibri" panose="020F0502020204030204" pitchFamily="34" charset="0"/>
              </a:rPr>
              <a:t>Modelos de assistência – Parto assistido por equipe multiprofissional</a:t>
            </a:r>
          </a:p>
        </p:txBody>
      </p:sp>
      <p:sp>
        <p:nvSpPr>
          <p:cNvPr id="161" name="Shape 120"/>
          <p:cNvSpPr/>
          <p:nvPr/>
        </p:nvSpPr>
        <p:spPr bwMode="auto">
          <a:xfrm>
            <a:off x="5778824" y="318954"/>
            <a:ext cx="3287708" cy="265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panose="020F0502020204030204" pitchFamily="34" charset="0"/>
                <a:sym typeface="Calibri" panose="020F0502020204030204" pitchFamily="34" charset="0"/>
              </a:rPr>
              <a:t>Lideranças, médicos e enfermeiros, líderes na sua prática e linha de frente com as habilidades em melhoria contínua</a:t>
            </a:r>
          </a:p>
        </p:txBody>
      </p:sp>
      <p:sp>
        <p:nvSpPr>
          <p:cNvPr id="58" name="Shape 80"/>
          <p:cNvSpPr txBox="1"/>
          <p:nvPr/>
        </p:nvSpPr>
        <p:spPr bwMode="auto">
          <a:xfrm>
            <a:off x="1600200" y="438270"/>
            <a:ext cx="1399825" cy="1901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200" dirty="0">
                <a:latin typeface="Calibri" panose="020F0502020204030204" pitchFamily="34" charset="0"/>
                <a:sym typeface="Calibri" panose="020F0502020204030204" pitchFamily="34" charset="0"/>
              </a:rPr>
              <a:t>1. Formar uma coalisão entre lideranças do setor saúde alinhadas principalmente em torno da qualidade e segurança na atenção ao parto e nascimento</a:t>
            </a:r>
          </a:p>
        </p:txBody>
      </p:sp>
      <p:sp>
        <p:nvSpPr>
          <p:cNvPr id="70" name="Shape 125"/>
          <p:cNvSpPr/>
          <p:nvPr/>
        </p:nvSpPr>
        <p:spPr bwMode="auto">
          <a:xfrm>
            <a:off x="3183791" y="4845133"/>
            <a:ext cx="2410852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sz="1000" dirty="0">
                <a:latin typeface="Calibri" charset="0"/>
                <a:ea typeface="MS PGothic" charset="0"/>
                <a:cs typeface="MS PGothic" charset="0"/>
              </a:rPr>
              <a:t>Prestadores confiantes e competentes para assistir ao parto vaginal</a:t>
            </a:r>
            <a:endParaRPr lang="pt-BR" sz="1000" dirty="0">
              <a:latin typeface="Calibri" charset="0"/>
              <a:ea typeface="MS PGothic" charset="0"/>
              <a:cs typeface="MS PGothic" charset="0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19812" y="3935665"/>
            <a:ext cx="1380213" cy="20019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altLang="en-US" sz="1200" dirty="0">
                <a:latin typeface="+mn-lt"/>
                <a:ea typeface="Calibri"/>
                <a:cs typeface="Calibri"/>
              </a:rPr>
              <a:t>3. </a:t>
            </a:r>
            <a:r>
              <a:rPr lang="pt-BR" altLang="en-US" sz="1200" dirty="0">
                <a:latin typeface="Calibri" pitchFamily="34" charset="0"/>
              </a:rPr>
              <a:t>Reorganizar o</a:t>
            </a:r>
            <a:r>
              <a:rPr lang="pt-BR" altLang="en-US" sz="1600" dirty="0">
                <a:ea typeface="Calibri"/>
                <a:cs typeface="Calibri"/>
              </a:rPr>
              <a:t>  </a:t>
            </a:r>
            <a:r>
              <a:rPr lang="pt-BR" altLang="en-US" sz="1200" dirty="0">
                <a:latin typeface="Calibri" pitchFamily="34" charset="0"/>
              </a:rPr>
              <a:t>modelo de cuidado perinatal de modo à favorecer a evolução fisiológica do trabalho de parto </a:t>
            </a:r>
            <a:endParaRPr lang="pt-BR" altLang="en-US" sz="1200" dirty="0">
              <a:latin typeface="+mn-lt"/>
              <a:ea typeface="Calibri"/>
              <a:cs typeface="Calibri"/>
            </a:endParaRPr>
          </a:p>
        </p:txBody>
      </p:sp>
      <p:sp>
        <p:nvSpPr>
          <p:cNvPr id="72" name="Shape 102"/>
          <p:cNvSpPr/>
          <p:nvPr/>
        </p:nvSpPr>
        <p:spPr bwMode="auto">
          <a:xfrm>
            <a:off x="5843914" y="4453331"/>
            <a:ext cx="3250799" cy="280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charset="0"/>
                <a:ea typeface="MS PGothic" charset="0"/>
                <a:cs typeface="MS PGothic" charset="0"/>
                <a:sym typeface="Calibri" panose="020F0502020204030204" pitchFamily="34" charset="0"/>
              </a:rPr>
              <a:t>Investir recursos para conquistar ambiente saudável de trabalho</a:t>
            </a:r>
          </a:p>
        </p:txBody>
      </p:sp>
      <p:sp>
        <p:nvSpPr>
          <p:cNvPr id="77" name="Shape 98"/>
          <p:cNvSpPr/>
          <p:nvPr/>
        </p:nvSpPr>
        <p:spPr bwMode="auto">
          <a:xfrm>
            <a:off x="1631575" y="6051758"/>
            <a:ext cx="1368449" cy="7741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100" dirty="0">
                <a:latin typeface="Calibri" panose="020F0502020204030204" pitchFamily="34" charset="0"/>
              </a:rPr>
              <a:t>4. Estruturar sistema de informação que permita o aprendizado contínuo</a:t>
            </a:r>
            <a:endParaRPr lang="pt-BR" altLang="en-US" sz="1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Shape 82"/>
          <p:cNvSpPr txBox="1"/>
          <p:nvPr/>
        </p:nvSpPr>
        <p:spPr bwMode="auto">
          <a:xfrm>
            <a:off x="5843915" y="6596677"/>
            <a:ext cx="3250799" cy="2874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>
                <a:latin typeface="Calibri" panose="020F0502020204030204" pitchFamily="34" charset="0"/>
                <a:sym typeface="Calibri" panose="020F0502020204030204" pitchFamily="34" charset="0"/>
              </a:rPr>
              <a:t>Criar a capacidade na organização em coletar e publicar de forma confiável os resultados</a:t>
            </a:r>
          </a:p>
        </p:txBody>
      </p:sp>
      <p:sp>
        <p:nvSpPr>
          <p:cNvPr id="35" name="Shape 122"/>
          <p:cNvSpPr/>
          <p:nvPr/>
        </p:nvSpPr>
        <p:spPr bwMode="auto">
          <a:xfrm>
            <a:off x="3200400" y="347929"/>
            <a:ext cx="2384024" cy="535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50" dirty="0">
                <a:latin typeface="Calibri" panose="020F0502020204030204" pitchFamily="34" charset="0"/>
                <a:sym typeface="Calibri" panose="020F0502020204030204" pitchFamily="34" charset="0"/>
              </a:rPr>
              <a:t>Alinhar o financiamento do cuidado </a:t>
            </a:r>
            <a:r>
              <a:rPr lang="en-US" altLang="en-US" sz="1050" dirty="0">
                <a:latin typeface="Calibri" panose="020F0502020204030204" pitchFamily="34" charset="0"/>
                <a:sym typeface="Calibri" panose="020F0502020204030204" pitchFamily="34" charset="0"/>
              </a:rPr>
              <a:t>`a</a:t>
            </a:r>
            <a:r>
              <a:rPr lang="pt-BR" altLang="en-US" sz="1050" dirty="0">
                <a:latin typeface="Calibri" panose="020F0502020204030204" pitchFamily="34" charset="0"/>
                <a:sym typeface="Calibri" panose="020F0502020204030204" pitchFamily="34" charset="0"/>
              </a:rPr>
              <a:t> qualidade e segurança</a:t>
            </a:r>
          </a:p>
          <a:p>
            <a:pPr algn="ctr" eaLnBrk="1" hangingPunct="1">
              <a:buSzPct val="25000"/>
              <a:defRPr/>
            </a:pPr>
            <a:r>
              <a:rPr lang="en-US" altLang="en-US" sz="1050" dirty="0">
                <a:latin typeface="Calibri" panose="020F0502020204030204" pitchFamily="34" charset="0"/>
                <a:sym typeface="Calibri" panose="020F0502020204030204" pitchFamily="34" charset="0"/>
              </a:rPr>
              <a:t>HOPSITAL-PLANO DE SA</a:t>
            </a:r>
            <a:r>
              <a:rPr lang="pt-BR" altLang="en-US" sz="1050" dirty="0">
                <a:latin typeface="Calibri" panose="020F0502020204030204" pitchFamily="34" charset="0"/>
                <a:sym typeface="Calibri" panose="020F0502020204030204" pitchFamily="34" charset="0"/>
              </a:rPr>
              <a:t>ÚDE</a:t>
            </a:r>
          </a:p>
        </p:txBody>
      </p:sp>
      <p:sp>
        <p:nvSpPr>
          <p:cNvPr id="36" name="Shape 125"/>
          <p:cNvSpPr/>
          <p:nvPr/>
        </p:nvSpPr>
        <p:spPr bwMode="auto">
          <a:xfrm>
            <a:off x="3187103" y="4255610"/>
            <a:ext cx="2410852" cy="465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charset="0"/>
                <a:ea typeface="MS PGothic" charset="0"/>
                <a:cs typeface="MS PGothic" charset="0"/>
              </a:rPr>
              <a:t>Ambiente que de suporte a equipe para promover realização profissional e a alegria no trabalho</a:t>
            </a:r>
            <a:endParaRPr lang="pt-BR" altLang="en-US" sz="1000" dirty="0">
              <a:latin typeface="Calibri" charset="0"/>
              <a:ea typeface="MS PGothic" charset="0"/>
              <a:cs typeface="MS PGothic" charset="0"/>
              <a:sym typeface="Calibri" panose="020F0502020204030204" pitchFamily="34" charset="0"/>
            </a:endParaRPr>
          </a:p>
        </p:txBody>
      </p:sp>
      <p:sp>
        <p:nvSpPr>
          <p:cNvPr id="37" name="Shape 125"/>
          <p:cNvSpPr/>
          <p:nvPr/>
        </p:nvSpPr>
        <p:spPr bwMode="auto">
          <a:xfrm>
            <a:off x="3197030" y="5285119"/>
            <a:ext cx="2410852" cy="2924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sz="1000" dirty="0">
                <a:latin typeface="Calibri" charset="0"/>
                <a:ea typeface="MS PGothic" charset="0"/>
                <a:cs typeface="MS PGothic" charset="0"/>
              </a:rPr>
              <a:t>Cuidado baseado em equipe para binômio mãe-filho</a:t>
            </a:r>
            <a:endParaRPr lang="pt-BR" sz="1000" dirty="0">
              <a:latin typeface="Calibri" charset="0"/>
              <a:ea typeface="MS PGothic" charset="0"/>
              <a:cs typeface="MS PGothic" charset="0"/>
              <a:sym typeface="Calibri"/>
            </a:endParaRPr>
          </a:p>
        </p:txBody>
      </p:sp>
      <p:sp>
        <p:nvSpPr>
          <p:cNvPr id="38" name="Shape 98"/>
          <p:cNvSpPr/>
          <p:nvPr/>
        </p:nvSpPr>
        <p:spPr bwMode="auto">
          <a:xfrm>
            <a:off x="3228007" y="6483026"/>
            <a:ext cx="2410852" cy="342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>
                <a:latin typeface="Calibri" panose="020F0502020204030204" pitchFamily="34" charset="0"/>
                <a:sym typeface="Calibri" panose="020F0502020204030204" pitchFamily="34" charset="0"/>
              </a:rPr>
              <a:t>Seleção de indicadores que reflitam segurança/qualidade do cuidado</a:t>
            </a:r>
          </a:p>
        </p:txBody>
      </p:sp>
      <p:sp>
        <p:nvSpPr>
          <p:cNvPr id="39" name="Shape 99"/>
          <p:cNvSpPr/>
          <p:nvPr/>
        </p:nvSpPr>
        <p:spPr bwMode="auto">
          <a:xfrm>
            <a:off x="5802243" y="1343012"/>
            <a:ext cx="3287708" cy="303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>
                <a:latin typeface="Calibri" panose="020F0502020204030204" pitchFamily="34" charset="0"/>
              </a:rPr>
              <a:t>Novo contrato entre operadoras e prestadores criando incentivos para a qualidade e segurança do cuidado</a:t>
            </a:r>
            <a:endParaRPr lang="pt-BR" altLang="en-US" sz="10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01" name="Shape 90"/>
          <p:cNvSpPr txBox="1">
            <a:spLocks noChangeArrowheads="1"/>
          </p:cNvSpPr>
          <p:nvPr/>
        </p:nvSpPr>
        <p:spPr bwMode="auto">
          <a:xfrm>
            <a:off x="5810725" y="3524071"/>
            <a:ext cx="3287708" cy="251766"/>
          </a:xfrm>
          <a:prstGeom prst="rect">
            <a:avLst/>
          </a:prstGeom>
          <a:solidFill>
            <a:srgbClr val="F2D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000">
                <a:latin typeface="Calibri" panose="020F0502020204030204" pitchFamily="34" charset="0"/>
                <a:sym typeface="Calibri" panose="020F0502020204030204" pitchFamily="34" charset="0"/>
              </a:rPr>
              <a:t>Ouvir Gestantes e Famílias</a:t>
            </a:r>
          </a:p>
        </p:txBody>
      </p:sp>
      <p:sp>
        <p:nvSpPr>
          <p:cNvPr id="3102" name="Shape 90"/>
          <p:cNvSpPr txBox="1">
            <a:spLocks noChangeArrowheads="1"/>
          </p:cNvSpPr>
          <p:nvPr/>
        </p:nvSpPr>
        <p:spPr bwMode="auto">
          <a:xfrm>
            <a:off x="5820697" y="3092342"/>
            <a:ext cx="3287708" cy="398156"/>
          </a:xfrm>
          <a:prstGeom prst="rect">
            <a:avLst/>
          </a:prstGeom>
          <a:solidFill>
            <a:srgbClr val="F2D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000" dirty="0">
                <a:latin typeface="Calibri" panose="020F0502020204030204" pitchFamily="34" charset="0"/>
                <a:sym typeface="Calibri" panose="020F0502020204030204" pitchFamily="34" charset="0"/>
              </a:rPr>
              <a:t>Os aspectos intangíveis do processo de se tornar mãe – valorização da experiência de gestar, parir e cuidar de um novo ser</a:t>
            </a:r>
          </a:p>
        </p:txBody>
      </p:sp>
      <p:sp>
        <p:nvSpPr>
          <p:cNvPr id="3103" name="Shape 90"/>
          <p:cNvSpPr txBox="1">
            <a:spLocks noChangeArrowheads="1"/>
          </p:cNvSpPr>
          <p:nvPr/>
        </p:nvSpPr>
        <p:spPr bwMode="auto">
          <a:xfrm>
            <a:off x="5807144" y="2729424"/>
            <a:ext cx="3287708" cy="335872"/>
          </a:xfrm>
          <a:prstGeom prst="rect">
            <a:avLst/>
          </a:prstGeom>
          <a:solidFill>
            <a:srgbClr val="F2D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000">
                <a:latin typeface="Calibri" panose="020F0502020204030204" pitchFamily="34" charset="0"/>
                <a:sym typeface="Calibri" panose="020F0502020204030204" pitchFamily="34" charset="0"/>
              </a:rPr>
              <a:t>Engajar a comunidade para potencializar as açoes do projeto </a:t>
            </a:r>
          </a:p>
        </p:txBody>
      </p:sp>
      <p:sp>
        <p:nvSpPr>
          <p:cNvPr id="3104" name="Shape 122"/>
          <p:cNvSpPr>
            <a:spLocks noChangeArrowheads="1"/>
          </p:cNvSpPr>
          <p:nvPr/>
        </p:nvSpPr>
        <p:spPr bwMode="auto">
          <a:xfrm>
            <a:off x="3204136" y="2416931"/>
            <a:ext cx="2415614" cy="441546"/>
          </a:xfrm>
          <a:prstGeom prst="rect">
            <a:avLst/>
          </a:prstGeom>
          <a:solidFill>
            <a:srgbClr val="F2D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000" dirty="0">
                <a:latin typeface="Calibri" panose="020F0502020204030204" pitchFamily="34" charset="0"/>
                <a:sym typeface="Calibri" panose="020F0502020204030204" pitchFamily="34" charset="0"/>
              </a:rPr>
              <a:t>Informações adequadas e baseada na melhor evidência sobre as opções do parto</a:t>
            </a:r>
          </a:p>
        </p:txBody>
      </p:sp>
      <p:sp>
        <p:nvSpPr>
          <p:cNvPr id="3105" name="Shape 122"/>
          <p:cNvSpPr>
            <a:spLocks noChangeArrowheads="1"/>
          </p:cNvSpPr>
          <p:nvPr/>
        </p:nvSpPr>
        <p:spPr bwMode="auto">
          <a:xfrm>
            <a:off x="3196223" y="2929501"/>
            <a:ext cx="2410852" cy="433772"/>
          </a:xfrm>
          <a:prstGeom prst="rect">
            <a:avLst/>
          </a:prstGeom>
          <a:solidFill>
            <a:srgbClr val="F2D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000" dirty="0">
                <a:latin typeface="Calibri" panose="020F0502020204030204" pitchFamily="34" charset="0"/>
              </a:rPr>
              <a:t>Coautoria do novo modelo de cuidado e decisão compartilhada</a:t>
            </a:r>
            <a:endParaRPr lang="pt-BR" altLang="en-US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06" name="Shape 122"/>
          <p:cNvSpPr>
            <a:spLocks noChangeArrowheads="1"/>
          </p:cNvSpPr>
          <p:nvPr/>
        </p:nvSpPr>
        <p:spPr bwMode="auto">
          <a:xfrm>
            <a:off x="3187890" y="3451596"/>
            <a:ext cx="2417783" cy="358404"/>
          </a:xfrm>
          <a:prstGeom prst="rect">
            <a:avLst/>
          </a:prstGeom>
          <a:solidFill>
            <a:srgbClr val="F2D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000" dirty="0">
                <a:latin typeface="Calibri" panose="020F0502020204030204" pitchFamily="34" charset="0"/>
                <a:sym typeface="Calibri" panose="020F0502020204030204" pitchFamily="34" charset="0"/>
              </a:rPr>
              <a:t>Resgatar o protagonismo da mulher no parto </a:t>
            </a:r>
          </a:p>
        </p:txBody>
      </p:sp>
      <p:sp>
        <p:nvSpPr>
          <p:cNvPr id="47" name="Shape 98"/>
          <p:cNvSpPr/>
          <p:nvPr/>
        </p:nvSpPr>
        <p:spPr bwMode="auto">
          <a:xfrm>
            <a:off x="3235179" y="6060215"/>
            <a:ext cx="2410852" cy="270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panose="020F0502020204030204" pitchFamily="34" charset="0"/>
                <a:sym typeface="Calibri" panose="020F0502020204030204" pitchFamily="34" charset="0"/>
              </a:rPr>
              <a:t>Transparência</a:t>
            </a:r>
          </a:p>
        </p:txBody>
      </p:sp>
      <p:sp>
        <p:nvSpPr>
          <p:cNvPr id="50" name="Shape 111"/>
          <p:cNvSpPr/>
          <p:nvPr/>
        </p:nvSpPr>
        <p:spPr bwMode="auto">
          <a:xfrm>
            <a:off x="5815340" y="1748461"/>
            <a:ext cx="3287708" cy="341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panose="020F0502020204030204" pitchFamily="34" charset="0"/>
                <a:sym typeface="Calibri" panose="020F0502020204030204" pitchFamily="34" charset="0"/>
              </a:rPr>
              <a:t>Modelo de incentivos aos profissionais de saúde mais adequado ao PV   -  Valorização do Cuidador</a:t>
            </a:r>
          </a:p>
        </p:txBody>
      </p:sp>
      <p:sp>
        <p:nvSpPr>
          <p:cNvPr id="52" name="Shape 82"/>
          <p:cNvSpPr txBox="1"/>
          <p:nvPr/>
        </p:nvSpPr>
        <p:spPr bwMode="auto">
          <a:xfrm>
            <a:off x="5815733" y="5935201"/>
            <a:ext cx="3250799" cy="321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Estabelecer indicadores de qualidade e segurança do cuidado e tornar  as informações  públicas</a:t>
            </a:r>
          </a:p>
        </p:txBody>
      </p:sp>
      <p:sp>
        <p:nvSpPr>
          <p:cNvPr id="53" name="Shape 90"/>
          <p:cNvSpPr txBox="1"/>
          <p:nvPr/>
        </p:nvSpPr>
        <p:spPr bwMode="auto">
          <a:xfrm>
            <a:off x="5802243" y="2163909"/>
            <a:ext cx="3287708" cy="178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panose="020F0502020204030204" pitchFamily="34" charset="0"/>
              </a:rPr>
              <a:t>Ativar a comunidade – Cuidado centrado na mulher e </a:t>
            </a:r>
            <a:r>
              <a:rPr lang="pt-BR" altLang="en-US" sz="1000" dirty="0" err="1">
                <a:latin typeface="Calibri" panose="020F0502020204030204" pitchFamily="34" charset="0"/>
              </a:rPr>
              <a:t>familia</a:t>
            </a:r>
            <a:r>
              <a:rPr lang="pt-BR" altLang="en-US" sz="1000" dirty="0">
                <a:latin typeface="Calibri" panose="020F0502020204030204" pitchFamily="34" charset="0"/>
              </a:rPr>
              <a:t> </a:t>
            </a:r>
            <a:endParaRPr lang="pt-BR" altLang="en-US" sz="1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8" name="Shape 88"/>
          <p:cNvSpPr/>
          <p:nvPr/>
        </p:nvSpPr>
        <p:spPr bwMode="auto">
          <a:xfrm>
            <a:off x="3170377" y="3912731"/>
            <a:ext cx="2410852" cy="256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en-US" sz="1000" dirty="0">
                <a:latin typeface="Calibri" charset="0"/>
                <a:ea typeface="MS PGothic" charset="0"/>
                <a:cs typeface="MS PGothic" charset="0"/>
                <a:sym typeface="Calibri" charset="0"/>
              </a:rPr>
              <a:t>Redesenho do pre-natal</a:t>
            </a:r>
            <a:endParaRPr lang="pt-BR" sz="1000" dirty="0">
              <a:latin typeface="Calibri" charset="0"/>
              <a:ea typeface="MS PGothic" charset="0"/>
              <a:cs typeface="MS PGothic" charset="0"/>
              <a:sym typeface="Calibri" charset="0"/>
            </a:endParaRPr>
          </a:p>
        </p:txBody>
      </p:sp>
      <p:sp>
        <p:nvSpPr>
          <p:cNvPr id="74" name="Shape 98"/>
          <p:cNvSpPr/>
          <p:nvPr/>
        </p:nvSpPr>
        <p:spPr bwMode="auto">
          <a:xfrm>
            <a:off x="3204136" y="5663738"/>
            <a:ext cx="2410852" cy="2738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/>
          <a:p>
            <a:pPr algn="ctr" eaLnBrk="1" hangingPunct="1">
              <a:buSzPct val="25000"/>
              <a:defRPr/>
            </a:pPr>
            <a:r>
              <a:rPr lang="pt-BR" altLang="en-US" sz="1050" dirty="0">
                <a:latin typeface="Calibri" charset="0"/>
                <a:ea typeface="MS PGothic" charset="0"/>
                <a:cs typeface="MS PGothic" charset="0"/>
              </a:rPr>
              <a:t>Implementação confiável das </a:t>
            </a:r>
            <a:r>
              <a:rPr lang="pt-BR" altLang="en-US" sz="1050">
                <a:latin typeface="Calibri" charset="0"/>
                <a:ea typeface="MS PGothic" charset="0"/>
                <a:cs typeface="MS PGothic" charset="0"/>
              </a:rPr>
              <a:t>melhores práticas</a:t>
            </a:r>
            <a:endParaRPr lang="pt-BR" altLang="en-US" sz="1050" dirty="0">
              <a:latin typeface="Calibri" charset="0"/>
              <a:ea typeface="MS PGothic" charset="0"/>
              <a:cs typeface="MS PGothic" charset="0"/>
              <a:sym typeface="Calibri" panose="020F0502020204030204" pitchFamily="34" charset="0"/>
            </a:endParaRPr>
          </a:p>
        </p:txBody>
      </p:sp>
      <p:sp>
        <p:nvSpPr>
          <p:cNvPr id="3113" name="Shape 87"/>
          <p:cNvSpPr txBox="1">
            <a:spLocks noChangeArrowheads="1"/>
          </p:cNvSpPr>
          <p:nvPr/>
        </p:nvSpPr>
        <p:spPr bwMode="auto">
          <a:xfrm>
            <a:off x="1" y="2221786"/>
            <a:ext cx="1524000" cy="22440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pt-BR" altLang="en-US" sz="1800" b="1" dirty="0">
                <a:latin typeface="Calibri" panose="020F0502020204030204" pitchFamily="34" charset="0"/>
                <a:sym typeface="Calibri" panose="020F0502020204030204" pitchFamily="34" charset="0"/>
              </a:rPr>
              <a:t>Promover a saúde de mães e bebes  alcançando XX% de Parto Vaginal até Setembro de 2016</a:t>
            </a:r>
            <a:endParaRPr lang="pt-BR" altLang="en-US" sz="18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Shape 120"/>
          <p:cNvSpPr/>
          <p:nvPr/>
        </p:nvSpPr>
        <p:spPr bwMode="auto">
          <a:xfrm>
            <a:off x="5802243" y="661931"/>
            <a:ext cx="3287708" cy="267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  <a:defRPr/>
            </a:pPr>
            <a:r>
              <a:rPr lang="pt-BR" altLang="en-US" sz="1000" dirty="0">
                <a:latin typeface="Calibri" panose="020F0502020204030204" pitchFamily="34" charset="0"/>
                <a:sym typeface="Calibri" panose="020F0502020204030204" pitchFamily="34" charset="0"/>
              </a:rPr>
              <a:t>Instituições representativas de classe e serviços de saúde engajados e ativos</a:t>
            </a:r>
          </a:p>
        </p:txBody>
      </p:sp>
    </p:spTree>
    <p:extLst>
      <p:ext uri="{BB962C8B-B14F-4D97-AF65-F5344CB8AC3E}">
        <p14:creationId xmlns:p14="http://schemas.microsoft.com/office/powerpoint/2010/main" val="38716881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7848600" cy="1143000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Pacote de mudanças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744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3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0263" y="172395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44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Plano de Trabalho Projeto Saude Bucal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62393" y="1019478"/>
            <a:ext cx="7014807" cy="42832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200" b="1" dirty="0">
                <a:latin typeface="Arial" pitchFamily="34" charset="0"/>
              </a:rPr>
              <a:t>Aumentar o % de Parto Vaginal</a:t>
            </a:r>
          </a:p>
        </p:txBody>
      </p:sp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-1" y="5105400"/>
            <a:ext cx="3075297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300" dirty="0">
                <a:latin typeface="Arial" pitchFamily="34" charset="0"/>
              </a:rPr>
              <a:t>Legenda: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300" dirty="0">
                <a:latin typeface="Arial" pitchFamily="34" charset="0"/>
              </a:rPr>
              <a:t>SAP – Sessão aprendizado presencial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300" dirty="0">
                <a:latin typeface="Arial" pitchFamily="34" charset="0"/>
              </a:rPr>
              <a:t>*PA3 –informação continua sendo coletada para comunicar melhoria permanente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300" dirty="0">
                <a:latin typeface="Arial" pitchFamily="34" charset="0"/>
              </a:rPr>
              <a:t>PA – Período de Ação</a:t>
            </a:r>
          </a:p>
        </p:txBody>
      </p:sp>
      <p:sp>
        <p:nvSpPr>
          <p:cNvPr id="71" name="Rectangle 13"/>
          <p:cNvSpPr/>
          <p:nvPr/>
        </p:nvSpPr>
        <p:spPr>
          <a:xfrm>
            <a:off x="33733" y="2175830"/>
            <a:ext cx="9110267" cy="2877754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1062393" y="1019478"/>
            <a:ext cx="7014807" cy="42832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200" b="1" dirty="0">
                <a:latin typeface="Arial" pitchFamily="34" charset="0"/>
              </a:rPr>
              <a:t>Objetivo:</a:t>
            </a:r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1905000" y="4038600"/>
            <a:ext cx="762000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SAP 1</a:t>
            </a:r>
          </a:p>
        </p:txBody>
      </p:sp>
      <p:grpSp>
        <p:nvGrpSpPr>
          <p:cNvPr id="74" name="Group 3"/>
          <p:cNvGrpSpPr/>
          <p:nvPr/>
        </p:nvGrpSpPr>
        <p:grpSpPr>
          <a:xfrm>
            <a:off x="4191000" y="3221418"/>
            <a:ext cx="819150" cy="893382"/>
            <a:chOff x="5124450" y="3154362"/>
            <a:chExt cx="819150" cy="893382"/>
          </a:xfrm>
        </p:grpSpPr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5441950" y="3742532"/>
              <a:ext cx="19685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grpSp>
          <p:nvGrpSpPr>
            <p:cNvPr id="76" name="Group 2"/>
            <p:cNvGrpSpPr/>
            <p:nvPr/>
          </p:nvGrpSpPr>
          <p:grpSpPr>
            <a:xfrm>
              <a:off x="5124450" y="3154362"/>
              <a:ext cx="819150" cy="731838"/>
              <a:chOff x="4884738" y="3133725"/>
              <a:chExt cx="819150" cy="731838"/>
            </a:xfrm>
          </p:grpSpPr>
          <p:sp>
            <p:nvSpPr>
              <p:cNvPr id="77" name="Arc 29"/>
              <p:cNvSpPr>
                <a:spLocks/>
              </p:cNvSpPr>
              <p:nvPr/>
            </p:nvSpPr>
            <p:spPr bwMode="auto">
              <a:xfrm>
                <a:off x="5019675" y="3286125"/>
                <a:ext cx="228600" cy="350838"/>
              </a:xfrm>
              <a:custGeom>
                <a:avLst/>
                <a:gdLst>
                  <a:gd name="T0" fmla="*/ 0 w 20276"/>
                  <a:gd name="T1" fmla="*/ 2147483647 h 21324"/>
                  <a:gd name="T2" fmla="*/ 2147483647 w 20276"/>
                  <a:gd name="T3" fmla="*/ 0 h 21324"/>
                  <a:gd name="T4" fmla="*/ 2147483647 w 20276"/>
                  <a:gd name="T5" fmla="*/ 2147483647 h 21324"/>
                  <a:gd name="T6" fmla="*/ 0 60000 65536"/>
                  <a:gd name="T7" fmla="*/ 0 60000 65536"/>
                  <a:gd name="T8" fmla="*/ 0 60000 65536"/>
                  <a:gd name="T9" fmla="*/ 0 w 20276"/>
                  <a:gd name="T10" fmla="*/ 0 h 21324"/>
                  <a:gd name="T11" fmla="*/ 20276 w 20276"/>
                  <a:gd name="T12" fmla="*/ 21324 h 213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76" h="21324" fill="none" extrusionOk="0">
                    <a:moveTo>
                      <a:pt x="-1" y="13877"/>
                    </a:moveTo>
                    <a:cubicBezTo>
                      <a:pt x="2691" y="6549"/>
                      <a:pt x="9127" y="1244"/>
                      <a:pt x="16834" y="0"/>
                    </a:cubicBezTo>
                  </a:path>
                  <a:path w="20276" h="21324" stroke="0" extrusionOk="0">
                    <a:moveTo>
                      <a:pt x="-1" y="13877"/>
                    </a:moveTo>
                    <a:cubicBezTo>
                      <a:pt x="2691" y="6549"/>
                      <a:pt x="9127" y="1244"/>
                      <a:pt x="16834" y="0"/>
                    </a:cubicBezTo>
                    <a:lnTo>
                      <a:pt x="20276" y="21324"/>
                    </a:lnTo>
                    <a:lnTo>
                      <a:pt x="-1" y="1387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Arc 30"/>
              <p:cNvSpPr>
                <a:spLocks/>
              </p:cNvSpPr>
              <p:nvPr/>
            </p:nvSpPr>
            <p:spPr bwMode="auto">
              <a:xfrm>
                <a:off x="5329238" y="3567113"/>
                <a:ext cx="273050" cy="295275"/>
              </a:xfrm>
              <a:custGeom>
                <a:avLst/>
                <a:gdLst>
                  <a:gd name="T0" fmla="*/ 2147483647 w 21222"/>
                  <a:gd name="T1" fmla="*/ 2147483647 h 21280"/>
                  <a:gd name="T2" fmla="*/ 2147483647 w 21222"/>
                  <a:gd name="T3" fmla="*/ 2147483647 h 21280"/>
                  <a:gd name="T4" fmla="*/ 0 w 21222"/>
                  <a:gd name="T5" fmla="*/ 0 h 21280"/>
                  <a:gd name="T6" fmla="*/ 0 60000 65536"/>
                  <a:gd name="T7" fmla="*/ 0 60000 65536"/>
                  <a:gd name="T8" fmla="*/ 0 60000 65536"/>
                  <a:gd name="T9" fmla="*/ 0 w 21222"/>
                  <a:gd name="T10" fmla="*/ 0 h 21280"/>
                  <a:gd name="T11" fmla="*/ 21222 w 21222"/>
                  <a:gd name="T12" fmla="*/ 21280 h 21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22" h="21280" fill="none" extrusionOk="0">
                    <a:moveTo>
                      <a:pt x="21222" y="4022"/>
                    </a:moveTo>
                    <a:cubicBezTo>
                      <a:pt x="19547" y="12860"/>
                      <a:pt x="12569" y="19735"/>
                      <a:pt x="3706" y="21279"/>
                    </a:cubicBezTo>
                  </a:path>
                  <a:path w="21222" h="21280" stroke="0" extrusionOk="0">
                    <a:moveTo>
                      <a:pt x="21222" y="4022"/>
                    </a:moveTo>
                    <a:cubicBezTo>
                      <a:pt x="19547" y="12860"/>
                      <a:pt x="12569" y="19735"/>
                      <a:pt x="3706" y="21279"/>
                    </a:cubicBezTo>
                    <a:lnTo>
                      <a:pt x="0" y="0"/>
                    </a:lnTo>
                    <a:lnTo>
                      <a:pt x="21222" y="402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Rectangle 31"/>
              <p:cNvSpPr>
                <a:spLocks noChangeArrowheads="1"/>
              </p:cNvSpPr>
              <p:nvPr/>
            </p:nvSpPr>
            <p:spPr bwMode="auto">
              <a:xfrm>
                <a:off x="5172075" y="3133725"/>
                <a:ext cx="274638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rgbClr val="000000"/>
                    </a:solidFill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80" name="Rectangle 33"/>
              <p:cNvSpPr>
                <a:spLocks noChangeArrowheads="1"/>
              </p:cNvSpPr>
              <p:nvPr/>
            </p:nvSpPr>
            <p:spPr bwMode="auto">
              <a:xfrm>
                <a:off x="4884738" y="3430588"/>
                <a:ext cx="287337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rgbClr val="000000"/>
                    </a:solidFill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5508625" y="3430588"/>
                <a:ext cx="195263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rgbClr val="000000"/>
                    </a:solidFill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82" name="Arc 35"/>
              <p:cNvSpPr>
                <a:spLocks/>
              </p:cNvSpPr>
              <p:nvPr/>
            </p:nvSpPr>
            <p:spPr bwMode="auto">
              <a:xfrm>
                <a:off x="4991100" y="3594100"/>
                <a:ext cx="296863" cy="271463"/>
              </a:xfrm>
              <a:custGeom>
                <a:avLst/>
                <a:gdLst>
                  <a:gd name="T0" fmla="*/ 2147483647 w 21303"/>
                  <a:gd name="T1" fmla="*/ 2147483647 h 21161"/>
                  <a:gd name="T2" fmla="*/ 0 w 21303"/>
                  <a:gd name="T3" fmla="*/ 2147483647 h 21161"/>
                  <a:gd name="T4" fmla="*/ 2147483647 w 21303"/>
                  <a:gd name="T5" fmla="*/ 0 h 21161"/>
                  <a:gd name="T6" fmla="*/ 0 60000 65536"/>
                  <a:gd name="T7" fmla="*/ 0 60000 65536"/>
                  <a:gd name="T8" fmla="*/ 0 60000 65536"/>
                  <a:gd name="T9" fmla="*/ 0 w 21303"/>
                  <a:gd name="T10" fmla="*/ 0 h 21161"/>
                  <a:gd name="T11" fmla="*/ 21303 w 21303"/>
                  <a:gd name="T12" fmla="*/ 21161 h 21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03" h="21161" fill="none" extrusionOk="0">
                    <a:moveTo>
                      <a:pt x="16971" y="21161"/>
                    </a:moveTo>
                    <a:cubicBezTo>
                      <a:pt x="8221" y="19370"/>
                      <a:pt x="1475" y="12377"/>
                      <a:pt x="-1" y="3568"/>
                    </a:cubicBezTo>
                  </a:path>
                  <a:path w="21303" h="21161" stroke="0" extrusionOk="0">
                    <a:moveTo>
                      <a:pt x="16971" y="21161"/>
                    </a:moveTo>
                    <a:cubicBezTo>
                      <a:pt x="8221" y="19370"/>
                      <a:pt x="1475" y="12377"/>
                      <a:pt x="-1" y="3568"/>
                    </a:cubicBezTo>
                    <a:lnTo>
                      <a:pt x="21303" y="0"/>
                    </a:lnTo>
                    <a:lnTo>
                      <a:pt x="16971" y="2116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Arc 36"/>
              <p:cNvSpPr>
                <a:spLocks/>
              </p:cNvSpPr>
              <p:nvPr/>
            </p:nvSpPr>
            <p:spPr bwMode="auto">
              <a:xfrm>
                <a:off x="5324475" y="3286125"/>
                <a:ext cx="295275" cy="273050"/>
              </a:xfrm>
              <a:custGeom>
                <a:avLst/>
                <a:gdLst>
                  <a:gd name="T0" fmla="*/ 2147483647 w 21233"/>
                  <a:gd name="T1" fmla="*/ 0 h 21227"/>
                  <a:gd name="T2" fmla="*/ 2147483647 w 21233"/>
                  <a:gd name="T3" fmla="*/ 2147483647 h 21227"/>
                  <a:gd name="T4" fmla="*/ 0 w 21233"/>
                  <a:gd name="T5" fmla="*/ 2147483647 h 21227"/>
                  <a:gd name="T6" fmla="*/ 0 60000 65536"/>
                  <a:gd name="T7" fmla="*/ 0 60000 65536"/>
                  <a:gd name="T8" fmla="*/ 0 60000 65536"/>
                  <a:gd name="T9" fmla="*/ 0 w 21233"/>
                  <a:gd name="T10" fmla="*/ 0 h 21227"/>
                  <a:gd name="T11" fmla="*/ 21233 w 21233"/>
                  <a:gd name="T12" fmla="*/ 21227 h 21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33" h="21227" fill="none" extrusionOk="0">
                    <a:moveTo>
                      <a:pt x="3998" y="0"/>
                    </a:moveTo>
                    <a:cubicBezTo>
                      <a:pt x="12753" y="1649"/>
                      <a:pt x="19597" y="8504"/>
                      <a:pt x="21232" y="17261"/>
                    </a:cubicBezTo>
                  </a:path>
                  <a:path w="21233" h="21227" stroke="0" extrusionOk="0">
                    <a:moveTo>
                      <a:pt x="3998" y="0"/>
                    </a:moveTo>
                    <a:cubicBezTo>
                      <a:pt x="12753" y="1649"/>
                      <a:pt x="19597" y="8504"/>
                      <a:pt x="21232" y="17261"/>
                    </a:cubicBezTo>
                    <a:lnTo>
                      <a:pt x="0" y="21227"/>
                    </a:lnTo>
                    <a:lnTo>
                      <a:pt x="399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4" name="Rectangle 37"/>
          <p:cNvSpPr>
            <a:spLocks noChangeArrowheads="1"/>
          </p:cNvSpPr>
          <p:nvPr/>
        </p:nvSpPr>
        <p:spPr bwMode="auto">
          <a:xfrm>
            <a:off x="6126163" y="4026912"/>
            <a:ext cx="73025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Calls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4970813" y="4026699"/>
            <a:ext cx="646113" cy="503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solidFill>
                  <a:srgbClr val="000000"/>
                </a:solidFill>
                <a:cs typeface="Arial" pitchFamily="34" charset="0"/>
              </a:rPr>
              <a:t>Calls</a:t>
            </a:r>
            <a:endParaRPr lang="pt-B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40"/>
          <p:cNvSpPr>
            <a:spLocks noChangeArrowheads="1"/>
          </p:cNvSpPr>
          <p:nvPr/>
        </p:nvSpPr>
        <p:spPr bwMode="blackWhite">
          <a:xfrm>
            <a:off x="3075295" y="5376034"/>
            <a:ext cx="6027429" cy="643766"/>
          </a:xfrm>
          <a:prstGeom prst="rect">
            <a:avLst/>
          </a:prstGeom>
          <a:solidFill>
            <a:schemeClr val="accent1">
              <a:alpha val="21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altLang="pt-BR" dirty="0">
                <a:solidFill>
                  <a:srgbClr val="285084"/>
                </a:solidFill>
                <a:latin typeface="Arial" pitchFamily="34" charset="0"/>
                <a:cs typeface="Arial" pitchFamily="34" charset="0"/>
              </a:rPr>
              <a:t>Suporte através dos relatórios mensais pelas equipes</a:t>
            </a:r>
          </a:p>
          <a:p>
            <a:pPr algn="ctr"/>
            <a:r>
              <a:rPr lang="pt-BR" altLang="pt-BR" dirty="0">
                <a:solidFill>
                  <a:srgbClr val="285084"/>
                </a:solidFill>
                <a:latin typeface="Arial" pitchFamily="34" charset="0"/>
                <a:cs typeface="Arial" pitchFamily="34" charset="0"/>
              </a:rPr>
              <a:t> E-mail  Conferencia por fone  Extranet  Visitas  Análises </a:t>
            </a:r>
          </a:p>
        </p:txBody>
      </p:sp>
      <p:sp>
        <p:nvSpPr>
          <p:cNvPr id="88" name="Line 51"/>
          <p:cNvSpPr>
            <a:spLocks noChangeShapeType="1"/>
          </p:cNvSpPr>
          <p:nvPr/>
        </p:nvSpPr>
        <p:spPr bwMode="auto">
          <a:xfrm>
            <a:off x="6934200" y="4343400"/>
            <a:ext cx="609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52"/>
          <p:cNvSpPr txBox="1">
            <a:spLocks noChangeArrowheads="1"/>
          </p:cNvSpPr>
          <p:nvPr/>
        </p:nvSpPr>
        <p:spPr bwMode="auto">
          <a:xfrm>
            <a:off x="2840831" y="4492871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rgbClr val="000000"/>
                </a:solidFill>
                <a:latin typeface="Arial" pitchFamily="34" charset="0"/>
              </a:rPr>
              <a:t>PA1</a:t>
            </a:r>
          </a:p>
        </p:txBody>
      </p:sp>
      <p:sp>
        <p:nvSpPr>
          <p:cNvPr id="90" name="Text Box 53"/>
          <p:cNvSpPr txBox="1">
            <a:spLocks noChangeArrowheads="1"/>
          </p:cNvSpPr>
          <p:nvPr/>
        </p:nvSpPr>
        <p:spPr bwMode="auto">
          <a:xfrm>
            <a:off x="4290372" y="4490063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rgbClr val="000000"/>
                </a:solidFill>
                <a:latin typeface="Arial" pitchFamily="34" charset="0"/>
              </a:rPr>
              <a:t>PA2</a:t>
            </a:r>
          </a:p>
        </p:txBody>
      </p:sp>
      <p:sp>
        <p:nvSpPr>
          <p:cNvPr id="91" name="Text Box 54"/>
          <p:cNvSpPr txBox="1">
            <a:spLocks noChangeArrowheads="1"/>
          </p:cNvSpPr>
          <p:nvPr/>
        </p:nvSpPr>
        <p:spPr bwMode="auto">
          <a:xfrm>
            <a:off x="5486400" y="4478396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rgbClr val="000000"/>
                </a:solidFill>
                <a:latin typeface="Arial" pitchFamily="34" charset="0"/>
              </a:rPr>
              <a:t>PA3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7696200" y="4114800"/>
            <a:ext cx="1279525" cy="52322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 dirty="0">
                <a:solidFill>
                  <a:srgbClr val="285084"/>
                </a:solidFill>
                <a:latin typeface="Arial" pitchFamily="34" charset="0"/>
              </a:rPr>
              <a:t>Sustentando as melhorias</a:t>
            </a:r>
          </a:p>
        </p:txBody>
      </p:sp>
      <p:sp>
        <p:nvSpPr>
          <p:cNvPr id="93" name="Line 58"/>
          <p:cNvSpPr>
            <a:spLocks noChangeShapeType="1"/>
          </p:cNvSpPr>
          <p:nvPr/>
        </p:nvSpPr>
        <p:spPr bwMode="auto">
          <a:xfrm flipV="1">
            <a:off x="6918325" y="4041314"/>
            <a:ext cx="396875" cy="225886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4" name="Group 70"/>
          <p:cNvGrpSpPr/>
          <p:nvPr/>
        </p:nvGrpSpPr>
        <p:grpSpPr>
          <a:xfrm>
            <a:off x="2743200" y="3241004"/>
            <a:ext cx="819150" cy="893382"/>
            <a:chOff x="5124450" y="3154362"/>
            <a:chExt cx="819150" cy="893382"/>
          </a:xfrm>
        </p:grpSpPr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5441950" y="3742532"/>
              <a:ext cx="19685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grpSp>
          <p:nvGrpSpPr>
            <p:cNvPr id="96" name="Group 72"/>
            <p:cNvGrpSpPr/>
            <p:nvPr/>
          </p:nvGrpSpPr>
          <p:grpSpPr>
            <a:xfrm>
              <a:off x="5124450" y="3154362"/>
              <a:ext cx="819150" cy="731838"/>
              <a:chOff x="4884738" y="3133725"/>
              <a:chExt cx="819150" cy="731838"/>
            </a:xfrm>
          </p:grpSpPr>
          <p:sp>
            <p:nvSpPr>
              <p:cNvPr id="97" name="Arc 29"/>
              <p:cNvSpPr>
                <a:spLocks/>
              </p:cNvSpPr>
              <p:nvPr/>
            </p:nvSpPr>
            <p:spPr bwMode="auto">
              <a:xfrm>
                <a:off x="5019675" y="3286125"/>
                <a:ext cx="228600" cy="350838"/>
              </a:xfrm>
              <a:custGeom>
                <a:avLst/>
                <a:gdLst>
                  <a:gd name="T0" fmla="*/ 0 w 20276"/>
                  <a:gd name="T1" fmla="*/ 2147483647 h 21324"/>
                  <a:gd name="T2" fmla="*/ 2147483647 w 20276"/>
                  <a:gd name="T3" fmla="*/ 0 h 21324"/>
                  <a:gd name="T4" fmla="*/ 2147483647 w 20276"/>
                  <a:gd name="T5" fmla="*/ 2147483647 h 21324"/>
                  <a:gd name="T6" fmla="*/ 0 60000 65536"/>
                  <a:gd name="T7" fmla="*/ 0 60000 65536"/>
                  <a:gd name="T8" fmla="*/ 0 60000 65536"/>
                  <a:gd name="T9" fmla="*/ 0 w 20276"/>
                  <a:gd name="T10" fmla="*/ 0 h 21324"/>
                  <a:gd name="T11" fmla="*/ 20276 w 20276"/>
                  <a:gd name="T12" fmla="*/ 21324 h 213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76" h="21324" fill="none" extrusionOk="0">
                    <a:moveTo>
                      <a:pt x="-1" y="13877"/>
                    </a:moveTo>
                    <a:cubicBezTo>
                      <a:pt x="2691" y="6549"/>
                      <a:pt x="9127" y="1244"/>
                      <a:pt x="16834" y="0"/>
                    </a:cubicBezTo>
                  </a:path>
                  <a:path w="20276" h="21324" stroke="0" extrusionOk="0">
                    <a:moveTo>
                      <a:pt x="-1" y="13877"/>
                    </a:moveTo>
                    <a:cubicBezTo>
                      <a:pt x="2691" y="6549"/>
                      <a:pt x="9127" y="1244"/>
                      <a:pt x="16834" y="0"/>
                    </a:cubicBezTo>
                    <a:lnTo>
                      <a:pt x="20276" y="21324"/>
                    </a:lnTo>
                    <a:lnTo>
                      <a:pt x="-1" y="1387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Arc 30"/>
              <p:cNvSpPr>
                <a:spLocks/>
              </p:cNvSpPr>
              <p:nvPr/>
            </p:nvSpPr>
            <p:spPr bwMode="auto">
              <a:xfrm>
                <a:off x="5329238" y="3567113"/>
                <a:ext cx="273050" cy="295275"/>
              </a:xfrm>
              <a:custGeom>
                <a:avLst/>
                <a:gdLst>
                  <a:gd name="T0" fmla="*/ 2147483647 w 21222"/>
                  <a:gd name="T1" fmla="*/ 2147483647 h 21280"/>
                  <a:gd name="T2" fmla="*/ 2147483647 w 21222"/>
                  <a:gd name="T3" fmla="*/ 2147483647 h 21280"/>
                  <a:gd name="T4" fmla="*/ 0 w 21222"/>
                  <a:gd name="T5" fmla="*/ 0 h 21280"/>
                  <a:gd name="T6" fmla="*/ 0 60000 65536"/>
                  <a:gd name="T7" fmla="*/ 0 60000 65536"/>
                  <a:gd name="T8" fmla="*/ 0 60000 65536"/>
                  <a:gd name="T9" fmla="*/ 0 w 21222"/>
                  <a:gd name="T10" fmla="*/ 0 h 21280"/>
                  <a:gd name="T11" fmla="*/ 21222 w 21222"/>
                  <a:gd name="T12" fmla="*/ 21280 h 21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22" h="21280" fill="none" extrusionOk="0">
                    <a:moveTo>
                      <a:pt x="21222" y="4022"/>
                    </a:moveTo>
                    <a:cubicBezTo>
                      <a:pt x="19547" y="12860"/>
                      <a:pt x="12569" y="19735"/>
                      <a:pt x="3706" y="21279"/>
                    </a:cubicBezTo>
                  </a:path>
                  <a:path w="21222" h="21280" stroke="0" extrusionOk="0">
                    <a:moveTo>
                      <a:pt x="21222" y="4022"/>
                    </a:moveTo>
                    <a:cubicBezTo>
                      <a:pt x="19547" y="12860"/>
                      <a:pt x="12569" y="19735"/>
                      <a:pt x="3706" y="21279"/>
                    </a:cubicBezTo>
                    <a:lnTo>
                      <a:pt x="0" y="0"/>
                    </a:lnTo>
                    <a:lnTo>
                      <a:pt x="21222" y="402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Rectangle 31"/>
              <p:cNvSpPr>
                <a:spLocks noChangeArrowheads="1"/>
              </p:cNvSpPr>
              <p:nvPr/>
            </p:nvSpPr>
            <p:spPr bwMode="auto">
              <a:xfrm>
                <a:off x="5172075" y="3133725"/>
                <a:ext cx="274638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rgbClr val="000000"/>
                    </a:solidFill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100" name="Rectangle 33"/>
              <p:cNvSpPr>
                <a:spLocks noChangeArrowheads="1"/>
              </p:cNvSpPr>
              <p:nvPr/>
            </p:nvSpPr>
            <p:spPr bwMode="auto">
              <a:xfrm>
                <a:off x="4884738" y="3430588"/>
                <a:ext cx="287337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rgbClr val="000000"/>
                    </a:solidFill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01" name="Rectangle 34"/>
              <p:cNvSpPr>
                <a:spLocks noChangeArrowheads="1"/>
              </p:cNvSpPr>
              <p:nvPr/>
            </p:nvSpPr>
            <p:spPr bwMode="auto">
              <a:xfrm>
                <a:off x="5508625" y="3430588"/>
                <a:ext cx="195263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rgbClr val="000000"/>
                    </a:solidFill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102" name="Arc 35"/>
              <p:cNvSpPr>
                <a:spLocks/>
              </p:cNvSpPr>
              <p:nvPr/>
            </p:nvSpPr>
            <p:spPr bwMode="auto">
              <a:xfrm>
                <a:off x="4991100" y="3594100"/>
                <a:ext cx="296863" cy="271463"/>
              </a:xfrm>
              <a:custGeom>
                <a:avLst/>
                <a:gdLst>
                  <a:gd name="T0" fmla="*/ 2147483647 w 21303"/>
                  <a:gd name="T1" fmla="*/ 2147483647 h 21161"/>
                  <a:gd name="T2" fmla="*/ 0 w 21303"/>
                  <a:gd name="T3" fmla="*/ 2147483647 h 21161"/>
                  <a:gd name="T4" fmla="*/ 2147483647 w 21303"/>
                  <a:gd name="T5" fmla="*/ 0 h 21161"/>
                  <a:gd name="T6" fmla="*/ 0 60000 65536"/>
                  <a:gd name="T7" fmla="*/ 0 60000 65536"/>
                  <a:gd name="T8" fmla="*/ 0 60000 65536"/>
                  <a:gd name="T9" fmla="*/ 0 w 21303"/>
                  <a:gd name="T10" fmla="*/ 0 h 21161"/>
                  <a:gd name="T11" fmla="*/ 21303 w 21303"/>
                  <a:gd name="T12" fmla="*/ 21161 h 21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03" h="21161" fill="none" extrusionOk="0">
                    <a:moveTo>
                      <a:pt x="16971" y="21161"/>
                    </a:moveTo>
                    <a:cubicBezTo>
                      <a:pt x="8221" y="19370"/>
                      <a:pt x="1475" y="12377"/>
                      <a:pt x="-1" y="3568"/>
                    </a:cubicBezTo>
                  </a:path>
                  <a:path w="21303" h="21161" stroke="0" extrusionOk="0">
                    <a:moveTo>
                      <a:pt x="16971" y="21161"/>
                    </a:moveTo>
                    <a:cubicBezTo>
                      <a:pt x="8221" y="19370"/>
                      <a:pt x="1475" y="12377"/>
                      <a:pt x="-1" y="3568"/>
                    </a:cubicBezTo>
                    <a:lnTo>
                      <a:pt x="21303" y="0"/>
                    </a:lnTo>
                    <a:lnTo>
                      <a:pt x="16971" y="2116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Arc 36"/>
              <p:cNvSpPr>
                <a:spLocks/>
              </p:cNvSpPr>
              <p:nvPr/>
            </p:nvSpPr>
            <p:spPr bwMode="auto">
              <a:xfrm>
                <a:off x="5324475" y="3286125"/>
                <a:ext cx="295275" cy="273050"/>
              </a:xfrm>
              <a:custGeom>
                <a:avLst/>
                <a:gdLst>
                  <a:gd name="T0" fmla="*/ 2147483647 w 21233"/>
                  <a:gd name="T1" fmla="*/ 0 h 21227"/>
                  <a:gd name="T2" fmla="*/ 2147483647 w 21233"/>
                  <a:gd name="T3" fmla="*/ 2147483647 h 21227"/>
                  <a:gd name="T4" fmla="*/ 0 w 21233"/>
                  <a:gd name="T5" fmla="*/ 2147483647 h 21227"/>
                  <a:gd name="T6" fmla="*/ 0 60000 65536"/>
                  <a:gd name="T7" fmla="*/ 0 60000 65536"/>
                  <a:gd name="T8" fmla="*/ 0 60000 65536"/>
                  <a:gd name="T9" fmla="*/ 0 w 21233"/>
                  <a:gd name="T10" fmla="*/ 0 h 21227"/>
                  <a:gd name="T11" fmla="*/ 21233 w 21233"/>
                  <a:gd name="T12" fmla="*/ 21227 h 21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33" h="21227" fill="none" extrusionOk="0">
                    <a:moveTo>
                      <a:pt x="3998" y="0"/>
                    </a:moveTo>
                    <a:cubicBezTo>
                      <a:pt x="12753" y="1649"/>
                      <a:pt x="19597" y="8504"/>
                      <a:pt x="21232" y="17261"/>
                    </a:cubicBezTo>
                  </a:path>
                  <a:path w="21233" h="21227" stroke="0" extrusionOk="0">
                    <a:moveTo>
                      <a:pt x="3998" y="0"/>
                    </a:moveTo>
                    <a:cubicBezTo>
                      <a:pt x="12753" y="1649"/>
                      <a:pt x="19597" y="8504"/>
                      <a:pt x="21232" y="17261"/>
                    </a:cubicBezTo>
                    <a:lnTo>
                      <a:pt x="0" y="21227"/>
                    </a:lnTo>
                    <a:lnTo>
                      <a:pt x="399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4" name="Rectangle 13"/>
          <p:cNvSpPr>
            <a:spLocks noChangeArrowheads="1"/>
          </p:cNvSpPr>
          <p:nvPr/>
        </p:nvSpPr>
        <p:spPr bwMode="auto">
          <a:xfrm>
            <a:off x="33733" y="1529031"/>
            <a:ext cx="9110267" cy="366767"/>
          </a:xfrm>
          <a:prstGeom prst="rect">
            <a:avLst/>
          </a:prstGeom>
          <a:solidFill>
            <a:schemeClr val="accent1">
              <a:alpha val="21000"/>
            </a:schemeClr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Agosto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2016                 9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meses                   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Straight Arrow Connector 8"/>
          <p:cNvCxnSpPr>
            <a:stCxn id="86" idx="0"/>
          </p:cNvCxnSpPr>
          <p:nvPr/>
        </p:nvCxnSpPr>
        <p:spPr>
          <a:xfrm flipH="1" flipV="1">
            <a:off x="3113881" y="4938754"/>
            <a:ext cx="2975129" cy="43728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Arrow Connector 10"/>
          <p:cNvCxnSpPr>
            <a:stCxn id="86" idx="0"/>
          </p:cNvCxnSpPr>
          <p:nvPr/>
        </p:nvCxnSpPr>
        <p:spPr>
          <a:xfrm flipH="1" flipV="1">
            <a:off x="4876800" y="4827424"/>
            <a:ext cx="1212210" cy="54861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12"/>
          <p:cNvCxnSpPr>
            <a:stCxn id="86" idx="0"/>
          </p:cNvCxnSpPr>
          <p:nvPr/>
        </p:nvCxnSpPr>
        <p:spPr>
          <a:xfrm flipV="1">
            <a:off x="6089010" y="4883150"/>
            <a:ext cx="829315" cy="492884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8" name="Group 60"/>
          <p:cNvGrpSpPr/>
          <p:nvPr/>
        </p:nvGrpSpPr>
        <p:grpSpPr>
          <a:xfrm>
            <a:off x="5486400" y="3212702"/>
            <a:ext cx="819150" cy="893382"/>
            <a:chOff x="5124450" y="3154362"/>
            <a:chExt cx="819150" cy="893382"/>
          </a:xfrm>
        </p:grpSpPr>
        <p:sp>
          <p:nvSpPr>
            <p:cNvPr id="109" name="Rectangle 32"/>
            <p:cNvSpPr>
              <a:spLocks noChangeArrowheads="1"/>
            </p:cNvSpPr>
            <p:nvPr/>
          </p:nvSpPr>
          <p:spPr bwMode="auto">
            <a:xfrm>
              <a:off x="5441950" y="3742532"/>
              <a:ext cx="196850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</a:p>
          </p:txBody>
        </p:sp>
        <p:grpSp>
          <p:nvGrpSpPr>
            <p:cNvPr id="110" name="Group 62"/>
            <p:cNvGrpSpPr/>
            <p:nvPr/>
          </p:nvGrpSpPr>
          <p:grpSpPr>
            <a:xfrm>
              <a:off x="5124450" y="3154362"/>
              <a:ext cx="819150" cy="731838"/>
              <a:chOff x="4884738" y="3133725"/>
              <a:chExt cx="819150" cy="731838"/>
            </a:xfrm>
          </p:grpSpPr>
          <p:sp>
            <p:nvSpPr>
              <p:cNvPr id="111" name="Arc 29"/>
              <p:cNvSpPr>
                <a:spLocks/>
              </p:cNvSpPr>
              <p:nvPr/>
            </p:nvSpPr>
            <p:spPr bwMode="auto">
              <a:xfrm>
                <a:off x="5019675" y="3286125"/>
                <a:ext cx="228600" cy="350838"/>
              </a:xfrm>
              <a:custGeom>
                <a:avLst/>
                <a:gdLst>
                  <a:gd name="T0" fmla="*/ 0 w 20276"/>
                  <a:gd name="T1" fmla="*/ 2147483647 h 21324"/>
                  <a:gd name="T2" fmla="*/ 2147483647 w 20276"/>
                  <a:gd name="T3" fmla="*/ 0 h 21324"/>
                  <a:gd name="T4" fmla="*/ 2147483647 w 20276"/>
                  <a:gd name="T5" fmla="*/ 2147483647 h 21324"/>
                  <a:gd name="T6" fmla="*/ 0 60000 65536"/>
                  <a:gd name="T7" fmla="*/ 0 60000 65536"/>
                  <a:gd name="T8" fmla="*/ 0 60000 65536"/>
                  <a:gd name="T9" fmla="*/ 0 w 20276"/>
                  <a:gd name="T10" fmla="*/ 0 h 21324"/>
                  <a:gd name="T11" fmla="*/ 20276 w 20276"/>
                  <a:gd name="T12" fmla="*/ 21324 h 213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76" h="21324" fill="none" extrusionOk="0">
                    <a:moveTo>
                      <a:pt x="-1" y="13877"/>
                    </a:moveTo>
                    <a:cubicBezTo>
                      <a:pt x="2691" y="6549"/>
                      <a:pt x="9127" y="1244"/>
                      <a:pt x="16834" y="0"/>
                    </a:cubicBezTo>
                  </a:path>
                  <a:path w="20276" h="21324" stroke="0" extrusionOk="0">
                    <a:moveTo>
                      <a:pt x="-1" y="13877"/>
                    </a:moveTo>
                    <a:cubicBezTo>
                      <a:pt x="2691" y="6549"/>
                      <a:pt x="9127" y="1244"/>
                      <a:pt x="16834" y="0"/>
                    </a:cubicBezTo>
                    <a:lnTo>
                      <a:pt x="20276" y="21324"/>
                    </a:lnTo>
                    <a:lnTo>
                      <a:pt x="-1" y="1387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Arc 30"/>
              <p:cNvSpPr>
                <a:spLocks/>
              </p:cNvSpPr>
              <p:nvPr/>
            </p:nvSpPr>
            <p:spPr bwMode="auto">
              <a:xfrm>
                <a:off x="5329238" y="3567113"/>
                <a:ext cx="273050" cy="295275"/>
              </a:xfrm>
              <a:custGeom>
                <a:avLst/>
                <a:gdLst>
                  <a:gd name="T0" fmla="*/ 2147483647 w 21222"/>
                  <a:gd name="T1" fmla="*/ 2147483647 h 21280"/>
                  <a:gd name="T2" fmla="*/ 2147483647 w 21222"/>
                  <a:gd name="T3" fmla="*/ 2147483647 h 21280"/>
                  <a:gd name="T4" fmla="*/ 0 w 21222"/>
                  <a:gd name="T5" fmla="*/ 0 h 21280"/>
                  <a:gd name="T6" fmla="*/ 0 60000 65536"/>
                  <a:gd name="T7" fmla="*/ 0 60000 65536"/>
                  <a:gd name="T8" fmla="*/ 0 60000 65536"/>
                  <a:gd name="T9" fmla="*/ 0 w 21222"/>
                  <a:gd name="T10" fmla="*/ 0 h 21280"/>
                  <a:gd name="T11" fmla="*/ 21222 w 21222"/>
                  <a:gd name="T12" fmla="*/ 21280 h 212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22" h="21280" fill="none" extrusionOk="0">
                    <a:moveTo>
                      <a:pt x="21222" y="4022"/>
                    </a:moveTo>
                    <a:cubicBezTo>
                      <a:pt x="19547" y="12860"/>
                      <a:pt x="12569" y="19735"/>
                      <a:pt x="3706" y="21279"/>
                    </a:cubicBezTo>
                  </a:path>
                  <a:path w="21222" h="21280" stroke="0" extrusionOk="0">
                    <a:moveTo>
                      <a:pt x="21222" y="4022"/>
                    </a:moveTo>
                    <a:cubicBezTo>
                      <a:pt x="19547" y="12860"/>
                      <a:pt x="12569" y="19735"/>
                      <a:pt x="3706" y="21279"/>
                    </a:cubicBezTo>
                    <a:lnTo>
                      <a:pt x="0" y="0"/>
                    </a:lnTo>
                    <a:lnTo>
                      <a:pt x="21222" y="402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/>
            </p:nvSpPr>
            <p:spPr bwMode="auto">
              <a:xfrm>
                <a:off x="5172075" y="3133725"/>
                <a:ext cx="274638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rgbClr val="000000"/>
                    </a:solidFill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114" name="Rectangle 33"/>
              <p:cNvSpPr>
                <a:spLocks noChangeArrowheads="1"/>
              </p:cNvSpPr>
              <p:nvPr/>
            </p:nvSpPr>
            <p:spPr bwMode="auto">
              <a:xfrm>
                <a:off x="4884738" y="3430588"/>
                <a:ext cx="287337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rgbClr val="000000"/>
                    </a:solidFill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15" name="Rectangle 34"/>
              <p:cNvSpPr>
                <a:spLocks noChangeArrowheads="1"/>
              </p:cNvSpPr>
              <p:nvPr/>
            </p:nvSpPr>
            <p:spPr bwMode="auto">
              <a:xfrm>
                <a:off x="5508625" y="3430588"/>
                <a:ext cx="195263" cy="30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altLang="pt-BR" sz="1400" b="1" dirty="0">
                    <a:solidFill>
                      <a:srgbClr val="000000"/>
                    </a:solidFill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116" name="Arc 35"/>
              <p:cNvSpPr>
                <a:spLocks/>
              </p:cNvSpPr>
              <p:nvPr/>
            </p:nvSpPr>
            <p:spPr bwMode="auto">
              <a:xfrm>
                <a:off x="4991100" y="3594100"/>
                <a:ext cx="296863" cy="271463"/>
              </a:xfrm>
              <a:custGeom>
                <a:avLst/>
                <a:gdLst>
                  <a:gd name="T0" fmla="*/ 2147483647 w 21303"/>
                  <a:gd name="T1" fmla="*/ 2147483647 h 21161"/>
                  <a:gd name="T2" fmla="*/ 0 w 21303"/>
                  <a:gd name="T3" fmla="*/ 2147483647 h 21161"/>
                  <a:gd name="T4" fmla="*/ 2147483647 w 21303"/>
                  <a:gd name="T5" fmla="*/ 0 h 21161"/>
                  <a:gd name="T6" fmla="*/ 0 60000 65536"/>
                  <a:gd name="T7" fmla="*/ 0 60000 65536"/>
                  <a:gd name="T8" fmla="*/ 0 60000 65536"/>
                  <a:gd name="T9" fmla="*/ 0 w 21303"/>
                  <a:gd name="T10" fmla="*/ 0 h 21161"/>
                  <a:gd name="T11" fmla="*/ 21303 w 21303"/>
                  <a:gd name="T12" fmla="*/ 21161 h 21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03" h="21161" fill="none" extrusionOk="0">
                    <a:moveTo>
                      <a:pt x="16971" y="21161"/>
                    </a:moveTo>
                    <a:cubicBezTo>
                      <a:pt x="8221" y="19370"/>
                      <a:pt x="1475" y="12377"/>
                      <a:pt x="-1" y="3568"/>
                    </a:cubicBezTo>
                  </a:path>
                  <a:path w="21303" h="21161" stroke="0" extrusionOk="0">
                    <a:moveTo>
                      <a:pt x="16971" y="21161"/>
                    </a:moveTo>
                    <a:cubicBezTo>
                      <a:pt x="8221" y="19370"/>
                      <a:pt x="1475" y="12377"/>
                      <a:pt x="-1" y="3568"/>
                    </a:cubicBezTo>
                    <a:lnTo>
                      <a:pt x="21303" y="0"/>
                    </a:lnTo>
                    <a:lnTo>
                      <a:pt x="16971" y="2116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Arc 36"/>
              <p:cNvSpPr>
                <a:spLocks/>
              </p:cNvSpPr>
              <p:nvPr/>
            </p:nvSpPr>
            <p:spPr bwMode="auto">
              <a:xfrm>
                <a:off x="5324475" y="3286125"/>
                <a:ext cx="295275" cy="273050"/>
              </a:xfrm>
              <a:custGeom>
                <a:avLst/>
                <a:gdLst>
                  <a:gd name="T0" fmla="*/ 2147483647 w 21233"/>
                  <a:gd name="T1" fmla="*/ 0 h 21227"/>
                  <a:gd name="T2" fmla="*/ 2147483647 w 21233"/>
                  <a:gd name="T3" fmla="*/ 2147483647 h 21227"/>
                  <a:gd name="T4" fmla="*/ 0 w 21233"/>
                  <a:gd name="T5" fmla="*/ 2147483647 h 21227"/>
                  <a:gd name="T6" fmla="*/ 0 60000 65536"/>
                  <a:gd name="T7" fmla="*/ 0 60000 65536"/>
                  <a:gd name="T8" fmla="*/ 0 60000 65536"/>
                  <a:gd name="T9" fmla="*/ 0 w 21233"/>
                  <a:gd name="T10" fmla="*/ 0 h 21227"/>
                  <a:gd name="T11" fmla="*/ 21233 w 21233"/>
                  <a:gd name="T12" fmla="*/ 21227 h 21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33" h="21227" fill="none" extrusionOk="0">
                    <a:moveTo>
                      <a:pt x="3998" y="0"/>
                    </a:moveTo>
                    <a:cubicBezTo>
                      <a:pt x="12753" y="1649"/>
                      <a:pt x="19597" y="8504"/>
                      <a:pt x="21232" y="17261"/>
                    </a:cubicBezTo>
                  </a:path>
                  <a:path w="21233" h="21227" stroke="0" extrusionOk="0">
                    <a:moveTo>
                      <a:pt x="3998" y="0"/>
                    </a:moveTo>
                    <a:cubicBezTo>
                      <a:pt x="12753" y="1649"/>
                      <a:pt x="19597" y="8504"/>
                      <a:pt x="21232" y="17261"/>
                    </a:cubicBezTo>
                    <a:lnTo>
                      <a:pt x="0" y="21227"/>
                    </a:lnTo>
                    <a:lnTo>
                      <a:pt x="399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8" name="Rectangle 38"/>
          <p:cNvSpPr>
            <a:spLocks noChangeArrowheads="1"/>
          </p:cNvSpPr>
          <p:nvPr/>
        </p:nvSpPr>
        <p:spPr bwMode="auto">
          <a:xfrm>
            <a:off x="3505201" y="4026912"/>
            <a:ext cx="785172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solidFill>
                  <a:srgbClr val="000000"/>
                </a:solidFill>
                <a:cs typeface="Arial" pitchFamily="34" charset="0"/>
              </a:rPr>
              <a:t>Calls</a:t>
            </a:r>
            <a:endParaRPr lang="pt-B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3"/>
          <p:cNvSpPr txBox="1"/>
          <p:nvPr/>
        </p:nvSpPr>
        <p:spPr>
          <a:xfrm>
            <a:off x="227428" y="4041314"/>
            <a:ext cx="1251467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pt-BR" dirty="0"/>
              <a:t>Trabalho </a:t>
            </a:r>
          </a:p>
          <a:p>
            <a:r>
              <a:rPr lang="pt-BR" dirty="0"/>
              <a:t>Preliminar</a:t>
            </a:r>
          </a:p>
        </p:txBody>
      </p:sp>
      <p:cxnSp>
        <p:nvCxnSpPr>
          <p:cNvPr id="120" name="Straight Arrow Connector 5"/>
          <p:cNvCxnSpPr>
            <a:stCxn id="73" idx="3"/>
          </p:cNvCxnSpPr>
          <p:nvPr/>
        </p:nvCxnSpPr>
        <p:spPr>
          <a:xfrm>
            <a:off x="2667000" y="4290219"/>
            <a:ext cx="760413" cy="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01"/>
          <p:cNvCxnSpPr/>
          <p:nvPr/>
        </p:nvCxnSpPr>
        <p:spPr>
          <a:xfrm>
            <a:off x="4343400" y="4267200"/>
            <a:ext cx="533400" cy="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02"/>
          <p:cNvCxnSpPr/>
          <p:nvPr/>
        </p:nvCxnSpPr>
        <p:spPr>
          <a:xfrm>
            <a:off x="5638800" y="4267200"/>
            <a:ext cx="438150" cy="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Text Box 52"/>
          <p:cNvSpPr txBox="1">
            <a:spLocks noChangeArrowheads="1"/>
          </p:cNvSpPr>
          <p:nvPr/>
        </p:nvSpPr>
        <p:spPr bwMode="auto">
          <a:xfrm>
            <a:off x="6864256" y="4446587"/>
            <a:ext cx="831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rgbClr val="000000"/>
                </a:solidFill>
                <a:latin typeface="Arial" pitchFamily="34" charset="0"/>
              </a:rPr>
              <a:t>PA4*</a:t>
            </a:r>
          </a:p>
        </p:txBody>
      </p:sp>
      <p:cxnSp>
        <p:nvCxnSpPr>
          <p:cNvPr id="124" name="Straight Arrow Connector 10"/>
          <p:cNvCxnSpPr>
            <a:stCxn id="86" idx="0"/>
          </p:cNvCxnSpPr>
          <p:nvPr/>
        </p:nvCxnSpPr>
        <p:spPr>
          <a:xfrm flipH="1" flipV="1">
            <a:off x="5849938" y="4800600"/>
            <a:ext cx="239072" cy="575434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Conector reto 3"/>
          <p:cNvCxnSpPr/>
          <p:nvPr/>
        </p:nvCxnSpPr>
        <p:spPr>
          <a:xfrm>
            <a:off x="6781800" y="1529031"/>
            <a:ext cx="0" cy="37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79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Reuniões virtuais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Revisão dos relatórios mensais</a:t>
            </a:r>
          </a:p>
          <a:p>
            <a:r>
              <a:rPr lang="pt-BR" dirty="0"/>
              <a:t>Apresentação de ciclos de PDSA</a:t>
            </a:r>
          </a:p>
          <a:p>
            <a:r>
              <a:rPr lang="pt-BR" dirty="0"/>
              <a:t>Compartilhar boas práticas</a:t>
            </a:r>
          </a:p>
          <a:p>
            <a:r>
              <a:rPr lang="pt-BR" dirty="0"/>
              <a:t>Instrução para as equipes</a:t>
            </a:r>
          </a:p>
          <a:p>
            <a:r>
              <a:rPr lang="pt-BR" dirty="0"/>
              <a:t>Conteúdo teórico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5600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4"/>
          <p:cNvSpPr>
            <a:spLocks noGrp="1"/>
          </p:cNvSpPr>
          <p:nvPr>
            <p:ph idx="4294967295"/>
          </p:nvPr>
        </p:nvSpPr>
        <p:spPr>
          <a:xfrm>
            <a:off x="0" y="1752600"/>
            <a:ext cx="7772400" cy="4419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VE" altLang="pt-B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Segura, Oportuna, Eficiente, Eficaz, Equitativo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VE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056384" y="2564326"/>
            <a:ext cx="4954016" cy="2845874"/>
            <a:chOff x="1478122" y="1034733"/>
            <a:chExt cx="6478254" cy="352666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8980"/>
            <a:stretch/>
          </p:blipFill>
          <p:spPr bwMode="auto">
            <a:xfrm>
              <a:off x="2987823" y="2042543"/>
              <a:ext cx="3790855" cy="2518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3491880" y="1034733"/>
              <a:ext cx="2592288" cy="800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Experiência do </a:t>
              </a:r>
              <a:b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Cuidado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197544" y="3645024"/>
              <a:ext cx="1758832" cy="800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Custo</a:t>
              </a:r>
            </a:p>
            <a:p>
              <a:pPr algn="ctr"/>
              <a:r>
                <a:rPr lang="pt-BR" b="1" i="1" dirty="0" err="1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Percapita</a:t>
              </a:r>
              <a:endParaRPr lang="pt-BR" b="1" i="1" dirty="0">
                <a:solidFill>
                  <a:srgbClr val="28508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478122" y="3645024"/>
              <a:ext cx="1941750" cy="800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Saúde da </a:t>
              </a:r>
            </a:p>
            <a:p>
              <a:pPr algn="ctr"/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População</a:t>
              </a:r>
            </a:p>
          </p:txBody>
        </p:sp>
      </p:grpSp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4090348" y="4393894"/>
            <a:ext cx="9906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VE" altLang="pt-BR" sz="1400" dirty="0">
                <a:latin typeface="Arial" panose="020B0604020202020204" pitchFamily="34" charset="0"/>
              </a:rPr>
              <a:t>Centrada no paciente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23396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defTabSz="914400" eaLnBrk="1" latinLnBrk="0" hangingPunct="1">
              <a:buNone/>
              <a:defRPr sz="44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Estratégia de Medição Triplo Objetivo (Triple </a:t>
            </a:r>
            <a:r>
              <a:rPr lang="pt-BR" dirty="0" err="1"/>
              <a:t>Aim</a:t>
            </a:r>
            <a:r>
              <a:rPr lang="pt-BR" dirty="0"/>
              <a:t>)</a:t>
            </a:r>
          </a:p>
        </p:txBody>
      </p:sp>
      <p:sp>
        <p:nvSpPr>
          <p:cNvPr id="2" name="Chave esquerda 1"/>
          <p:cNvSpPr/>
          <p:nvPr/>
        </p:nvSpPr>
        <p:spPr>
          <a:xfrm rot="16200000">
            <a:off x="4191000" y="-533400"/>
            <a:ext cx="723900" cy="5524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82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pt-BR" sz="4000" dirty="0"/>
              <a:t>V</a:t>
            </a:r>
            <a:r>
              <a:rPr lang="pt-B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Publicação e Disseminação – </a:t>
            </a:r>
            <a:br>
              <a:rPr lang="pt-B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Agosto de 2016 a Agosto de 2017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Revisão das lições aprendidas</a:t>
            </a:r>
            <a:endParaRPr lang="en-US" dirty="0"/>
          </a:p>
          <a:p>
            <a:pPr lvl="0"/>
            <a:r>
              <a:rPr lang="pt-BR" dirty="0"/>
              <a:t>Coalizão nacional –qualidade e segurança do parir</a:t>
            </a:r>
            <a:endParaRPr lang="en-US" dirty="0"/>
          </a:p>
          <a:p>
            <a:pPr lvl="0"/>
            <a:r>
              <a:rPr lang="pt-BR" dirty="0"/>
              <a:t>Disseminar as melhores práticas e Criar políticas</a:t>
            </a:r>
            <a:endParaRPr lang="en-US" dirty="0"/>
          </a:p>
          <a:p>
            <a:pPr lvl="0"/>
            <a:r>
              <a:rPr lang="pt-BR" dirty="0"/>
              <a:t>Publicação com as principais recomendações</a:t>
            </a:r>
            <a:endParaRPr lang="en-US" dirty="0"/>
          </a:p>
          <a:p>
            <a:pPr lvl="0"/>
            <a:r>
              <a:rPr lang="pt-BR" dirty="0"/>
              <a:t>Criação de políticas de melhoria da qualidade e segurança no cuidado materno-infantil</a:t>
            </a:r>
            <a:endParaRPr lang="en-US" dirty="0"/>
          </a:p>
          <a:p>
            <a:pPr lvl="0"/>
            <a:r>
              <a:rPr lang="pt-BR" dirty="0"/>
              <a:t>Publicações revisadas por especialistas em revistas nacionais e internacionais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938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2258950"/>
              </p:ext>
            </p:extLst>
          </p:nvPr>
        </p:nvGraphicFramePr>
        <p:xfrm>
          <a:off x="609600" y="685800"/>
          <a:ext cx="8077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04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01625" y="3886200"/>
            <a:ext cx="8842375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pt-BR" sz="2000" i="1" dirty="0">
              <a:solidFill>
                <a:srgbClr val="0A8E23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pt-BR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53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3600" dirty="0"/>
              <a:t>“</a:t>
            </a:r>
            <a:r>
              <a:rPr lang="pt-BR" sz="3200" i="1" dirty="0"/>
              <a:t>Todo sistema é perfeitamente desenhado para produzir os resultados que gera</a:t>
            </a:r>
            <a:r>
              <a:rPr lang="pt-BR" sz="3600" dirty="0"/>
              <a:t>.”</a:t>
            </a:r>
          </a:p>
          <a:p>
            <a:pPr algn="r">
              <a:buNone/>
            </a:pPr>
            <a:r>
              <a:rPr lang="pt-BR" sz="2400" dirty="0"/>
              <a:t>Paul </a:t>
            </a:r>
            <a:r>
              <a:rPr lang="pt-BR" sz="2400" dirty="0" err="1"/>
              <a:t>Batalden</a:t>
            </a:r>
            <a:endParaRPr lang="pt-BR" sz="2400" dirty="0"/>
          </a:p>
          <a:p>
            <a:pPr algn="r">
              <a:buNone/>
            </a:pP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268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7620000" cy="4525963"/>
          </a:xfrm>
        </p:spPr>
        <p:txBody>
          <a:bodyPr>
            <a:normAutofit/>
          </a:bodyPr>
          <a:lstStyle/>
          <a:p>
            <a:pPr lvl="0"/>
            <a:r>
              <a:rPr lang="pt-BR" sz="2400" b="1" dirty="0"/>
              <a:t>Criar Vontade Forte</a:t>
            </a:r>
            <a:endParaRPr lang="en-US" sz="2400" b="1" dirty="0"/>
          </a:p>
          <a:p>
            <a:pPr lvl="1"/>
            <a:r>
              <a:rPr lang="pt-BR" sz="2000" dirty="0"/>
              <a:t>É possível realizar</a:t>
            </a:r>
          </a:p>
          <a:p>
            <a:pPr lvl="1"/>
            <a:r>
              <a:rPr lang="pt-BR" sz="2000" dirty="0"/>
              <a:t>O apoio da liderança e os recursos necessários; </a:t>
            </a:r>
            <a:endParaRPr lang="en-US" sz="2000" dirty="0"/>
          </a:p>
          <a:p>
            <a:pPr lvl="1"/>
            <a:r>
              <a:rPr lang="pt-BR" sz="2000" dirty="0"/>
              <a:t>A melhoria se alinha com as prioridades estratégicas, e; </a:t>
            </a:r>
            <a:endParaRPr lang="en-US" sz="2000" dirty="0"/>
          </a:p>
          <a:p>
            <a:pPr lvl="1"/>
            <a:r>
              <a:rPr lang="pt-BR" sz="2000" dirty="0"/>
              <a:t>Líderes engajados com melhoramento. </a:t>
            </a:r>
            <a:endParaRPr lang="en-US" sz="2000" dirty="0"/>
          </a:p>
          <a:p>
            <a:r>
              <a:rPr lang="pt-BR" sz="2400" b="1" dirty="0"/>
              <a:t>Ideias </a:t>
            </a:r>
            <a:endParaRPr lang="en-US" sz="2400" b="1" dirty="0"/>
          </a:p>
          <a:p>
            <a:pPr lvl="1"/>
            <a:r>
              <a:rPr lang="pt-BR" sz="2000" dirty="0"/>
              <a:t>Seleção de boas ideais já testadas e baseadas em evidências.</a:t>
            </a:r>
          </a:p>
          <a:p>
            <a:pPr lvl="1"/>
            <a:r>
              <a:rPr lang="pt-BR" sz="2000" dirty="0"/>
              <a:t>Envolva colegas,  nosso corpo docente, e pacientes</a:t>
            </a:r>
            <a:endParaRPr lang="en-US" sz="2000" dirty="0"/>
          </a:p>
          <a:p>
            <a:pPr lvl="0"/>
            <a:r>
              <a:rPr lang="pt-BR" sz="2400" b="1" dirty="0"/>
              <a:t>Execução</a:t>
            </a:r>
            <a:r>
              <a:rPr lang="pt-BR" sz="2400" dirty="0"/>
              <a:t> </a:t>
            </a:r>
            <a:endParaRPr lang="en-US" sz="2400" dirty="0"/>
          </a:p>
          <a:p>
            <a:pPr lvl="1"/>
            <a:r>
              <a:rPr lang="pt-BR" sz="2000" dirty="0"/>
              <a:t>Testes rápidos e frequentes - PDSA e; </a:t>
            </a:r>
            <a:endParaRPr lang="en-US" sz="2000" dirty="0"/>
          </a:p>
          <a:p>
            <a:pPr lvl="1"/>
            <a:r>
              <a:rPr lang="pt-BR" sz="2000" dirty="0"/>
              <a:t>Medição em tempo real - guiar as mudanças</a:t>
            </a:r>
          </a:p>
          <a:p>
            <a:pPr lvl="1"/>
            <a:r>
              <a:rPr lang="pt-BR" sz="2000" dirty="0"/>
              <a:t>Metodologia cientifica para resultados sustentáveis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 queremos mudar...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0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2362200"/>
            <a:ext cx="9067800" cy="1981200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solidFill>
                  <a:schemeClr val="tx1"/>
                </a:solidFill>
              </a:rPr>
              <a:t>I. Missão e objetivos</a:t>
            </a: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3600" dirty="0">
                <a:solidFill>
                  <a:schemeClr val="tx1"/>
                </a:solidFill>
              </a:rPr>
              <a:t>II. Conteúdo técnico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(evidencia clínica e DD e pacote de mudanças)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III. </a:t>
            </a:r>
            <a:r>
              <a:rPr lang="pt-BR" sz="3600" dirty="0">
                <a:solidFill>
                  <a:schemeClr val="tx1"/>
                </a:solidFill>
              </a:rPr>
              <a:t>Teoria da Implantação (BTS)-</a:t>
            </a:r>
            <a:r>
              <a:rPr lang="pt-BR" sz="2400" dirty="0">
                <a:solidFill>
                  <a:schemeClr val="tx1"/>
                </a:solidFill>
              </a:rPr>
              <a:t>linha do tempo</a:t>
            </a:r>
            <a:r>
              <a:rPr lang="pt-BR" sz="3600" dirty="0">
                <a:solidFill>
                  <a:schemeClr val="tx1"/>
                </a:solidFill>
              </a:rPr>
              <a:t/>
            </a: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3600" dirty="0">
                <a:solidFill>
                  <a:schemeClr val="tx1"/>
                </a:solidFill>
              </a:rPr>
              <a:t>IV. Estratégia de medição</a:t>
            </a: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3600" dirty="0">
                <a:solidFill>
                  <a:schemeClr val="tx1"/>
                </a:solidFill>
              </a:rPr>
              <a:t>V. Publicação e Disseminação</a:t>
            </a:r>
            <a:endParaRPr lang="pt-BR" sz="4000" b="1" i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1000" y="304800"/>
            <a:ext cx="7086600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 eaLnBrk="1" latinLnBrk="0" hangingPunct="1">
              <a:buNone/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4. Os 5 Elementos de Design do Projeto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904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9698" y="304800"/>
            <a:ext cx="646270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Eventos que ocorrem em uma organização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295400" y="3653580"/>
            <a:ext cx="1807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Bradley Hand ITC" panose="03070402050302030203" pitchFamily="66" charset="0"/>
              </a:rPr>
              <a:t>Observações e teorias (visões do mundo)</a:t>
            </a:r>
          </a:p>
          <a:p>
            <a:r>
              <a:rPr lang="pt-BR" b="1" dirty="0">
                <a:latin typeface="Bradley Hand ITC" panose="03070402050302030203" pitchFamily="66" charset="0"/>
              </a:rPr>
              <a:t>T1</a:t>
            </a:r>
          </a:p>
          <a:p>
            <a:r>
              <a:rPr lang="pt-BR" b="1" dirty="0">
                <a:latin typeface="Bradley Hand ITC" panose="03070402050302030203" pitchFamily="66" charset="0"/>
              </a:rPr>
              <a:t>T2</a:t>
            </a:r>
          </a:p>
          <a:p>
            <a:r>
              <a:rPr lang="pt-BR" b="1" dirty="0">
                <a:latin typeface="Bradley Hand ITC" panose="03070402050302030203" pitchFamily="66" charset="0"/>
              </a:rPr>
              <a:t>T3</a:t>
            </a:r>
          </a:p>
          <a:p>
            <a:r>
              <a:rPr lang="pt-BR" b="1" dirty="0">
                <a:latin typeface="Bradley Hand ITC" panose="03070402050302030203" pitchFamily="66" charset="0"/>
              </a:rPr>
              <a:t>.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914400" y="55578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Teoria do Conhecimento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4724401" y="31809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Entendimento de Variação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5355795" y="5547179"/>
            <a:ext cx="180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Psicologia</a:t>
            </a:r>
          </a:p>
        </p:txBody>
      </p:sp>
      <p:pic>
        <p:nvPicPr>
          <p:cNvPr id="1028" name="Picture 4" descr="negócio, reunião, -, gerente, discutir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87" y="3990803"/>
            <a:ext cx="158823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762000" y="1143000"/>
            <a:ext cx="7391400" cy="4765789"/>
            <a:chOff x="381000" y="1219200"/>
            <a:chExt cx="7772400" cy="5105400"/>
          </a:xfrm>
        </p:grpSpPr>
        <p:sp>
          <p:nvSpPr>
            <p:cNvPr id="49" name="Retângulo 48"/>
            <p:cNvSpPr/>
            <p:nvPr/>
          </p:nvSpPr>
          <p:spPr>
            <a:xfrm>
              <a:off x="381000" y="1219200"/>
              <a:ext cx="7772400" cy="51054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6" name="Conector reto 55"/>
            <p:cNvCxnSpPr>
              <a:stCxn id="49" idx="0"/>
              <a:endCxn id="49" idx="2"/>
            </p:cNvCxnSpPr>
            <p:nvPr/>
          </p:nvCxnSpPr>
          <p:spPr>
            <a:xfrm>
              <a:off x="4267200" y="1219200"/>
              <a:ext cx="0" cy="510540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>
              <a:stCxn id="49" idx="1"/>
              <a:endCxn id="49" idx="3"/>
            </p:cNvCxnSpPr>
            <p:nvPr/>
          </p:nvCxnSpPr>
          <p:spPr>
            <a:xfrm>
              <a:off x="381000" y="3771900"/>
              <a:ext cx="77724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4822346" y="1215343"/>
            <a:ext cx="2699709" cy="2026446"/>
            <a:chOff x="4822346" y="1464354"/>
            <a:chExt cx="2699709" cy="202644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346" y="2590800"/>
              <a:ext cx="1349854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590800"/>
              <a:ext cx="1349855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570" y="1464354"/>
              <a:ext cx="2571750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CaixaDeTexto 21"/>
          <p:cNvSpPr txBox="1"/>
          <p:nvPr/>
        </p:nvSpPr>
        <p:spPr>
          <a:xfrm>
            <a:off x="963590" y="2861003"/>
            <a:ext cx="337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Ver a Organização como um Sistema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84" y="1445451"/>
            <a:ext cx="3077735" cy="138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153650"/>
            <a:ext cx="8920775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44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/>
              <a:t>O Sistema de Conhecimento Profundo</a:t>
            </a:r>
          </a:p>
          <a:p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4800" y="3748242"/>
            <a:ext cx="4092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pt-BR" sz="2400" i="1" dirty="0"/>
              <a:t>Um sistema ruim sempre abaterá uma pessoa boa</a:t>
            </a:r>
            <a:r>
              <a:rPr lang="pt-BR" sz="2400" dirty="0"/>
              <a:t>”</a:t>
            </a:r>
            <a:endParaRPr lang="en-US" sz="2400" dirty="0"/>
          </a:p>
          <a:p>
            <a:pPr algn="r"/>
            <a:r>
              <a:rPr lang="en-US" sz="2400" dirty="0"/>
              <a:t>W. Edwards Deming</a:t>
            </a:r>
            <a:endParaRPr lang="pt-BR" sz="24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2133600" y="1613958"/>
            <a:ext cx="1981200" cy="1828800"/>
            <a:chOff x="3581400" y="4114800"/>
            <a:chExt cx="1981200" cy="1828800"/>
          </a:xfrm>
        </p:grpSpPr>
        <p:sp>
          <p:nvSpPr>
            <p:cNvPr id="7" name="Elipse 6"/>
            <p:cNvSpPr/>
            <p:nvPr/>
          </p:nvSpPr>
          <p:spPr>
            <a:xfrm>
              <a:off x="3581400" y="4114800"/>
              <a:ext cx="1066800" cy="990600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670300" y="4368224"/>
              <a:ext cx="901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/>
                <a:t>Organização como  Sistema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4495800" y="4114800"/>
              <a:ext cx="1066800" cy="99060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622802" y="4356556"/>
              <a:ext cx="825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/>
                <a:t>Psicologia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3581400" y="4953000"/>
              <a:ext cx="1066800" cy="9906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657600" y="545264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/>
                <a:t>Teoria do Conhecimento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660900" y="5486400"/>
              <a:ext cx="825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/>
                <a:t>Entendimento de Variação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4495800" y="4953000"/>
              <a:ext cx="1066800" cy="990600"/>
            </a:xfrm>
            <a:prstGeom prst="ellipse">
              <a:avLst/>
            </a:prstGeom>
            <a:solidFill>
              <a:schemeClr val="bg2">
                <a:lumMod val="2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4191000" y="4800600"/>
              <a:ext cx="762000" cy="647700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284135" y="4969934"/>
              <a:ext cx="5741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SCP</a:t>
              </a: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4382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20413"/>
            <a:ext cx="2164300" cy="29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4102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Capítulo 4</a:t>
            </a:r>
          </a:p>
        </p:txBody>
      </p:sp>
    </p:spTree>
    <p:extLst>
      <p:ext uri="{BB962C8B-B14F-4D97-AF65-F5344CB8AC3E}">
        <p14:creationId xmlns:p14="http://schemas.microsoft.com/office/powerpoint/2010/main" val="124071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622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Dois Tipos de Conhecimento Necessários para Melhoria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334000" y="3505200"/>
            <a:ext cx="2895600" cy="2438400"/>
            <a:chOff x="5697583" y="3505200"/>
            <a:chExt cx="2895600" cy="2438400"/>
          </a:xfrm>
          <a:solidFill>
            <a:srgbClr val="FFC000"/>
          </a:solidFill>
        </p:grpSpPr>
        <p:sp>
          <p:nvSpPr>
            <p:cNvPr id="48133" name="Rectangle 4"/>
            <p:cNvSpPr>
              <a:spLocks noChangeArrowheads="1"/>
            </p:cNvSpPr>
            <p:nvPr/>
          </p:nvSpPr>
          <p:spPr bwMode="auto">
            <a:xfrm>
              <a:off x="5697583" y="3505200"/>
              <a:ext cx="2895600" cy="2438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5773783" y="4370457"/>
              <a:ext cx="2743200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 dirty="0">
                  <a:solidFill>
                    <a:srgbClr val="FFFFFF"/>
                  </a:solidFill>
                  <a:latin typeface="Trebuchet MS" pitchFamily="34" charset="0"/>
                  <a:cs typeface="Arial" pitchFamily="34" charset="0"/>
                </a:rPr>
                <a:t>Conhecimento da Ciência da Melhoria</a:t>
              </a:r>
            </a:p>
          </p:txBody>
        </p:sp>
      </p:grp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588086" y="1643701"/>
            <a:ext cx="2919413" cy="23907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Conhecimento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Específico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Gesta</a:t>
            </a:r>
            <a:r>
              <a:rPr lang="pt-BR" sz="2000" dirty="0" err="1">
                <a:solidFill>
                  <a:schemeClr val="bg1"/>
                </a:solidFill>
                <a:latin typeface="+mn-lt"/>
              </a:rPr>
              <a:t>ção</a:t>
            </a:r>
            <a:r>
              <a:rPr lang="pt-BR" sz="2000" dirty="0">
                <a:solidFill>
                  <a:schemeClr val="bg1"/>
                </a:solidFill>
                <a:latin typeface="+mn-lt"/>
              </a:rPr>
              <a:t> e </a:t>
            </a:r>
            <a:r>
              <a:rPr lang="pt-BR" sz="2000" dirty="0" err="1">
                <a:solidFill>
                  <a:schemeClr val="bg1"/>
                </a:solidFill>
                <a:latin typeface="+mn-lt"/>
              </a:rPr>
              <a:t>Nacimento</a:t>
            </a:r>
            <a:r>
              <a:rPr lang="pt-BR" sz="20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609601" y="4319146"/>
            <a:ext cx="44195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u="sng" dirty="0">
                <a:latin typeface="Trebuchet MS" pitchFamily="34" charset="0"/>
              </a:rPr>
              <a:t>Ciência da Melhoria: </a:t>
            </a:r>
            <a:br>
              <a:rPr lang="pt-BR" sz="2000" b="1" u="sng" dirty="0">
                <a:latin typeface="Trebuchet MS" pitchFamily="34" charset="0"/>
              </a:rPr>
            </a:br>
            <a:r>
              <a:rPr lang="pt-BR" sz="2000" dirty="0">
                <a:latin typeface="Trebuchet MS" pitchFamily="34" charset="0"/>
              </a:rPr>
              <a:t>A interação das teorias de sistemas, variação, conhecimento e psicologia. 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3754329" y="1800493"/>
            <a:ext cx="46276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u="sng" dirty="0">
                <a:latin typeface="Trebuchet MS" pitchFamily="34" charset="0"/>
              </a:rPr>
              <a:t>Conhecimento Específico do Assunto:</a:t>
            </a:r>
            <a:r>
              <a:rPr lang="pt-BR" sz="2000" b="1" dirty="0">
                <a:latin typeface="Trebuchet MS" pitchFamily="34" charset="0"/>
              </a:rPr>
              <a:t> </a:t>
            </a:r>
            <a:r>
              <a:rPr lang="pt-BR" sz="2000" dirty="0">
                <a:latin typeface="Trebuchet MS" pitchFamily="34" charset="0"/>
              </a:rPr>
              <a:t>Conhecimento básico das coisas que fazemos na vida. Conhecimento Profissional.</a:t>
            </a:r>
          </a:p>
        </p:txBody>
      </p:sp>
    </p:spTree>
    <p:extLst>
      <p:ext uri="{BB962C8B-B14F-4D97-AF65-F5344CB8AC3E}">
        <p14:creationId xmlns:p14="http://schemas.microsoft.com/office/powerpoint/2010/main" val="227755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1524000"/>
            <a:ext cx="3733800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rgbClr val="285084"/>
                </a:solidFill>
              </a:rPr>
              <a:t>Melhoria: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rgbClr val="285084"/>
                </a:solidFill>
              </a:rPr>
              <a:t>Combinação de forma criativa do </a:t>
            </a:r>
            <a:r>
              <a:rPr lang="pt-BR" b="1" dirty="0">
                <a:solidFill>
                  <a:srgbClr val="285084"/>
                </a:solidFill>
              </a:rPr>
              <a:t>conhecimento específico</a:t>
            </a:r>
            <a:r>
              <a:rPr lang="pt-BR" dirty="0">
                <a:solidFill>
                  <a:srgbClr val="285084"/>
                </a:solidFill>
              </a:rPr>
              <a:t> com a </a:t>
            </a:r>
            <a:r>
              <a:rPr lang="pt-BR" b="1" dirty="0">
                <a:solidFill>
                  <a:srgbClr val="285084"/>
                </a:solidFill>
              </a:rPr>
              <a:t>ciência da melhoria </a:t>
            </a:r>
            <a:r>
              <a:rPr lang="pt-BR" dirty="0">
                <a:solidFill>
                  <a:srgbClr val="285084"/>
                </a:solidFill>
              </a:rPr>
              <a:t>para </a:t>
            </a:r>
            <a:r>
              <a:rPr lang="pt-BR" b="1" dirty="0">
                <a:solidFill>
                  <a:srgbClr val="285084"/>
                </a:solidFill>
              </a:rPr>
              <a:t>desenvolver ideais efetivas de mudança.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solidFill>
                <a:srgbClr val="285084"/>
              </a:solidFill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endParaRPr lang="pt-BR" dirty="0">
              <a:solidFill>
                <a:srgbClr val="285084"/>
              </a:solidFill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endParaRPr lang="pt-BR" dirty="0">
              <a:solidFill>
                <a:srgbClr val="285084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White">
          <a:xfrm>
            <a:off x="4191000" y="1762125"/>
            <a:ext cx="2895600" cy="25717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5566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blackWhite">
          <a:xfrm>
            <a:off x="5410200" y="2828925"/>
            <a:ext cx="2895600" cy="25146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pt-BR" sz="2400">
              <a:latin typeface="Arial Unicode MS" panose="020B0604020202020204" pitchFamily="34" charset="-12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18138" y="472440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Conhecimento</a:t>
            </a:r>
            <a:r>
              <a:rPr lang="en-US" alt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Ciência</a:t>
            </a:r>
            <a:r>
              <a:rPr lang="en-US" alt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altLang="pt-B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Melhoria</a:t>
            </a:r>
            <a:endParaRPr lang="en-US" alt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41800" y="1838325"/>
            <a:ext cx="2844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Conhecimento</a:t>
            </a:r>
            <a:r>
              <a:rPr lang="en-US" altLang="pt-BR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BR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Específico</a:t>
            </a:r>
            <a:endParaRPr lang="en-US" altLang="pt-B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Evidencias</a:t>
            </a:r>
            <a:r>
              <a:rPr lang="en-US" altLang="pt-B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científicas</a:t>
            </a:r>
            <a:endParaRPr lang="en-US" altLang="pt-BR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41938" y="3352800"/>
            <a:ext cx="1811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Melhoria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White">
          <a:xfrm>
            <a:off x="5410200" y="2828925"/>
            <a:ext cx="1676400" cy="1524000"/>
          </a:xfrm>
          <a:prstGeom prst="rect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pt-BR">
              <a:solidFill>
                <a:srgbClr val="4556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41938" y="3352800"/>
            <a:ext cx="1811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Melhoria</a:t>
            </a:r>
            <a:endParaRPr lang="en-US" alt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Conhecimento para Melhoria</a:t>
            </a:r>
          </a:p>
        </p:txBody>
      </p:sp>
    </p:spTree>
    <p:extLst>
      <p:ext uri="{BB962C8B-B14F-4D97-AF65-F5344CB8AC3E}">
        <p14:creationId xmlns:p14="http://schemas.microsoft.com/office/powerpoint/2010/main" val="33721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Mudança e Melhoria</a:t>
            </a:r>
          </a:p>
        </p:txBody>
      </p:sp>
      <p:sp>
        <p:nvSpPr>
          <p:cNvPr id="2494480" name="Rectangle 16"/>
          <p:cNvSpPr>
            <a:spLocks noChangeArrowheads="1"/>
          </p:cNvSpPr>
          <p:nvPr/>
        </p:nvSpPr>
        <p:spPr bwMode="auto">
          <a:xfrm>
            <a:off x="1400175" y="1981200"/>
            <a:ext cx="6172200" cy="38862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 dirty="0">
              <a:solidFill>
                <a:srgbClr val="0B0B0B"/>
              </a:solidFill>
              <a:latin typeface="Trebuchet MS" pitchFamily="34" charset="0"/>
            </a:endParaRPr>
          </a:p>
        </p:txBody>
      </p:sp>
      <p:sp>
        <p:nvSpPr>
          <p:cNvPr id="2494466" name="Text Box 2"/>
          <p:cNvSpPr txBox="1">
            <a:spLocks noChangeArrowheads="1"/>
          </p:cNvSpPr>
          <p:nvPr/>
        </p:nvSpPr>
        <p:spPr bwMode="auto">
          <a:xfrm>
            <a:off x="1447800" y="3794125"/>
            <a:ext cx="1587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B0B0B"/>
                </a:solidFill>
                <a:latin typeface="Trebuchet MS" pitchFamily="34" charset="0"/>
              </a:rPr>
              <a:t>Mudança</a:t>
            </a:r>
          </a:p>
        </p:txBody>
      </p:sp>
      <p:sp>
        <p:nvSpPr>
          <p:cNvPr id="2494467" name="Text Box 3"/>
          <p:cNvSpPr txBox="1">
            <a:spLocks noChangeArrowheads="1"/>
          </p:cNvSpPr>
          <p:nvPr/>
        </p:nvSpPr>
        <p:spPr bwMode="auto">
          <a:xfrm>
            <a:off x="5907558" y="3776663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B0B0B"/>
                </a:solidFill>
                <a:latin typeface="Trebuchet MS" pitchFamily="34" charset="0"/>
              </a:rPr>
              <a:t>Melhoria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85963" y="2438399"/>
            <a:ext cx="5086350" cy="1104900"/>
            <a:chOff x="1008" y="1536"/>
            <a:chExt cx="3204" cy="696"/>
          </a:xfrm>
          <a:solidFill>
            <a:srgbClr val="006564"/>
          </a:solidFill>
        </p:grpSpPr>
        <p:sp>
          <p:nvSpPr>
            <p:cNvPr id="50188" name="AutoShape 4"/>
            <p:cNvSpPr>
              <a:spLocks noChangeArrowheads="1"/>
            </p:cNvSpPr>
            <p:nvPr/>
          </p:nvSpPr>
          <p:spPr bwMode="auto">
            <a:xfrm>
              <a:off x="1008" y="1536"/>
              <a:ext cx="560" cy="6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17 h 21600"/>
                <a:gd name="T14" fmla="*/ 18244 w 21600"/>
                <a:gd name="T15" fmla="*/ 9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B0B0B"/>
                </a:solidFill>
                <a:latin typeface="Trebuchet MS" pitchFamily="34" charset="0"/>
              </a:endParaRPr>
            </a:p>
          </p:txBody>
        </p:sp>
        <p:sp>
          <p:nvSpPr>
            <p:cNvPr id="50189" name="Text Box 6"/>
            <p:cNvSpPr txBox="1">
              <a:spLocks noChangeArrowheads="1"/>
            </p:cNvSpPr>
            <p:nvPr/>
          </p:nvSpPr>
          <p:spPr bwMode="auto">
            <a:xfrm>
              <a:off x="1884" y="1584"/>
              <a:ext cx="137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dirty="0">
                  <a:solidFill>
                    <a:srgbClr val="0B0B0B"/>
                  </a:solidFill>
                  <a:latin typeface="Trebuchet MS" pitchFamily="34" charset="0"/>
                </a:rPr>
                <a:t>nem sempre</a:t>
              </a:r>
            </a:p>
            <a:p>
              <a:r>
                <a:rPr lang="pt-BR" sz="2800" dirty="0">
                  <a:solidFill>
                    <a:srgbClr val="0B0B0B"/>
                  </a:solidFill>
                  <a:latin typeface="Trebuchet MS" pitchFamily="34" charset="0"/>
                </a:rPr>
                <a:t> resulta em</a:t>
              </a:r>
            </a:p>
          </p:txBody>
        </p:sp>
        <p:sp>
          <p:nvSpPr>
            <p:cNvPr id="50190" name="AutoShape 9"/>
            <p:cNvSpPr>
              <a:spLocks noChangeArrowheads="1"/>
            </p:cNvSpPr>
            <p:nvPr/>
          </p:nvSpPr>
          <p:spPr bwMode="auto">
            <a:xfrm rot="5400000">
              <a:off x="3584" y="1536"/>
              <a:ext cx="560" cy="6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17 h 21600"/>
                <a:gd name="T14" fmla="*/ 18244 w 21600"/>
                <a:gd name="T15" fmla="*/ 9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B0B0B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941513" y="4508500"/>
            <a:ext cx="4921250" cy="1104900"/>
            <a:chOff x="980" y="2840"/>
            <a:chExt cx="3100" cy="696"/>
          </a:xfrm>
          <a:solidFill>
            <a:srgbClr val="006564"/>
          </a:solidFill>
        </p:grpSpPr>
        <p:sp>
          <p:nvSpPr>
            <p:cNvPr id="50185" name="Text Box 5"/>
            <p:cNvSpPr txBox="1">
              <a:spLocks noChangeArrowheads="1"/>
            </p:cNvSpPr>
            <p:nvPr/>
          </p:nvSpPr>
          <p:spPr bwMode="auto">
            <a:xfrm>
              <a:off x="2200" y="3074"/>
              <a:ext cx="7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dirty="0">
                  <a:solidFill>
                    <a:srgbClr val="0B0B0B"/>
                  </a:solidFill>
                  <a:latin typeface="Trebuchet MS" pitchFamily="34" charset="0"/>
                </a:rPr>
                <a:t>requer</a:t>
              </a:r>
            </a:p>
          </p:txBody>
        </p:sp>
        <p:sp>
          <p:nvSpPr>
            <p:cNvPr id="50186" name="AutoShape 10"/>
            <p:cNvSpPr>
              <a:spLocks noChangeArrowheads="1"/>
            </p:cNvSpPr>
            <p:nvPr/>
          </p:nvSpPr>
          <p:spPr bwMode="auto">
            <a:xfrm rot="10800000">
              <a:off x="3520" y="2840"/>
              <a:ext cx="560" cy="6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17 h 21600"/>
                <a:gd name="T14" fmla="*/ 18244 w 21600"/>
                <a:gd name="T15" fmla="*/ 9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B0B0B"/>
                </a:solidFill>
                <a:latin typeface="Trebuchet MS" pitchFamily="34" charset="0"/>
              </a:endParaRPr>
            </a:p>
          </p:txBody>
        </p:sp>
        <p:sp>
          <p:nvSpPr>
            <p:cNvPr id="50187" name="AutoShape 11"/>
            <p:cNvSpPr>
              <a:spLocks noChangeArrowheads="1"/>
            </p:cNvSpPr>
            <p:nvPr/>
          </p:nvSpPr>
          <p:spPr bwMode="auto">
            <a:xfrm rot="-5538226">
              <a:off x="1048" y="2776"/>
              <a:ext cx="560" cy="6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17 h 21600"/>
                <a:gd name="T14" fmla="*/ 18244 w 21600"/>
                <a:gd name="T15" fmla="*/ 9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B0B0B"/>
                </a:solidFill>
                <a:latin typeface="Trebuchet MS" pitchFamily="34" charset="0"/>
              </a:endParaRPr>
            </a:p>
          </p:txBody>
        </p:sp>
      </p:grpSp>
      <p:sp>
        <p:nvSpPr>
          <p:cNvPr id="2494478" name="Text Box 14"/>
          <p:cNvSpPr txBox="1">
            <a:spLocks noChangeArrowheads="1"/>
          </p:cNvSpPr>
          <p:nvPr/>
        </p:nvSpPr>
        <p:spPr bwMode="auto">
          <a:xfrm>
            <a:off x="2285984" y="1219200"/>
            <a:ext cx="4343400" cy="579437"/>
          </a:xfrm>
          <a:prstGeom prst="rect">
            <a:avLst/>
          </a:prstGeom>
          <a:solidFill>
            <a:srgbClr val="006564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latin typeface="+mn-lt"/>
              </a:rPr>
              <a:t>Conceito fundamental</a:t>
            </a:r>
            <a:endParaRPr lang="en-US" sz="3200" dirty="0">
              <a:latin typeface="+mn-lt"/>
            </a:endParaRPr>
          </a:p>
        </p:txBody>
      </p:sp>
      <p:sp>
        <p:nvSpPr>
          <p:cNvPr id="2494479" name="Text Box 15"/>
          <p:cNvSpPr txBox="1">
            <a:spLocks noChangeArrowheads="1"/>
          </p:cNvSpPr>
          <p:nvPr/>
        </p:nvSpPr>
        <p:spPr bwMode="auto">
          <a:xfrm>
            <a:off x="4191000" y="3840163"/>
            <a:ext cx="609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B0B0B"/>
                </a:solidFill>
                <a:latin typeface="Trebuchet MS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1666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9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9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9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9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4480" grpId="0" animBg="1"/>
      <p:bldP spid="2494466" grpId="0"/>
      <p:bldP spid="2494467" grpId="0"/>
      <p:bldP spid="2494478" grpId="0" animBg="1"/>
      <p:bldP spid="24944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Termo de compromisso</a:t>
            </a:r>
            <a:endParaRPr lang="pt-BR" dirty="0"/>
          </a:p>
        </p:txBody>
      </p:sp>
      <p:sp>
        <p:nvSpPr>
          <p:cNvPr id="23555" name="CaixaDeTexto 3"/>
          <p:cNvSpPr txBox="1">
            <a:spLocks noChangeArrowheads="1"/>
          </p:cNvSpPr>
          <p:nvPr/>
        </p:nvSpPr>
        <p:spPr bwMode="auto">
          <a:xfrm>
            <a:off x="457200" y="1828800"/>
            <a:ext cx="8343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Q1. O que estamos tentando realizar? </a:t>
            </a:r>
          </a:p>
          <a:p>
            <a:endParaRPr lang="pt-BR" sz="2400" dirty="0">
              <a:solidFill>
                <a:srgbClr val="0B0B0B"/>
              </a:solidFill>
              <a:latin typeface="Trebuchet MS" pitchFamily="34" charset="0"/>
            </a:endParaRPr>
          </a:p>
          <a:p>
            <a:r>
              <a:rPr lang="pt-BR" sz="2400" dirty="0">
                <a:solidFill>
                  <a:srgbClr val="0B0B0B"/>
                </a:solidFill>
                <a:latin typeface="Trebuchet MS" pitchFamily="34" charset="0"/>
              </a:rPr>
              <a:t>A resposta à primeira questão estabelece a </a:t>
            </a:r>
            <a:r>
              <a:rPr lang="pt-BR" sz="2800" b="1" dirty="0">
                <a:solidFill>
                  <a:srgbClr val="0B0B0B"/>
                </a:solidFill>
                <a:latin typeface="Trebuchet MS" pitchFamily="34" charset="0"/>
              </a:rPr>
              <a:t>Missão</a:t>
            </a:r>
            <a:r>
              <a:rPr lang="pt-BR" sz="2400" dirty="0">
                <a:solidFill>
                  <a:srgbClr val="0B0B0B"/>
                </a:solidFill>
                <a:latin typeface="Trebuchet MS" pitchFamily="34" charset="0"/>
              </a:rPr>
              <a:t> e os </a:t>
            </a:r>
            <a:r>
              <a:rPr lang="pt-BR" sz="2800" b="1" dirty="0">
                <a:solidFill>
                  <a:srgbClr val="0B0B0B"/>
                </a:solidFill>
                <a:latin typeface="Trebuchet MS" pitchFamily="34" charset="0"/>
              </a:rPr>
              <a:t>Objetivos</a:t>
            </a:r>
            <a:endParaRPr lang="pt-BR" sz="2400" dirty="0">
              <a:solidFill>
                <a:srgbClr val="0B0B0B"/>
              </a:solidFill>
              <a:latin typeface="Trebuchet MS" pitchFamily="34" charset="0"/>
            </a:endParaRPr>
          </a:p>
          <a:p>
            <a:endParaRPr lang="pt-BR" sz="2400" dirty="0">
              <a:solidFill>
                <a:srgbClr val="0B0B0B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62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2"/>
          <p:cNvSpPr>
            <a:spLocks noGrp="1"/>
          </p:cNvSpPr>
          <p:nvPr>
            <p:ph type="title" idx="4294967295"/>
          </p:nvPr>
        </p:nvSpPr>
        <p:spPr>
          <a:xfrm>
            <a:off x="0" y="61913"/>
            <a:ext cx="8229600" cy="1143000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Questão 2: Indicadores</a:t>
            </a:r>
          </a:p>
        </p:txBody>
      </p:sp>
      <p:sp>
        <p:nvSpPr>
          <p:cNvPr id="24579" name="CaixaDeTexto 3"/>
          <p:cNvSpPr txBox="1">
            <a:spLocks noChangeArrowheads="1"/>
          </p:cNvSpPr>
          <p:nvPr/>
        </p:nvSpPr>
        <p:spPr bwMode="auto">
          <a:xfrm>
            <a:off x="416718" y="958840"/>
            <a:ext cx="7929563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100">
                <a:solidFill>
                  <a:srgbClr val="0B0B0B"/>
                </a:solidFill>
                <a:latin typeface="Trebuchet MS" pitchFamily="34" charset="0"/>
              </a:defRPr>
            </a:lvl1pPr>
          </a:lstStyle>
          <a:p>
            <a:r>
              <a:rPr lang="pt-BR" b="1" i="1" dirty="0">
                <a:solidFill>
                  <a:schemeClr val="tx1"/>
                </a:solidFill>
              </a:rPr>
              <a:t>Q2. Como saberemos se uma mudança é  uma melhoria? </a:t>
            </a:r>
          </a:p>
          <a:p>
            <a:endParaRPr lang="pt-BR" dirty="0"/>
          </a:p>
          <a:p>
            <a:r>
              <a:rPr lang="pt-BR" dirty="0"/>
              <a:t>Para saber se uma mudança é uma melhoria quase sempre necessitamos de dados, obtidos por um processo de medição.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62200"/>
            <a:ext cx="7010400" cy="42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Questão 3: Mudanças</a:t>
            </a:r>
          </a:p>
        </p:txBody>
      </p:sp>
      <p:sp>
        <p:nvSpPr>
          <p:cNvPr id="25603" name="CaixaDeTexto 3"/>
          <p:cNvSpPr txBox="1">
            <a:spLocks noChangeArrowheads="1"/>
          </p:cNvSpPr>
          <p:nvPr/>
        </p:nvSpPr>
        <p:spPr bwMode="auto">
          <a:xfrm>
            <a:off x="533400" y="1828800"/>
            <a:ext cx="82486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100">
                <a:solidFill>
                  <a:srgbClr val="0B0B0B"/>
                </a:solidFill>
                <a:latin typeface="Trebuchet MS" pitchFamily="34" charset="0"/>
              </a:defRPr>
            </a:lvl1pPr>
          </a:lstStyle>
          <a:p>
            <a:r>
              <a:rPr lang="pt-BR" b="1" dirty="0">
                <a:solidFill>
                  <a:schemeClr val="tx1"/>
                </a:solidFill>
              </a:rPr>
              <a:t>Q3. Que mudanças podemos fazer que resultarão em melhoria? </a:t>
            </a:r>
          </a:p>
          <a:p>
            <a:endParaRPr lang="pt-BR" b="1" dirty="0">
              <a:solidFill>
                <a:srgbClr val="006564"/>
              </a:solidFill>
            </a:endParaRPr>
          </a:p>
          <a:p>
            <a:r>
              <a:rPr lang="pt-BR" dirty="0"/>
              <a:t>Essa questão chama à atenção para a necessidade de identificar, desenvolver, testar e implementar mudanças para obter melhoria.</a:t>
            </a:r>
          </a:p>
          <a:p>
            <a:r>
              <a:rPr lang="pt-BR" dirty="0"/>
              <a:t>A descrição das mudanças começa com os conceitos de mudança (pag. 421)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9600" y="3962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Exemplo</a:t>
            </a:r>
            <a:r>
              <a:rPr lang="pt-BR" dirty="0"/>
              <a:t>: plano de cuidado saúde bucal, oferecer cuidado preventivos, alinhar incentivos a qualidade</a:t>
            </a:r>
          </a:p>
        </p:txBody>
      </p:sp>
    </p:spTree>
    <p:extLst>
      <p:ext uri="{BB962C8B-B14F-4D97-AF65-F5344CB8AC3E}">
        <p14:creationId xmlns:p14="http://schemas.microsoft.com/office/powerpoint/2010/main" val="334896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44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Modelo de Melhoria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998" y="5029200"/>
            <a:ext cx="2931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err="1">
                <a:latin typeface="Arial" pitchFamily="34" charset="0"/>
                <a:cs typeface="Arial" pitchFamily="34" charset="0"/>
              </a:rPr>
              <a:t>Langley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, et al, </a:t>
            </a:r>
            <a:r>
              <a:rPr lang="pt-BR" sz="1200" i="1" dirty="0">
                <a:latin typeface="Arial" pitchFamily="34" charset="0"/>
                <a:cs typeface="Arial" pitchFamily="34" charset="0"/>
              </a:rPr>
              <a:t>Modelo de Melhoria</a:t>
            </a:r>
            <a:r>
              <a:rPr lang="pt-BR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2011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819400" y="1551296"/>
            <a:ext cx="3581400" cy="4428050"/>
            <a:chOff x="2514600" y="1318231"/>
            <a:chExt cx="3581400" cy="4428050"/>
          </a:xfrm>
        </p:grpSpPr>
        <p:pic>
          <p:nvPicPr>
            <p:cNvPr id="13" name="Picture 2" descr="s_02_mfi_nofill_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3200" y="1371600"/>
              <a:ext cx="2971800" cy="4374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ixaDeTexto 15"/>
            <p:cNvSpPr txBox="1"/>
            <p:nvPr/>
          </p:nvSpPr>
          <p:spPr>
            <a:xfrm>
              <a:off x="2514600" y="1318231"/>
              <a:ext cx="3581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76"/>
                </a:spcBef>
              </a:pPr>
              <a:endParaRPr lang="pt-BR" sz="2400" b="1" dirty="0">
                <a:solidFill>
                  <a:srgbClr val="28508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213850" y="1869145"/>
              <a:ext cx="2057400" cy="3575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</a:pPr>
              <a:r>
                <a:rPr lang="pt-BR" sz="1300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O que estamos tentando realizar?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124200" y="2380130"/>
              <a:ext cx="2362200" cy="3575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</a:pPr>
              <a:r>
                <a:rPr lang="pt-BR" sz="1300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Como saberemos se uma mudança é uma melhoria?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971800" y="2869697"/>
              <a:ext cx="2590800" cy="3550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  <a:spcBef>
                  <a:spcPts val="0"/>
                </a:spcBef>
              </a:pPr>
              <a:r>
                <a:rPr lang="pt-BR" sz="1300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Que mudanças podemos fazer que resultarão em melhoria?</a:t>
              </a:r>
            </a:p>
          </p:txBody>
        </p:sp>
      </p:grpSp>
      <p:sp>
        <p:nvSpPr>
          <p:cNvPr id="20" name="TextBox 3"/>
          <p:cNvSpPr txBox="1"/>
          <p:nvPr/>
        </p:nvSpPr>
        <p:spPr>
          <a:xfrm>
            <a:off x="188861" y="1371600"/>
            <a:ext cx="2086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85084"/>
                </a:solidFill>
                <a:latin typeface="Arial" pitchFamily="34" charset="0"/>
                <a:cs typeface="Arial" pitchFamily="34" charset="0"/>
              </a:rPr>
              <a:t>Termo de Compromisso</a:t>
            </a:r>
          </a:p>
          <a:p>
            <a:pPr algn="ctr"/>
            <a:r>
              <a:rPr lang="pt-BR" sz="2400" dirty="0">
                <a:solidFill>
                  <a:srgbClr val="285084"/>
                </a:solidFill>
                <a:cs typeface="Arial" pitchFamily="34" charset="0"/>
              </a:rPr>
              <a:t>DD e Pacote de Mudanças</a:t>
            </a:r>
            <a:r>
              <a:rPr lang="pt-BR" sz="2400" dirty="0">
                <a:solidFill>
                  <a:srgbClr val="285084"/>
                </a:solidFill>
                <a:latin typeface="Arial" pitchFamily="34" charset="0"/>
                <a:cs typeface="Arial" pitchFamily="34" charset="0"/>
              </a:rPr>
              <a:t> respondem às 3 perguntas</a:t>
            </a:r>
          </a:p>
        </p:txBody>
      </p:sp>
      <p:cxnSp>
        <p:nvCxnSpPr>
          <p:cNvPr id="21" name="Straight Arrow Connector 18"/>
          <p:cNvCxnSpPr>
            <a:stCxn id="20" idx="3"/>
          </p:cNvCxnSpPr>
          <p:nvPr/>
        </p:nvCxnSpPr>
        <p:spPr>
          <a:xfrm flipV="1">
            <a:off x="2275713" y="2303778"/>
            <a:ext cx="951587" cy="40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0"/>
          <p:cNvCxnSpPr>
            <a:stCxn id="20" idx="3"/>
          </p:cNvCxnSpPr>
          <p:nvPr/>
        </p:nvCxnSpPr>
        <p:spPr>
          <a:xfrm>
            <a:off x="2275713" y="2710428"/>
            <a:ext cx="915638" cy="18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</p:cNvCxnSpPr>
          <p:nvPr/>
        </p:nvCxnSpPr>
        <p:spPr>
          <a:xfrm>
            <a:off x="2275713" y="2710428"/>
            <a:ext cx="772287" cy="591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1"/>
          <p:cNvSpPr txBox="1"/>
          <p:nvPr/>
        </p:nvSpPr>
        <p:spPr>
          <a:xfrm>
            <a:off x="5974422" y="1171110"/>
            <a:ext cx="3040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285084"/>
                </a:solidFill>
                <a:cs typeface="Arial" pitchFamily="34" charset="0"/>
              </a:rPr>
              <a:t>MISSÃO DO PROJETO</a:t>
            </a:r>
          </a:p>
          <a:p>
            <a:r>
              <a:rPr lang="pt-BR" dirty="0">
                <a:solidFill>
                  <a:srgbClr val="285084"/>
                </a:solidFill>
                <a:latin typeface="Arial" pitchFamily="34" charset="0"/>
                <a:cs typeface="Arial" pitchFamily="34" charset="0"/>
              </a:rPr>
              <a:t>OBJETIVOS DO PROJETO</a:t>
            </a:r>
          </a:p>
        </p:txBody>
      </p:sp>
      <p:sp>
        <p:nvSpPr>
          <p:cNvPr id="25" name="TextBox 32"/>
          <p:cNvSpPr txBox="1"/>
          <p:nvPr/>
        </p:nvSpPr>
        <p:spPr>
          <a:xfrm>
            <a:off x="6723961" y="2240558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285084"/>
                </a:solidFill>
                <a:latin typeface="Arial" pitchFamily="34" charset="0"/>
                <a:cs typeface="Arial" pitchFamily="34" charset="0"/>
              </a:rPr>
              <a:t>INDICADORES E </a:t>
            </a:r>
          </a:p>
          <a:p>
            <a:r>
              <a:rPr lang="pt-BR" dirty="0">
                <a:solidFill>
                  <a:srgbClr val="285084"/>
                </a:solidFill>
                <a:latin typeface="Arial" pitchFamily="34" charset="0"/>
                <a:cs typeface="Arial" pitchFamily="34" charset="0"/>
              </a:rPr>
              <a:t>MEDIDAS</a:t>
            </a:r>
          </a:p>
        </p:txBody>
      </p:sp>
      <p:sp>
        <p:nvSpPr>
          <p:cNvPr id="26" name="TextBox 33"/>
          <p:cNvSpPr txBox="1"/>
          <p:nvPr/>
        </p:nvSpPr>
        <p:spPr>
          <a:xfrm>
            <a:off x="6865952" y="3087469"/>
            <a:ext cx="159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85084"/>
                </a:solidFill>
                <a:latin typeface="Arial" pitchFamily="34" charset="0"/>
                <a:cs typeface="Arial" pitchFamily="34" charset="0"/>
              </a:rPr>
              <a:t>PACOTE DE MUDANÇAS</a:t>
            </a:r>
          </a:p>
        </p:txBody>
      </p:sp>
      <p:cxnSp>
        <p:nvCxnSpPr>
          <p:cNvPr id="27" name="Straight Arrow Connector 43"/>
          <p:cNvCxnSpPr>
            <a:endCxn id="25" idx="1"/>
          </p:cNvCxnSpPr>
          <p:nvPr/>
        </p:nvCxnSpPr>
        <p:spPr>
          <a:xfrm flipV="1">
            <a:off x="5974422" y="2563724"/>
            <a:ext cx="749539" cy="179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45"/>
          <p:cNvCxnSpPr/>
          <p:nvPr/>
        </p:nvCxnSpPr>
        <p:spPr>
          <a:xfrm>
            <a:off x="6060342" y="3242930"/>
            <a:ext cx="755584" cy="27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50"/>
          <p:cNvCxnSpPr>
            <a:endCxn id="24" idx="1"/>
          </p:cNvCxnSpPr>
          <p:nvPr/>
        </p:nvCxnSpPr>
        <p:spPr>
          <a:xfrm flipV="1">
            <a:off x="5791200" y="1494276"/>
            <a:ext cx="183222" cy="827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35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297363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s-CO" sz="2400" i="1"/>
              <a:t>The Breakthrough Series: IHI’s Collaborative Model for Achieving Breakthrough Improvement.</a:t>
            </a:r>
            <a:r>
              <a:rPr lang="en-US" altLang="es-CO" sz="2400"/>
              <a:t> IHI Innovation Series white paper. Boston: Institute for Healthcare Improvement; 2003. (Free download) </a:t>
            </a:r>
            <a:endParaRPr lang="en-US" altLang="es-CO" sz="2400">
              <a:hlinkClick r:id="rId3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en-US" altLang="es-CO">
                <a:hlinkClick r:id="rId3"/>
              </a:rPr>
              <a:t>http://www.ihi.org/IHI/Results/WhitePapers/</a:t>
            </a:r>
            <a:endParaRPr lang="en-US" altLang="es-CO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s-CO" sz="240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s-CO" sz="2400"/>
              <a:t>IHI’s Breakthrough Series College – intensive three day program offered annually</a:t>
            </a: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en-US" altLang="es-CO">
                <a:hlinkClick r:id="rId4"/>
              </a:rPr>
              <a:t>http://www.ihi.org/IHI/Programs/ProfessionalDevelopment/</a:t>
            </a:r>
            <a:endParaRPr lang="en-US" altLang="es-CO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s-CO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s-CO"/>
          </a:p>
        </p:txBody>
      </p:sp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381000" y="2510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es-C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</a:t>
            </a:r>
            <a:r>
              <a:rPr lang="en-US" altLang="es-CO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informações</a:t>
            </a:r>
            <a:r>
              <a:rPr lang="en-US" altLang="es-C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s-CO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adicionais</a:t>
            </a:r>
            <a:endParaRPr lang="en-US" altLang="es-C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457200" y="6151563"/>
            <a:ext cx="914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CD4E4"/>
              </a:buClr>
              <a:buSzPct val="85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CD4E4"/>
              </a:buClr>
              <a:buSzPct val="8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CD4E4"/>
              </a:buClr>
              <a:buSzPct val="85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CD4E4"/>
              </a:buClr>
              <a:buSzPct val="85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CD4E4"/>
              </a:buClr>
              <a:buSzPct val="85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D4E4"/>
              </a:buClr>
              <a:buSzPct val="85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CO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CO" sz="1400"/>
          </a:p>
        </p:txBody>
      </p:sp>
    </p:spTree>
    <p:extLst>
      <p:ext uri="{BB962C8B-B14F-4D97-AF65-F5344CB8AC3E}">
        <p14:creationId xmlns:p14="http://schemas.microsoft.com/office/powerpoint/2010/main" val="338384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dirty="0"/>
              <a:t>I</a:t>
            </a:r>
            <a:r>
              <a:rPr lang="pt-B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Missão e objetivos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115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543800" cy="441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/>
              <a:t>Chin MH, et al. Improving Diabetes Care in Midwest Community Health Centers With the Health Disparities Collaborative. </a:t>
            </a:r>
            <a:r>
              <a:rPr lang="en-US" sz="1600" i="1" dirty="0"/>
              <a:t>Diabetes Care </a:t>
            </a:r>
            <a:r>
              <a:rPr lang="en-US" sz="1600" dirty="0"/>
              <a:t>2004;27:2-8.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/>
              <a:t>Cretin S, </a:t>
            </a:r>
            <a:r>
              <a:rPr lang="en-US" sz="1600" dirty="0" err="1"/>
              <a:t>Shortell</a:t>
            </a:r>
            <a:r>
              <a:rPr lang="en-US" sz="1600" dirty="0"/>
              <a:t> SM, Keeler EB.  An Evaluation of Collaborative Interventions to Improve Chronic Illness Care: Framework and Study Design.  </a:t>
            </a:r>
            <a:r>
              <a:rPr lang="en-US" sz="1600" i="1" dirty="0"/>
              <a:t>Evaluation Review</a:t>
            </a:r>
            <a:r>
              <a:rPr lang="en-US" sz="1600" dirty="0"/>
              <a:t> 2004; 28(1):28-51.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/>
              <a:t>Landon BE, et al. Effects of a Quality Improvement Collaborative on the Outcome of Care of Patients with HIV Infection: The EQHIV Study.  </a:t>
            </a:r>
            <a:r>
              <a:rPr lang="en-US" sz="1600" i="1" dirty="0"/>
              <a:t>Ann Intern Med </a:t>
            </a:r>
            <a:r>
              <a:rPr lang="en-US" sz="1600" dirty="0"/>
              <a:t>2004;140:887-896.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err="1"/>
              <a:t>Nembhard</a:t>
            </a:r>
            <a:r>
              <a:rPr lang="en-US" sz="1600" dirty="0"/>
              <a:t> IM.,  Learning and Improving in Quality Improvement </a:t>
            </a:r>
            <a:r>
              <a:rPr lang="en-US" sz="1600" dirty="0" err="1"/>
              <a:t>Collaboratives</a:t>
            </a:r>
            <a:r>
              <a:rPr lang="en-US" sz="1600" dirty="0"/>
              <a:t>: Which Collaborative Features Do Participants Value Most? </a:t>
            </a:r>
            <a:r>
              <a:rPr lang="en-US" sz="1600" i="1" dirty="0"/>
              <a:t>HSR: Health Services Research,</a:t>
            </a:r>
            <a:r>
              <a:rPr lang="en-US" sz="1600" dirty="0"/>
              <a:t> 2009 (44:2, Part I): 359-378.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/>
              <a:t>Ovretveit J., Bate P., Cleary P., Cretin S., Gustafson D., </a:t>
            </a:r>
            <a:r>
              <a:rPr lang="en-US" sz="1600" dirty="0" err="1"/>
              <a:t>McInnes</a:t>
            </a:r>
            <a:r>
              <a:rPr lang="en-US" sz="1600" dirty="0"/>
              <a:t> K., McLeod H., Molfenter T., Plsek P., Robert G., </a:t>
            </a:r>
            <a:r>
              <a:rPr lang="en-US" sz="1600" dirty="0" err="1"/>
              <a:t>Shortell</a:t>
            </a:r>
            <a:r>
              <a:rPr lang="en-US" sz="1600" dirty="0"/>
              <a:t> S., Wilson T.  Quality </a:t>
            </a:r>
            <a:r>
              <a:rPr lang="en-US" sz="1600" dirty="0" err="1"/>
              <a:t>collaboratives</a:t>
            </a:r>
            <a:r>
              <a:rPr lang="en-US" sz="1600" dirty="0"/>
              <a:t>: lessons from research.  </a:t>
            </a:r>
            <a:r>
              <a:rPr lang="en-US" sz="1600" i="1" dirty="0"/>
              <a:t>Quality and Safety in Health Care</a:t>
            </a:r>
            <a:r>
              <a:rPr lang="en-US" sz="1600" dirty="0"/>
              <a:t> 2002; 11(4):345-351.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err="1"/>
              <a:t>Schonlau</a:t>
            </a:r>
            <a:r>
              <a:rPr lang="en-US" sz="1600" dirty="0"/>
              <a:t> M. et al. Evaluation of a Quality Improvement Collaborative in Asthma Care: Does it Improve Processes and Outcomes of Care?  </a:t>
            </a:r>
            <a:r>
              <a:rPr lang="en-US" sz="1600" i="1" dirty="0"/>
              <a:t>Annals of Family Medicine</a:t>
            </a:r>
            <a:r>
              <a:rPr lang="en-US" sz="1600" dirty="0"/>
              <a:t> 2005;3:200-208.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/>
              <a:t>Wilson T., Berwick DM., Cleary PD.  What Do Collaborative Improvement Projects Do?  Experience from Seven Countries. </a:t>
            </a:r>
            <a:r>
              <a:rPr lang="en-US" sz="1600" i="1" dirty="0"/>
              <a:t> Joint Commission Journal on Quality and Safety </a:t>
            </a:r>
            <a:r>
              <a:rPr lang="en-US" sz="1600" dirty="0"/>
              <a:t>2003; 29(2):85-93.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6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altLang="es-CO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Referências </a:t>
            </a:r>
          </a:p>
        </p:txBody>
      </p:sp>
    </p:spTree>
    <p:extLst>
      <p:ext uri="{BB962C8B-B14F-4D97-AF65-F5344CB8AC3E}">
        <p14:creationId xmlns:p14="http://schemas.microsoft.com/office/powerpoint/2010/main" val="2504733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00200" y="53340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http://www.ihi.org/education/ihiopenschool/Pages/default.aspx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626698" cy="37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4"/>
          <p:cNvSpPr>
            <a:spLocks noGrp="1"/>
          </p:cNvSpPr>
          <p:nvPr>
            <p:ph idx="4294967295"/>
          </p:nvPr>
        </p:nvSpPr>
        <p:spPr>
          <a:xfrm>
            <a:off x="0" y="1752600"/>
            <a:ext cx="7772400" cy="4419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VE" altLang="pt-B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Segura, Oportuna, Eficiente, Eficaz, Equitativo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VE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056384" y="2564326"/>
            <a:ext cx="4954016" cy="2845874"/>
            <a:chOff x="1478122" y="1034733"/>
            <a:chExt cx="6478254" cy="352666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8980"/>
            <a:stretch/>
          </p:blipFill>
          <p:spPr bwMode="auto">
            <a:xfrm>
              <a:off x="2987823" y="2042543"/>
              <a:ext cx="3790855" cy="2518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3491880" y="1034733"/>
              <a:ext cx="2592288" cy="800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Experiência do </a:t>
              </a:r>
              <a:b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Cuidado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197544" y="3645024"/>
              <a:ext cx="1758832" cy="800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Custo</a:t>
              </a:r>
            </a:p>
            <a:p>
              <a:pPr algn="ctr"/>
              <a:r>
                <a:rPr lang="pt-BR" b="1" i="1" dirty="0" err="1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Percapita</a:t>
              </a:r>
              <a:endParaRPr lang="pt-BR" b="1" i="1" dirty="0">
                <a:solidFill>
                  <a:srgbClr val="28508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478122" y="3645024"/>
              <a:ext cx="1941750" cy="800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Saúde da </a:t>
              </a:r>
            </a:p>
            <a:p>
              <a:pPr algn="ctr"/>
              <a:r>
                <a:rPr lang="pt-BR" b="1" dirty="0">
                  <a:solidFill>
                    <a:srgbClr val="285084"/>
                  </a:solidFill>
                  <a:latin typeface="Arial" pitchFamily="34" charset="0"/>
                  <a:cs typeface="Arial" pitchFamily="34" charset="0"/>
                </a:rPr>
                <a:t>População</a:t>
              </a:r>
            </a:p>
          </p:txBody>
        </p:sp>
      </p:grpSp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4090348" y="4393894"/>
            <a:ext cx="9906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VE" altLang="pt-BR" sz="1400" dirty="0">
                <a:latin typeface="Arial" panose="020B0604020202020204" pitchFamily="34" charset="0"/>
              </a:rPr>
              <a:t>Centrada no paciente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23396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44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Triplo Objetivo (Triple </a:t>
            </a:r>
            <a:r>
              <a:rPr lang="pt-BR" dirty="0" err="1"/>
              <a:t>Aim</a:t>
            </a:r>
            <a:r>
              <a:rPr lang="pt-BR" dirty="0"/>
              <a:t>)</a:t>
            </a:r>
          </a:p>
        </p:txBody>
      </p:sp>
      <p:sp>
        <p:nvSpPr>
          <p:cNvPr id="2" name="Chave esquerda 1"/>
          <p:cNvSpPr/>
          <p:nvPr/>
        </p:nvSpPr>
        <p:spPr>
          <a:xfrm rot="16200000">
            <a:off x="4191000" y="-533400"/>
            <a:ext cx="723900" cy="5524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4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1" y="304800"/>
            <a:ext cx="7439857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 eaLnBrk="1" latinLnBrk="0" hangingPunct="1">
              <a:buNone/>
              <a:defRPr sz="4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Missão do Projeto Saude Bucal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43000" y="25146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88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30163"/>
            <a:ext cx="8001000" cy="114300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Missão do Projeto </a:t>
            </a:r>
            <a:r>
              <a:rPr lang="pt-BR" dirty="0"/>
              <a:t>Novo modelo de prestação de serviço em odontologia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4040188" cy="639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B0F0"/>
                </a:solidFill>
              </a:rPr>
              <a:t>Indicadores de Resultado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1. 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4294967295"/>
          </p:nvPr>
        </p:nvSpPr>
        <p:spPr>
          <a:xfrm>
            <a:off x="5102225" y="1143000"/>
            <a:ext cx="4041775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B0F0"/>
                </a:solidFill>
              </a:rPr>
              <a:t>Indicadores de Processo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294967295"/>
          </p:nvPr>
        </p:nvSpPr>
        <p:spPr>
          <a:xfrm>
            <a:off x="5407025" y="1752600"/>
            <a:ext cx="3736975" cy="14938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000" dirty="0"/>
              <a:t>2.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97426" y="324643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400" b="1" dirty="0">
                <a:solidFill>
                  <a:srgbClr val="00B0F0"/>
                </a:solidFill>
                <a:latin typeface="+mn-lt"/>
              </a:rPr>
              <a:t>Indicadores Balanceados</a:t>
            </a:r>
          </a:p>
          <a:p>
            <a:pPr>
              <a:spcBef>
                <a:spcPct val="20000"/>
              </a:spcBef>
            </a:pPr>
            <a:r>
              <a:rPr lang="pt-BR" sz="2000" dirty="0">
                <a:latin typeface="+mn-lt"/>
              </a:rPr>
              <a:t>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9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828802"/>
            <a:ext cx="8382000" cy="277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sz="2400" b="1" u="sng" dirty="0">
                <a:latin typeface="Trebuchet MS" pitchFamily="34" charset="0"/>
              </a:rPr>
              <a:t>O OBJETIVO do projeto:</a:t>
            </a:r>
          </a:p>
          <a:p>
            <a:r>
              <a:rPr lang="pt-BR" sz="2400" dirty="0">
                <a:latin typeface="Trebuchet MS" pitchFamily="34" charset="0"/>
              </a:rPr>
              <a:t>Não é apenas um vago desejo de fazer melhor</a:t>
            </a:r>
          </a:p>
          <a:p>
            <a:r>
              <a:rPr lang="pt-BR" sz="2400" dirty="0">
                <a:latin typeface="Trebuchet MS" pitchFamily="34" charset="0"/>
              </a:rPr>
              <a:t>É um compromisso de atingir uma melhoria mensurável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latin typeface="Trebuchet MS" pitchFamily="34" charset="0"/>
              </a:rPr>
              <a:t>Em um específico </a:t>
            </a:r>
            <a:r>
              <a:rPr lang="pt-BR" sz="2400" b="1" i="1" dirty="0">
                <a:solidFill>
                  <a:srgbClr val="006564"/>
                </a:solidFill>
                <a:latin typeface="Trebuchet MS" pitchFamily="34" charset="0"/>
              </a:rPr>
              <a:t>sistema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latin typeface="Trebuchet MS" pitchFamily="34" charset="0"/>
              </a:rPr>
              <a:t>Dentro de um </a:t>
            </a:r>
            <a:r>
              <a:rPr lang="pt-BR" sz="2400" b="1" i="1" dirty="0">
                <a:solidFill>
                  <a:srgbClr val="006564"/>
                </a:solidFill>
                <a:latin typeface="Trebuchet MS" pitchFamily="34" charset="0"/>
              </a:rPr>
              <a:t>prazo</a:t>
            </a:r>
            <a:r>
              <a:rPr lang="pt-BR" sz="2400" b="1" i="1" dirty="0">
                <a:solidFill>
                  <a:srgbClr val="009900"/>
                </a:solidFill>
                <a:latin typeface="Trebuchet MS" pitchFamily="34" charset="0"/>
              </a:rPr>
              <a:t> </a:t>
            </a:r>
            <a:r>
              <a:rPr lang="pt-BR" sz="2400" dirty="0">
                <a:latin typeface="Trebuchet MS" pitchFamily="34" charset="0"/>
              </a:rPr>
              <a:t>definido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latin typeface="Trebuchet MS" pitchFamily="34" charset="0"/>
              </a:rPr>
              <a:t>Com uma </a:t>
            </a:r>
            <a:r>
              <a:rPr lang="pt-BR" sz="2400" b="1" i="1" dirty="0">
                <a:solidFill>
                  <a:srgbClr val="006564"/>
                </a:solidFill>
                <a:latin typeface="Trebuchet MS" pitchFamily="34" charset="0"/>
              </a:rPr>
              <a:t>meta</a:t>
            </a:r>
            <a:r>
              <a:rPr lang="pt-BR" sz="2400" b="1" i="1" dirty="0">
                <a:solidFill>
                  <a:srgbClr val="009900"/>
                </a:solidFill>
                <a:latin typeface="Trebuchet MS" pitchFamily="34" charset="0"/>
              </a:rPr>
              <a:t> </a:t>
            </a:r>
            <a:r>
              <a:rPr lang="pt-BR" sz="2400" dirty="0">
                <a:latin typeface="Trebuchet MS" pitchFamily="34" charset="0"/>
              </a:rPr>
              <a:t>numérica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 defTabSz="914400" eaLnBrk="1" latinLnBrk="0" hangingPunct="1">
              <a:buNone/>
              <a:defRPr sz="3200" b="0">
                <a:solidFill>
                  <a:srgbClr val="0B0B0B"/>
                </a:solidFill>
                <a:latin typeface="Trebuchet MS" pitchFamily="34" charset="0"/>
                <a:ea typeface="ＭＳ Ｐゴシック" pitchFamily="34" charset="-128"/>
                <a:cs typeface="+mj-cs"/>
              </a:defRPr>
            </a:lvl1pPr>
          </a:lstStyle>
          <a:p>
            <a:r>
              <a:rPr lang="pt-BR" altLang="en-US" dirty="0"/>
              <a:t>O que estamos tentando realizar?</a:t>
            </a:r>
            <a:endParaRPr lang="pt-B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blackWhite">
          <a:xfrm>
            <a:off x="457200" y="1220450"/>
            <a:ext cx="4648200" cy="1446550"/>
          </a:xfrm>
          <a:prstGeom prst="rect">
            <a:avLst/>
          </a:prstGeom>
          <a:solidFill>
            <a:srgbClr val="006564"/>
          </a:solidFill>
          <a:ln w="28575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dirty="0">
                <a:solidFill>
                  <a:schemeClr val="bg1"/>
                </a:solidFill>
                <a:latin typeface="Trebuchet MS" pitchFamily="34" charset="0"/>
              </a:rPr>
              <a:t>“Esperança” não é um plano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blackWhite">
          <a:xfrm>
            <a:off x="3581400" y="4419600"/>
            <a:ext cx="5334003" cy="1446550"/>
          </a:xfrm>
          <a:prstGeom prst="rect">
            <a:avLst/>
          </a:prstGeom>
          <a:solidFill>
            <a:srgbClr val="006564"/>
          </a:solidFill>
          <a:ln w="28575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dirty="0">
                <a:solidFill>
                  <a:schemeClr val="bg1"/>
                </a:solidFill>
                <a:latin typeface="Trebuchet MS" pitchFamily="34" charset="0"/>
              </a:rPr>
              <a:t>“Daqui um pouco” não é um tempo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blackWhite">
          <a:xfrm>
            <a:off x="2057400" y="2895600"/>
            <a:ext cx="4572000" cy="1446550"/>
          </a:xfrm>
          <a:prstGeom prst="rect">
            <a:avLst/>
          </a:prstGeom>
          <a:solidFill>
            <a:srgbClr val="006564"/>
          </a:solidFill>
          <a:ln w="28575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 dirty="0">
                <a:solidFill>
                  <a:schemeClr val="bg1"/>
                </a:solidFill>
                <a:latin typeface="Trebuchet MS" pitchFamily="34" charset="0"/>
              </a:rPr>
              <a:t>“Um </a:t>
            </a:r>
            <a:r>
              <a:rPr lang="pt-BR" sz="4400" dirty="0" err="1">
                <a:solidFill>
                  <a:schemeClr val="bg1"/>
                </a:solidFill>
                <a:latin typeface="Trebuchet MS" pitchFamily="34" charset="0"/>
              </a:rPr>
              <a:t>mucado</a:t>
            </a:r>
            <a:r>
              <a:rPr lang="pt-BR" sz="4400" dirty="0">
                <a:solidFill>
                  <a:schemeClr val="bg1"/>
                </a:solidFill>
                <a:latin typeface="Trebuchet MS" pitchFamily="34" charset="0"/>
              </a:rPr>
              <a:t>” não é um número</a:t>
            </a:r>
          </a:p>
        </p:txBody>
      </p:sp>
    </p:spTree>
    <p:extLst>
      <p:ext uri="{BB962C8B-B14F-4D97-AF65-F5344CB8AC3E}">
        <p14:creationId xmlns:p14="http://schemas.microsoft.com/office/powerpoint/2010/main" val="3819786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II</a:t>
            </a:r>
            <a:r>
              <a:rPr lang="pt-BR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Conteúdo técnico</a:t>
            </a:r>
            <a:endParaRPr lang="pt-B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Melhores práticas</a:t>
            </a:r>
          </a:p>
          <a:p>
            <a:r>
              <a:rPr lang="pt-BR" dirty="0"/>
              <a:t>DD</a:t>
            </a:r>
          </a:p>
          <a:p>
            <a:r>
              <a:rPr lang="pt-BR" dirty="0"/>
              <a:t>Pacote de mudanças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908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304800" y="14941"/>
            <a:ext cx="8521291" cy="74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defTabSz="914400" eaLnBrk="1" latinLnBrk="0" hangingPunct="1">
              <a:buNone/>
              <a:defRPr sz="44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en-US" dirty="0"/>
              <a:t>Business case Uni</a:t>
            </a:r>
            <a:r>
              <a:rPr lang="en-US" altLang="en-US" dirty="0" err="1"/>
              <a:t>odonto</a:t>
            </a:r>
            <a:r>
              <a:rPr lang="en-US" altLang="en-US" dirty="0"/>
              <a:t> </a:t>
            </a:r>
            <a:r>
              <a:rPr lang="x-none" altLang="en-US" dirty="0"/>
              <a:t>Jaboticabal </a:t>
            </a:r>
            <a:endParaRPr lang="en-US" altLang="en-US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83109127"/>
              </p:ext>
            </p:extLst>
          </p:nvPr>
        </p:nvGraphicFramePr>
        <p:xfrm>
          <a:off x="990600" y="1219200"/>
          <a:ext cx="6705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 rot="16200000">
            <a:off x="228092" y="3048508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890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FB747658DDA4AAE05D68F990C63EF" ma:contentTypeVersion="8" ma:contentTypeDescription="Create a new document." ma:contentTypeScope="" ma:versionID="4f59d1676eb4fcfd3488cb55735c3f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c37901602a3e2ba5ec7d8339d7d3b2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1F15-10C4-4EB0-AE29-5E85F33FA5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50D517-6A37-4740-9324-A548CB7DD35F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819497E-4575-492E-9ADC-C1D7D0F10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16943</TotalTime>
  <Words>1440</Words>
  <Application>Microsoft Office PowerPoint</Application>
  <PresentationFormat>Apresentação na tela (4:3)</PresentationFormat>
  <Paragraphs>253</Paragraphs>
  <Slides>31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Novo modelo de prestação de serviço em odontologia</vt:lpstr>
      <vt:lpstr>I. Missão e objetivos II. Conteúdo técnico (evidencia clínica e DD e pacote de mudanças) III. Teoria da Implantação (BTS)-linha do tempo IV. Estratégia de medição V. Publicação e Disseminação</vt:lpstr>
      <vt:lpstr>I. Missão e objetivos</vt:lpstr>
      <vt:lpstr>Apresentação do PowerPoint</vt:lpstr>
      <vt:lpstr>Apresentação do PowerPoint</vt:lpstr>
      <vt:lpstr>Missão do Projeto Novo modelo de prestação de serviço em odontologia</vt:lpstr>
      <vt:lpstr>Apresentação do PowerPoint</vt:lpstr>
      <vt:lpstr>II. Conteúdo técnico</vt:lpstr>
      <vt:lpstr>Apresentação do PowerPoint</vt:lpstr>
      <vt:lpstr>Apresentação do PowerPoint</vt:lpstr>
      <vt:lpstr>Apresentação do PowerPoint</vt:lpstr>
      <vt:lpstr>Pacote de mudanças</vt:lpstr>
      <vt:lpstr>Apresentação do PowerPoint</vt:lpstr>
      <vt:lpstr>Reuniões virtuais</vt:lpstr>
      <vt:lpstr>Apresentação do PowerPoint</vt:lpstr>
      <vt:lpstr>V. Publicação e Disseminação –  Agosto de 2016 a Agosto de 2017 </vt:lpstr>
      <vt:lpstr>Apresentação do PowerPoint</vt:lpstr>
      <vt:lpstr>Apresentação do PowerPoint</vt:lpstr>
      <vt:lpstr>Se queremos mudar...</vt:lpstr>
      <vt:lpstr>Apresentação do PowerPoint</vt:lpstr>
      <vt:lpstr>Apresentação do PowerPoint</vt:lpstr>
      <vt:lpstr>Dois Tipos de Conhecimento Necessários para Melhoria</vt:lpstr>
      <vt:lpstr>Conhecimento para Melhoria</vt:lpstr>
      <vt:lpstr>Mudança e Melhoria</vt:lpstr>
      <vt:lpstr>Termo de compromisso</vt:lpstr>
      <vt:lpstr>Questão 2: Indicadores</vt:lpstr>
      <vt:lpstr>Questão 3: Mudanças</vt:lpstr>
      <vt:lpstr>Apresentação do PowerPoint</vt:lpstr>
      <vt:lpstr>Para informações adicionais</vt:lpstr>
      <vt:lpstr>Referências </vt:lpstr>
      <vt:lpstr>Apresentação do PowerPoint</vt:lpstr>
    </vt:vector>
  </TitlesOfParts>
  <Company>SCOVILLE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</dc:creator>
  <cp:lastModifiedBy>Leonardo Fernandes Ferreira</cp:lastModifiedBy>
  <cp:revision>614</cp:revision>
  <cp:lastPrinted>2000-09-26T17:41:34Z</cp:lastPrinted>
  <dcterms:created xsi:type="dcterms:W3CDTF">2007-09-26T15:50:52Z</dcterms:created>
  <dcterms:modified xsi:type="dcterms:W3CDTF">2016-04-20T20:50:04Z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0x0101005A9FB747658DDA4AAE05D68F990C63EF</vt:lpwstr>
  </property>
</Properties>
</file>