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1" r:id="rId2"/>
    <p:sldMasterId id="2147483668" r:id="rId3"/>
  </p:sldMasterIdLst>
  <p:notesMasterIdLst>
    <p:notesMasterId r:id="rId5"/>
  </p:notesMasterIdLst>
  <p:sldIdLst>
    <p:sldId id="693" r:id="rId4"/>
  </p:sldIdLst>
  <p:sldSz cx="18286413" cy="10287000"/>
  <p:notesSz cx="6858000" cy="9144000"/>
  <p:custDataLst>
    <p:tags r:id="rId6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6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44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BC"/>
    <a:srgbClr val="6D983F"/>
    <a:srgbClr val="8CBB59"/>
    <a:srgbClr val="006E89"/>
    <a:srgbClr val="DF4F3B"/>
    <a:srgbClr val="007373"/>
    <a:srgbClr val="00A5CC"/>
    <a:srgbClr val="0679A9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6357" autoAdjust="0"/>
  </p:normalViewPr>
  <p:slideViewPr>
    <p:cSldViewPr>
      <p:cViewPr varScale="1">
        <p:scale>
          <a:sx n="43" d="100"/>
          <a:sy n="43" d="100"/>
        </p:scale>
        <p:origin x="870" y="60"/>
      </p:cViewPr>
      <p:guideLst>
        <p:guide orient="horz" pos="1244"/>
        <p:guide orient="horz"/>
        <p:guide pos="1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[Monit_AR março_20consolidado.xlsx]STATUS!Tabela dinâmica1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/>
              <a:t>STATUS FASES COM PRAZO ATÉ MARÇO/20</a:t>
            </a:r>
          </a:p>
        </c:rich>
      </c:tx>
      <c:layout>
        <c:manualLayout>
          <c:xMode val="edge"/>
          <c:yMode val="edge"/>
          <c:x val="0.17305555555555552"/>
          <c:y val="0.109069699620880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in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0118110236220471E-3"/>
              <c:y val="-2.706474190726176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in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0118110236220471E-3"/>
              <c:y val="-2.706474190726176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in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2.0118110236220471E-3"/>
              <c:y val="-2.706474190726176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9114216972878393"/>
          <c:y val="0.22985673665791775"/>
          <c:w val="0.39541929133858267"/>
          <c:h val="0.65903215223097111"/>
        </c:manualLayout>
      </c:layout>
      <c:pieChart>
        <c:varyColors val="1"/>
        <c:ser>
          <c:idx val="0"/>
          <c:order val="0"/>
          <c:tx>
            <c:strRef>
              <c:f>STATUS!$B$3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BC-4E6F-B48D-57F2AAF7022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BC-4E6F-B48D-57F2AAF70225}"/>
              </c:ext>
            </c:extLst>
          </c:dPt>
          <c:dPt>
            <c:idx val="2"/>
            <c:bubble3D val="0"/>
            <c:spPr>
              <a:solidFill>
                <a:srgbClr val="00C0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BC-4E6F-B48D-57F2AAF702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BC-4E6F-B48D-57F2AAF70225}"/>
              </c:ext>
            </c:extLst>
          </c:dPt>
          <c:dLbls>
            <c:dLbl>
              <c:idx val="0"/>
              <c:layout>
                <c:manualLayout>
                  <c:x val="-7.3173462923965218E-2"/>
                  <c:y val="-0.2255926378213866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BC-4E6F-B48D-57F2AAF70225}"/>
                </c:ext>
              </c:extLst>
            </c:dLbl>
            <c:dLbl>
              <c:idx val="1"/>
              <c:layout>
                <c:manualLayout>
                  <c:x val="3.055729292459285E-2"/>
                  <c:y val="2.143912510574370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BC-4E6F-B48D-57F2AAF70225}"/>
                </c:ext>
              </c:extLst>
            </c:dLbl>
            <c:dLbl>
              <c:idx val="2"/>
              <c:layout>
                <c:manualLayout>
                  <c:x val="-2.0118110236220471E-3"/>
                  <c:y val="-2.70647419072617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BC-4E6F-B48D-57F2AAF70225}"/>
                </c:ext>
              </c:extLst>
            </c:dLbl>
            <c:dLbl>
              <c:idx val="3"/>
              <c:layout>
                <c:manualLayout>
                  <c:x val="1.4822206723557316E-2"/>
                  <c:y val="-6.11048166929646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BC-4E6F-B48D-57F2AAF70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STATUS!$A$4:$A$8</c:f>
              <c:strCache>
                <c:ptCount val="4"/>
                <c:pt idx="0">
                  <c:v>Concluído</c:v>
                </c:pt>
                <c:pt idx="1">
                  <c:v>Em execução</c:v>
                </c:pt>
                <c:pt idx="2">
                  <c:v>Não iniciado</c:v>
                </c:pt>
                <c:pt idx="3">
                  <c:v>Reprogramado</c:v>
                </c:pt>
              </c:strCache>
            </c:strRef>
          </c:cat>
          <c:val>
            <c:numRef>
              <c:f>STATUS!$B$4:$B$8</c:f>
              <c:numCache>
                <c:formatCode>General</c:formatCode>
                <c:ptCount val="4"/>
                <c:pt idx="0">
                  <c:v>32</c:v>
                </c:pt>
                <c:pt idx="1">
                  <c:v>6</c:v>
                </c:pt>
                <c:pt idx="2">
                  <c:v>2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BC-4E6F-B48D-57F2AAF7022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17/06/2020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8286413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430" y="898525"/>
            <a:ext cx="15155787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0" y="9391972"/>
            <a:ext cx="18286413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2" y="-13923"/>
            <a:ext cx="18286413" cy="102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3969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8286413" cy="1687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95759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2" y="-13923"/>
            <a:ext cx="18286413" cy="102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6062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8286413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430" y="898525"/>
            <a:ext cx="15155787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0" y="9391972"/>
            <a:ext cx="18286413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89" y="-13923"/>
            <a:ext cx="18278899" cy="102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8883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8286413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430" y="898525"/>
            <a:ext cx="15155787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0" y="9391972"/>
            <a:ext cx="18286413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Uma imagem contendo verde, mesa, mulher, camisa&#10;&#10;Descrição gerada automaticamente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" y="-16039"/>
            <a:ext cx="18286413" cy="103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9938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0076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71060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8286413" cy="1687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42184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2" y="-13923"/>
            <a:ext cx="18286413" cy="102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8993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8286413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430" y="898525"/>
            <a:ext cx="15155787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0" y="9391972"/>
            <a:ext cx="18286413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Uma imagem contendo verde, mesa, mulher, camisa&#10;&#10;Descrição gerada automaticamente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" y="-16039"/>
            <a:ext cx="18286413" cy="103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8286413" cy="147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5388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2" y="-13923"/>
            <a:ext cx="18286413" cy="102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8286413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430" y="898525"/>
            <a:ext cx="15155787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0" y="9391972"/>
            <a:ext cx="18286413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89" y="-13923"/>
            <a:ext cx="18278899" cy="102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846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8286413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430" y="898525"/>
            <a:ext cx="15155787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0" y="9391972"/>
            <a:ext cx="18286413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Uma imagem contendo verde, mesa, mulher, camisa&#10;&#10;Descrição gerada automaticamente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" y="-16039"/>
            <a:ext cx="18286413" cy="103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198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40973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18286412" cy="126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453" y="9680005"/>
            <a:ext cx="2135175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55" r:id="rId3"/>
    <p:sldLayoutId id="2147483660" r:id="rId4"/>
    <p:sldLayoutId id="2147483656" r:id="rId5"/>
    <p:sldLayoutId id="2147483658" r:id="rId6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453" y="9680005"/>
            <a:ext cx="2135175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03509CB-F6FF-479B-880E-3C6402B30E8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6413" cy="16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0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453" y="9680005"/>
            <a:ext cx="2135175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03509CB-F6FF-479B-880E-3C6402B30E8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6413" cy="16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9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3">
            <a:extLst>
              <a:ext uri="{FF2B5EF4-FFF2-40B4-BE49-F238E27FC236}">
                <a16:creationId xmlns:a16="http://schemas.microsoft.com/office/drawing/2014/main" id="{AB70D811-CB4C-4BB5-8EBD-E855C46BF710}"/>
              </a:ext>
            </a:extLst>
          </p:cNvPr>
          <p:cNvSpPr txBox="1"/>
          <p:nvPr/>
        </p:nvSpPr>
        <p:spPr>
          <a:xfrm>
            <a:off x="9158027" y="8527876"/>
            <a:ext cx="6858637" cy="830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accent1"/>
                </a:solidFill>
              </a:rPr>
              <a:t>Não iniciado e em execução: fase dentro do prazo</a:t>
            </a:r>
          </a:p>
          <a:p>
            <a:r>
              <a:rPr lang="pt-BR" sz="2400" b="1" dirty="0">
                <a:solidFill>
                  <a:schemeClr val="accent1"/>
                </a:solidFill>
              </a:rPr>
              <a:t>Reprogramado: definido novo prazo para a fase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EDF70D93-2CCE-4C6D-850F-4B7C24ED51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531014"/>
              </p:ext>
            </p:extLst>
          </p:nvPr>
        </p:nvGraphicFramePr>
        <p:xfrm>
          <a:off x="1942406" y="1543100"/>
          <a:ext cx="12165222" cy="8163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4989081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2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Personalizar design">
  <a:themeElements>
    <a:clrScheme name="Expertise  - paleta 1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797B7E"/>
      </a:accent1>
      <a:accent2>
        <a:srgbClr val="DF4F3B"/>
      </a:accent2>
      <a:accent3>
        <a:srgbClr val="009999"/>
      </a:accent3>
      <a:accent4>
        <a:srgbClr val="0679A3"/>
      </a:accent4>
      <a:accent5>
        <a:srgbClr val="FFC000"/>
      </a:accent5>
      <a:accent6>
        <a:srgbClr val="00C0BC"/>
      </a:accent6>
      <a:hlink>
        <a:srgbClr val="0679A3"/>
      </a:hlink>
      <a:folHlink>
        <a:srgbClr val="7030A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10949</TotalTime>
  <Words>38</Words>
  <Application>Microsoft Office PowerPoint</Application>
  <PresentationFormat>Personalizar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2_Personalizar design</vt:lpstr>
      <vt:lpstr>3_Personalizar design</vt:lpstr>
      <vt:lpstr>4_Personalizar design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Juliana Menezes Peixoto Dib</cp:lastModifiedBy>
  <cp:revision>1049</cp:revision>
  <dcterms:created xsi:type="dcterms:W3CDTF">2016-01-16T10:55:01Z</dcterms:created>
  <dcterms:modified xsi:type="dcterms:W3CDTF">2020-06-17T20:56:52Z</dcterms:modified>
</cp:coreProperties>
</file>