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274" r:id="rId10"/>
  </p:sldIdLst>
  <p:sldSz cx="9144000" cy="5143500" type="screen16x9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F6DB5"/>
    <a:srgbClr val="00CCFF"/>
    <a:srgbClr val="8889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 autoAdjust="0"/>
    <p:restoredTop sz="94280" autoAdjust="0"/>
  </p:normalViewPr>
  <p:slideViewPr>
    <p:cSldViewPr>
      <p:cViewPr varScale="1">
        <p:scale>
          <a:sx n="92" d="100"/>
          <a:sy n="92" d="100"/>
        </p:scale>
        <p:origin x="-114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36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BE0E-5566-4A31-B7DB-C1F0E5CF5D1C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B3873-AFB7-433F-AA9B-9162EC44BA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37940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141EE-639C-4266-A232-50ADE7F32BE5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46998-BF2D-4703-8EAB-A8E3F6548E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8492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6998-BF2D-4703-8EAB-A8E3F6548E6F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81853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6998-BF2D-4703-8EAB-A8E3F6548E6F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8185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/>
              <a:t>Outubro/2016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40B-F3C9-4E9E-83B8-A3A2A182A1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71086276"/>
      </p:ext>
    </p:extLst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5567"/>
            <a:ext cx="8229600" cy="367905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7AA1-2E3C-4AB2-B65B-A67542428E30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40B-F3C9-4E9E-83B8-A3A2A182A1D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33971"/>
            <a:ext cx="6923112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xmlns="" val="2110738589"/>
      </p:ext>
    </p:extLst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7AA1-2E3C-4AB2-B65B-A67542428E30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40B-F3C9-4E9E-83B8-A3A2A182A1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1707392"/>
      </p:ext>
    </p:extLst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35645"/>
            <a:ext cx="8229600" cy="2958977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7AA1-2E3C-4AB2-B65B-A67542428E30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40B-F3C9-4E9E-83B8-A3A2A182A1D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33971"/>
            <a:ext cx="6923112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xmlns="" val="163436652"/>
      </p:ext>
    </p:extLst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15566"/>
            <a:ext cx="7772400" cy="341116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7AA1-2E3C-4AB2-B65B-A67542428E30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40B-F3C9-4E9E-83B8-A3A2A182A1D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Espaço Reservado para Título 1"/>
          <p:cNvSpPr txBox="1">
            <a:spLocks/>
          </p:cNvSpPr>
          <p:nvPr userDrawn="1"/>
        </p:nvSpPr>
        <p:spPr>
          <a:xfrm>
            <a:off x="457200" y="133971"/>
            <a:ext cx="6923112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93941792"/>
      </p:ext>
    </p:extLst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843559"/>
            <a:ext cx="4038600" cy="3751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843559"/>
            <a:ext cx="4038600" cy="3751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7AA1-2E3C-4AB2-B65B-A67542428E30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40B-F3C9-4E9E-83B8-A3A2A182A1D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33971"/>
            <a:ext cx="6923112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xmlns="" val="1597607332"/>
      </p:ext>
    </p:extLst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01180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5646"/>
            <a:ext cx="4040188" cy="29589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01180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5646"/>
            <a:ext cx="4041775" cy="29589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7AA1-2E3C-4AB2-B65B-A67542428E30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40B-F3C9-4E9E-83B8-A3A2A182A1D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33971"/>
            <a:ext cx="6923112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xmlns="" val="2582830540"/>
      </p:ext>
    </p:extLst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7AA1-2E3C-4AB2-B65B-A67542428E30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40B-F3C9-4E9E-83B8-A3A2A182A1D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33971"/>
            <a:ext cx="6923112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xmlns="" val="3636437535"/>
      </p:ext>
    </p:extLst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7AA1-2E3C-4AB2-B65B-A67542428E30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40B-F3C9-4E9E-83B8-A3A2A182A1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83206953"/>
      </p:ext>
    </p:extLst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350739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843558"/>
            <a:ext cx="3008313" cy="37510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7AA1-2E3C-4AB2-B65B-A67542428E30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40B-F3C9-4E9E-83B8-A3A2A182A1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70041078"/>
      </p:ext>
    </p:extLst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7AA1-2E3C-4AB2-B65B-A67542428E30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40B-F3C9-4E9E-83B8-A3A2A182A1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47907760"/>
      </p:ext>
    </p:extLst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33971"/>
            <a:ext cx="6923112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843559"/>
            <a:ext cx="8229600" cy="375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77AA1-2E3C-4AB2-B65B-A67542428E30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E740B-F3C9-4E9E-83B8-A3A2A182A1D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0123313-D3DA-459E-9632-8B6C9493B296}"/>
              </a:ext>
            </a:extLst>
          </p:cNvPr>
          <p:cNvSpPr/>
          <p:nvPr userDrawn="1"/>
        </p:nvSpPr>
        <p:spPr>
          <a:xfrm>
            <a:off x="0" y="733697"/>
            <a:ext cx="9144000" cy="4409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001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ipe/>
  </p:transition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467544" y="1275606"/>
            <a:ext cx="6552728" cy="1102519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ANP publica pré-edital da 14ª Rodada </a:t>
            </a: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</a:rPr>
              <a:t>Audiência Pública</a:t>
            </a:r>
            <a:endParaRPr lang="pt-B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23464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Pré-edital </a:t>
            </a:r>
            <a:r>
              <a:rPr lang="pt-BR" b="1" dirty="0" smtClean="0"/>
              <a:t>da 14ª Rodada de Licitações</a:t>
            </a:r>
            <a:endParaRPr lang="pt-BR" b="1" dirty="0"/>
          </a:p>
        </p:txBody>
      </p:sp>
      <p:sp>
        <p:nvSpPr>
          <p:cNvPr id="5" name="Retângulo 4"/>
          <p:cNvSpPr/>
          <p:nvPr/>
        </p:nvSpPr>
        <p:spPr>
          <a:xfrm>
            <a:off x="4355976" y="393990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 smtClean="0"/>
              <a:t>Alberto Machado Neto</a:t>
            </a:r>
          </a:p>
          <a:p>
            <a:r>
              <a:rPr lang="pt-BR" b="1" dirty="0" smtClean="0"/>
              <a:t>Diretor Executivo</a:t>
            </a:r>
          </a:p>
          <a:p>
            <a:r>
              <a:rPr lang="pt-BR" b="1" dirty="0" smtClean="0"/>
              <a:t>Rio de Janeiro, 27 de junho de 2017</a:t>
            </a:r>
            <a:endParaRPr lang="pt-BR" b="1" dirty="0"/>
          </a:p>
        </p:txBody>
      </p:sp>
      <p:pic>
        <p:nvPicPr>
          <p:cNvPr id="6" name="Imagem 5" descr="abimaq_blocad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131590"/>
            <a:ext cx="868362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336510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ítulo 1"/>
          <p:cNvSpPr txBox="1">
            <a:spLocks/>
          </p:cNvSpPr>
          <p:nvPr/>
        </p:nvSpPr>
        <p:spPr>
          <a:xfrm>
            <a:off x="457200" y="133971"/>
            <a:ext cx="6923112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:: SOBRE A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ABIMAQ</a:t>
            </a:r>
          </a:p>
        </p:txBody>
      </p:sp>
      <p:pic>
        <p:nvPicPr>
          <p:cNvPr id="5" name="Imagem 4" descr="abimaq_bloca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31590"/>
            <a:ext cx="868362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56445" y="771550"/>
            <a:ext cx="7192019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spcBef>
                <a:spcPct val="50000"/>
              </a:spcBef>
              <a:buFont typeface="Wingdings" pitchFamily="2" charset="2"/>
              <a:buChar char="ü"/>
            </a:pPr>
            <a:r>
              <a:rPr lang="pt-BR" b="1" dirty="0">
                <a:latin typeface="Calibri" pitchFamily="34" charset="0"/>
              </a:rPr>
              <a:t>Fundação: 1937 </a:t>
            </a:r>
            <a:r>
              <a:rPr lang="pt-BR" b="1" dirty="0" smtClean="0">
                <a:latin typeface="Calibri" pitchFamily="34" charset="0"/>
              </a:rPr>
              <a:t>(80 </a:t>
            </a:r>
            <a:r>
              <a:rPr lang="pt-BR" b="1" dirty="0">
                <a:latin typeface="Calibri" pitchFamily="34" charset="0"/>
              </a:rPr>
              <a:t>anos)</a:t>
            </a:r>
          </a:p>
          <a:p>
            <a:pPr marL="269875" indent="-269875">
              <a:spcBef>
                <a:spcPct val="50000"/>
              </a:spcBef>
              <a:buFont typeface="Wingdings" pitchFamily="2" charset="2"/>
              <a:buChar char="ü"/>
            </a:pPr>
            <a:r>
              <a:rPr lang="pt-BR" b="1" dirty="0">
                <a:latin typeface="Calibri" pitchFamily="34" charset="0"/>
              </a:rPr>
              <a:t>Representa </a:t>
            </a:r>
            <a:r>
              <a:rPr lang="pt-BR" b="1" dirty="0" smtClean="0">
                <a:latin typeface="Calibri" pitchFamily="34" charset="0"/>
              </a:rPr>
              <a:t>um setor com </a:t>
            </a:r>
            <a:r>
              <a:rPr lang="pt-BR" b="1" dirty="0">
                <a:latin typeface="Calibri" pitchFamily="34" charset="0"/>
              </a:rPr>
              <a:t>cerca de 7.500 indústrias</a:t>
            </a:r>
          </a:p>
          <a:p>
            <a:pPr marL="269875" indent="-269875">
              <a:spcBef>
                <a:spcPct val="50000"/>
              </a:spcBef>
              <a:buFont typeface="Wingdings" pitchFamily="2" charset="2"/>
              <a:buChar char="ü"/>
            </a:pPr>
            <a:r>
              <a:rPr lang="pt-BR" b="1" dirty="0">
                <a:latin typeface="Calibri" pitchFamily="34" charset="0"/>
              </a:rPr>
              <a:t>Sede nacional em São Paulo;</a:t>
            </a:r>
          </a:p>
          <a:p>
            <a:pPr marL="269875" indent="-269875">
              <a:spcBef>
                <a:spcPct val="50000"/>
              </a:spcBef>
              <a:buFont typeface="Wingdings" pitchFamily="2" charset="2"/>
              <a:buChar char="ü"/>
            </a:pPr>
            <a:r>
              <a:rPr lang="pt-BR" b="1" dirty="0">
                <a:latin typeface="Calibri" pitchFamily="34" charset="0"/>
              </a:rPr>
              <a:t>Sedes Regionais: RS, SC, PR, PE, MG, RJ, Piracicaba (SP), Rib. Preto (SP), S. J. Campos (SP</a:t>
            </a:r>
            <a:r>
              <a:rPr lang="pt-BR" b="1" dirty="0" smtClean="0">
                <a:latin typeface="Calibri" pitchFamily="34" charset="0"/>
              </a:rPr>
              <a:t>)</a:t>
            </a:r>
          </a:p>
          <a:p>
            <a:pPr marL="269875" indent="-269875">
              <a:spcBef>
                <a:spcPct val="50000"/>
              </a:spcBef>
              <a:buFont typeface="Wingdings" pitchFamily="2" charset="2"/>
              <a:buChar char="ü"/>
            </a:pPr>
            <a:r>
              <a:rPr lang="pt-BR" b="1" dirty="0" smtClean="0">
                <a:latin typeface="Calibri" pitchFamily="34" charset="0"/>
              </a:rPr>
              <a:t> Escritório em Brasília.</a:t>
            </a:r>
            <a:endParaRPr lang="pt-BR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endParaRPr lang="pt-BR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pt-BR" sz="2000" b="1" dirty="0">
              <a:latin typeface="Calibri" pitchFamily="34" charset="0"/>
            </a:endParaRPr>
          </a:p>
        </p:txBody>
      </p:sp>
      <p:pic>
        <p:nvPicPr>
          <p:cNvPr id="7" name="Picture 6" descr="mapa-regionais-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2588" y="2439888"/>
            <a:ext cx="368141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977624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771550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...............................................................</a:t>
            </a:r>
          </a:p>
          <a:p>
            <a:r>
              <a:rPr lang="pt-BR" sz="2400" b="1" dirty="0" smtClean="0"/>
              <a:t>III - para Blocos em Mar, os percentuais mínimos de Conteúdo Local obrigatório serão os seguintes: </a:t>
            </a:r>
          </a:p>
          <a:p>
            <a:pPr marL="514350" indent="-514350">
              <a:buAutoNum type="alphaLcParenR"/>
            </a:pPr>
            <a:r>
              <a:rPr lang="pt-BR" sz="2400" b="1" dirty="0" smtClean="0"/>
              <a:t>Fase de Exploração com mínimo obrigatório global de dezoito por cento; e </a:t>
            </a:r>
          </a:p>
          <a:p>
            <a:pPr marL="514350" indent="-514350">
              <a:buAutoNum type="alphaLcParenR"/>
            </a:pPr>
            <a:r>
              <a:rPr lang="pt-BR" sz="2400" b="1" dirty="0" smtClean="0"/>
              <a:t>Etapa de Desenvolvimento da Produção: </a:t>
            </a:r>
          </a:p>
          <a:p>
            <a:pPr marL="971550" lvl="1" indent="-514350">
              <a:buAutoNum type="alphaLcParenR"/>
            </a:pPr>
            <a:r>
              <a:rPr lang="pt-BR" sz="2400" b="1" dirty="0" smtClean="0"/>
              <a:t>de vinte e cinco por cento para Construção de Poço; </a:t>
            </a:r>
          </a:p>
          <a:p>
            <a:pPr marL="971550" lvl="1" indent="-514350">
              <a:buAutoNum type="alphaLcParenR"/>
            </a:pPr>
            <a:r>
              <a:rPr lang="pt-BR" sz="2400" b="1" dirty="0" smtClean="0"/>
              <a:t>de quarenta por cento para o Sistema de Coleta e Escoamento; e </a:t>
            </a:r>
          </a:p>
          <a:p>
            <a:pPr marL="971550" lvl="1" indent="-514350">
              <a:buAutoNum type="alphaLcParenR"/>
            </a:pPr>
            <a:r>
              <a:rPr lang="pt-BR" sz="2400" b="1" dirty="0" smtClean="0"/>
              <a:t>de vinte e cinco por cento para a Unidade Estacionária de Produção. 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0" y="195486"/>
            <a:ext cx="75608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/>
              <a:t>Resolução CNPE no 7, de 11 de abril de 2017 </a:t>
            </a:r>
            <a:endParaRPr lang="pt-BR" sz="2500" b="1" dirty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771550"/>
            <a:ext cx="8229600" cy="295897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/>
              <a:t>Cláusula 20.1.3 da Minuta do Contrato</a:t>
            </a:r>
          </a:p>
          <a:p>
            <a:pPr algn="just"/>
            <a:r>
              <a:rPr lang="pt-BR" sz="2400" dirty="0" smtClean="0"/>
              <a:t>Na Etapa </a:t>
            </a:r>
            <a:r>
              <a:rPr lang="pt-BR" sz="2400" dirty="0"/>
              <a:t>de Desenvolvimento, ou para cada módulo de Desenvolvimento, no caso de desenvolvimento modular, de Campos em Terra: Conteúdo Local global de 50%, </a:t>
            </a:r>
            <a:r>
              <a:rPr lang="pt-BR" sz="2400" b="1" dirty="0"/>
              <a:t>sendo metade em bens e metade em serviços.</a:t>
            </a:r>
            <a:endParaRPr lang="pt-BR" sz="2400" dirty="0"/>
          </a:p>
          <a:p>
            <a:pPr algn="just"/>
            <a:r>
              <a:rPr lang="pt-BR" sz="2400" b="1" dirty="0" smtClean="0"/>
              <a:t>Justificativa:</a:t>
            </a:r>
          </a:p>
          <a:p>
            <a:pPr lvl="1" algn="just"/>
            <a:r>
              <a:rPr lang="pt-BR" sz="2400" dirty="0" smtClean="0"/>
              <a:t>A </a:t>
            </a:r>
            <a:r>
              <a:rPr lang="pt-BR" sz="2400" dirty="0"/>
              <a:t>medição pelo conteúdo local global sem a separação em bens e serviços excluirá totalmente o fornecimento de bens industriais, pois somente serviços garantem o percentual estabelecido.</a:t>
            </a:r>
          </a:p>
          <a:p>
            <a:pPr algn="just"/>
            <a:endParaRPr lang="pt-BR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PROPOSTA DE ALTERAÇÃO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6923112" cy="42155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pt-BR" sz="2900" b="1" dirty="0" smtClean="0">
                <a:solidFill>
                  <a:schemeClr val="tx1"/>
                </a:solidFill>
              </a:rPr>
              <a:t>     PROPOSTA </a:t>
            </a:r>
            <a:r>
              <a:rPr lang="pt-BR" sz="2900" b="1" dirty="0" smtClean="0">
                <a:solidFill>
                  <a:schemeClr val="tx1"/>
                </a:solidFill>
              </a:rPr>
              <a:t>DE ALTERAÇÃO</a:t>
            </a: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59582"/>
            <a:ext cx="8229600" cy="2958977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t-BR" dirty="0" smtClean="0"/>
              <a:t>Cláusula </a:t>
            </a:r>
            <a:r>
              <a:rPr lang="pt-BR" dirty="0" smtClean="0"/>
              <a:t>20.1.4.c </a:t>
            </a:r>
            <a:r>
              <a:rPr lang="pt-BR" dirty="0" smtClean="0"/>
              <a:t>da Minuta do Contrato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Unidade </a:t>
            </a:r>
            <a:r>
              <a:rPr lang="pt-BR" dirty="0"/>
              <a:t>Estacionária de Produção: 25% do valor total</a:t>
            </a:r>
            <a:r>
              <a:rPr lang="pt-BR" b="1" dirty="0"/>
              <a:t>, sendo, no mínimo, 20% do valor total em bens.</a:t>
            </a:r>
            <a:endParaRPr lang="pt-BR" dirty="0"/>
          </a:p>
          <a:p>
            <a:pPr algn="just"/>
            <a:r>
              <a:rPr lang="pt-BR" b="1" dirty="0" smtClean="0"/>
              <a:t>Justificativa:</a:t>
            </a:r>
          </a:p>
          <a:p>
            <a:pPr lvl="1" algn="just"/>
            <a:r>
              <a:rPr lang="pt-BR" dirty="0" smtClean="0"/>
              <a:t>A </a:t>
            </a:r>
            <a:r>
              <a:rPr lang="pt-BR" dirty="0"/>
              <a:t>medição pelo conteúdo local global sem a separação em bens e serviços excluirá totalmente o fornecimento de bens industriais, pois somente serviços tendem a garantir o percentual estabelecido.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ransition spd="slow"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 PROPOSTA DE ALTERAÇÃO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771550"/>
            <a:ext cx="8229600" cy="295897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/>
              <a:t>Cláusula </a:t>
            </a:r>
            <a:r>
              <a:rPr lang="pt-BR" sz="2400" dirty="0" smtClean="0"/>
              <a:t>20.2 </a:t>
            </a:r>
            <a:r>
              <a:rPr lang="pt-BR" sz="2400" dirty="0" smtClean="0"/>
              <a:t>da Minuta do Contrato</a:t>
            </a:r>
          </a:p>
          <a:p>
            <a:pPr algn="just"/>
            <a:r>
              <a:rPr lang="pt-BR" sz="2000" dirty="0" smtClean="0"/>
              <a:t>O </a:t>
            </a:r>
            <a:r>
              <a:rPr lang="pt-BR" sz="2000" dirty="0"/>
              <a:t>Concessionário deverá assegurar preferência à contratação de Fornecedores Brasileiros, sempre que suas ofertas apresentem condições de preço, prazo e qualidade equivalentes às de fornecedores não brasileiros, </a:t>
            </a:r>
            <a:r>
              <a:rPr lang="pt-BR" sz="2000" b="1" dirty="0"/>
              <a:t>considerados todos os custos de aquisição dos importados.</a:t>
            </a:r>
            <a:endParaRPr lang="pt-BR" sz="2000" dirty="0"/>
          </a:p>
          <a:p>
            <a:pPr algn="just"/>
            <a:r>
              <a:rPr lang="pt-BR" sz="2000" b="1" dirty="0" smtClean="0"/>
              <a:t>Justificativa:</a:t>
            </a:r>
          </a:p>
          <a:p>
            <a:pPr lvl="1" algn="just"/>
            <a:r>
              <a:rPr lang="pt-BR" sz="2000" dirty="0" smtClean="0"/>
              <a:t>Há </a:t>
            </a:r>
            <a:r>
              <a:rPr lang="pt-BR" sz="2000" dirty="0"/>
              <a:t>necessidade de identificar </a:t>
            </a:r>
            <a:r>
              <a:rPr lang="pt-BR" sz="2000" b="1" dirty="0"/>
              <a:t>todos</a:t>
            </a:r>
            <a:r>
              <a:rPr lang="pt-BR" sz="2000" dirty="0"/>
              <a:t> os custos de aquisição dos importados, pois em geral não são considerados os custos de desembaraço e armazenamento aduaneiros, de assistência técnica durante a vida útil do equipamento, o pronto atendimento local, o tempo de reposição de peças e sobressalentes, as exigências de certificação de bens nacionais pelo Inmetro, entre outros, para que a avaliação seja isonômica.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 PROPOSTA DE ALTERAÇÃO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15566"/>
            <a:ext cx="8352928" cy="295897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/>
              <a:t>Cláusula </a:t>
            </a:r>
            <a:r>
              <a:rPr lang="pt-BR" sz="2400" dirty="0" smtClean="0"/>
              <a:t>20.12 </a:t>
            </a:r>
            <a:r>
              <a:rPr lang="pt-BR" sz="2400" dirty="0" smtClean="0"/>
              <a:t>da Minuta do Contrato</a:t>
            </a:r>
          </a:p>
          <a:p>
            <a:pPr algn="just"/>
            <a:r>
              <a:rPr lang="pt-BR" sz="2200" dirty="0" smtClean="0"/>
              <a:t>Caso </a:t>
            </a:r>
            <a:r>
              <a:rPr lang="pt-BR" sz="2200" dirty="0"/>
              <a:t>o Concessionário não demonstre que incluiu Fornecedores Brasileiros </a:t>
            </a:r>
            <a:r>
              <a:rPr lang="pt-BR" sz="2200" dirty="0" smtClean="0"/>
              <a:t>existente e comprovadamente </a:t>
            </a:r>
            <a:r>
              <a:rPr lang="pt-BR" sz="2200" dirty="0"/>
              <a:t>qualificados entre as empresas convidadas, </a:t>
            </a:r>
            <a:r>
              <a:rPr lang="pt-BR" sz="2200" b="1" dirty="0"/>
              <a:t>a multa devida será acrescida em 20%.</a:t>
            </a:r>
          </a:p>
          <a:p>
            <a:pPr algn="just"/>
            <a:r>
              <a:rPr lang="pt-BR" sz="2200" dirty="0" smtClean="0"/>
              <a:t>Justificativa:</a:t>
            </a:r>
          </a:p>
          <a:p>
            <a:pPr lvl="1" algn="just"/>
            <a:r>
              <a:rPr lang="pt-BR" sz="2200" dirty="0" smtClean="0"/>
              <a:t>Como </a:t>
            </a:r>
            <a:r>
              <a:rPr lang="pt-BR" sz="2200" dirty="0"/>
              <a:t>o item a) da Cláusula 20.3 indica que os procedimentos de contratação de bens e serviços direcionados ao atendimento do objeto deste Contrato </a:t>
            </a:r>
            <a:r>
              <a:rPr lang="pt-BR" sz="2200" b="1" dirty="0"/>
              <a:t>deverão i</a:t>
            </a:r>
            <a:r>
              <a:rPr lang="pt-PT" sz="2200" b="1" dirty="0"/>
              <a:t>ncluir Fornecedores Brasileiros </a:t>
            </a:r>
            <a:r>
              <a:rPr lang="pt-PT" sz="2200" dirty="0"/>
              <a:t>entre os Fornecedores convidados a apresentar propostas, torna-se necessário adicionar uma consequência quando do seu não cumprimento;</a:t>
            </a:r>
            <a:endParaRPr lang="pt-BR" sz="2200" dirty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 PROPOSTA DE ALTERAÇÃO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7574"/>
            <a:ext cx="8229600" cy="295897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/>
              <a:t>Cláusula </a:t>
            </a:r>
            <a:r>
              <a:rPr lang="pt-BR" sz="2400" dirty="0" smtClean="0"/>
              <a:t>24.3 </a:t>
            </a:r>
            <a:r>
              <a:rPr lang="pt-BR" sz="2400" dirty="0" smtClean="0"/>
              <a:t>da Minuta do Contrato</a:t>
            </a:r>
          </a:p>
          <a:p>
            <a:pPr algn="just"/>
            <a:r>
              <a:rPr lang="pt-BR" sz="2000" dirty="0" smtClean="0"/>
              <a:t>De </a:t>
            </a:r>
            <a:r>
              <a:rPr lang="pt-BR" sz="2000" dirty="0"/>
              <a:t>30% (trinta por cento) até 40% (quarenta por cento) dos recursos previstos no parágrafo 24.1 devem ser destinados a programas tecnológicos para desenvolvimento e capacitação de fornecedores nacionais, </a:t>
            </a:r>
            <a:r>
              <a:rPr lang="pt-BR" sz="2000" b="1" dirty="0"/>
              <a:t>incluindo a compra de protótipo e ou cabeça de série e os testes necessários para qualificação/certificação.</a:t>
            </a:r>
          </a:p>
          <a:p>
            <a:pPr algn="just"/>
            <a:r>
              <a:rPr lang="pt-BR" sz="2400" b="1" dirty="0" smtClean="0"/>
              <a:t>Justificativa:</a:t>
            </a:r>
          </a:p>
          <a:p>
            <a:pPr lvl="1" algn="just"/>
            <a:r>
              <a:rPr lang="pt-BR" sz="2000" b="1" dirty="0" smtClean="0"/>
              <a:t>Uma </a:t>
            </a:r>
            <a:r>
              <a:rPr lang="pt-BR" sz="2000" b="1" dirty="0"/>
              <a:t>parte importante dos custos envolvidos no processo de desenvolvimento é a fabricação de protótipo e ou cabeça de série, sendo necessário disponibilizar recursos para viabilizar sua </a:t>
            </a:r>
            <a:r>
              <a:rPr lang="pt-BR" sz="2000" b="1" dirty="0" smtClean="0"/>
              <a:t>fabricação e posterior comercialização. </a:t>
            </a:r>
            <a:endParaRPr lang="pt-BR" sz="2000" b="1" dirty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3507854"/>
            <a:ext cx="5400600" cy="1102519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>
                <a:solidFill>
                  <a:schemeClr val="accent3">
                    <a:lumMod val="50000"/>
                  </a:schemeClr>
                </a:solidFill>
                <a:latin typeface="Myriad Pro" pitchFamily="34" charset="0"/>
              </a:rPr>
              <a:t>OBRIGADO!</a:t>
            </a:r>
            <a:endParaRPr lang="pt-BR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26136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6157</TotalTime>
  <Words>632</Words>
  <Application>Microsoft Office PowerPoint</Application>
  <PresentationFormat>Apresentação na tela (16:9)</PresentationFormat>
  <Paragraphs>48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ANP publica pré-edital da 14ª Rodada Audiência Pública</vt:lpstr>
      <vt:lpstr>Slide 2</vt:lpstr>
      <vt:lpstr>Slide 3</vt:lpstr>
      <vt:lpstr>PROPOSTA DE ALTERAÇÃO</vt:lpstr>
      <vt:lpstr>     PROPOSTA DE ALTERAÇÃO</vt:lpstr>
      <vt:lpstr> PROPOSTA DE ALTERAÇÃO</vt:lpstr>
      <vt:lpstr> PROPOSTA DE ALTERAÇÃO</vt:lpstr>
      <vt:lpstr> PROPOSTA DE ALTERAÇÃO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ABIMAQ - DEFE - Thiago Nogueira Kiche</dc:creator>
  <cp:lastModifiedBy>SRRJ</cp:lastModifiedBy>
  <cp:revision>409</cp:revision>
  <cp:lastPrinted>2016-02-18T12:58:16Z</cp:lastPrinted>
  <dcterms:created xsi:type="dcterms:W3CDTF">2016-02-01T19:36:52Z</dcterms:created>
  <dcterms:modified xsi:type="dcterms:W3CDTF">2017-06-26T21:39:39Z</dcterms:modified>
</cp:coreProperties>
</file>