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134804628" r:id="rId4"/>
    <p:sldId id="2134804621" r:id="rId5"/>
    <p:sldId id="2134804595" r:id="rId6"/>
    <p:sldId id="2134804624" r:id="rId7"/>
    <p:sldId id="475" r:id="rId8"/>
    <p:sldId id="374" r:id="rId9"/>
    <p:sldId id="2134804627" r:id="rId10"/>
    <p:sldId id="2134804629" r:id="rId11"/>
    <p:sldId id="260" r:id="rId1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55978-B829-43EA-9556-152EA3C4313E}" v="7" dt="2023-04-11T17:49:57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56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8694F-3693-45CF-BB36-F969FFCA90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E5E35A7-36CB-4E0B-AFD9-9A0A5D130017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e Importação</a:t>
          </a:r>
        </a:p>
      </dgm:t>
    </dgm:pt>
    <dgm:pt modelId="{21A6AEB0-1634-4D8C-95F0-99EB9569E64F}" type="parTrans" cxnId="{B57BC56B-3D0E-4BE6-A533-00599DC46AC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E3A6ED2-05F0-48A0-B73B-DE02AD6765B9}" type="sibTrans" cxnId="{B57BC56B-3D0E-4BE6-A533-00599DC46AC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7B79A3C-8A86-49A9-921E-53F059258D04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Escoamento, Processamento, Transporte</a:t>
          </a:r>
        </a:p>
      </dgm:t>
    </dgm:pt>
    <dgm:pt modelId="{1DD54FBD-1FF1-4647-8199-8DC8ED7F38B2}" type="parTrans" cxnId="{F667525E-89F4-46DF-B9D6-F13075F395A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B7CD247-A090-4A7A-A09B-786CD687B841}" type="sibTrans" cxnId="{F667525E-89F4-46DF-B9D6-F13075F395A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CFCF2DA-0DAC-4A15-8C0C-DFADFB4FF499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Distribuição</a:t>
          </a:r>
        </a:p>
      </dgm:t>
    </dgm:pt>
    <dgm:pt modelId="{56AA9606-9F63-4E46-8A21-B92D2EACB361}" type="parTrans" cxnId="{9192B811-00CD-40B7-9A27-37554AF4EBF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DE57F92-FDB5-45CA-9C6E-484D90AADD74}" type="sibTrans" cxnId="{9192B811-00CD-40B7-9A27-37554AF4EBF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3DC3756-BC3B-4745-AA18-9277096C5E09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Consumidores Finais</a:t>
          </a:r>
        </a:p>
      </dgm:t>
    </dgm:pt>
    <dgm:pt modelId="{61F6116A-C96A-486A-ADE2-24FE4B15E0DF}" type="parTrans" cxnId="{1E2EE17D-A4A3-4CF2-997E-3F33E8C74D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846D33-5130-482D-8EF2-D11773FC371B}" type="sibTrans" cxnId="{1E2EE17D-A4A3-4CF2-997E-3F33E8C74D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8C050F-1438-4F94-AC43-4BB16803EF6C}" type="pres">
      <dgm:prSet presAssocID="{25D8694F-3693-45CF-BB36-F969FFCA900A}" presName="Name0" presStyleCnt="0">
        <dgm:presLayoutVars>
          <dgm:dir/>
          <dgm:animLvl val="lvl"/>
          <dgm:resizeHandles val="exact"/>
        </dgm:presLayoutVars>
      </dgm:prSet>
      <dgm:spPr/>
    </dgm:pt>
    <dgm:pt modelId="{57AECAC4-66B8-4BDE-A1AA-9DEAD5C8E22D}" type="pres">
      <dgm:prSet presAssocID="{2E5E35A7-36CB-4E0B-AFD9-9A0A5D130017}" presName="parTxOnly" presStyleLbl="node1" presStyleIdx="0" presStyleCnt="4" custScaleX="134854" custLinFactNeighborY="5777">
        <dgm:presLayoutVars>
          <dgm:chMax val="0"/>
          <dgm:chPref val="0"/>
          <dgm:bulletEnabled val="1"/>
        </dgm:presLayoutVars>
      </dgm:prSet>
      <dgm:spPr/>
    </dgm:pt>
    <dgm:pt modelId="{AF0204D1-18EF-4339-A251-A087FA41FDFA}" type="pres">
      <dgm:prSet presAssocID="{AE3A6ED2-05F0-48A0-B73B-DE02AD6765B9}" presName="parTxOnlySpace" presStyleCnt="0"/>
      <dgm:spPr/>
    </dgm:pt>
    <dgm:pt modelId="{29EAB024-5247-470C-A5E8-6051CD5FD351}" type="pres">
      <dgm:prSet presAssocID="{07B79A3C-8A86-49A9-921E-53F059258D04}" presName="parTxOnly" presStyleLbl="node1" presStyleIdx="1" presStyleCnt="4" custScaleX="217882" custLinFactNeighborX="-4903" custLinFactNeighborY="1912">
        <dgm:presLayoutVars>
          <dgm:chMax val="0"/>
          <dgm:chPref val="0"/>
          <dgm:bulletEnabled val="1"/>
        </dgm:presLayoutVars>
      </dgm:prSet>
      <dgm:spPr/>
    </dgm:pt>
    <dgm:pt modelId="{4F521CD6-019C-411A-8874-1EF5999DF460}" type="pres">
      <dgm:prSet presAssocID="{BB7CD247-A090-4A7A-A09B-786CD687B841}" presName="parTxOnlySpace" presStyleCnt="0"/>
      <dgm:spPr/>
    </dgm:pt>
    <dgm:pt modelId="{DC960F59-3E56-4F12-AD72-09E4FE15001D}" type="pres">
      <dgm:prSet presAssocID="{4CFCF2DA-0DAC-4A15-8C0C-DFADFB4FF49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369BD3-28EB-4C0D-87FC-2F55AD401637}" type="pres">
      <dgm:prSet presAssocID="{DDE57F92-FDB5-45CA-9C6E-484D90AADD74}" presName="parTxOnlySpace" presStyleCnt="0"/>
      <dgm:spPr/>
    </dgm:pt>
    <dgm:pt modelId="{34F33E15-D2D0-48C5-9B59-78D58415DE29}" type="pres">
      <dgm:prSet presAssocID="{93DC3756-BC3B-4745-AA18-9277096C5E0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92B811-00CD-40B7-9A27-37554AF4EBF7}" srcId="{25D8694F-3693-45CF-BB36-F969FFCA900A}" destId="{4CFCF2DA-0DAC-4A15-8C0C-DFADFB4FF499}" srcOrd="2" destOrd="0" parTransId="{56AA9606-9F63-4E46-8A21-B92D2EACB361}" sibTransId="{DDE57F92-FDB5-45CA-9C6E-484D90AADD74}"/>
    <dgm:cxn modelId="{95CF8312-C278-4D04-8220-86D22CDA369C}" type="presOf" srcId="{25D8694F-3693-45CF-BB36-F969FFCA900A}" destId="{AA8C050F-1438-4F94-AC43-4BB16803EF6C}" srcOrd="0" destOrd="0" presId="urn:microsoft.com/office/officeart/2005/8/layout/chevron1"/>
    <dgm:cxn modelId="{861F8915-ABB5-492A-A32C-64EA4DFDE3F4}" type="presOf" srcId="{93DC3756-BC3B-4745-AA18-9277096C5E09}" destId="{34F33E15-D2D0-48C5-9B59-78D58415DE29}" srcOrd="0" destOrd="0" presId="urn:microsoft.com/office/officeart/2005/8/layout/chevron1"/>
    <dgm:cxn modelId="{0C1B185D-E3A2-4DE2-A217-3CF2D966689A}" type="presOf" srcId="{4CFCF2DA-0DAC-4A15-8C0C-DFADFB4FF499}" destId="{DC960F59-3E56-4F12-AD72-09E4FE15001D}" srcOrd="0" destOrd="0" presId="urn:microsoft.com/office/officeart/2005/8/layout/chevron1"/>
    <dgm:cxn modelId="{F667525E-89F4-46DF-B9D6-F13075F395AD}" srcId="{25D8694F-3693-45CF-BB36-F969FFCA900A}" destId="{07B79A3C-8A86-49A9-921E-53F059258D04}" srcOrd="1" destOrd="0" parTransId="{1DD54FBD-1FF1-4647-8199-8DC8ED7F38B2}" sibTransId="{BB7CD247-A090-4A7A-A09B-786CD687B841}"/>
    <dgm:cxn modelId="{B57BC56B-3D0E-4BE6-A533-00599DC46AC9}" srcId="{25D8694F-3693-45CF-BB36-F969FFCA900A}" destId="{2E5E35A7-36CB-4E0B-AFD9-9A0A5D130017}" srcOrd="0" destOrd="0" parTransId="{21A6AEB0-1634-4D8C-95F0-99EB9569E64F}" sibTransId="{AE3A6ED2-05F0-48A0-B73B-DE02AD6765B9}"/>
    <dgm:cxn modelId="{9D0E6B75-2DFF-4B3E-9CD4-EC964C4A04EE}" type="presOf" srcId="{07B79A3C-8A86-49A9-921E-53F059258D04}" destId="{29EAB024-5247-470C-A5E8-6051CD5FD351}" srcOrd="0" destOrd="0" presId="urn:microsoft.com/office/officeart/2005/8/layout/chevron1"/>
    <dgm:cxn modelId="{1E2EE17D-A4A3-4CF2-997E-3F33E8C74D59}" srcId="{25D8694F-3693-45CF-BB36-F969FFCA900A}" destId="{93DC3756-BC3B-4745-AA18-9277096C5E09}" srcOrd="3" destOrd="0" parTransId="{61F6116A-C96A-486A-ADE2-24FE4B15E0DF}" sibTransId="{86846D33-5130-482D-8EF2-D11773FC371B}"/>
    <dgm:cxn modelId="{140DCAB9-E78E-4282-8461-2B82EA55609C}" type="presOf" srcId="{2E5E35A7-36CB-4E0B-AFD9-9A0A5D130017}" destId="{57AECAC4-66B8-4BDE-A1AA-9DEAD5C8E22D}" srcOrd="0" destOrd="0" presId="urn:microsoft.com/office/officeart/2005/8/layout/chevron1"/>
    <dgm:cxn modelId="{A09FEAF1-37C3-4818-99DF-F185CE74BCD5}" type="presParOf" srcId="{AA8C050F-1438-4F94-AC43-4BB16803EF6C}" destId="{57AECAC4-66B8-4BDE-A1AA-9DEAD5C8E22D}" srcOrd="0" destOrd="0" presId="urn:microsoft.com/office/officeart/2005/8/layout/chevron1"/>
    <dgm:cxn modelId="{763D1408-8FE9-4225-A475-5D2BCE86D4C7}" type="presParOf" srcId="{AA8C050F-1438-4F94-AC43-4BB16803EF6C}" destId="{AF0204D1-18EF-4339-A251-A087FA41FDFA}" srcOrd="1" destOrd="0" presId="urn:microsoft.com/office/officeart/2005/8/layout/chevron1"/>
    <dgm:cxn modelId="{A5FD554F-F52E-47B5-93A6-ECAF2A1BDEF0}" type="presParOf" srcId="{AA8C050F-1438-4F94-AC43-4BB16803EF6C}" destId="{29EAB024-5247-470C-A5E8-6051CD5FD351}" srcOrd="2" destOrd="0" presId="urn:microsoft.com/office/officeart/2005/8/layout/chevron1"/>
    <dgm:cxn modelId="{4F422453-759E-4518-A5BD-A778E8108546}" type="presParOf" srcId="{AA8C050F-1438-4F94-AC43-4BB16803EF6C}" destId="{4F521CD6-019C-411A-8874-1EF5999DF460}" srcOrd="3" destOrd="0" presId="urn:microsoft.com/office/officeart/2005/8/layout/chevron1"/>
    <dgm:cxn modelId="{93F2A78D-C92B-4EB7-AA47-032D1DF775A2}" type="presParOf" srcId="{AA8C050F-1438-4F94-AC43-4BB16803EF6C}" destId="{DC960F59-3E56-4F12-AD72-09E4FE15001D}" srcOrd="4" destOrd="0" presId="urn:microsoft.com/office/officeart/2005/8/layout/chevron1"/>
    <dgm:cxn modelId="{67DFB42A-5D6D-45F4-A281-BE66948D09A9}" type="presParOf" srcId="{AA8C050F-1438-4F94-AC43-4BB16803EF6C}" destId="{20369BD3-28EB-4C0D-87FC-2F55AD401637}" srcOrd="5" destOrd="0" presId="urn:microsoft.com/office/officeart/2005/8/layout/chevron1"/>
    <dgm:cxn modelId="{B293D9BD-2F28-4072-A0F8-0DD8DA45B0AE}" type="presParOf" srcId="{AA8C050F-1438-4F94-AC43-4BB16803EF6C}" destId="{34F33E15-D2D0-48C5-9B59-78D58415DE2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8694F-3693-45CF-BB36-F969FFCA90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E5E35A7-36CB-4E0B-AFD9-9A0A5D130017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Produção e Importação</a:t>
          </a:r>
        </a:p>
      </dgm:t>
    </dgm:pt>
    <dgm:pt modelId="{21A6AEB0-1634-4D8C-95F0-99EB9569E64F}" type="parTrans" cxnId="{B57BC56B-3D0E-4BE6-A533-00599DC46AC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E3A6ED2-05F0-48A0-B73B-DE02AD6765B9}" type="sibTrans" cxnId="{B57BC56B-3D0E-4BE6-A533-00599DC46AC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7B79A3C-8A86-49A9-921E-53F059258D04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Escoamento, Processamento, Transporte</a:t>
          </a:r>
        </a:p>
      </dgm:t>
    </dgm:pt>
    <dgm:pt modelId="{1DD54FBD-1FF1-4647-8199-8DC8ED7F38B2}" type="parTrans" cxnId="{F667525E-89F4-46DF-B9D6-F13075F395A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B7CD247-A090-4A7A-A09B-786CD687B841}" type="sibTrans" cxnId="{F667525E-89F4-46DF-B9D6-F13075F395A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CFCF2DA-0DAC-4A15-8C0C-DFADFB4FF499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Distribuição</a:t>
          </a:r>
        </a:p>
      </dgm:t>
    </dgm:pt>
    <dgm:pt modelId="{56AA9606-9F63-4E46-8A21-B92D2EACB361}" type="parTrans" cxnId="{9192B811-00CD-40B7-9A27-37554AF4EBF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DE57F92-FDB5-45CA-9C6E-484D90AADD74}" type="sibTrans" cxnId="{9192B811-00CD-40B7-9A27-37554AF4EBF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3DC3756-BC3B-4745-AA18-9277096C5E09}">
      <dgm:prSet phldrT="[Texto]"/>
      <dgm:spPr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Consumidores Finais</a:t>
          </a:r>
        </a:p>
      </dgm:t>
    </dgm:pt>
    <dgm:pt modelId="{61F6116A-C96A-486A-ADE2-24FE4B15E0DF}" type="parTrans" cxnId="{1E2EE17D-A4A3-4CF2-997E-3F33E8C74D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846D33-5130-482D-8EF2-D11773FC371B}" type="sibTrans" cxnId="{1E2EE17D-A4A3-4CF2-997E-3F33E8C74D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8C050F-1438-4F94-AC43-4BB16803EF6C}" type="pres">
      <dgm:prSet presAssocID="{25D8694F-3693-45CF-BB36-F969FFCA900A}" presName="Name0" presStyleCnt="0">
        <dgm:presLayoutVars>
          <dgm:dir/>
          <dgm:animLvl val="lvl"/>
          <dgm:resizeHandles val="exact"/>
        </dgm:presLayoutVars>
      </dgm:prSet>
      <dgm:spPr/>
    </dgm:pt>
    <dgm:pt modelId="{57AECAC4-66B8-4BDE-A1AA-9DEAD5C8E22D}" type="pres">
      <dgm:prSet presAssocID="{2E5E35A7-36CB-4E0B-AFD9-9A0A5D130017}" presName="parTxOnly" presStyleLbl="node1" presStyleIdx="0" presStyleCnt="4" custScaleX="134854" custLinFactNeighborX="-15719" custLinFactNeighborY="464">
        <dgm:presLayoutVars>
          <dgm:chMax val="0"/>
          <dgm:chPref val="0"/>
          <dgm:bulletEnabled val="1"/>
        </dgm:presLayoutVars>
      </dgm:prSet>
      <dgm:spPr/>
    </dgm:pt>
    <dgm:pt modelId="{AF0204D1-18EF-4339-A251-A087FA41FDFA}" type="pres">
      <dgm:prSet presAssocID="{AE3A6ED2-05F0-48A0-B73B-DE02AD6765B9}" presName="parTxOnlySpace" presStyleCnt="0"/>
      <dgm:spPr/>
    </dgm:pt>
    <dgm:pt modelId="{29EAB024-5247-470C-A5E8-6051CD5FD351}" type="pres">
      <dgm:prSet presAssocID="{07B79A3C-8A86-49A9-921E-53F059258D04}" presName="parTxOnly" presStyleLbl="node1" presStyleIdx="1" presStyleCnt="4" custScaleX="217882" custLinFactNeighborX="-4903" custLinFactNeighborY="1912">
        <dgm:presLayoutVars>
          <dgm:chMax val="0"/>
          <dgm:chPref val="0"/>
          <dgm:bulletEnabled val="1"/>
        </dgm:presLayoutVars>
      </dgm:prSet>
      <dgm:spPr/>
    </dgm:pt>
    <dgm:pt modelId="{4F521CD6-019C-411A-8874-1EF5999DF460}" type="pres">
      <dgm:prSet presAssocID="{BB7CD247-A090-4A7A-A09B-786CD687B841}" presName="parTxOnlySpace" presStyleCnt="0"/>
      <dgm:spPr/>
    </dgm:pt>
    <dgm:pt modelId="{DC960F59-3E56-4F12-AD72-09E4FE15001D}" type="pres">
      <dgm:prSet presAssocID="{4CFCF2DA-0DAC-4A15-8C0C-DFADFB4FF49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369BD3-28EB-4C0D-87FC-2F55AD401637}" type="pres">
      <dgm:prSet presAssocID="{DDE57F92-FDB5-45CA-9C6E-484D90AADD74}" presName="parTxOnlySpace" presStyleCnt="0"/>
      <dgm:spPr/>
    </dgm:pt>
    <dgm:pt modelId="{34F33E15-D2D0-48C5-9B59-78D58415DE29}" type="pres">
      <dgm:prSet presAssocID="{93DC3756-BC3B-4745-AA18-9277096C5E0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92B811-00CD-40B7-9A27-37554AF4EBF7}" srcId="{25D8694F-3693-45CF-BB36-F969FFCA900A}" destId="{4CFCF2DA-0DAC-4A15-8C0C-DFADFB4FF499}" srcOrd="2" destOrd="0" parTransId="{56AA9606-9F63-4E46-8A21-B92D2EACB361}" sibTransId="{DDE57F92-FDB5-45CA-9C6E-484D90AADD74}"/>
    <dgm:cxn modelId="{95CF8312-C278-4D04-8220-86D22CDA369C}" type="presOf" srcId="{25D8694F-3693-45CF-BB36-F969FFCA900A}" destId="{AA8C050F-1438-4F94-AC43-4BB16803EF6C}" srcOrd="0" destOrd="0" presId="urn:microsoft.com/office/officeart/2005/8/layout/chevron1"/>
    <dgm:cxn modelId="{861F8915-ABB5-492A-A32C-64EA4DFDE3F4}" type="presOf" srcId="{93DC3756-BC3B-4745-AA18-9277096C5E09}" destId="{34F33E15-D2D0-48C5-9B59-78D58415DE29}" srcOrd="0" destOrd="0" presId="urn:microsoft.com/office/officeart/2005/8/layout/chevron1"/>
    <dgm:cxn modelId="{0C1B185D-E3A2-4DE2-A217-3CF2D966689A}" type="presOf" srcId="{4CFCF2DA-0DAC-4A15-8C0C-DFADFB4FF499}" destId="{DC960F59-3E56-4F12-AD72-09E4FE15001D}" srcOrd="0" destOrd="0" presId="urn:microsoft.com/office/officeart/2005/8/layout/chevron1"/>
    <dgm:cxn modelId="{F667525E-89F4-46DF-B9D6-F13075F395AD}" srcId="{25D8694F-3693-45CF-BB36-F969FFCA900A}" destId="{07B79A3C-8A86-49A9-921E-53F059258D04}" srcOrd="1" destOrd="0" parTransId="{1DD54FBD-1FF1-4647-8199-8DC8ED7F38B2}" sibTransId="{BB7CD247-A090-4A7A-A09B-786CD687B841}"/>
    <dgm:cxn modelId="{B57BC56B-3D0E-4BE6-A533-00599DC46AC9}" srcId="{25D8694F-3693-45CF-BB36-F969FFCA900A}" destId="{2E5E35A7-36CB-4E0B-AFD9-9A0A5D130017}" srcOrd="0" destOrd="0" parTransId="{21A6AEB0-1634-4D8C-95F0-99EB9569E64F}" sibTransId="{AE3A6ED2-05F0-48A0-B73B-DE02AD6765B9}"/>
    <dgm:cxn modelId="{9D0E6B75-2DFF-4B3E-9CD4-EC964C4A04EE}" type="presOf" srcId="{07B79A3C-8A86-49A9-921E-53F059258D04}" destId="{29EAB024-5247-470C-A5E8-6051CD5FD351}" srcOrd="0" destOrd="0" presId="urn:microsoft.com/office/officeart/2005/8/layout/chevron1"/>
    <dgm:cxn modelId="{1E2EE17D-A4A3-4CF2-997E-3F33E8C74D59}" srcId="{25D8694F-3693-45CF-BB36-F969FFCA900A}" destId="{93DC3756-BC3B-4745-AA18-9277096C5E09}" srcOrd="3" destOrd="0" parTransId="{61F6116A-C96A-486A-ADE2-24FE4B15E0DF}" sibTransId="{86846D33-5130-482D-8EF2-D11773FC371B}"/>
    <dgm:cxn modelId="{140DCAB9-E78E-4282-8461-2B82EA55609C}" type="presOf" srcId="{2E5E35A7-36CB-4E0B-AFD9-9A0A5D130017}" destId="{57AECAC4-66B8-4BDE-A1AA-9DEAD5C8E22D}" srcOrd="0" destOrd="0" presId="urn:microsoft.com/office/officeart/2005/8/layout/chevron1"/>
    <dgm:cxn modelId="{A09FEAF1-37C3-4818-99DF-F185CE74BCD5}" type="presParOf" srcId="{AA8C050F-1438-4F94-AC43-4BB16803EF6C}" destId="{57AECAC4-66B8-4BDE-A1AA-9DEAD5C8E22D}" srcOrd="0" destOrd="0" presId="urn:microsoft.com/office/officeart/2005/8/layout/chevron1"/>
    <dgm:cxn modelId="{763D1408-8FE9-4225-A475-5D2BCE86D4C7}" type="presParOf" srcId="{AA8C050F-1438-4F94-AC43-4BB16803EF6C}" destId="{AF0204D1-18EF-4339-A251-A087FA41FDFA}" srcOrd="1" destOrd="0" presId="urn:microsoft.com/office/officeart/2005/8/layout/chevron1"/>
    <dgm:cxn modelId="{A5FD554F-F52E-47B5-93A6-ECAF2A1BDEF0}" type="presParOf" srcId="{AA8C050F-1438-4F94-AC43-4BB16803EF6C}" destId="{29EAB024-5247-470C-A5E8-6051CD5FD351}" srcOrd="2" destOrd="0" presId="urn:microsoft.com/office/officeart/2005/8/layout/chevron1"/>
    <dgm:cxn modelId="{4F422453-759E-4518-A5BD-A778E8108546}" type="presParOf" srcId="{AA8C050F-1438-4F94-AC43-4BB16803EF6C}" destId="{4F521CD6-019C-411A-8874-1EF5999DF460}" srcOrd="3" destOrd="0" presId="urn:microsoft.com/office/officeart/2005/8/layout/chevron1"/>
    <dgm:cxn modelId="{93F2A78D-C92B-4EB7-AA47-032D1DF775A2}" type="presParOf" srcId="{AA8C050F-1438-4F94-AC43-4BB16803EF6C}" destId="{DC960F59-3E56-4F12-AD72-09E4FE15001D}" srcOrd="4" destOrd="0" presId="urn:microsoft.com/office/officeart/2005/8/layout/chevron1"/>
    <dgm:cxn modelId="{67DFB42A-5D6D-45F4-A281-BE66948D09A9}" type="presParOf" srcId="{AA8C050F-1438-4F94-AC43-4BB16803EF6C}" destId="{20369BD3-28EB-4C0D-87FC-2F55AD401637}" srcOrd="5" destOrd="0" presId="urn:microsoft.com/office/officeart/2005/8/layout/chevron1"/>
    <dgm:cxn modelId="{B293D9BD-2F28-4072-A0F8-0DD8DA45B0AE}" type="presParOf" srcId="{AA8C050F-1438-4F94-AC43-4BB16803EF6C}" destId="{34F33E15-D2D0-48C5-9B59-78D58415DE2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CAC4-66B8-4BDE-A1AA-9DEAD5C8E22D}">
      <dsp:nvSpPr>
        <dsp:cNvPr id="0" name=""/>
        <dsp:cNvSpPr/>
      </dsp:nvSpPr>
      <dsp:spPr>
        <a:xfrm>
          <a:off x="4250" y="0"/>
          <a:ext cx="3015289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Produção e Importação</a:t>
          </a:r>
        </a:p>
      </dsp:txBody>
      <dsp:txXfrm>
        <a:off x="392666" y="0"/>
        <a:ext cx="2238458" cy="776831"/>
      </dsp:txXfrm>
    </dsp:sp>
    <dsp:sp modelId="{29EAB024-5247-470C-A5E8-6051CD5FD351}">
      <dsp:nvSpPr>
        <dsp:cNvPr id="0" name=""/>
        <dsp:cNvSpPr/>
      </dsp:nvSpPr>
      <dsp:spPr>
        <a:xfrm>
          <a:off x="2784981" y="0"/>
          <a:ext cx="4871767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Escoamento, Processamento, Transporte</a:t>
          </a:r>
        </a:p>
      </dsp:txBody>
      <dsp:txXfrm>
        <a:off x="3173397" y="0"/>
        <a:ext cx="4094936" cy="776831"/>
      </dsp:txXfrm>
    </dsp:sp>
    <dsp:sp modelId="{DC960F59-3E56-4F12-AD72-09E4FE15001D}">
      <dsp:nvSpPr>
        <dsp:cNvPr id="0" name=""/>
        <dsp:cNvSpPr/>
      </dsp:nvSpPr>
      <dsp:spPr>
        <a:xfrm>
          <a:off x="7444115" y="0"/>
          <a:ext cx="2235966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Distribuição</a:t>
          </a:r>
        </a:p>
      </dsp:txBody>
      <dsp:txXfrm>
        <a:off x="7832531" y="0"/>
        <a:ext cx="1459135" cy="776831"/>
      </dsp:txXfrm>
    </dsp:sp>
    <dsp:sp modelId="{34F33E15-D2D0-48C5-9B59-78D58415DE29}">
      <dsp:nvSpPr>
        <dsp:cNvPr id="0" name=""/>
        <dsp:cNvSpPr/>
      </dsp:nvSpPr>
      <dsp:spPr>
        <a:xfrm>
          <a:off x="9456484" y="0"/>
          <a:ext cx="2235966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Consumidores Finais</a:t>
          </a:r>
        </a:p>
      </dsp:txBody>
      <dsp:txXfrm>
        <a:off x="9844900" y="0"/>
        <a:ext cx="1459135" cy="776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CAC4-66B8-4BDE-A1AA-9DEAD5C8E22D}">
      <dsp:nvSpPr>
        <dsp:cNvPr id="0" name=""/>
        <dsp:cNvSpPr/>
      </dsp:nvSpPr>
      <dsp:spPr>
        <a:xfrm>
          <a:off x="0" y="0"/>
          <a:ext cx="3015289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Produção e Importação</a:t>
          </a:r>
        </a:p>
      </dsp:txBody>
      <dsp:txXfrm>
        <a:off x="388416" y="0"/>
        <a:ext cx="2238458" cy="776831"/>
      </dsp:txXfrm>
    </dsp:sp>
    <dsp:sp modelId="{29EAB024-5247-470C-A5E8-6051CD5FD351}">
      <dsp:nvSpPr>
        <dsp:cNvPr id="0" name=""/>
        <dsp:cNvSpPr/>
      </dsp:nvSpPr>
      <dsp:spPr>
        <a:xfrm>
          <a:off x="2784981" y="0"/>
          <a:ext cx="4871767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Escoamento, Processamento, Transporte</a:t>
          </a:r>
        </a:p>
      </dsp:txBody>
      <dsp:txXfrm>
        <a:off x="3173397" y="0"/>
        <a:ext cx="4094936" cy="776831"/>
      </dsp:txXfrm>
    </dsp:sp>
    <dsp:sp modelId="{DC960F59-3E56-4F12-AD72-09E4FE15001D}">
      <dsp:nvSpPr>
        <dsp:cNvPr id="0" name=""/>
        <dsp:cNvSpPr/>
      </dsp:nvSpPr>
      <dsp:spPr>
        <a:xfrm>
          <a:off x="7444115" y="0"/>
          <a:ext cx="2235966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Distribuição</a:t>
          </a:r>
        </a:p>
      </dsp:txBody>
      <dsp:txXfrm>
        <a:off x="7832531" y="0"/>
        <a:ext cx="1459135" cy="776831"/>
      </dsp:txXfrm>
    </dsp:sp>
    <dsp:sp modelId="{34F33E15-D2D0-48C5-9B59-78D58415DE29}">
      <dsp:nvSpPr>
        <dsp:cNvPr id="0" name=""/>
        <dsp:cNvSpPr/>
      </dsp:nvSpPr>
      <dsp:spPr>
        <a:xfrm>
          <a:off x="9456484" y="0"/>
          <a:ext cx="2235966" cy="776831"/>
        </a:xfrm>
        <a:prstGeom prst="chevron">
          <a:avLst/>
        </a:prstGeom>
        <a:gradFill rotWithShape="0">
          <a:gsLst>
            <a:gs pos="0">
              <a:srgbClr val="FFE60D"/>
            </a:gs>
            <a:gs pos="50000">
              <a:srgbClr val="FFB30D"/>
            </a:gs>
            <a:gs pos="100000">
              <a:srgbClr val="FF800D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Consumidores Finais</a:t>
          </a:r>
        </a:p>
      </dsp:txBody>
      <dsp:txXfrm>
        <a:off x="9844900" y="0"/>
        <a:ext cx="1459135" cy="77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10/10/2023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E684-84C4-415B-80F7-8427B1A40B12}" type="datetimeFigureOut">
              <a:rPr lang="pt-BR" smtClean="0"/>
              <a:t>10/10/2023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FF5F-415E-4CDE-B8F7-A2304BD1AB2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9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57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>
            <a:extLst>
              <a:ext uri="{FF2B5EF4-FFF2-40B4-BE49-F238E27FC236}">
                <a16:creationId xmlns:a16="http://schemas.microsoft.com/office/drawing/2014/main" id="{3B028049-E2EB-4813-915E-CE5028D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999" cy="6857142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18BB7D0C-094B-4EEE-8F01-58342FF46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id="{A5CC369B-3932-4D68-9D8E-A09D24BB45B6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61" name="Google Shape;43;p2">
              <a:extLst>
                <a:ext uri="{FF2B5EF4-FFF2-40B4-BE49-F238E27FC236}">
                  <a16:creationId xmlns:a16="http://schemas.microsoft.com/office/drawing/2014/main" id="{EED967CE-FE5F-4662-B97C-3877C0D4B167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" name="Google Shape;44;p2">
              <a:extLst>
                <a:ext uri="{FF2B5EF4-FFF2-40B4-BE49-F238E27FC236}">
                  <a16:creationId xmlns:a16="http://schemas.microsoft.com/office/drawing/2014/main" id="{8349BFA8-A4FA-49F1-A571-71CB96EC7F26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" name="Google Shape;45;p2">
              <a:extLst>
                <a:ext uri="{FF2B5EF4-FFF2-40B4-BE49-F238E27FC236}">
                  <a16:creationId xmlns:a16="http://schemas.microsoft.com/office/drawing/2014/main" id="{3D914B8E-F5C3-45F7-884A-42CCCF7199C5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" name="Google Shape;46;p2">
              <a:extLst>
                <a:ext uri="{FF2B5EF4-FFF2-40B4-BE49-F238E27FC236}">
                  <a16:creationId xmlns:a16="http://schemas.microsoft.com/office/drawing/2014/main" id="{2EF5A866-35B3-4E86-9E89-BDD832321D53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" name="Google Shape;47;p2">
              <a:extLst>
                <a:ext uri="{FF2B5EF4-FFF2-40B4-BE49-F238E27FC236}">
                  <a16:creationId xmlns:a16="http://schemas.microsoft.com/office/drawing/2014/main" id="{C0BA9BFB-6B07-4CA9-BC66-EBF548094114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" name="Google Shape;48;p2">
              <a:extLst>
                <a:ext uri="{FF2B5EF4-FFF2-40B4-BE49-F238E27FC236}">
                  <a16:creationId xmlns:a16="http://schemas.microsoft.com/office/drawing/2014/main" id="{3D63126B-5882-432D-9806-EE1C7CDA6222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" name="Google Shape;49;p2">
              <a:extLst>
                <a:ext uri="{FF2B5EF4-FFF2-40B4-BE49-F238E27FC236}">
                  <a16:creationId xmlns:a16="http://schemas.microsoft.com/office/drawing/2014/main" id="{AA4C1549-96B8-47AF-B0E7-BDCB3A9F2650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" name="Google Shape;50;p2">
              <a:extLst>
                <a:ext uri="{FF2B5EF4-FFF2-40B4-BE49-F238E27FC236}">
                  <a16:creationId xmlns:a16="http://schemas.microsoft.com/office/drawing/2014/main" id="{69471442-4B02-4AD2-8C3C-D0C2253C753C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" name="Google Shape;51;p2">
              <a:extLst>
                <a:ext uri="{FF2B5EF4-FFF2-40B4-BE49-F238E27FC236}">
                  <a16:creationId xmlns:a16="http://schemas.microsoft.com/office/drawing/2014/main" id="{D4C8439C-16EF-4461-BFD3-A15842170936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E543DE19-326F-4C2F-AA37-EF7306BD2480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6F6B59DB-3EC1-4FA9-AAB9-E81429BD6176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" name="Google Shape;55;p2">
              <a:extLst>
                <a:ext uri="{FF2B5EF4-FFF2-40B4-BE49-F238E27FC236}">
                  <a16:creationId xmlns:a16="http://schemas.microsoft.com/office/drawing/2014/main" id="{71F39C8C-BA6E-4995-A21C-81CC835FD1F2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" name="Google Shape;56;p2">
              <a:extLst>
                <a:ext uri="{FF2B5EF4-FFF2-40B4-BE49-F238E27FC236}">
                  <a16:creationId xmlns:a16="http://schemas.microsoft.com/office/drawing/2014/main" id="{DE399DF8-EA0A-40F1-A4F8-00A2909CC9DF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" name="Google Shape;57;p2">
              <a:extLst>
                <a:ext uri="{FF2B5EF4-FFF2-40B4-BE49-F238E27FC236}">
                  <a16:creationId xmlns:a16="http://schemas.microsoft.com/office/drawing/2014/main" id="{AF1221C4-E116-4C92-8A3C-9AEF56859DFA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" name="Google Shape;58;p2">
              <a:extLst>
                <a:ext uri="{FF2B5EF4-FFF2-40B4-BE49-F238E27FC236}">
                  <a16:creationId xmlns:a16="http://schemas.microsoft.com/office/drawing/2014/main" id="{F2DBD1BC-57CF-4D70-B9EF-506FA786448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" name="Google Shape;59;p2">
              <a:extLst>
                <a:ext uri="{FF2B5EF4-FFF2-40B4-BE49-F238E27FC236}">
                  <a16:creationId xmlns:a16="http://schemas.microsoft.com/office/drawing/2014/main" id="{07EC8E3E-34DA-4904-914C-95B984EE500B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" name="Google Shape;60;p2">
              <a:extLst>
                <a:ext uri="{FF2B5EF4-FFF2-40B4-BE49-F238E27FC236}">
                  <a16:creationId xmlns:a16="http://schemas.microsoft.com/office/drawing/2014/main" id="{39D9F015-8842-4B13-A1B5-BBAF426B112F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" name="Google Shape;61;p2">
              <a:extLst>
                <a:ext uri="{FF2B5EF4-FFF2-40B4-BE49-F238E27FC236}">
                  <a16:creationId xmlns:a16="http://schemas.microsoft.com/office/drawing/2014/main" id="{E90AEA0B-15A2-4209-92CB-E7EF2ECB625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" name="Google Shape;63;p2">
              <a:extLst>
                <a:ext uri="{FF2B5EF4-FFF2-40B4-BE49-F238E27FC236}">
                  <a16:creationId xmlns:a16="http://schemas.microsoft.com/office/drawing/2014/main" id="{69AEA694-BA6F-4D63-9079-3661159A00D8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" name="Google Shape;64;p2">
              <a:extLst>
                <a:ext uri="{FF2B5EF4-FFF2-40B4-BE49-F238E27FC236}">
                  <a16:creationId xmlns:a16="http://schemas.microsoft.com/office/drawing/2014/main" id="{E48757E6-8E91-4F68-94FB-4EDDE767888E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" name="Google Shape;65;p2">
              <a:extLst>
                <a:ext uri="{FF2B5EF4-FFF2-40B4-BE49-F238E27FC236}">
                  <a16:creationId xmlns:a16="http://schemas.microsoft.com/office/drawing/2014/main" id="{75E54A48-4744-4D3D-BF19-93DF4DB099DF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" name="Google Shape;66;p2">
              <a:extLst>
                <a:ext uri="{FF2B5EF4-FFF2-40B4-BE49-F238E27FC236}">
                  <a16:creationId xmlns:a16="http://schemas.microsoft.com/office/drawing/2014/main" id="{B2108978-AE7D-484B-8F6E-909FE078A536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" name="Google Shape;67;p2">
              <a:extLst>
                <a:ext uri="{FF2B5EF4-FFF2-40B4-BE49-F238E27FC236}">
                  <a16:creationId xmlns:a16="http://schemas.microsoft.com/office/drawing/2014/main" id="{9550319C-0AA7-4E1D-AB6C-CD771A2DCE24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" name="Google Shape;68;p2">
              <a:extLst>
                <a:ext uri="{FF2B5EF4-FFF2-40B4-BE49-F238E27FC236}">
                  <a16:creationId xmlns:a16="http://schemas.microsoft.com/office/drawing/2014/main" id="{048FC286-AD06-4694-A11B-A3B4DE00C74E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" name="Google Shape;69;p2">
              <a:extLst>
                <a:ext uri="{FF2B5EF4-FFF2-40B4-BE49-F238E27FC236}">
                  <a16:creationId xmlns:a16="http://schemas.microsoft.com/office/drawing/2014/main" id="{462229C1-8990-4086-975E-9B9273149473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" name="Google Shape;70;p2">
              <a:extLst>
                <a:ext uri="{FF2B5EF4-FFF2-40B4-BE49-F238E27FC236}">
                  <a16:creationId xmlns:a16="http://schemas.microsoft.com/office/drawing/2014/main" id="{B2EFCDC7-ADEF-470F-A3F8-A06B2252749C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" name="Google Shape;71;p2">
              <a:extLst>
                <a:ext uri="{FF2B5EF4-FFF2-40B4-BE49-F238E27FC236}">
                  <a16:creationId xmlns:a16="http://schemas.microsoft.com/office/drawing/2014/main" id="{D300DB18-027A-4D91-93E4-70386F7C2728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AB1EE53D-CCEA-407A-B1AF-669A763460A1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89" name="Google Shape;12;p2">
              <a:extLst>
                <a:ext uri="{FF2B5EF4-FFF2-40B4-BE49-F238E27FC236}">
                  <a16:creationId xmlns:a16="http://schemas.microsoft.com/office/drawing/2014/main" id="{DD0F771B-E62A-49D3-B30B-D187E8D337E7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" name="Google Shape;13;p2">
              <a:extLst>
                <a:ext uri="{FF2B5EF4-FFF2-40B4-BE49-F238E27FC236}">
                  <a16:creationId xmlns:a16="http://schemas.microsoft.com/office/drawing/2014/main" id="{6BBA1871-3E94-4B93-99B4-F62FFF1A98E3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" name="Google Shape;14;p2">
              <a:extLst>
                <a:ext uri="{FF2B5EF4-FFF2-40B4-BE49-F238E27FC236}">
                  <a16:creationId xmlns:a16="http://schemas.microsoft.com/office/drawing/2014/main" id="{F810EC65-F799-4F9F-8652-462DE64CB74A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" name="Google Shape;15;p2">
              <a:extLst>
                <a:ext uri="{FF2B5EF4-FFF2-40B4-BE49-F238E27FC236}">
                  <a16:creationId xmlns:a16="http://schemas.microsoft.com/office/drawing/2014/main" id="{0CD35550-580F-4F8E-B792-97220979722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16;p2">
              <a:extLst>
                <a:ext uri="{FF2B5EF4-FFF2-40B4-BE49-F238E27FC236}">
                  <a16:creationId xmlns:a16="http://schemas.microsoft.com/office/drawing/2014/main" id="{6808811C-784D-4767-AF56-763E568756C1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17;p2">
              <a:extLst>
                <a:ext uri="{FF2B5EF4-FFF2-40B4-BE49-F238E27FC236}">
                  <a16:creationId xmlns:a16="http://schemas.microsoft.com/office/drawing/2014/main" id="{3CB42E11-427F-4BA6-9FAD-753E2AA8CA4D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" name="Google Shape;18;p2">
              <a:extLst>
                <a:ext uri="{FF2B5EF4-FFF2-40B4-BE49-F238E27FC236}">
                  <a16:creationId xmlns:a16="http://schemas.microsoft.com/office/drawing/2014/main" id="{8795AE11-4FD8-45A2-A7FE-D2AC01F6B8E3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" name="Google Shape;19;p2">
              <a:extLst>
                <a:ext uri="{FF2B5EF4-FFF2-40B4-BE49-F238E27FC236}">
                  <a16:creationId xmlns:a16="http://schemas.microsoft.com/office/drawing/2014/main" id="{C3A0F7A2-7C21-4EC3-A278-03CABAB62DDA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" name="Google Shape;20;p2">
              <a:extLst>
                <a:ext uri="{FF2B5EF4-FFF2-40B4-BE49-F238E27FC236}">
                  <a16:creationId xmlns:a16="http://schemas.microsoft.com/office/drawing/2014/main" id="{9694A64D-23F1-49D7-960B-BDFE67FE1C18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" name="Google Shape;21;p2">
              <a:extLst>
                <a:ext uri="{FF2B5EF4-FFF2-40B4-BE49-F238E27FC236}">
                  <a16:creationId xmlns:a16="http://schemas.microsoft.com/office/drawing/2014/main" id="{AD12DFF3-0995-44F2-A157-E05AAD2B98FA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" name="Google Shape;22;p2">
              <a:extLst>
                <a:ext uri="{FF2B5EF4-FFF2-40B4-BE49-F238E27FC236}">
                  <a16:creationId xmlns:a16="http://schemas.microsoft.com/office/drawing/2014/main" id="{4303C943-9EDA-422A-BA93-24F295DEEF98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" name="Google Shape;23;p2">
              <a:extLst>
                <a:ext uri="{FF2B5EF4-FFF2-40B4-BE49-F238E27FC236}">
                  <a16:creationId xmlns:a16="http://schemas.microsoft.com/office/drawing/2014/main" id="{4F2B7CCC-F797-450B-8E13-737832272BB6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" name="Google Shape;24;p2">
              <a:extLst>
                <a:ext uri="{FF2B5EF4-FFF2-40B4-BE49-F238E27FC236}">
                  <a16:creationId xmlns:a16="http://schemas.microsoft.com/office/drawing/2014/main" id="{EE5844CC-F30C-4B56-9C8F-59A6D014D353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" name="Google Shape;25;p2">
              <a:extLst>
                <a:ext uri="{FF2B5EF4-FFF2-40B4-BE49-F238E27FC236}">
                  <a16:creationId xmlns:a16="http://schemas.microsoft.com/office/drawing/2014/main" id="{D948B252-D70D-43D9-9C4F-1C84098DAC40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" name="Google Shape;26;p2">
              <a:extLst>
                <a:ext uri="{FF2B5EF4-FFF2-40B4-BE49-F238E27FC236}">
                  <a16:creationId xmlns:a16="http://schemas.microsoft.com/office/drawing/2014/main" id="{9A621587-2DB4-420C-B089-C86E7907ABE9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4" name="Google Shape;27;p2">
              <a:extLst>
                <a:ext uri="{FF2B5EF4-FFF2-40B4-BE49-F238E27FC236}">
                  <a16:creationId xmlns:a16="http://schemas.microsoft.com/office/drawing/2014/main" id="{8A405D1C-EB72-4C45-B0C4-E5E3EB185F4C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28;p2">
              <a:extLst>
                <a:ext uri="{FF2B5EF4-FFF2-40B4-BE49-F238E27FC236}">
                  <a16:creationId xmlns:a16="http://schemas.microsoft.com/office/drawing/2014/main" id="{A7AA7B2C-05BF-4904-918B-034020C5C966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6" name="Google Shape;29;p2">
              <a:extLst>
                <a:ext uri="{FF2B5EF4-FFF2-40B4-BE49-F238E27FC236}">
                  <a16:creationId xmlns:a16="http://schemas.microsoft.com/office/drawing/2014/main" id="{8BFAA543-F453-4D3C-8475-D27712A0A311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" name="Google Shape;30;p2">
              <a:extLst>
                <a:ext uri="{FF2B5EF4-FFF2-40B4-BE49-F238E27FC236}">
                  <a16:creationId xmlns:a16="http://schemas.microsoft.com/office/drawing/2014/main" id="{35FC41CB-2594-4C05-9D46-0EEDA7BF3BC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" name="Google Shape;31;p2">
              <a:extLst>
                <a:ext uri="{FF2B5EF4-FFF2-40B4-BE49-F238E27FC236}">
                  <a16:creationId xmlns:a16="http://schemas.microsoft.com/office/drawing/2014/main" id="{32CD3B82-BB00-47B8-B5FA-DF58E17CBB5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80CF033-AB57-442E-914C-972037A99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CE22E8C-0AB2-4613-89BF-BD5ED22F40F1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51776D5-84D4-4D69-BC4D-ED2F2963C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00642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14307AB-5E22-486E-A6BC-7575C065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B728679-8D00-4E09-AA87-CBF44EDF1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10/10/2023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retoria4@anp.gov.br" TargetMode="External"/><Relationship Id="rId2" Type="http://schemas.openxmlformats.org/officeDocument/2006/relationships/hyperlink" Target="http://www.gov.br/an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5" Type="http://schemas.openxmlformats.org/officeDocument/2006/relationships/image" Target="../media/image12.png"/><Relationship Id="rId23" Type="http://schemas.openxmlformats.org/officeDocument/2006/relationships/image" Target="../media/image26.png"/><Relationship Id="rId10" Type="http://schemas.openxmlformats.org/officeDocument/2006/relationships/image" Target="../media/image11.png"/><Relationship Id="rId19" Type="http://schemas.openxmlformats.org/officeDocument/2006/relationships/image" Target="../media/image22.png"/><Relationship Id="rId4" Type="http://schemas.openxmlformats.org/officeDocument/2006/relationships/image" Target="../media/image14.svg"/><Relationship Id="rId9" Type="http://schemas.microsoft.com/office/2007/relationships/diagramDrawing" Target="../diagrams/drawing2.xml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980" y="1533300"/>
            <a:ext cx="10515600" cy="2818800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Novo Mercado de Gás Natural – Harmonização e sua Importância nos Elos da Cadeia de Gás Natural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D7F0D-E7CE-47C4-AFF7-E54718B5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233" y="4867117"/>
            <a:ext cx="9061200" cy="8270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6400" b="1" dirty="0"/>
              <a:t>Cláudio Jorge Martins de Souza</a:t>
            </a:r>
          </a:p>
          <a:p>
            <a:pPr algn="ctr"/>
            <a:r>
              <a:rPr lang="pt-BR" sz="6400" b="1" dirty="0"/>
              <a:t>Diretor</a:t>
            </a:r>
          </a:p>
          <a:p>
            <a:pPr algn="ctr"/>
            <a:br>
              <a:rPr lang="pt-BR" b="1" dirty="0"/>
            </a:br>
            <a:endParaRPr lang="pt-BR" b="1" dirty="0"/>
          </a:p>
          <a:p>
            <a:pPr algn="ctr"/>
            <a:r>
              <a:rPr lang="pt-BR" sz="4800" dirty="0"/>
              <a:t>18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895C5C-EE30-DCF0-B919-7788E1FFAADE}"/>
              </a:ext>
            </a:extLst>
          </p:cNvPr>
          <p:cNvSpPr txBox="1"/>
          <p:nvPr/>
        </p:nvSpPr>
        <p:spPr>
          <a:xfrm>
            <a:off x="889233" y="1050520"/>
            <a:ext cx="111241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A multiplicidade de regulações distintas entre estados e o conflito entre regulações estaduais e federais tem potencial de gerar algum nível de insegurança jurídica, podendo afastar investimentos e prejudicar o desenvolvimento do mercado.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b="0" i="0" dirty="0">
              <a:effectLst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A harmonia entre as regulações estadual e Federal é condição necessária para assegurar a eficiência e a segurança de todos os elos da </a:t>
            </a:r>
            <a:r>
              <a:rPr lang="pt-BR" sz="1600" dirty="0"/>
              <a:t>indústria do gás natural.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b="0" i="0" dirty="0">
              <a:effectLst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A Lei 14.134 de 8 de abril de 2021 (Lei do Gás) dispõe que a União, por intermédio do Ministério de Minas e Energia e da ANP, deverá articular-se com os Estados e o Distrito Federal para a harmonização e o aperfeiçoamento das normas desta a indústria.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O Decreto 10.712 de 2 de junho de 2021 que definiu o Pacto Nacional para o Desenvolvimento do Mercado de Gás Natural, de adesão voluntária dos estados, formação de redes de conhecimento coordenadas pelo MME e a disponibilidade de um canal de comunicação com os Estados e o Distrito Federal.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Ações já empreendidas: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1200150" lvl="2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</a:rPr>
              <a:t>MME </a:t>
            </a:r>
            <a:r>
              <a:rPr lang="pt-BR" sz="1600" b="0" i="0" dirty="0">
                <a:effectLst/>
                <a:sym typeface="Wingdings" panose="05000000000000000000" pitchFamily="2" charset="2"/>
              </a:rPr>
              <a:t> Abertura do Canal de Comunicação; Manual Orientativo de Boas Práticas Regulatórias do Comitê de Monitoramento da Abertura do Mercado de Gás Natural (CMGN); Realização de Rodadas de Reunião nos Estados para promoção do processo de harmonização.</a:t>
            </a:r>
          </a:p>
          <a:p>
            <a:pPr marL="1200150" lvl="2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ym typeface="Wingdings" panose="05000000000000000000" pitchFamily="2" charset="2"/>
              </a:rPr>
              <a:t>ANP  Estabelecimento de Acordos de Cooperação Técnica com as agências reguladoras Estaduais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b="0" i="0" dirty="0">
              <a:effectLst/>
              <a:sym typeface="Wingdings" panose="05000000000000000000" pitchFamily="2" charset="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b="0" i="0" dirty="0">
                <a:effectLst/>
                <a:sym typeface="Wingdings" panose="05000000000000000000" pitchFamily="2" charset="2"/>
              </a:rPr>
              <a:t>A harmonização da regulação federal e estadual tem potencial de gerar ganhos de eficiência, competitividade e desenvolvimento regional.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b="0" i="0" dirty="0">
              <a:effectLst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8E4791-D282-4872-472E-F210E7398C91}"/>
              </a:ext>
            </a:extLst>
          </p:cNvPr>
          <p:cNvSpPr txBox="1">
            <a:spLocks/>
          </p:cNvSpPr>
          <p:nvPr/>
        </p:nvSpPr>
        <p:spPr>
          <a:xfrm>
            <a:off x="0" y="52058"/>
            <a:ext cx="10293292" cy="676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just"/>
            <a:r>
              <a:rPr lang="pt-BR" sz="2800" b="1" dirty="0">
                <a:solidFill>
                  <a:srgbClr val="00642D"/>
                </a:solidFill>
                <a:latin typeface="+mn-lt"/>
              </a:rPr>
              <a:t>Sadio Desenvolvimento da Indústria do Gás Natural: Harmonização Regulatória</a:t>
            </a:r>
            <a:endParaRPr lang="pt-PT" sz="2800" b="1" dirty="0">
              <a:solidFill>
                <a:srgbClr val="00642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26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1609500"/>
            <a:ext cx="10515600" cy="952725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Obrigado!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D7F0D-E7CE-47C4-AFF7-E54718B5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0936" y="3072647"/>
            <a:ext cx="7396725" cy="19470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Cláudio Jorge Martins de Souza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Diretor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b="1" spc="-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www.gov.br/anp</a:t>
            </a:r>
            <a:endParaRPr lang="pt-BR" sz="2000" b="1" spc="-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b="1" spc="-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diretoria4@anp.gov.br</a:t>
            </a:r>
            <a:r>
              <a:rPr lang="pt-BR" sz="2000" b="1" spc="-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6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7">
            <a:extLst>
              <a:ext uri="{FF2B5EF4-FFF2-40B4-BE49-F238E27FC236}">
                <a16:creationId xmlns:a16="http://schemas.microsoft.com/office/drawing/2014/main" id="{93562135-A659-4BE2-83E8-E3FD095E95A5}"/>
              </a:ext>
            </a:extLst>
          </p:cNvPr>
          <p:cNvSpPr txBox="1"/>
          <p:nvPr/>
        </p:nvSpPr>
        <p:spPr>
          <a:xfrm>
            <a:off x="2961725" y="375692"/>
            <a:ext cx="266261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AVISO</a:t>
            </a:r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529011F0-D8AD-4BD9-B07A-043C0C012A46}"/>
              </a:ext>
            </a:extLst>
          </p:cNvPr>
          <p:cNvGrpSpPr/>
          <p:nvPr/>
        </p:nvGrpSpPr>
        <p:grpSpPr>
          <a:xfrm>
            <a:off x="220424" y="1303476"/>
            <a:ext cx="7931917" cy="4765398"/>
            <a:chOff x="4821136" y="1569962"/>
            <a:chExt cx="6378676" cy="4010732"/>
          </a:xfrm>
        </p:grpSpPr>
        <p:sp>
          <p:nvSpPr>
            <p:cNvPr id="23" name="Oval 49">
              <a:extLst>
                <a:ext uri="{FF2B5EF4-FFF2-40B4-BE49-F238E27FC236}">
                  <a16:creationId xmlns:a16="http://schemas.microsoft.com/office/drawing/2014/main" id="{8FB0F2E6-96A6-45A5-92E1-9784F42C5FD4}"/>
                </a:ext>
              </a:extLst>
            </p:cNvPr>
            <p:cNvSpPr/>
            <p:nvPr/>
          </p:nvSpPr>
          <p:spPr>
            <a:xfrm>
              <a:off x="4821136" y="5205747"/>
              <a:ext cx="6378676" cy="3749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9874C339-929C-46C5-ABDD-CFD3CFBAA562}"/>
                </a:ext>
              </a:extLst>
            </p:cNvPr>
            <p:cNvGrpSpPr/>
            <p:nvPr/>
          </p:nvGrpSpPr>
          <p:grpSpPr>
            <a:xfrm>
              <a:off x="5199828" y="1569962"/>
              <a:ext cx="5576499" cy="3679844"/>
              <a:chOff x="1979371" y="2209800"/>
              <a:chExt cx="4932332" cy="3254772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6CCA5C4F-0AE8-4313-8566-4BC14E9E9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371" y="2209800"/>
                <a:ext cx="4932332" cy="3254772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5546" y="0"/>
                  </a:cxn>
                  <a:cxn ang="0">
                    <a:pos x="5593" y="5"/>
                  </a:cxn>
                  <a:cxn ang="0">
                    <a:pos x="5637" y="21"/>
                  </a:cxn>
                  <a:cxn ang="0">
                    <a:pos x="5674" y="44"/>
                  </a:cxn>
                  <a:cxn ang="0">
                    <a:pos x="5707" y="77"/>
                  </a:cxn>
                  <a:cxn ang="0">
                    <a:pos x="5730" y="114"/>
                  </a:cxn>
                  <a:cxn ang="0">
                    <a:pos x="5746" y="159"/>
                  </a:cxn>
                  <a:cxn ang="0">
                    <a:pos x="5751" y="205"/>
                  </a:cxn>
                  <a:cxn ang="0">
                    <a:pos x="5751" y="3589"/>
                  </a:cxn>
                  <a:cxn ang="0">
                    <a:pos x="5746" y="3636"/>
                  </a:cxn>
                  <a:cxn ang="0">
                    <a:pos x="5730" y="3680"/>
                  </a:cxn>
                  <a:cxn ang="0">
                    <a:pos x="5707" y="3718"/>
                  </a:cxn>
                  <a:cxn ang="0">
                    <a:pos x="5674" y="3750"/>
                  </a:cxn>
                  <a:cxn ang="0">
                    <a:pos x="5637" y="3774"/>
                  </a:cxn>
                  <a:cxn ang="0">
                    <a:pos x="5593" y="3790"/>
                  </a:cxn>
                  <a:cxn ang="0">
                    <a:pos x="5546" y="3795"/>
                  </a:cxn>
                  <a:cxn ang="0">
                    <a:pos x="205" y="3795"/>
                  </a:cxn>
                  <a:cxn ang="0">
                    <a:pos x="158" y="3790"/>
                  </a:cxn>
                  <a:cxn ang="0">
                    <a:pos x="114" y="3774"/>
                  </a:cxn>
                  <a:cxn ang="0">
                    <a:pos x="77" y="3750"/>
                  </a:cxn>
                  <a:cxn ang="0">
                    <a:pos x="44" y="3718"/>
                  </a:cxn>
                  <a:cxn ang="0">
                    <a:pos x="21" y="3680"/>
                  </a:cxn>
                  <a:cxn ang="0">
                    <a:pos x="5" y="3636"/>
                  </a:cxn>
                  <a:cxn ang="0">
                    <a:pos x="0" y="3589"/>
                  </a:cxn>
                  <a:cxn ang="0">
                    <a:pos x="0" y="205"/>
                  </a:cxn>
                  <a:cxn ang="0">
                    <a:pos x="5" y="159"/>
                  </a:cxn>
                  <a:cxn ang="0">
                    <a:pos x="21" y="114"/>
                  </a:cxn>
                  <a:cxn ang="0">
                    <a:pos x="44" y="77"/>
                  </a:cxn>
                  <a:cxn ang="0">
                    <a:pos x="77" y="44"/>
                  </a:cxn>
                  <a:cxn ang="0">
                    <a:pos x="114" y="21"/>
                  </a:cxn>
                  <a:cxn ang="0">
                    <a:pos x="158" y="5"/>
                  </a:cxn>
                  <a:cxn ang="0">
                    <a:pos x="205" y="0"/>
                  </a:cxn>
                </a:cxnLst>
                <a:rect l="0" t="0" r="r" b="b"/>
                <a:pathLst>
                  <a:path w="5751" h="3795">
                    <a:moveTo>
                      <a:pt x="205" y="0"/>
                    </a:moveTo>
                    <a:lnTo>
                      <a:pt x="5546" y="0"/>
                    </a:lnTo>
                    <a:lnTo>
                      <a:pt x="5593" y="5"/>
                    </a:lnTo>
                    <a:lnTo>
                      <a:pt x="5637" y="21"/>
                    </a:lnTo>
                    <a:lnTo>
                      <a:pt x="5674" y="44"/>
                    </a:lnTo>
                    <a:lnTo>
                      <a:pt x="5707" y="77"/>
                    </a:lnTo>
                    <a:lnTo>
                      <a:pt x="5730" y="114"/>
                    </a:lnTo>
                    <a:lnTo>
                      <a:pt x="5746" y="159"/>
                    </a:lnTo>
                    <a:lnTo>
                      <a:pt x="5751" y="205"/>
                    </a:lnTo>
                    <a:lnTo>
                      <a:pt x="5751" y="3589"/>
                    </a:lnTo>
                    <a:lnTo>
                      <a:pt x="5746" y="3636"/>
                    </a:lnTo>
                    <a:lnTo>
                      <a:pt x="5730" y="3680"/>
                    </a:lnTo>
                    <a:lnTo>
                      <a:pt x="5707" y="3718"/>
                    </a:lnTo>
                    <a:lnTo>
                      <a:pt x="5674" y="3750"/>
                    </a:lnTo>
                    <a:lnTo>
                      <a:pt x="5637" y="3774"/>
                    </a:lnTo>
                    <a:lnTo>
                      <a:pt x="5593" y="3790"/>
                    </a:lnTo>
                    <a:lnTo>
                      <a:pt x="5546" y="3795"/>
                    </a:lnTo>
                    <a:lnTo>
                      <a:pt x="205" y="3795"/>
                    </a:lnTo>
                    <a:lnTo>
                      <a:pt x="158" y="3790"/>
                    </a:lnTo>
                    <a:lnTo>
                      <a:pt x="114" y="3774"/>
                    </a:lnTo>
                    <a:lnTo>
                      <a:pt x="77" y="3750"/>
                    </a:lnTo>
                    <a:lnTo>
                      <a:pt x="44" y="3718"/>
                    </a:lnTo>
                    <a:lnTo>
                      <a:pt x="21" y="3680"/>
                    </a:lnTo>
                    <a:lnTo>
                      <a:pt x="5" y="3636"/>
                    </a:lnTo>
                    <a:lnTo>
                      <a:pt x="0" y="3589"/>
                    </a:lnTo>
                    <a:lnTo>
                      <a:pt x="0" y="205"/>
                    </a:lnTo>
                    <a:lnTo>
                      <a:pt x="5" y="159"/>
                    </a:lnTo>
                    <a:lnTo>
                      <a:pt x="21" y="114"/>
                    </a:lnTo>
                    <a:lnTo>
                      <a:pt x="44" y="77"/>
                    </a:lnTo>
                    <a:lnTo>
                      <a:pt x="77" y="44"/>
                    </a:lnTo>
                    <a:lnTo>
                      <a:pt x="114" y="21"/>
                    </a:lnTo>
                    <a:lnTo>
                      <a:pt x="158" y="5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17381BAD-97FF-4ADB-88D1-B1441DAEE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461" y="2209800"/>
                <a:ext cx="2595242" cy="325477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2821" y="0"/>
                  </a:cxn>
                  <a:cxn ang="0">
                    <a:pos x="2868" y="5"/>
                  </a:cxn>
                  <a:cxn ang="0">
                    <a:pos x="2912" y="21"/>
                  </a:cxn>
                  <a:cxn ang="0">
                    <a:pos x="2949" y="44"/>
                  </a:cxn>
                  <a:cxn ang="0">
                    <a:pos x="2982" y="77"/>
                  </a:cxn>
                  <a:cxn ang="0">
                    <a:pos x="3005" y="114"/>
                  </a:cxn>
                  <a:cxn ang="0">
                    <a:pos x="3021" y="159"/>
                  </a:cxn>
                  <a:cxn ang="0">
                    <a:pos x="3026" y="205"/>
                  </a:cxn>
                  <a:cxn ang="0">
                    <a:pos x="3026" y="3589"/>
                  </a:cxn>
                  <a:cxn ang="0">
                    <a:pos x="3021" y="3636"/>
                  </a:cxn>
                  <a:cxn ang="0">
                    <a:pos x="3005" y="3680"/>
                  </a:cxn>
                  <a:cxn ang="0">
                    <a:pos x="2982" y="3718"/>
                  </a:cxn>
                  <a:cxn ang="0">
                    <a:pos x="2949" y="3750"/>
                  </a:cxn>
                  <a:cxn ang="0">
                    <a:pos x="2912" y="3774"/>
                  </a:cxn>
                  <a:cxn ang="0">
                    <a:pos x="2868" y="3790"/>
                  </a:cxn>
                  <a:cxn ang="0">
                    <a:pos x="2821" y="3795"/>
                  </a:cxn>
                  <a:cxn ang="0">
                    <a:pos x="0" y="3795"/>
                  </a:cxn>
                  <a:cxn ang="0">
                    <a:pos x="1925" y="0"/>
                  </a:cxn>
                </a:cxnLst>
                <a:rect l="0" t="0" r="r" b="b"/>
                <a:pathLst>
                  <a:path w="3026" h="3795">
                    <a:moveTo>
                      <a:pt x="1925" y="0"/>
                    </a:moveTo>
                    <a:lnTo>
                      <a:pt x="2821" y="0"/>
                    </a:lnTo>
                    <a:lnTo>
                      <a:pt x="2868" y="5"/>
                    </a:lnTo>
                    <a:lnTo>
                      <a:pt x="2912" y="21"/>
                    </a:lnTo>
                    <a:lnTo>
                      <a:pt x="2949" y="44"/>
                    </a:lnTo>
                    <a:lnTo>
                      <a:pt x="2982" y="77"/>
                    </a:lnTo>
                    <a:lnTo>
                      <a:pt x="3005" y="114"/>
                    </a:lnTo>
                    <a:lnTo>
                      <a:pt x="3021" y="159"/>
                    </a:lnTo>
                    <a:lnTo>
                      <a:pt x="3026" y="205"/>
                    </a:lnTo>
                    <a:lnTo>
                      <a:pt x="3026" y="3589"/>
                    </a:lnTo>
                    <a:lnTo>
                      <a:pt x="3021" y="3636"/>
                    </a:lnTo>
                    <a:lnTo>
                      <a:pt x="3005" y="3680"/>
                    </a:lnTo>
                    <a:lnTo>
                      <a:pt x="2982" y="3718"/>
                    </a:lnTo>
                    <a:lnTo>
                      <a:pt x="2949" y="3750"/>
                    </a:lnTo>
                    <a:lnTo>
                      <a:pt x="2912" y="3774"/>
                    </a:lnTo>
                    <a:lnTo>
                      <a:pt x="2868" y="3790"/>
                    </a:lnTo>
                    <a:lnTo>
                      <a:pt x="2821" y="3795"/>
                    </a:lnTo>
                    <a:lnTo>
                      <a:pt x="0" y="3795"/>
                    </a:lnTo>
                    <a:lnTo>
                      <a:pt x="192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8000"/>
                    </a:schemeClr>
                  </a:gs>
                  <a:gs pos="20000">
                    <a:schemeClr val="bg1">
                      <a:lumMod val="95000"/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2E5A10CC-26EE-4232-A35D-E5AA9D412255}"/>
              </a:ext>
            </a:extLst>
          </p:cNvPr>
          <p:cNvSpPr txBox="1">
            <a:spLocks/>
          </p:cNvSpPr>
          <p:nvPr/>
        </p:nvSpPr>
        <p:spPr>
          <a:xfrm>
            <a:off x="920969" y="1407560"/>
            <a:ext cx="6517521" cy="40658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1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Esta apresentação institucional da ANP é baseada em informações atuais e confiáveis, mas não se pode assegurar a sua completude e precisão. Portanto, esta não deve ser usada para fins que exijam tais requisitos.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Valores projetados e estimados não possuem garantias de sua realização futura.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Dados futuros, informações, projeções e opiniões expressadas durante a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apresentação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sujeitas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alterações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aviso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prévio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F79A0BC-0254-4F44-BE4D-EC188832B0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982" y="4781867"/>
            <a:ext cx="633955" cy="6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BE9D5-F6A6-7471-3CB6-FAC89CD219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78866" cy="54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00642D"/>
                </a:solidFill>
                <a:latin typeface="+mn-lt"/>
                <a:cs typeface="Segoe UI" panose="020B0502040204020203" pitchFamily="34" charset="0"/>
              </a:rPr>
              <a:t>Bases Conceituais – Competências Federativas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FA08A7-C581-F27F-4CA0-9D7A6CFF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28" y="637563"/>
            <a:ext cx="7273881" cy="47920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FE93FC5-1AA5-B2A6-A6E4-043A7D990D2A}"/>
              </a:ext>
            </a:extLst>
          </p:cNvPr>
          <p:cNvSpPr txBox="1"/>
          <p:nvPr/>
        </p:nvSpPr>
        <p:spPr>
          <a:xfrm>
            <a:off x="1474364" y="5897271"/>
            <a:ext cx="1053028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Esta configuração demonstra claramente a necessidade de harmonização.</a:t>
            </a:r>
          </a:p>
        </p:txBody>
      </p:sp>
    </p:spTree>
    <p:extLst>
      <p:ext uri="{BB962C8B-B14F-4D97-AF65-F5344CB8AC3E}">
        <p14:creationId xmlns:p14="http://schemas.microsoft.com/office/powerpoint/2010/main" val="34562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ítulo 1">
            <a:extLst>
              <a:ext uri="{FF2B5EF4-FFF2-40B4-BE49-F238E27FC236}">
                <a16:creationId xmlns:a16="http://schemas.microsoft.com/office/drawing/2014/main" id="{1D670786-3E0B-229C-F2FC-7D594EDEB41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61138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PT" sz="3600" b="1" dirty="0">
                <a:solidFill>
                  <a:srgbClr val="00642D"/>
                </a:solidFill>
                <a:latin typeface="+mn-lt"/>
              </a:rPr>
              <a:t>Regulação Federal do Gás Natural – Nova Lei do Gás</a:t>
            </a:r>
          </a:p>
        </p:txBody>
      </p:sp>
      <p:sp>
        <p:nvSpPr>
          <p:cNvPr id="2" name="Google Shape;2211;p29">
            <a:extLst>
              <a:ext uri="{FF2B5EF4-FFF2-40B4-BE49-F238E27FC236}">
                <a16:creationId xmlns:a16="http://schemas.microsoft.com/office/drawing/2014/main" id="{FE14498C-EBCC-39B8-F4DB-988FD4258876}"/>
              </a:ext>
            </a:extLst>
          </p:cNvPr>
          <p:cNvSpPr/>
          <p:nvPr/>
        </p:nvSpPr>
        <p:spPr>
          <a:xfrm>
            <a:off x="3175" y="832104"/>
            <a:ext cx="12188700" cy="44622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12;p29">
            <a:extLst>
              <a:ext uri="{FF2B5EF4-FFF2-40B4-BE49-F238E27FC236}">
                <a16:creationId xmlns:a16="http://schemas.microsoft.com/office/drawing/2014/main" id="{0469B817-BFC8-CB7A-D45C-AF93DC57B02F}"/>
              </a:ext>
            </a:extLst>
          </p:cNvPr>
          <p:cNvSpPr/>
          <p:nvPr/>
        </p:nvSpPr>
        <p:spPr>
          <a:xfrm>
            <a:off x="3175" y="4401340"/>
            <a:ext cx="12188700" cy="2456700"/>
          </a:xfrm>
          <a:prstGeom prst="rect">
            <a:avLst/>
          </a:prstGeom>
          <a:solidFill>
            <a:srgbClr val="0064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2213;p29">
            <a:extLst>
              <a:ext uri="{FF2B5EF4-FFF2-40B4-BE49-F238E27FC236}">
                <a16:creationId xmlns:a16="http://schemas.microsoft.com/office/drawing/2014/main" id="{3D686775-A816-1F4C-B11C-59936EC8FA3E}"/>
              </a:ext>
            </a:extLst>
          </p:cNvPr>
          <p:cNvGrpSpPr/>
          <p:nvPr/>
        </p:nvGrpSpPr>
        <p:grpSpPr>
          <a:xfrm>
            <a:off x="3801" y="1347267"/>
            <a:ext cx="4109793" cy="3054094"/>
            <a:chOff x="1313090" y="1719262"/>
            <a:chExt cx="4109793" cy="3054094"/>
          </a:xfrm>
        </p:grpSpPr>
        <p:sp>
          <p:nvSpPr>
            <p:cNvPr id="5" name="Google Shape;2214;p29">
              <a:extLst>
                <a:ext uri="{FF2B5EF4-FFF2-40B4-BE49-F238E27FC236}">
                  <a16:creationId xmlns:a16="http://schemas.microsoft.com/office/drawing/2014/main" id="{B9D284E3-C3CD-AF47-3844-D6CC72672796}"/>
                </a:ext>
              </a:extLst>
            </p:cNvPr>
            <p:cNvSpPr/>
            <p:nvPr/>
          </p:nvSpPr>
          <p:spPr>
            <a:xfrm>
              <a:off x="2693285" y="1974730"/>
              <a:ext cx="1333500" cy="27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215;p29">
              <a:extLst>
                <a:ext uri="{FF2B5EF4-FFF2-40B4-BE49-F238E27FC236}">
                  <a16:creationId xmlns:a16="http://schemas.microsoft.com/office/drawing/2014/main" id="{EA77BEC8-AD45-EDD3-FAC9-62E454DA82A5}"/>
                </a:ext>
              </a:extLst>
            </p:cNvPr>
            <p:cNvSpPr/>
            <p:nvPr/>
          </p:nvSpPr>
          <p:spPr>
            <a:xfrm>
              <a:off x="2817812" y="3446463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" name="Google Shape;2216;p29">
              <a:extLst>
                <a:ext uri="{FF2B5EF4-FFF2-40B4-BE49-F238E27FC236}">
                  <a16:creationId xmlns:a16="http://schemas.microsoft.com/office/drawing/2014/main" id="{89DF5149-921C-7541-6460-A56665A5B030}"/>
                </a:ext>
              </a:extLst>
            </p:cNvPr>
            <p:cNvGrpSpPr/>
            <p:nvPr/>
          </p:nvGrpSpPr>
          <p:grpSpPr>
            <a:xfrm>
              <a:off x="1313090" y="1719262"/>
              <a:ext cx="4109793" cy="3054094"/>
              <a:chOff x="1313090" y="1719262"/>
              <a:chExt cx="4109793" cy="3054094"/>
            </a:xfrm>
          </p:grpSpPr>
          <p:sp>
            <p:nvSpPr>
              <p:cNvPr id="8" name="Google Shape;2217;p29">
                <a:extLst>
                  <a:ext uri="{FF2B5EF4-FFF2-40B4-BE49-F238E27FC236}">
                    <a16:creationId xmlns:a16="http://schemas.microsoft.com/office/drawing/2014/main" id="{B82A8D61-34FC-E474-9A36-55C0D78958EB}"/>
                  </a:ext>
                </a:extLst>
              </p:cNvPr>
              <p:cNvSpPr/>
              <p:nvPr/>
            </p:nvSpPr>
            <p:spPr>
              <a:xfrm>
                <a:off x="4051883" y="4719956"/>
                <a:ext cx="1371000" cy="5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218;p29">
                <a:extLst>
                  <a:ext uri="{FF2B5EF4-FFF2-40B4-BE49-F238E27FC236}">
                    <a16:creationId xmlns:a16="http://schemas.microsoft.com/office/drawing/2014/main" id="{1FA36546-C463-4E3D-B360-CD7B3827461E}"/>
                  </a:ext>
                </a:extLst>
              </p:cNvPr>
              <p:cNvSpPr/>
              <p:nvPr/>
            </p:nvSpPr>
            <p:spPr>
              <a:xfrm>
                <a:off x="1313090" y="4719956"/>
                <a:ext cx="1358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219;p29">
                <a:extLst>
                  <a:ext uri="{FF2B5EF4-FFF2-40B4-BE49-F238E27FC236}">
                    <a16:creationId xmlns:a16="http://schemas.microsoft.com/office/drawing/2014/main" id="{D317515E-9A7A-6652-A860-F9F5C85F14EF}"/>
                  </a:ext>
                </a:extLst>
              </p:cNvPr>
              <p:cNvSpPr/>
              <p:nvPr/>
            </p:nvSpPr>
            <p:spPr>
              <a:xfrm>
                <a:off x="2436812" y="1944715"/>
                <a:ext cx="234600" cy="2814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220;p29">
                <a:extLst>
                  <a:ext uri="{FF2B5EF4-FFF2-40B4-BE49-F238E27FC236}">
                    <a16:creationId xmlns:a16="http://schemas.microsoft.com/office/drawing/2014/main" id="{4CB9B235-34C6-BEE4-EFFB-253C3CE4754F}"/>
                  </a:ext>
                </a:extLst>
              </p:cNvPr>
              <p:cNvSpPr/>
              <p:nvPr/>
            </p:nvSpPr>
            <p:spPr>
              <a:xfrm>
                <a:off x="4051883" y="1944715"/>
                <a:ext cx="234600" cy="2814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221;p29">
                <a:extLst>
                  <a:ext uri="{FF2B5EF4-FFF2-40B4-BE49-F238E27FC236}">
                    <a16:creationId xmlns:a16="http://schemas.microsoft.com/office/drawing/2014/main" id="{7ABCD473-8B11-B7C5-6692-405ABED6060C}"/>
                  </a:ext>
                </a:extLst>
              </p:cNvPr>
              <p:cNvSpPr/>
              <p:nvPr/>
            </p:nvSpPr>
            <p:spPr>
              <a:xfrm rot="5400000">
                <a:off x="3248874" y="907312"/>
                <a:ext cx="225600" cy="1849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Google Shape;2222;p29">
            <a:extLst>
              <a:ext uri="{FF2B5EF4-FFF2-40B4-BE49-F238E27FC236}">
                <a16:creationId xmlns:a16="http://schemas.microsoft.com/office/drawing/2014/main" id="{D7C4555D-95AA-195A-2118-C7B6CC0E4E62}"/>
              </a:ext>
            </a:extLst>
          </p:cNvPr>
          <p:cNvSpPr txBox="1"/>
          <p:nvPr/>
        </p:nvSpPr>
        <p:spPr>
          <a:xfrm>
            <a:off x="1362064" y="962927"/>
            <a:ext cx="13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PASSADO</a:t>
            </a:r>
            <a:endParaRPr dirty="0"/>
          </a:p>
        </p:txBody>
      </p:sp>
      <p:sp>
        <p:nvSpPr>
          <p:cNvPr id="14" name="Google Shape;2223;p29">
            <a:extLst>
              <a:ext uri="{FF2B5EF4-FFF2-40B4-BE49-F238E27FC236}">
                <a16:creationId xmlns:a16="http://schemas.microsoft.com/office/drawing/2014/main" id="{28DA3221-CE61-BD26-A7D1-E1E4E0226873}"/>
              </a:ext>
            </a:extLst>
          </p:cNvPr>
          <p:cNvSpPr txBox="1"/>
          <p:nvPr/>
        </p:nvSpPr>
        <p:spPr>
          <a:xfrm>
            <a:off x="6332133" y="948020"/>
            <a:ext cx="142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endParaRPr dirty="0"/>
          </a:p>
        </p:txBody>
      </p:sp>
      <p:grpSp>
        <p:nvGrpSpPr>
          <p:cNvPr id="15" name="Google Shape;2224;p29">
            <a:extLst>
              <a:ext uri="{FF2B5EF4-FFF2-40B4-BE49-F238E27FC236}">
                <a16:creationId xmlns:a16="http://schemas.microsoft.com/office/drawing/2014/main" id="{20D5D9CF-3CA9-0939-C6B5-9B38CB893F4E}"/>
              </a:ext>
            </a:extLst>
          </p:cNvPr>
          <p:cNvGrpSpPr/>
          <p:nvPr/>
        </p:nvGrpSpPr>
        <p:grpSpPr>
          <a:xfrm>
            <a:off x="4236085" y="1004440"/>
            <a:ext cx="7646348" cy="4059404"/>
            <a:chOff x="4070511" y="1677988"/>
            <a:chExt cx="7646348" cy="4059404"/>
          </a:xfrm>
        </p:grpSpPr>
        <p:grpSp>
          <p:nvGrpSpPr>
            <p:cNvPr id="16" name="Google Shape;2225;p29">
              <a:extLst>
                <a:ext uri="{FF2B5EF4-FFF2-40B4-BE49-F238E27FC236}">
                  <a16:creationId xmlns:a16="http://schemas.microsoft.com/office/drawing/2014/main" id="{DD5398BA-E2BF-134D-C1A4-249277365141}"/>
                </a:ext>
              </a:extLst>
            </p:cNvPr>
            <p:cNvGrpSpPr/>
            <p:nvPr/>
          </p:nvGrpSpPr>
          <p:grpSpPr>
            <a:xfrm>
              <a:off x="4070511" y="1677988"/>
              <a:ext cx="4119877" cy="3740145"/>
              <a:chOff x="683262" y="1677988"/>
              <a:chExt cx="4119877" cy="3740145"/>
            </a:xfrm>
          </p:grpSpPr>
          <p:sp>
            <p:nvSpPr>
              <p:cNvPr id="26" name="Google Shape;2226;p29">
                <a:extLst>
                  <a:ext uri="{FF2B5EF4-FFF2-40B4-BE49-F238E27FC236}">
                    <a16:creationId xmlns:a16="http://schemas.microsoft.com/office/drawing/2014/main" id="{151B0BB1-99A3-18E8-6F21-CDDCD80E6309}"/>
                  </a:ext>
                </a:extLst>
              </p:cNvPr>
              <p:cNvSpPr/>
              <p:nvPr/>
            </p:nvSpPr>
            <p:spPr>
              <a:xfrm>
                <a:off x="2387600" y="1677988"/>
                <a:ext cx="1038224" cy="374014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4711" extrusionOk="0">
                    <a:moveTo>
                      <a:pt x="4" y="0"/>
                    </a:moveTo>
                    <a:lnTo>
                      <a:pt x="10" y="3"/>
                    </a:lnTo>
                    <a:lnTo>
                      <a:pt x="813" y="437"/>
                    </a:lnTo>
                    <a:lnTo>
                      <a:pt x="813" y="437"/>
                    </a:lnTo>
                    <a:lnTo>
                      <a:pt x="1306" y="717"/>
                    </a:lnTo>
                    <a:lnTo>
                      <a:pt x="1306" y="4270"/>
                    </a:lnTo>
                    <a:lnTo>
                      <a:pt x="1303" y="4271"/>
                    </a:lnTo>
                    <a:lnTo>
                      <a:pt x="0" y="4711"/>
                    </a:lnTo>
                    <a:lnTo>
                      <a:pt x="0" y="4705"/>
                    </a:lnTo>
                    <a:lnTo>
                      <a:pt x="4" y="717"/>
                    </a:lnTo>
                    <a:lnTo>
                      <a:pt x="4" y="437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81000">
                    <a:srgbClr val="EEEEEE"/>
                  </a:gs>
                  <a:gs pos="100000">
                    <a:srgbClr val="D8D8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" name="Google Shape;2227;p29">
                <a:extLst>
                  <a:ext uri="{FF2B5EF4-FFF2-40B4-BE49-F238E27FC236}">
                    <a16:creationId xmlns:a16="http://schemas.microsoft.com/office/drawing/2014/main" id="{A80B30ED-4CF5-3D50-3ECC-2E4D6C5D8C9B}"/>
                  </a:ext>
                </a:extLst>
              </p:cNvPr>
              <p:cNvGrpSpPr/>
              <p:nvPr/>
            </p:nvGrpSpPr>
            <p:grpSpPr>
              <a:xfrm>
                <a:off x="683262" y="2025650"/>
                <a:ext cx="4119877" cy="3049584"/>
                <a:chOff x="683262" y="2025650"/>
                <a:chExt cx="4119877" cy="3049584"/>
              </a:xfrm>
            </p:grpSpPr>
            <p:sp>
              <p:nvSpPr>
                <p:cNvPr id="28" name="Google Shape;2228;p29">
                  <a:extLst>
                    <a:ext uri="{FF2B5EF4-FFF2-40B4-BE49-F238E27FC236}">
                      <a16:creationId xmlns:a16="http://schemas.microsoft.com/office/drawing/2014/main" id="{51C7C891-9446-8292-6F98-76D77C5FE2A3}"/>
                    </a:ext>
                  </a:extLst>
                </p:cNvPr>
                <p:cNvSpPr/>
                <p:nvPr/>
              </p:nvSpPr>
              <p:spPr>
                <a:xfrm>
                  <a:off x="1827213" y="2025650"/>
                  <a:ext cx="563562" cy="304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3843" extrusionOk="0">
                      <a:moveTo>
                        <a:pt x="4" y="0"/>
                      </a:moveTo>
                      <a:lnTo>
                        <a:pt x="711" y="0"/>
                      </a:lnTo>
                      <a:lnTo>
                        <a:pt x="711" y="280"/>
                      </a:lnTo>
                      <a:lnTo>
                        <a:pt x="280" y="280"/>
                      </a:lnTo>
                      <a:lnTo>
                        <a:pt x="280" y="3843"/>
                      </a:lnTo>
                      <a:lnTo>
                        <a:pt x="0" y="3843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229;p29">
                  <a:extLst>
                    <a:ext uri="{FF2B5EF4-FFF2-40B4-BE49-F238E27FC236}">
                      <a16:creationId xmlns:a16="http://schemas.microsoft.com/office/drawing/2014/main" id="{CFF9A080-72E1-EEB8-23FC-8FFB2462A69C}"/>
                    </a:ext>
                  </a:extLst>
                </p:cNvPr>
                <p:cNvSpPr/>
                <p:nvPr/>
              </p:nvSpPr>
              <p:spPr>
                <a:xfrm>
                  <a:off x="3033713" y="2025650"/>
                  <a:ext cx="625474" cy="304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" h="38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87" y="0"/>
                      </a:lnTo>
                      <a:lnTo>
                        <a:pt x="787" y="3838"/>
                      </a:lnTo>
                      <a:lnTo>
                        <a:pt x="509" y="3838"/>
                      </a:lnTo>
                      <a:lnTo>
                        <a:pt x="509" y="874"/>
                      </a:lnTo>
                      <a:lnTo>
                        <a:pt x="493" y="874"/>
                      </a:lnTo>
                      <a:lnTo>
                        <a:pt x="493" y="28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230;p29">
                  <a:extLst>
                    <a:ext uri="{FF2B5EF4-FFF2-40B4-BE49-F238E27FC236}">
                      <a16:creationId xmlns:a16="http://schemas.microsoft.com/office/drawing/2014/main" id="{FBB71978-C5C4-1DEC-AD81-805814A7BBFB}"/>
                    </a:ext>
                  </a:extLst>
                </p:cNvPr>
                <p:cNvSpPr/>
                <p:nvPr/>
              </p:nvSpPr>
              <p:spPr>
                <a:xfrm>
                  <a:off x="3507739" y="5026344"/>
                  <a:ext cx="1295400" cy="45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231;p29">
                  <a:extLst>
                    <a:ext uri="{FF2B5EF4-FFF2-40B4-BE49-F238E27FC236}">
                      <a16:creationId xmlns:a16="http://schemas.microsoft.com/office/drawing/2014/main" id="{77EF16F1-BD53-CAD9-3978-E84A294ACD31}"/>
                    </a:ext>
                  </a:extLst>
                </p:cNvPr>
                <p:cNvSpPr/>
                <p:nvPr/>
              </p:nvSpPr>
              <p:spPr>
                <a:xfrm>
                  <a:off x="683262" y="5026344"/>
                  <a:ext cx="1295400" cy="45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" name="Google Shape;2232;p29">
              <a:extLst>
                <a:ext uri="{FF2B5EF4-FFF2-40B4-BE49-F238E27FC236}">
                  <a16:creationId xmlns:a16="http://schemas.microsoft.com/office/drawing/2014/main" id="{6ED80D67-964D-D563-8C9C-7B96E0C4636E}"/>
                </a:ext>
              </a:extLst>
            </p:cNvPr>
            <p:cNvGrpSpPr/>
            <p:nvPr/>
          </p:nvGrpSpPr>
          <p:grpSpPr>
            <a:xfrm>
              <a:off x="7457761" y="1677988"/>
              <a:ext cx="4259098" cy="4059404"/>
              <a:chOff x="7457761" y="1677988"/>
              <a:chExt cx="4259098" cy="4059404"/>
            </a:xfrm>
          </p:grpSpPr>
          <p:sp>
            <p:nvSpPr>
              <p:cNvPr id="18" name="Google Shape;2233;p29">
                <a:extLst>
                  <a:ext uri="{FF2B5EF4-FFF2-40B4-BE49-F238E27FC236}">
                    <a16:creationId xmlns:a16="http://schemas.microsoft.com/office/drawing/2014/main" id="{981A577C-B9EE-877A-2AE3-F234637DBE95}"/>
                  </a:ext>
                </a:extLst>
              </p:cNvPr>
              <p:cNvSpPr txBox="1"/>
              <p:nvPr/>
            </p:nvSpPr>
            <p:spPr>
              <a:xfrm>
                <a:off x="8166549" y="5398692"/>
                <a:ext cx="345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u="sng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Mercado aberto e competitivo</a:t>
                </a:r>
                <a:endParaRPr sz="1600" b="1" u="sng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2234;p29">
                <a:extLst>
                  <a:ext uri="{FF2B5EF4-FFF2-40B4-BE49-F238E27FC236}">
                    <a16:creationId xmlns:a16="http://schemas.microsoft.com/office/drawing/2014/main" id="{AD0E9976-BFE0-AD34-F9AD-ACE1CD530AE3}"/>
                  </a:ext>
                </a:extLst>
              </p:cNvPr>
              <p:cNvGrpSpPr/>
              <p:nvPr/>
            </p:nvGrpSpPr>
            <p:grpSpPr>
              <a:xfrm>
                <a:off x="7457761" y="1677988"/>
                <a:ext cx="4259098" cy="3740145"/>
                <a:chOff x="683262" y="1677988"/>
                <a:chExt cx="4259098" cy="3740145"/>
              </a:xfrm>
            </p:grpSpPr>
            <p:grpSp>
              <p:nvGrpSpPr>
                <p:cNvPr id="20" name="Google Shape;2235;p29">
                  <a:extLst>
                    <a:ext uri="{FF2B5EF4-FFF2-40B4-BE49-F238E27FC236}">
                      <a16:creationId xmlns:a16="http://schemas.microsoft.com/office/drawing/2014/main" id="{DA4D656F-59EC-0644-4699-99141CDE6F3B}"/>
                    </a:ext>
                  </a:extLst>
                </p:cNvPr>
                <p:cNvGrpSpPr/>
                <p:nvPr/>
              </p:nvGrpSpPr>
              <p:grpSpPr>
                <a:xfrm>
                  <a:off x="683262" y="2025650"/>
                  <a:ext cx="4119877" cy="3049584"/>
                  <a:chOff x="683262" y="2025650"/>
                  <a:chExt cx="4119877" cy="3049584"/>
                </a:xfrm>
              </p:grpSpPr>
              <p:sp>
                <p:nvSpPr>
                  <p:cNvPr id="22" name="Google Shape;2236;p29">
                    <a:extLst>
                      <a:ext uri="{FF2B5EF4-FFF2-40B4-BE49-F238E27FC236}">
                        <a16:creationId xmlns:a16="http://schemas.microsoft.com/office/drawing/2014/main" id="{A04DDD64-8578-6724-B9C4-8ADAF17420EA}"/>
                      </a:ext>
                    </a:extLst>
                  </p:cNvPr>
                  <p:cNvSpPr/>
                  <p:nvPr/>
                </p:nvSpPr>
                <p:spPr>
                  <a:xfrm>
                    <a:off x="1827213" y="2025650"/>
                    <a:ext cx="563562" cy="304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" h="3843" extrusionOk="0">
                        <a:moveTo>
                          <a:pt x="4" y="0"/>
                        </a:moveTo>
                        <a:lnTo>
                          <a:pt x="711" y="0"/>
                        </a:lnTo>
                        <a:lnTo>
                          <a:pt x="711" y="280"/>
                        </a:lnTo>
                        <a:lnTo>
                          <a:pt x="280" y="280"/>
                        </a:lnTo>
                        <a:lnTo>
                          <a:pt x="280" y="3843"/>
                        </a:lnTo>
                        <a:lnTo>
                          <a:pt x="0" y="3843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2237;p29">
                    <a:extLst>
                      <a:ext uri="{FF2B5EF4-FFF2-40B4-BE49-F238E27FC236}">
                        <a16:creationId xmlns:a16="http://schemas.microsoft.com/office/drawing/2014/main" id="{54DBD145-1AFA-5F74-BEF2-3C558E53A494}"/>
                      </a:ext>
                    </a:extLst>
                  </p:cNvPr>
                  <p:cNvSpPr/>
                  <p:nvPr/>
                </p:nvSpPr>
                <p:spPr>
                  <a:xfrm>
                    <a:off x="3033713" y="2025650"/>
                    <a:ext cx="625474" cy="3046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" h="3838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787" y="0"/>
                        </a:lnTo>
                        <a:lnTo>
                          <a:pt x="787" y="3838"/>
                        </a:lnTo>
                        <a:lnTo>
                          <a:pt x="509" y="3838"/>
                        </a:lnTo>
                        <a:lnTo>
                          <a:pt x="509" y="874"/>
                        </a:lnTo>
                        <a:lnTo>
                          <a:pt x="493" y="874"/>
                        </a:lnTo>
                        <a:lnTo>
                          <a:pt x="493" y="28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2238;p29">
                    <a:extLst>
                      <a:ext uri="{FF2B5EF4-FFF2-40B4-BE49-F238E27FC236}">
                        <a16:creationId xmlns:a16="http://schemas.microsoft.com/office/drawing/2014/main" id="{8D06DD50-1A2C-94C4-E382-23D0D13F9C89}"/>
                      </a:ext>
                    </a:extLst>
                  </p:cNvPr>
                  <p:cNvSpPr/>
                  <p:nvPr/>
                </p:nvSpPr>
                <p:spPr>
                  <a:xfrm>
                    <a:off x="3507739" y="5026344"/>
                    <a:ext cx="1295400" cy="45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" name="Google Shape;2239;p29">
                    <a:extLst>
                      <a:ext uri="{FF2B5EF4-FFF2-40B4-BE49-F238E27FC236}">
                        <a16:creationId xmlns:a16="http://schemas.microsoft.com/office/drawing/2014/main" id="{FA842624-0DB5-99F7-099D-638C031BD35B}"/>
                      </a:ext>
                    </a:extLst>
                  </p:cNvPr>
                  <p:cNvSpPr/>
                  <p:nvPr/>
                </p:nvSpPr>
                <p:spPr>
                  <a:xfrm>
                    <a:off x="683262" y="5026344"/>
                    <a:ext cx="1295400" cy="45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" name="Google Shape;2240;p29">
                  <a:extLst>
                    <a:ext uri="{FF2B5EF4-FFF2-40B4-BE49-F238E27FC236}">
                      <a16:creationId xmlns:a16="http://schemas.microsoft.com/office/drawing/2014/main" id="{6794B17B-94FA-F849-3F75-4EF8670C3012}"/>
                    </a:ext>
                  </a:extLst>
                </p:cNvPr>
                <p:cNvSpPr/>
                <p:nvPr/>
              </p:nvSpPr>
              <p:spPr>
                <a:xfrm flipH="1">
                  <a:off x="3425823" y="1677988"/>
                  <a:ext cx="1516537" cy="374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4711" extrusionOk="0">
                      <a:moveTo>
                        <a:pt x="4" y="0"/>
                      </a:moveTo>
                      <a:lnTo>
                        <a:pt x="10" y="3"/>
                      </a:lnTo>
                      <a:lnTo>
                        <a:pt x="813" y="437"/>
                      </a:lnTo>
                      <a:lnTo>
                        <a:pt x="813" y="437"/>
                      </a:lnTo>
                      <a:lnTo>
                        <a:pt x="1306" y="717"/>
                      </a:lnTo>
                      <a:lnTo>
                        <a:pt x="1306" y="4270"/>
                      </a:lnTo>
                      <a:lnTo>
                        <a:pt x="1303" y="4271"/>
                      </a:lnTo>
                      <a:lnTo>
                        <a:pt x="0" y="4711"/>
                      </a:lnTo>
                      <a:lnTo>
                        <a:pt x="0" y="4705"/>
                      </a:lnTo>
                      <a:lnTo>
                        <a:pt x="4" y="717"/>
                      </a:lnTo>
                      <a:lnTo>
                        <a:pt x="4" y="43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81000">
                      <a:srgbClr val="EEEEEE"/>
                    </a:gs>
                    <a:gs pos="100000">
                      <a:srgbClr val="D8D8D8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2" name="Google Shape;2241;p29">
            <a:extLst>
              <a:ext uri="{FF2B5EF4-FFF2-40B4-BE49-F238E27FC236}">
                <a16:creationId xmlns:a16="http://schemas.microsoft.com/office/drawing/2014/main" id="{FA2EBCB7-5093-8ECE-1D17-5094330E837C}"/>
              </a:ext>
            </a:extLst>
          </p:cNvPr>
          <p:cNvSpPr txBox="1"/>
          <p:nvPr/>
        </p:nvSpPr>
        <p:spPr>
          <a:xfrm>
            <a:off x="8941259" y="2539303"/>
            <a:ext cx="15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ESPERADO</a:t>
            </a:r>
            <a:endParaRPr dirty="0"/>
          </a:p>
        </p:txBody>
      </p:sp>
      <p:sp>
        <p:nvSpPr>
          <p:cNvPr id="33" name="Google Shape;2242;p29">
            <a:extLst>
              <a:ext uri="{FF2B5EF4-FFF2-40B4-BE49-F238E27FC236}">
                <a16:creationId xmlns:a16="http://schemas.microsoft.com/office/drawing/2014/main" id="{63C5CFBC-E9BF-3F56-D6BE-7FC729907114}"/>
              </a:ext>
            </a:extLst>
          </p:cNvPr>
          <p:cNvSpPr/>
          <p:nvPr/>
        </p:nvSpPr>
        <p:spPr>
          <a:xfrm>
            <a:off x="6034960" y="2940765"/>
            <a:ext cx="228600" cy="228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43;p29">
            <a:extLst>
              <a:ext uri="{FF2B5EF4-FFF2-40B4-BE49-F238E27FC236}">
                <a16:creationId xmlns:a16="http://schemas.microsoft.com/office/drawing/2014/main" id="{90A92852-1DFD-9381-FBB8-FED1D2DE1ABF}"/>
              </a:ext>
            </a:extLst>
          </p:cNvPr>
          <p:cNvSpPr/>
          <p:nvPr/>
        </p:nvSpPr>
        <p:spPr>
          <a:xfrm>
            <a:off x="11532876" y="2775009"/>
            <a:ext cx="228600" cy="228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244;p29">
            <a:extLst>
              <a:ext uri="{FF2B5EF4-FFF2-40B4-BE49-F238E27FC236}">
                <a16:creationId xmlns:a16="http://schemas.microsoft.com/office/drawing/2014/main" id="{FE04F126-C1FA-0BC8-DF6D-FB7AFF31FA5B}"/>
              </a:ext>
            </a:extLst>
          </p:cNvPr>
          <p:cNvSpPr/>
          <p:nvPr/>
        </p:nvSpPr>
        <p:spPr>
          <a:xfrm>
            <a:off x="8918735" y="1347267"/>
            <a:ext cx="1529100" cy="2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245;p29">
            <a:extLst>
              <a:ext uri="{FF2B5EF4-FFF2-40B4-BE49-F238E27FC236}">
                <a16:creationId xmlns:a16="http://schemas.microsoft.com/office/drawing/2014/main" id="{AC0FA1C7-2FD4-EB36-3172-5C412D4C9D68}"/>
              </a:ext>
            </a:extLst>
          </p:cNvPr>
          <p:cNvSpPr txBox="1"/>
          <p:nvPr/>
        </p:nvSpPr>
        <p:spPr>
          <a:xfrm>
            <a:off x="1380540" y="4687442"/>
            <a:ext cx="122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Monopólio</a:t>
            </a:r>
            <a:endParaRPr sz="1600" b="1" i="1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246;p29">
            <a:extLst>
              <a:ext uri="{FF2B5EF4-FFF2-40B4-BE49-F238E27FC236}">
                <a16:creationId xmlns:a16="http://schemas.microsoft.com/office/drawing/2014/main" id="{09111C99-9C0E-9B94-0A42-0E9805F1020B}"/>
              </a:ext>
            </a:extLst>
          </p:cNvPr>
          <p:cNvSpPr txBox="1"/>
          <p:nvPr/>
        </p:nvSpPr>
        <p:spPr>
          <a:xfrm>
            <a:off x="695400" y="5085184"/>
            <a:ext cx="327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Integração vertical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Inviabilidade de acesso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Único formador de preços</a:t>
            </a:r>
            <a:endParaRPr dirty="0"/>
          </a:p>
        </p:txBody>
      </p:sp>
      <p:sp>
        <p:nvSpPr>
          <p:cNvPr id="39" name="Google Shape;2247;p29">
            <a:extLst>
              <a:ext uri="{FF2B5EF4-FFF2-40B4-BE49-F238E27FC236}">
                <a16:creationId xmlns:a16="http://schemas.microsoft.com/office/drawing/2014/main" id="{8B6BEDD2-DDCF-9A49-582A-BF038E817727}"/>
              </a:ext>
            </a:extLst>
          </p:cNvPr>
          <p:cNvSpPr txBox="1"/>
          <p:nvPr/>
        </p:nvSpPr>
        <p:spPr>
          <a:xfrm>
            <a:off x="4050623" y="5106246"/>
            <a:ext cx="3572712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Acesso de terceiros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Separação do transporte das demais atividades da cadeia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Competição no suprimento para grandes consumidores e distribuidoras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Preços negociados pelas partes</a:t>
            </a:r>
            <a:endParaRPr dirty="0"/>
          </a:p>
        </p:txBody>
      </p:sp>
      <p:sp>
        <p:nvSpPr>
          <p:cNvPr id="40" name="Google Shape;2248;p29">
            <a:extLst>
              <a:ext uri="{FF2B5EF4-FFF2-40B4-BE49-F238E27FC236}">
                <a16:creationId xmlns:a16="http://schemas.microsoft.com/office/drawing/2014/main" id="{04F76A90-E207-3808-6352-A2E12577C306}"/>
              </a:ext>
            </a:extLst>
          </p:cNvPr>
          <p:cNvSpPr txBox="1"/>
          <p:nvPr/>
        </p:nvSpPr>
        <p:spPr>
          <a:xfrm>
            <a:off x="4113457" y="4725144"/>
            <a:ext cx="365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Competição no Mercado Atacadista</a:t>
            </a:r>
            <a:endParaRPr sz="1600" b="1" i="1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249;p29">
            <a:extLst>
              <a:ext uri="{FF2B5EF4-FFF2-40B4-BE49-F238E27FC236}">
                <a16:creationId xmlns:a16="http://schemas.microsoft.com/office/drawing/2014/main" id="{8FBE4D00-250B-305C-0785-A798F871E477}"/>
              </a:ext>
            </a:extLst>
          </p:cNvPr>
          <p:cNvSpPr txBox="1"/>
          <p:nvPr/>
        </p:nvSpPr>
        <p:spPr>
          <a:xfrm>
            <a:off x="8646160" y="5204691"/>
            <a:ext cx="33117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Separação total das atividades da cadeia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Regulação do acesso de terceiros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Competição no suprimento para todos os consumidores finais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Preços definidos no mercado</a:t>
            </a:r>
            <a:endParaRPr dirty="0"/>
          </a:p>
        </p:txBody>
      </p:sp>
      <p:sp>
        <p:nvSpPr>
          <p:cNvPr id="42" name="Google Shape;2251;p29">
            <a:extLst>
              <a:ext uri="{FF2B5EF4-FFF2-40B4-BE49-F238E27FC236}">
                <a16:creationId xmlns:a16="http://schemas.microsoft.com/office/drawing/2014/main" id="{81E496DF-B2E5-F591-4CF4-AC0225942A6F}"/>
              </a:ext>
            </a:extLst>
          </p:cNvPr>
          <p:cNvSpPr/>
          <p:nvPr/>
        </p:nvSpPr>
        <p:spPr>
          <a:xfrm>
            <a:off x="3151291" y="1040607"/>
            <a:ext cx="1168500" cy="115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Decreto 9.616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(2018)</a:t>
            </a: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252;p29">
            <a:extLst>
              <a:ext uri="{FF2B5EF4-FFF2-40B4-BE49-F238E27FC236}">
                <a16:creationId xmlns:a16="http://schemas.microsoft.com/office/drawing/2014/main" id="{5FA6B7C7-172C-1038-35B7-AED6211DE12E}"/>
              </a:ext>
            </a:extLst>
          </p:cNvPr>
          <p:cNvSpPr/>
          <p:nvPr/>
        </p:nvSpPr>
        <p:spPr>
          <a:xfrm>
            <a:off x="3095572" y="2115164"/>
            <a:ext cx="1168500" cy="115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Resolução CNPE 16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(2019)</a:t>
            </a:r>
            <a:endParaRPr dirty="0"/>
          </a:p>
        </p:txBody>
      </p:sp>
      <p:sp>
        <p:nvSpPr>
          <p:cNvPr id="44" name="Google Shape;2253;p29">
            <a:extLst>
              <a:ext uri="{FF2B5EF4-FFF2-40B4-BE49-F238E27FC236}">
                <a16:creationId xmlns:a16="http://schemas.microsoft.com/office/drawing/2014/main" id="{F00A8DEA-7973-813A-95ED-48344401544C}"/>
              </a:ext>
            </a:extLst>
          </p:cNvPr>
          <p:cNvSpPr/>
          <p:nvPr/>
        </p:nvSpPr>
        <p:spPr>
          <a:xfrm>
            <a:off x="4124676" y="1289505"/>
            <a:ext cx="1168500" cy="115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TCC Petrobras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(2019)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254;p29">
            <a:extLst>
              <a:ext uri="{FF2B5EF4-FFF2-40B4-BE49-F238E27FC236}">
                <a16:creationId xmlns:a16="http://schemas.microsoft.com/office/drawing/2014/main" id="{02D7F23A-29EB-CFBC-6F2A-DE72B9D298BB}"/>
              </a:ext>
            </a:extLst>
          </p:cNvPr>
          <p:cNvSpPr/>
          <p:nvPr/>
        </p:nvSpPr>
        <p:spPr>
          <a:xfrm>
            <a:off x="4033314" y="2455395"/>
            <a:ext cx="1168500" cy="1158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Arial"/>
                <a:ea typeface="Arial"/>
                <a:cs typeface="Arial"/>
                <a:sym typeface="Arial"/>
              </a:rPr>
              <a:t>Lei 14.134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Arial"/>
                <a:ea typeface="Arial"/>
                <a:cs typeface="Arial"/>
                <a:sym typeface="Arial"/>
              </a:rPr>
              <a:t>(2021)</a:t>
            </a:r>
            <a:endParaRPr dirty="0"/>
          </a:p>
        </p:txBody>
      </p:sp>
      <p:sp>
        <p:nvSpPr>
          <p:cNvPr id="46" name="Google Shape;2255;p29">
            <a:extLst>
              <a:ext uri="{FF2B5EF4-FFF2-40B4-BE49-F238E27FC236}">
                <a16:creationId xmlns:a16="http://schemas.microsoft.com/office/drawing/2014/main" id="{716C14D4-D784-57D0-032B-91547E6445FE}"/>
              </a:ext>
            </a:extLst>
          </p:cNvPr>
          <p:cNvSpPr/>
          <p:nvPr/>
        </p:nvSpPr>
        <p:spPr>
          <a:xfrm>
            <a:off x="3509984" y="3287846"/>
            <a:ext cx="1168500" cy="1158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Arial"/>
                <a:ea typeface="Arial"/>
                <a:cs typeface="Arial"/>
                <a:sym typeface="Arial"/>
              </a:rPr>
              <a:t>Decreto 10.712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Arial"/>
                <a:ea typeface="Arial"/>
                <a:cs typeface="Arial"/>
                <a:sym typeface="Arial"/>
              </a:rPr>
              <a:t>(2021)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98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19314-1D9E-47EC-9F90-AE7D6895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78866" cy="54720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+mn-lt"/>
              </a:rPr>
              <a:t>Indústria do Gás Natural (Antes): Mercado Verticalizado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B5A32DF-C6DE-42E2-9E38-85D568888154}"/>
              </a:ext>
            </a:extLst>
          </p:cNvPr>
          <p:cNvSpPr/>
          <p:nvPr/>
        </p:nvSpPr>
        <p:spPr>
          <a:xfrm>
            <a:off x="3359152" y="3470746"/>
            <a:ext cx="4668982" cy="1537855"/>
          </a:xfrm>
          <a:custGeom>
            <a:avLst/>
            <a:gdLst>
              <a:gd name="connsiteX0" fmla="*/ 0 w 4558145"/>
              <a:gd name="connsiteY0" fmla="*/ 207819 h 1496291"/>
              <a:gd name="connsiteX1" fmla="*/ 1496291 w 4558145"/>
              <a:gd name="connsiteY1" fmla="*/ 1496291 h 1496291"/>
              <a:gd name="connsiteX2" fmla="*/ 4558145 w 4558145"/>
              <a:gd name="connsiteY2" fmla="*/ 900546 h 1496291"/>
              <a:gd name="connsiteX3" fmla="*/ 2258291 w 4558145"/>
              <a:gd name="connsiteY3" fmla="*/ 0 h 1496291"/>
              <a:gd name="connsiteX4" fmla="*/ 0 w 4558145"/>
              <a:gd name="connsiteY4" fmla="*/ 207819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145" h="1496291">
                <a:moveTo>
                  <a:pt x="0" y="207819"/>
                </a:moveTo>
                <a:lnTo>
                  <a:pt x="1496291" y="1496291"/>
                </a:lnTo>
                <a:lnTo>
                  <a:pt x="4558145" y="900546"/>
                </a:lnTo>
                <a:lnTo>
                  <a:pt x="2258291" y="0"/>
                </a:lnTo>
                <a:lnTo>
                  <a:pt x="0" y="207819"/>
                </a:lnTo>
                <a:close/>
              </a:path>
            </a:pathLst>
          </a:custGeom>
          <a:noFill/>
          <a:ln w="101600">
            <a:solidFill>
              <a:srgbClr val="00B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8" descr="Oil Refinery Icons - Download Free Vector Icons | Noun Project">
            <a:extLst>
              <a:ext uri="{FF2B5EF4-FFF2-40B4-BE49-F238E27FC236}">
                <a16:creationId xmlns:a16="http://schemas.microsoft.com/office/drawing/2014/main" id="{162A6E94-6F36-412B-8CA4-08F3A3D3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" y="2363782"/>
            <a:ext cx="2326608" cy="2326603"/>
          </a:xfrm>
          <a:prstGeom prst="rect">
            <a:avLst/>
          </a:prstGeom>
          <a:noFill/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00EAF01-91C8-4B15-9FDA-DB2AA3E01454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>
            <a:off x="2391229" y="3527084"/>
            <a:ext cx="914665" cy="6505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CE708F5-4694-41AD-9F6B-54595A892223}"/>
              </a:ext>
            </a:extLst>
          </p:cNvPr>
          <p:cNvSpPr/>
          <p:nvPr/>
        </p:nvSpPr>
        <p:spPr>
          <a:xfrm>
            <a:off x="9118822" y="1976113"/>
            <a:ext cx="738112" cy="812299"/>
          </a:xfrm>
          <a:prstGeom prst="rect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329A78F-B350-4C68-B213-842EAD45983C}"/>
              </a:ext>
            </a:extLst>
          </p:cNvPr>
          <p:cNvSpPr/>
          <p:nvPr/>
        </p:nvSpPr>
        <p:spPr>
          <a:xfrm>
            <a:off x="9307878" y="32607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B21D52D-5726-4D54-B7D2-7E5F4AA0C9C8}"/>
              </a:ext>
            </a:extLst>
          </p:cNvPr>
          <p:cNvSpPr/>
          <p:nvPr/>
        </p:nvSpPr>
        <p:spPr>
          <a:xfrm>
            <a:off x="9307878" y="4925525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6532B9E-C90F-4621-A96D-FF24E5CCFEBD}"/>
              </a:ext>
            </a:extLst>
          </p:cNvPr>
          <p:cNvCxnSpPr>
            <a:cxnSpLocks/>
          </p:cNvCxnSpPr>
          <p:nvPr/>
        </p:nvCxnSpPr>
        <p:spPr>
          <a:xfrm flipV="1">
            <a:off x="7515626" y="2870462"/>
            <a:ext cx="1250620" cy="1188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áfico 36" descr="Globo terrestre: Américas">
            <a:extLst>
              <a:ext uri="{FF2B5EF4-FFF2-40B4-BE49-F238E27FC236}">
                <a16:creationId xmlns:a16="http://schemas.microsoft.com/office/drawing/2014/main" id="{E4935457-CC02-4872-9C18-A954693A7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640035"/>
            <a:ext cx="2384877" cy="2384877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A3B509C9-0FA7-4780-AE2C-4E3D6137FB29}"/>
              </a:ext>
            </a:extLst>
          </p:cNvPr>
          <p:cNvSpPr/>
          <p:nvPr/>
        </p:nvSpPr>
        <p:spPr>
          <a:xfrm>
            <a:off x="10702037" y="1976114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E8F8861-C940-44AA-8F86-23B46939897E}"/>
              </a:ext>
            </a:extLst>
          </p:cNvPr>
          <p:cNvSpPr/>
          <p:nvPr/>
        </p:nvSpPr>
        <p:spPr>
          <a:xfrm>
            <a:off x="10702037" y="2423288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1F6FB4F-2E2B-4A36-83A2-DF56777E0C0D}"/>
              </a:ext>
            </a:extLst>
          </p:cNvPr>
          <p:cNvSpPr/>
          <p:nvPr/>
        </p:nvSpPr>
        <p:spPr>
          <a:xfrm>
            <a:off x="10785218" y="4659158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1FF3AA-03AF-4D05-8397-D30ABE6C3EC6}"/>
              </a:ext>
            </a:extLst>
          </p:cNvPr>
          <p:cNvSpPr/>
          <p:nvPr/>
        </p:nvSpPr>
        <p:spPr>
          <a:xfrm>
            <a:off x="10702037" y="2870462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F5BB191-436E-4DAA-8593-81ED639F5CBA}"/>
              </a:ext>
            </a:extLst>
          </p:cNvPr>
          <p:cNvSpPr/>
          <p:nvPr/>
        </p:nvSpPr>
        <p:spPr>
          <a:xfrm>
            <a:off x="10702037" y="3317636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91C0FB8-C55B-4360-A05E-5EBB2C66D7F1}"/>
              </a:ext>
            </a:extLst>
          </p:cNvPr>
          <p:cNvSpPr/>
          <p:nvPr/>
        </p:nvSpPr>
        <p:spPr>
          <a:xfrm>
            <a:off x="10702037" y="3764810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F5EFECB-105E-4639-85F0-9E1F1AE66909}"/>
              </a:ext>
            </a:extLst>
          </p:cNvPr>
          <p:cNvSpPr/>
          <p:nvPr/>
        </p:nvSpPr>
        <p:spPr>
          <a:xfrm>
            <a:off x="10702037" y="4211984"/>
            <a:ext cx="346363" cy="365125"/>
          </a:xfrm>
          <a:prstGeom prst="ellipse">
            <a:avLst/>
          </a:prstGeom>
          <a:solidFill>
            <a:srgbClr val="00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E26E7A9-D498-4371-80C7-769E3D25A7B3}"/>
              </a:ext>
            </a:extLst>
          </p:cNvPr>
          <p:cNvSpPr/>
          <p:nvPr/>
        </p:nvSpPr>
        <p:spPr>
          <a:xfrm>
            <a:off x="10785218" y="5106332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1D9749A0-8DD4-4FB9-9230-AD769EE4DF17}"/>
              </a:ext>
            </a:extLst>
          </p:cNvPr>
          <p:cNvSpPr/>
          <p:nvPr/>
        </p:nvSpPr>
        <p:spPr>
          <a:xfrm>
            <a:off x="10785218" y="5553506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9A8E812-08DB-4E76-91BE-133C2A8501C6}"/>
              </a:ext>
            </a:extLst>
          </p:cNvPr>
          <p:cNvSpPr/>
          <p:nvPr/>
        </p:nvSpPr>
        <p:spPr>
          <a:xfrm>
            <a:off x="10785218" y="6000681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EFD0D06-42EA-41D4-94E7-D25B77DED981}"/>
              </a:ext>
            </a:extLst>
          </p:cNvPr>
          <p:cNvCxnSpPr>
            <a:cxnSpLocks/>
            <a:stCxn id="3" idx="3"/>
            <a:endCxn id="29" idx="2"/>
          </p:cNvCxnSpPr>
          <p:nvPr/>
        </p:nvCxnSpPr>
        <p:spPr>
          <a:xfrm flipV="1">
            <a:off x="9856934" y="2158677"/>
            <a:ext cx="845103" cy="22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D08B475-A7FF-4C0C-AAA6-A0ABC20D23DC}"/>
              </a:ext>
            </a:extLst>
          </p:cNvPr>
          <p:cNvCxnSpPr>
            <a:cxnSpLocks/>
            <a:stCxn id="3" idx="3"/>
            <a:endCxn id="32" idx="2"/>
          </p:cNvCxnSpPr>
          <p:nvPr/>
        </p:nvCxnSpPr>
        <p:spPr>
          <a:xfrm>
            <a:off x="9856934" y="2382263"/>
            <a:ext cx="845103" cy="223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B9624B7-2C7D-47A6-841D-7146B3C831DE}"/>
              </a:ext>
            </a:extLst>
          </p:cNvPr>
          <p:cNvCxnSpPr>
            <a:cxnSpLocks/>
            <a:stCxn id="3" idx="3"/>
            <a:endCxn id="34" idx="2"/>
          </p:cNvCxnSpPr>
          <p:nvPr/>
        </p:nvCxnSpPr>
        <p:spPr>
          <a:xfrm>
            <a:off x="9856934" y="2382263"/>
            <a:ext cx="845103" cy="67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536B82EA-D18B-496C-8D30-AE9B3B135861}"/>
              </a:ext>
            </a:extLst>
          </p:cNvPr>
          <p:cNvCxnSpPr>
            <a:cxnSpLocks/>
            <a:stCxn id="3" idx="3"/>
            <a:endCxn id="35" idx="2"/>
          </p:cNvCxnSpPr>
          <p:nvPr/>
        </p:nvCxnSpPr>
        <p:spPr>
          <a:xfrm>
            <a:off x="9856934" y="2382263"/>
            <a:ext cx="845103" cy="111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A61F2CDE-BA78-443F-9A10-9A34F427FEC2}"/>
              </a:ext>
            </a:extLst>
          </p:cNvPr>
          <p:cNvCxnSpPr>
            <a:cxnSpLocks/>
            <a:stCxn id="3" idx="3"/>
            <a:endCxn id="36" idx="2"/>
          </p:cNvCxnSpPr>
          <p:nvPr/>
        </p:nvCxnSpPr>
        <p:spPr>
          <a:xfrm>
            <a:off x="9856934" y="2382263"/>
            <a:ext cx="845103" cy="15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1D90CB63-4167-4BB4-BB4B-5DBB4E3DE02E}"/>
              </a:ext>
            </a:extLst>
          </p:cNvPr>
          <p:cNvCxnSpPr>
            <a:cxnSpLocks/>
            <a:stCxn id="3" idx="3"/>
            <a:endCxn id="38" idx="2"/>
          </p:cNvCxnSpPr>
          <p:nvPr/>
        </p:nvCxnSpPr>
        <p:spPr>
          <a:xfrm>
            <a:off x="9856934" y="2382263"/>
            <a:ext cx="845103" cy="201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1" name="Diagrama 140">
            <a:extLst>
              <a:ext uri="{FF2B5EF4-FFF2-40B4-BE49-F238E27FC236}">
                <a16:creationId xmlns:a16="http://schemas.microsoft.com/office/drawing/2014/main" id="{5FCC99F1-2383-4BFC-A29A-F88C86B7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209201"/>
              </p:ext>
            </p:extLst>
          </p:nvPr>
        </p:nvGraphicFramePr>
        <p:xfrm>
          <a:off x="501649" y="949445"/>
          <a:ext cx="11696702" cy="77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098AEF06-AAA2-49D6-925D-1D71E3D98EE9}"/>
              </a:ext>
            </a:extLst>
          </p:cNvPr>
          <p:cNvSpPr txBox="1"/>
          <p:nvPr/>
        </p:nvSpPr>
        <p:spPr>
          <a:xfrm>
            <a:off x="2858478" y="207474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Estrutura verticalizada tende a prejudicar a concorrência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8F1978-F5CF-8DF8-A029-67BFF058E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5894" y="2853758"/>
            <a:ext cx="4829296" cy="26478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814970-3758-D351-B7C8-9C90C2A989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0192" y="2363355"/>
            <a:ext cx="1036093" cy="1081681"/>
          </a:xfrm>
          <a:prstGeom prst="rect">
            <a:avLst/>
          </a:prstGeom>
        </p:spPr>
      </p:pic>
      <p:cxnSp>
        <p:nvCxnSpPr>
          <p:cNvPr id="10" name="Conector de Seta Reta 13">
            <a:extLst>
              <a:ext uri="{FF2B5EF4-FFF2-40B4-BE49-F238E27FC236}">
                <a16:creationId xmlns:a16="http://schemas.microsoft.com/office/drawing/2014/main" id="{EE008413-589C-7B99-BA74-AFC78CC12A18}"/>
              </a:ext>
            </a:extLst>
          </p:cNvPr>
          <p:cNvCxnSpPr>
            <a:cxnSpLocks/>
          </p:cNvCxnSpPr>
          <p:nvPr/>
        </p:nvCxnSpPr>
        <p:spPr>
          <a:xfrm flipV="1">
            <a:off x="1933896" y="4925525"/>
            <a:ext cx="1316649" cy="424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88C20457-7038-E72D-A732-769C6F754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201" y="5438228"/>
            <a:ext cx="1058963" cy="110555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C97ED47-FC28-086F-0EB9-41BF84ECBE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7846" y="1869247"/>
            <a:ext cx="1106617" cy="115530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891A88F-2EA5-2C19-CA89-B7094CFAC8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3715" y="4398198"/>
            <a:ext cx="1106617" cy="115530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1DFF488-D37E-2F3C-D945-484CD9BF79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8774" y="3183505"/>
            <a:ext cx="1106617" cy="1155308"/>
          </a:xfrm>
          <a:prstGeom prst="rect">
            <a:avLst/>
          </a:prstGeom>
        </p:spPr>
      </p:pic>
      <p:cxnSp>
        <p:nvCxnSpPr>
          <p:cNvPr id="27" name="Conector de Seta Reta 19">
            <a:extLst>
              <a:ext uri="{FF2B5EF4-FFF2-40B4-BE49-F238E27FC236}">
                <a16:creationId xmlns:a16="http://schemas.microsoft.com/office/drawing/2014/main" id="{11E89EFA-7DBF-55A0-7CA3-73A2DE35779B}"/>
              </a:ext>
            </a:extLst>
          </p:cNvPr>
          <p:cNvCxnSpPr>
            <a:cxnSpLocks/>
          </p:cNvCxnSpPr>
          <p:nvPr/>
        </p:nvCxnSpPr>
        <p:spPr>
          <a:xfrm flipV="1">
            <a:off x="8110011" y="3892300"/>
            <a:ext cx="699062" cy="130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19">
            <a:extLst>
              <a:ext uri="{FF2B5EF4-FFF2-40B4-BE49-F238E27FC236}">
                <a16:creationId xmlns:a16="http://schemas.microsoft.com/office/drawing/2014/main" id="{1ECB7BB2-0E53-B9B4-C2E3-7DE91595589E}"/>
              </a:ext>
            </a:extLst>
          </p:cNvPr>
          <p:cNvCxnSpPr>
            <a:cxnSpLocks/>
          </p:cNvCxnSpPr>
          <p:nvPr/>
        </p:nvCxnSpPr>
        <p:spPr>
          <a:xfrm>
            <a:off x="8121101" y="4469293"/>
            <a:ext cx="761663" cy="396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19">
            <a:extLst>
              <a:ext uri="{FF2B5EF4-FFF2-40B4-BE49-F238E27FC236}">
                <a16:creationId xmlns:a16="http://schemas.microsoft.com/office/drawing/2014/main" id="{833EA341-7BA2-9D45-3F3B-16CCCF84321C}"/>
              </a:ext>
            </a:extLst>
          </p:cNvPr>
          <p:cNvCxnSpPr>
            <a:cxnSpLocks/>
          </p:cNvCxnSpPr>
          <p:nvPr/>
        </p:nvCxnSpPr>
        <p:spPr>
          <a:xfrm>
            <a:off x="8140936" y="5045007"/>
            <a:ext cx="690653" cy="752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m 49">
            <a:extLst>
              <a:ext uri="{FF2B5EF4-FFF2-40B4-BE49-F238E27FC236}">
                <a16:creationId xmlns:a16="http://schemas.microsoft.com/office/drawing/2014/main" id="{2E441358-4AC2-E8C2-24EC-BEC74F0E2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0335" y="2863129"/>
            <a:ext cx="833746" cy="870431"/>
          </a:xfrm>
          <a:prstGeom prst="rect">
            <a:avLst/>
          </a:prstGeom>
        </p:spPr>
      </p:pic>
      <p:cxnSp>
        <p:nvCxnSpPr>
          <p:cNvPr id="51" name="Conector de Seta Reta 54">
            <a:extLst>
              <a:ext uri="{FF2B5EF4-FFF2-40B4-BE49-F238E27FC236}">
                <a16:creationId xmlns:a16="http://schemas.microsoft.com/office/drawing/2014/main" id="{EDAB37BA-111F-91D1-3E51-BFA790E805DE}"/>
              </a:ext>
            </a:extLst>
          </p:cNvPr>
          <p:cNvCxnSpPr>
            <a:cxnSpLocks/>
          </p:cNvCxnSpPr>
          <p:nvPr/>
        </p:nvCxnSpPr>
        <p:spPr>
          <a:xfrm>
            <a:off x="10009334" y="2534663"/>
            <a:ext cx="845103" cy="201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de Seta Reta 54">
            <a:extLst>
              <a:ext uri="{FF2B5EF4-FFF2-40B4-BE49-F238E27FC236}">
                <a16:creationId xmlns:a16="http://schemas.microsoft.com/office/drawing/2014/main" id="{A222B9BD-0290-57C7-C494-36FDF65BCEDE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0082601" y="5643506"/>
            <a:ext cx="702617" cy="3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de Seta Reta 54">
            <a:extLst>
              <a:ext uri="{FF2B5EF4-FFF2-40B4-BE49-F238E27FC236}">
                <a16:creationId xmlns:a16="http://schemas.microsoft.com/office/drawing/2014/main" id="{575E67BD-7CED-17DF-46C0-006AB273818C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10037791" y="6090681"/>
            <a:ext cx="747427" cy="9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de Seta Reta 54">
            <a:extLst>
              <a:ext uri="{FF2B5EF4-FFF2-40B4-BE49-F238E27FC236}">
                <a16:creationId xmlns:a16="http://schemas.microsoft.com/office/drawing/2014/main" id="{1B92C45E-B3B6-65EC-9D57-A432F3C483F1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10050897" y="5196332"/>
            <a:ext cx="734321" cy="62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54">
            <a:extLst>
              <a:ext uri="{FF2B5EF4-FFF2-40B4-BE49-F238E27FC236}">
                <a16:creationId xmlns:a16="http://schemas.microsoft.com/office/drawing/2014/main" id="{D3DFD834-C12B-38C5-246D-F335F4100861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9840677" y="4394547"/>
            <a:ext cx="861360" cy="509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54">
            <a:extLst>
              <a:ext uri="{FF2B5EF4-FFF2-40B4-BE49-F238E27FC236}">
                <a16:creationId xmlns:a16="http://schemas.microsoft.com/office/drawing/2014/main" id="{8867F9A2-7ED0-93C3-AA57-91C0A43FA49E}"/>
              </a:ext>
            </a:extLst>
          </p:cNvPr>
          <p:cNvCxnSpPr>
            <a:cxnSpLocks/>
          </p:cNvCxnSpPr>
          <p:nvPr/>
        </p:nvCxnSpPr>
        <p:spPr>
          <a:xfrm flipV="1">
            <a:off x="9832549" y="3490375"/>
            <a:ext cx="861360" cy="509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54">
            <a:extLst>
              <a:ext uri="{FF2B5EF4-FFF2-40B4-BE49-F238E27FC236}">
                <a16:creationId xmlns:a16="http://schemas.microsoft.com/office/drawing/2014/main" id="{534EAC47-A279-9D59-3865-5993DFD22102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9895721" y="3947373"/>
            <a:ext cx="806316" cy="12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9EA5886-EABF-BA36-6013-F8896E73F2B1}"/>
              </a:ext>
            </a:extLst>
          </p:cNvPr>
          <p:cNvGrpSpPr/>
          <p:nvPr/>
        </p:nvGrpSpPr>
        <p:grpSpPr>
          <a:xfrm>
            <a:off x="8787725" y="5757896"/>
            <a:ext cx="1114876" cy="752082"/>
            <a:chOff x="8781373" y="5971256"/>
            <a:chExt cx="1114876" cy="752082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DE72192-5779-4E8A-8484-8EF29279EA68}"/>
                </a:ext>
              </a:extLst>
            </p:cNvPr>
            <p:cNvSpPr/>
            <p:nvPr/>
          </p:nvSpPr>
          <p:spPr>
            <a:xfrm>
              <a:off x="8817363" y="5971256"/>
              <a:ext cx="1078886" cy="7520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F6D140E-CCAB-303F-10C6-DE6AC131E9CC}"/>
                </a:ext>
              </a:extLst>
            </p:cNvPr>
            <p:cNvSpPr txBox="1"/>
            <p:nvPr/>
          </p:nvSpPr>
          <p:spPr>
            <a:xfrm>
              <a:off x="8781373" y="6166838"/>
              <a:ext cx="111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DISTRIBUIDORA</a:t>
              </a:r>
            </a:p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INDEPENDENTE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85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FF8B92-68A9-8739-A4BF-E82E9C7B200B}"/>
              </a:ext>
            </a:extLst>
          </p:cNvPr>
          <p:cNvSpPr txBox="1"/>
          <p:nvPr/>
        </p:nvSpPr>
        <p:spPr>
          <a:xfrm>
            <a:off x="181347" y="1043731"/>
            <a:ext cx="118293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b="1" dirty="0"/>
          </a:p>
          <a:p>
            <a:pPr algn="ctr"/>
            <a:r>
              <a:rPr lang="pt-BR" sz="2800" b="1" dirty="0"/>
              <a:t>O acesso ao sistema de transporte é pré-condição para o desenvolvimento de um mercado concorrencial de gás natural.*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algn="just"/>
            <a:r>
              <a:rPr lang="pt-BR" sz="2000" dirty="0"/>
              <a:t>*Sentido de “mercado de gás natural”: </a:t>
            </a:r>
            <a:r>
              <a:rPr lang="pt-BR" sz="2000" i="1" dirty="0"/>
              <a:t>local onde compradores e vendedores se encontram para trocas de gás, sendo o </a:t>
            </a:r>
            <a:r>
              <a:rPr lang="pt-BR" sz="2000" b="1" i="1" dirty="0"/>
              <a:t>preço</a:t>
            </a:r>
            <a:r>
              <a:rPr lang="pt-BR" sz="2000" i="1" dirty="0"/>
              <a:t> uma consequência dessa troca.</a:t>
            </a:r>
          </a:p>
          <a:p>
            <a:pPr algn="just"/>
            <a:endParaRPr lang="pt-BR" sz="2000" i="1" dirty="0"/>
          </a:p>
          <a:p>
            <a:pPr algn="just"/>
            <a:endParaRPr lang="pt-BR" sz="2000" i="1" dirty="0"/>
          </a:p>
          <a:p>
            <a:pPr algn="just"/>
            <a:endParaRPr lang="pt-BR" sz="2000" i="1" dirty="0"/>
          </a:p>
          <a:p>
            <a:pPr algn="just"/>
            <a:endParaRPr lang="pt-BR" sz="2000" i="1" dirty="0"/>
          </a:p>
          <a:p>
            <a:pPr algn="just"/>
            <a:endParaRPr lang="pt-BR" sz="2000" i="1" dirty="0"/>
          </a:p>
          <a:p>
            <a:pPr algn="just"/>
            <a:r>
              <a:rPr lang="pt-BR" sz="2000" dirty="0"/>
              <a:t>Fonte: Hallack, M. </a:t>
            </a:r>
            <a:r>
              <a:rPr lang="pt-BR" sz="2000" i="1" dirty="0"/>
              <a:t>Os tempos e os desafios das escolhas atuais da indústria de gás natural no Brasil. </a:t>
            </a:r>
            <a:r>
              <a:rPr lang="pt-BR" sz="2000" dirty="0"/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165613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19314-1D9E-47EC-9F90-AE7D6895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331"/>
            <a:ext cx="10695685" cy="7654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+mn-lt"/>
              </a:rPr>
              <a:t>Indústria do Gás Natural (Atual): Mercado com Acesso de Terceiros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B5A32DF-C6DE-42E2-9E38-85D568888154}"/>
              </a:ext>
            </a:extLst>
          </p:cNvPr>
          <p:cNvSpPr/>
          <p:nvPr/>
        </p:nvSpPr>
        <p:spPr>
          <a:xfrm>
            <a:off x="3352800" y="3684106"/>
            <a:ext cx="4668982" cy="1537855"/>
          </a:xfrm>
          <a:custGeom>
            <a:avLst/>
            <a:gdLst>
              <a:gd name="connsiteX0" fmla="*/ 0 w 4558145"/>
              <a:gd name="connsiteY0" fmla="*/ 207819 h 1496291"/>
              <a:gd name="connsiteX1" fmla="*/ 1496291 w 4558145"/>
              <a:gd name="connsiteY1" fmla="*/ 1496291 h 1496291"/>
              <a:gd name="connsiteX2" fmla="*/ 4558145 w 4558145"/>
              <a:gd name="connsiteY2" fmla="*/ 900546 h 1496291"/>
              <a:gd name="connsiteX3" fmla="*/ 2258291 w 4558145"/>
              <a:gd name="connsiteY3" fmla="*/ 0 h 1496291"/>
              <a:gd name="connsiteX4" fmla="*/ 0 w 4558145"/>
              <a:gd name="connsiteY4" fmla="*/ 207819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145" h="1496291">
                <a:moveTo>
                  <a:pt x="0" y="207819"/>
                </a:moveTo>
                <a:lnTo>
                  <a:pt x="1496291" y="1496291"/>
                </a:lnTo>
                <a:lnTo>
                  <a:pt x="4558145" y="900546"/>
                </a:lnTo>
                <a:lnTo>
                  <a:pt x="2258291" y="0"/>
                </a:lnTo>
                <a:lnTo>
                  <a:pt x="0" y="207819"/>
                </a:lnTo>
                <a:close/>
              </a:path>
            </a:pathLst>
          </a:custGeom>
          <a:noFill/>
          <a:ln>
            <a:solidFill>
              <a:srgbClr val="FB0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3A4E7D5-4A5E-4A7E-803C-6C485CDFB639}"/>
              </a:ext>
            </a:extLst>
          </p:cNvPr>
          <p:cNvCxnSpPr>
            <a:cxnSpLocks/>
          </p:cNvCxnSpPr>
          <p:nvPr/>
        </p:nvCxnSpPr>
        <p:spPr>
          <a:xfrm>
            <a:off x="1646855" y="2520489"/>
            <a:ext cx="1686976" cy="13267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00EAF01-91C8-4B15-9FDA-DB2AA3E01454}"/>
              </a:ext>
            </a:extLst>
          </p:cNvPr>
          <p:cNvCxnSpPr>
            <a:cxnSpLocks/>
          </p:cNvCxnSpPr>
          <p:nvPr/>
        </p:nvCxnSpPr>
        <p:spPr>
          <a:xfrm>
            <a:off x="1624975" y="3823413"/>
            <a:ext cx="1772005" cy="4781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6FFBA32-E031-46D3-A090-BCC303733175}"/>
              </a:ext>
            </a:extLst>
          </p:cNvPr>
          <p:cNvCxnSpPr>
            <a:cxnSpLocks/>
          </p:cNvCxnSpPr>
          <p:nvPr/>
        </p:nvCxnSpPr>
        <p:spPr>
          <a:xfrm flipV="1">
            <a:off x="1581732" y="4488358"/>
            <a:ext cx="1809572" cy="395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CE708F5-4694-41AD-9F6B-54595A892223}"/>
              </a:ext>
            </a:extLst>
          </p:cNvPr>
          <p:cNvSpPr/>
          <p:nvPr/>
        </p:nvSpPr>
        <p:spPr>
          <a:xfrm>
            <a:off x="9364534" y="2119250"/>
            <a:ext cx="484909" cy="5271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36A82E7-56BD-411B-8118-D50F0A539EEC}"/>
              </a:ext>
            </a:extLst>
          </p:cNvPr>
          <p:cNvSpPr/>
          <p:nvPr/>
        </p:nvSpPr>
        <p:spPr>
          <a:xfrm>
            <a:off x="9365672" y="4008734"/>
            <a:ext cx="484909" cy="527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B21D52D-5726-4D54-B7D2-7E5F4AA0C9C8}"/>
              </a:ext>
            </a:extLst>
          </p:cNvPr>
          <p:cNvSpPr/>
          <p:nvPr/>
        </p:nvSpPr>
        <p:spPr>
          <a:xfrm>
            <a:off x="9365671" y="4918365"/>
            <a:ext cx="484909" cy="5271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6532B9E-C90F-4621-A96D-FF24E5CCFEBD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7508136" y="2382849"/>
            <a:ext cx="1856398" cy="1819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9E203F9-3E79-42A1-8C36-93DCD39FC18C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509274" y="3266385"/>
            <a:ext cx="3186411" cy="1039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4574BAD-7505-4F6F-BF3F-36BE2323683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509274" y="4272333"/>
            <a:ext cx="1856398" cy="55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1C14C5C-9DE8-4964-BF70-3F596F072AA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509274" y="4370524"/>
            <a:ext cx="1856397" cy="811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02A0F34-F731-4E58-95FC-0CF53FD4209D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7509273" y="4370524"/>
            <a:ext cx="3186412" cy="2026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áfico 36" descr="Globo terrestre: Américas">
            <a:extLst>
              <a:ext uri="{FF2B5EF4-FFF2-40B4-BE49-F238E27FC236}">
                <a16:creationId xmlns:a16="http://schemas.microsoft.com/office/drawing/2014/main" id="{E4935457-CC02-4872-9C18-A954693A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83564"/>
            <a:ext cx="1487399" cy="1487399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336C993A-3E39-4ECB-8C33-5A84406FC715}"/>
              </a:ext>
            </a:extLst>
          </p:cNvPr>
          <p:cNvCxnSpPr>
            <a:cxnSpLocks/>
          </p:cNvCxnSpPr>
          <p:nvPr/>
        </p:nvCxnSpPr>
        <p:spPr>
          <a:xfrm flipV="1">
            <a:off x="1575104" y="5017474"/>
            <a:ext cx="1877567" cy="10274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A3B509C9-0FA7-4780-AE2C-4E3D6137FB29}"/>
              </a:ext>
            </a:extLst>
          </p:cNvPr>
          <p:cNvSpPr/>
          <p:nvPr/>
        </p:nvSpPr>
        <p:spPr>
          <a:xfrm>
            <a:off x="10694547" y="2119250"/>
            <a:ext cx="346363" cy="365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E8F8861-C940-44AA-8F86-23B46939897E}"/>
              </a:ext>
            </a:extLst>
          </p:cNvPr>
          <p:cNvSpPr/>
          <p:nvPr/>
        </p:nvSpPr>
        <p:spPr>
          <a:xfrm>
            <a:off x="10695685" y="2636648"/>
            <a:ext cx="346363" cy="3651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1F6FB4F-2E2B-4A36-83A2-DF56777E0C0D}"/>
              </a:ext>
            </a:extLst>
          </p:cNvPr>
          <p:cNvSpPr/>
          <p:nvPr/>
        </p:nvSpPr>
        <p:spPr>
          <a:xfrm>
            <a:off x="10695685" y="4872518"/>
            <a:ext cx="346363" cy="365125"/>
          </a:xfrm>
          <a:prstGeom prst="ellipse">
            <a:avLst/>
          </a:prstGeom>
          <a:solidFill>
            <a:srgbClr val="FFB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1FF3AA-03AF-4D05-8397-D30ABE6C3EC6}"/>
              </a:ext>
            </a:extLst>
          </p:cNvPr>
          <p:cNvSpPr/>
          <p:nvPr/>
        </p:nvSpPr>
        <p:spPr>
          <a:xfrm>
            <a:off x="10695685" y="3083822"/>
            <a:ext cx="346363" cy="3651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F5BB191-436E-4DAA-8593-81ED639F5CBA}"/>
              </a:ext>
            </a:extLst>
          </p:cNvPr>
          <p:cNvSpPr/>
          <p:nvPr/>
        </p:nvSpPr>
        <p:spPr>
          <a:xfrm>
            <a:off x="10695685" y="3530996"/>
            <a:ext cx="346363" cy="365125"/>
          </a:xfrm>
          <a:prstGeom prst="ellipse">
            <a:avLst/>
          </a:prstGeom>
          <a:solidFill>
            <a:srgbClr val="FFE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91C0FB8-C55B-4360-A05E-5EBB2C66D7F1}"/>
              </a:ext>
            </a:extLst>
          </p:cNvPr>
          <p:cNvSpPr/>
          <p:nvPr/>
        </p:nvSpPr>
        <p:spPr>
          <a:xfrm>
            <a:off x="10695685" y="3978170"/>
            <a:ext cx="346363" cy="3651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F5EFECB-105E-4639-85F0-9E1F1AE66909}"/>
              </a:ext>
            </a:extLst>
          </p:cNvPr>
          <p:cNvSpPr/>
          <p:nvPr/>
        </p:nvSpPr>
        <p:spPr>
          <a:xfrm>
            <a:off x="10695685" y="4425344"/>
            <a:ext cx="346363" cy="3651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E26E7A9-D498-4371-80C7-769E3D25A7B3}"/>
              </a:ext>
            </a:extLst>
          </p:cNvPr>
          <p:cNvSpPr/>
          <p:nvPr/>
        </p:nvSpPr>
        <p:spPr>
          <a:xfrm>
            <a:off x="10695685" y="5319692"/>
            <a:ext cx="346363" cy="365125"/>
          </a:xfrm>
          <a:prstGeom prst="ellipse">
            <a:avLst/>
          </a:prstGeom>
          <a:solidFill>
            <a:srgbClr val="FF8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1D9749A0-8DD4-4FB9-9230-AD769EE4DF17}"/>
              </a:ext>
            </a:extLst>
          </p:cNvPr>
          <p:cNvSpPr/>
          <p:nvPr/>
        </p:nvSpPr>
        <p:spPr>
          <a:xfrm>
            <a:off x="10695685" y="5766866"/>
            <a:ext cx="346363" cy="3651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9A8E812-08DB-4E76-91BE-133C2A8501C6}"/>
              </a:ext>
            </a:extLst>
          </p:cNvPr>
          <p:cNvSpPr/>
          <p:nvPr/>
        </p:nvSpPr>
        <p:spPr>
          <a:xfrm>
            <a:off x="10695685" y="6214041"/>
            <a:ext cx="346363" cy="365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EFD0D06-42EA-41D4-94E7-D25B77DED981}"/>
              </a:ext>
            </a:extLst>
          </p:cNvPr>
          <p:cNvCxnSpPr>
            <a:stCxn id="3" idx="3"/>
            <a:endCxn id="29" idx="2"/>
          </p:cNvCxnSpPr>
          <p:nvPr/>
        </p:nvCxnSpPr>
        <p:spPr>
          <a:xfrm flipV="1">
            <a:off x="9849443" y="2301813"/>
            <a:ext cx="845104" cy="8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D08B475-A7FF-4C0C-AAA6-A0ABC20D23D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9849443" y="2382849"/>
            <a:ext cx="845104" cy="36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536B82EA-D18B-496C-8D30-AE9B3B135861}"/>
              </a:ext>
            </a:extLst>
          </p:cNvPr>
          <p:cNvCxnSpPr>
            <a:cxnSpLocks/>
            <a:stCxn id="3" idx="3"/>
            <a:endCxn id="35" idx="2"/>
          </p:cNvCxnSpPr>
          <p:nvPr/>
        </p:nvCxnSpPr>
        <p:spPr>
          <a:xfrm>
            <a:off x="9849443" y="2382849"/>
            <a:ext cx="846242" cy="133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A61F2CDE-BA78-443F-9A10-9A34F427FEC2}"/>
              </a:ext>
            </a:extLst>
          </p:cNvPr>
          <p:cNvCxnSpPr>
            <a:cxnSpLocks/>
            <a:stCxn id="3" idx="3"/>
            <a:endCxn id="36" idx="2"/>
          </p:cNvCxnSpPr>
          <p:nvPr/>
        </p:nvCxnSpPr>
        <p:spPr>
          <a:xfrm>
            <a:off x="9849443" y="2382849"/>
            <a:ext cx="846242" cy="1777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1D90CB63-4167-4BB4-BB4B-5DBB4E3DE02E}"/>
              </a:ext>
            </a:extLst>
          </p:cNvPr>
          <p:cNvCxnSpPr>
            <a:cxnSpLocks/>
            <a:stCxn id="3" idx="3"/>
            <a:endCxn id="38" idx="2"/>
          </p:cNvCxnSpPr>
          <p:nvPr/>
        </p:nvCxnSpPr>
        <p:spPr>
          <a:xfrm>
            <a:off x="9849443" y="2382849"/>
            <a:ext cx="846242" cy="222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0AFABDD5-9F6E-459D-AD1B-5519E0FDF9A1}"/>
              </a:ext>
            </a:extLst>
          </p:cNvPr>
          <p:cNvCxnSpPr>
            <a:cxnSpLocks/>
            <a:stCxn id="17" idx="3"/>
            <a:endCxn id="36" idx="2"/>
          </p:cNvCxnSpPr>
          <p:nvPr/>
        </p:nvCxnSpPr>
        <p:spPr>
          <a:xfrm flipV="1">
            <a:off x="9850581" y="4160733"/>
            <a:ext cx="845104" cy="11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1C9C986A-6AC6-4C05-9154-EE328998F9E9}"/>
              </a:ext>
            </a:extLst>
          </p:cNvPr>
          <p:cNvCxnSpPr>
            <a:cxnSpLocks/>
            <a:stCxn id="17" idx="3"/>
            <a:endCxn id="38" idx="2"/>
          </p:cNvCxnSpPr>
          <p:nvPr/>
        </p:nvCxnSpPr>
        <p:spPr>
          <a:xfrm>
            <a:off x="9850581" y="4272333"/>
            <a:ext cx="845104" cy="33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9A4BA6FF-E4D6-4397-AABB-B889C61F3877}"/>
              </a:ext>
            </a:extLst>
          </p:cNvPr>
          <p:cNvCxnSpPr>
            <a:cxnSpLocks/>
            <a:stCxn id="17" idx="3"/>
            <a:endCxn id="35" idx="2"/>
          </p:cNvCxnSpPr>
          <p:nvPr/>
        </p:nvCxnSpPr>
        <p:spPr>
          <a:xfrm flipV="1">
            <a:off x="9850581" y="3713559"/>
            <a:ext cx="845104" cy="55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A87A9DF8-3650-4F05-8501-7B8528F12451}"/>
              </a:ext>
            </a:extLst>
          </p:cNvPr>
          <p:cNvCxnSpPr>
            <a:cxnSpLocks/>
            <a:stCxn id="17" idx="3"/>
            <a:endCxn id="42" idx="2"/>
          </p:cNvCxnSpPr>
          <p:nvPr/>
        </p:nvCxnSpPr>
        <p:spPr>
          <a:xfrm>
            <a:off x="9850581" y="4272333"/>
            <a:ext cx="845104" cy="2124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1D7F96F9-8C8A-48C8-94AF-52A09775CE15}"/>
              </a:ext>
            </a:extLst>
          </p:cNvPr>
          <p:cNvCxnSpPr>
            <a:cxnSpLocks/>
            <a:stCxn id="18" idx="3"/>
            <a:endCxn id="29" idx="2"/>
          </p:cNvCxnSpPr>
          <p:nvPr/>
        </p:nvCxnSpPr>
        <p:spPr>
          <a:xfrm flipV="1">
            <a:off x="9850580" y="2301813"/>
            <a:ext cx="843967" cy="288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C8889CAE-7B44-4427-90F5-B3318564A81E}"/>
              </a:ext>
            </a:extLst>
          </p:cNvPr>
          <p:cNvCxnSpPr>
            <a:cxnSpLocks/>
            <a:stCxn id="18" idx="3"/>
            <a:endCxn id="38" idx="2"/>
          </p:cNvCxnSpPr>
          <p:nvPr/>
        </p:nvCxnSpPr>
        <p:spPr>
          <a:xfrm flipV="1">
            <a:off x="9850580" y="4607907"/>
            <a:ext cx="845105" cy="57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6DD86A8D-3F10-498E-BD64-0261F0E7F932}"/>
              </a:ext>
            </a:extLst>
          </p:cNvPr>
          <p:cNvCxnSpPr>
            <a:cxnSpLocks/>
            <a:stCxn id="18" idx="3"/>
            <a:endCxn id="33" idx="2"/>
          </p:cNvCxnSpPr>
          <p:nvPr/>
        </p:nvCxnSpPr>
        <p:spPr>
          <a:xfrm flipV="1">
            <a:off x="9850580" y="5055081"/>
            <a:ext cx="845105" cy="12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DCB9E637-3658-43D3-8E58-14468C603E78}"/>
              </a:ext>
            </a:extLst>
          </p:cNvPr>
          <p:cNvCxnSpPr>
            <a:cxnSpLocks/>
            <a:stCxn id="18" idx="3"/>
            <a:endCxn id="42" idx="2"/>
          </p:cNvCxnSpPr>
          <p:nvPr/>
        </p:nvCxnSpPr>
        <p:spPr>
          <a:xfrm>
            <a:off x="9850580" y="5181964"/>
            <a:ext cx="845105" cy="121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EC8CCE88-8764-47C4-84C8-549E4A3BB885}"/>
              </a:ext>
            </a:extLst>
          </p:cNvPr>
          <p:cNvCxnSpPr>
            <a:cxnSpLocks/>
            <a:stCxn id="18" idx="3"/>
            <a:endCxn id="39" idx="2"/>
          </p:cNvCxnSpPr>
          <p:nvPr/>
        </p:nvCxnSpPr>
        <p:spPr>
          <a:xfrm>
            <a:off x="9850580" y="5181964"/>
            <a:ext cx="845105" cy="32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36530E4D-F0EC-4A38-823C-FABCD9E0C2F8}"/>
              </a:ext>
            </a:extLst>
          </p:cNvPr>
          <p:cNvSpPr txBox="1"/>
          <p:nvPr/>
        </p:nvSpPr>
        <p:spPr>
          <a:xfrm>
            <a:off x="2222669" y="2271929"/>
            <a:ext cx="291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Competição a montante...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4481A817-1821-4695-B696-EB93285FC219}"/>
              </a:ext>
            </a:extLst>
          </p:cNvPr>
          <p:cNvSpPr txBox="1"/>
          <p:nvPr/>
        </p:nvSpPr>
        <p:spPr>
          <a:xfrm>
            <a:off x="7342392" y="2295112"/>
            <a:ext cx="15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... e a jusante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27265EF-759E-970E-F651-2BD83D793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172346"/>
              </p:ext>
            </p:extLst>
          </p:nvPr>
        </p:nvGraphicFramePr>
        <p:xfrm>
          <a:off x="417717" y="1092463"/>
          <a:ext cx="11696702" cy="77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6" name="Conector de Seta Reta 96">
            <a:extLst>
              <a:ext uri="{FF2B5EF4-FFF2-40B4-BE49-F238E27FC236}">
                <a16:creationId xmlns:a16="http://schemas.microsoft.com/office/drawing/2014/main" id="{7E64F22F-AF16-5033-1C2E-6DF45036E0A8}"/>
              </a:ext>
            </a:extLst>
          </p:cNvPr>
          <p:cNvCxnSpPr>
            <a:cxnSpLocks/>
            <a:stCxn id="18" idx="3"/>
            <a:endCxn id="41" idx="2"/>
          </p:cNvCxnSpPr>
          <p:nvPr/>
        </p:nvCxnSpPr>
        <p:spPr>
          <a:xfrm>
            <a:off x="9850580" y="5181964"/>
            <a:ext cx="845105" cy="767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44E98F92-F6E7-0B55-3231-D321B5344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1304" y="3047466"/>
            <a:ext cx="4293371" cy="2693881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E6D5A3A8-F05A-2B37-F05A-960FC4C80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2048" y="6127263"/>
            <a:ext cx="1091579" cy="729175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11076BDC-A4B0-572A-F995-AA0EDD87C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949" y="2303825"/>
            <a:ext cx="677617" cy="743641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E4111657-D46B-6614-F14E-43CACDAC45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651" y="2360061"/>
            <a:ext cx="1389018" cy="508055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74CE1016-53EC-0C81-42C8-FC843C52B5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2444" y="6137431"/>
            <a:ext cx="1030819" cy="617238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1F2C40EA-7B11-CDBD-2B0D-FF594AED34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868" y="5342109"/>
            <a:ext cx="897295" cy="936776"/>
          </a:xfrm>
          <a:prstGeom prst="rect">
            <a:avLst/>
          </a:prstGeom>
        </p:spPr>
      </p:pic>
      <p:pic>
        <p:nvPicPr>
          <p:cNvPr id="63" name="Marcador de Posição de Conteúdo 12">
            <a:extLst>
              <a:ext uri="{FF2B5EF4-FFF2-40B4-BE49-F238E27FC236}">
                <a16:creationId xmlns:a16="http://schemas.microsoft.com/office/drawing/2014/main" id="{3C20C6CC-286D-160D-824D-888E81D38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1301684" y="3678470"/>
            <a:ext cx="961415" cy="776831"/>
          </a:xfr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80CA5D3-BDF0-D1C5-F3AD-6DA6D50D9C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3226" y="2940439"/>
            <a:ext cx="771547" cy="805495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DD28DE00-FADF-A080-D207-F7CEF94EF0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548" y="4368195"/>
            <a:ext cx="1254032" cy="638681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664935E7-AE0A-E14E-3124-0171DBA4E1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452" y="4389355"/>
            <a:ext cx="1002574" cy="628119"/>
          </a:xfrm>
          <a:prstGeom prst="rect">
            <a:avLst/>
          </a:prstGeom>
        </p:spPr>
      </p:pic>
      <p:pic>
        <p:nvPicPr>
          <p:cNvPr id="71" name="Gráfico 70" descr="Plataforma de petróleo com preenchimento sólido">
            <a:extLst>
              <a:ext uri="{FF2B5EF4-FFF2-40B4-BE49-F238E27FC236}">
                <a16:creationId xmlns:a16="http://schemas.microsoft.com/office/drawing/2014/main" id="{179EA1AE-664B-1A30-6F0E-EE0B685442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5218" y="2978161"/>
            <a:ext cx="1417792" cy="14177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12B2EB3-2FB9-C8CF-7B5F-E25A518519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2479" y="1932121"/>
            <a:ext cx="1235904" cy="10742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FD024E-E2CA-5980-9839-B9DE067E23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20538" y="3969064"/>
            <a:ext cx="1670850" cy="7167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F1AB76-3E64-8A2B-DD11-10287A3231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78245" y="4844641"/>
            <a:ext cx="1353312" cy="6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6BF7D53-0EF6-921C-BBE9-E678E002059D}"/>
              </a:ext>
            </a:extLst>
          </p:cNvPr>
          <p:cNvSpPr txBox="1">
            <a:spLocks/>
          </p:cNvSpPr>
          <p:nvPr/>
        </p:nvSpPr>
        <p:spPr>
          <a:xfrm>
            <a:off x="0" y="-22305"/>
            <a:ext cx="10167458" cy="97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just"/>
            <a:r>
              <a:rPr lang="pt-PT" sz="2800" b="1" dirty="0">
                <a:solidFill>
                  <a:srgbClr val="00642D"/>
                </a:solidFill>
                <a:latin typeface="+mn-lt"/>
              </a:rPr>
              <a:t>Resultados da Abertura do Mercado: </a:t>
            </a:r>
            <a:r>
              <a:rPr lang="pt-BR" sz="2800" b="1" dirty="0">
                <a:solidFill>
                  <a:srgbClr val="00642D"/>
                </a:solidFill>
                <a:latin typeface="+mn-lt"/>
              </a:rPr>
              <a:t>Vendas de gás natural por Região – Malha Integrada (Mercado Não Térmico)</a:t>
            </a:r>
            <a:endParaRPr lang="pt-PT" sz="2800" b="1" dirty="0">
              <a:solidFill>
                <a:srgbClr val="00642D"/>
              </a:solidFill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5D957C-ADFD-DC79-DD02-E2C70F0E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610" y="930982"/>
            <a:ext cx="6984779" cy="44073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4032CC-D387-37BE-4739-83249ABB5E03}"/>
              </a:ext>
            </a:extLst>
          </p:cNvPr>
          <p:cNvSpPr txBox="1"/>
          <p:nvPr/>
        </p:nvSpPr>
        <p:spPr>
          <a:xfrm>
            <a:off x="1483936" y="5419186"/>
            <a:ext cx="10621378" cy="14465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Em Janeiro de 2023, os demais vendedores foram responsáveis por aproximadamente 75% da vendas no Nordeste.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u="sng" dirty="0"/>
              <a:t>HHI da região nordeste </a:t>
            </a:r>
            <a:r>
              <a:rPr lang="pt-PT" sz="1600" dirty="0"/>
              <a:t>neste período foi de </a:t>
            </a:r>
            <a:r>
              <a:rPr lang="pt-PT" sz="1600" b="1" u="sng" dirty="0"/>
              <a:t>2.067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Índice </a:t>
            </a:r>
            <a:r>
              <a:rPr lang="pt-BR" sz="1400" u="sng" dirty="0"/>
              <a:t>HHI</a:t>
            </a:r>
            <a:r>
              <a:rPr lang="pt-BR" sz="1400" dirty="0"/>
              <a:t> (Índice Herfindahl-Hirschman): </a:t>
            </a:r>
            <a:r>
              <a:rPr lang="pt-BR" sz="1400" u="sng" dirty="0"/>
              <a:t>principal índice de concentração de mercado </a:t>
            </a:r>
            <a:r>
              <a:rPr lang="pt-BR" sz="1400" dirty="0"/>
              <a:t>(O nível máximo do índice é atingido quando apenas uma agente opera no mercado, o que representa 100 x 100 = 10.000). A partir dos dados atuais, é possível identificar que o HHI da região nordeste neste período foi de 2.067. Esse valor coloca a região em patamar classificado como </a:t>
            </a:r>
            <a:r>
              <a:rPr lang="pt-BR" sz="1400" u="sng" dirty="0"/>
              <a:t>moderadamente concentrado (HHI entre 1500 e 2500)</a:t>
            </a:r>
            <a:endParaRPr lang="pt-PT" sz="1400" u="sng" dirty="0"/>
          </a:p>
        </p:txBody>
      </p:sp>
    </p:spTree>
    <p:extLst>
      <p:ext uri="{BB962C8B-B14F-4D97-AF65-F5344CB8AC3E}">
        <p14:creationId xmlns:p14="http://schemas.microsoft.com/office/powerpoint/2010/main" val="143958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6BF7D53-0EF6-921C-BBE9-E678E002059D}"/>
              </a:ext>
            </a:extLst>
          </p:cNvPr>
          <p:cNvSpPr txBox="1">
            <a:spLocks/>
          </p:cNvSpPr>
          <p:nvPr/>
        </p:nvSpPr>
        <p:spPr>
          <a:xfrm>
            <a:off x="0" y="-22305"/>
            <a:ext cx="10167458" cy="97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just"/>
            <a:r>
              <a:rPr lang="pt-PT" sz="2800" b="1" dirty="0">
                <a:solidFill>
                  <a:srgbClr val="00642D"/>
                </a:solidFill>
                <a:latin typeface="+mn-lt"/>
              </a:rPr>
              <a:t>Resultados da Abertura do Mercado: </a:t>
            </a:r>
            <a:r>
              <a:rPr lang="pt-BR" sz="2800" b="1" dirty="0">
                <a:solidFill>
                  <a:srgbClr val="00642D"/>
                </a:solidFill>
                <a:latin typeface="+mn-lt"/>
              </a:rPr>
              <a:t>Preços médios na Região Nordeste (Jan/2023) - Malha Integrada (Mercado Não Térmico) </a:t>
            </a:r>
            <a:endParaRPr lang="pt-PT" sz="2800" b="1" dirty="0">
              <a:solidFill>
                <a:srgbClr val="00642D"/>
              </a:solidFill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E085C4-649C-C5B9-3795-5D17E114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63" y="995092"/>
            <a:ext cx="7660641" cy="48337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A957547-9ACC-0E15-3651-D078B892F284}"/>
              </a:ext>
            </a:extLst>
          </p:cNvPr>
          <p:cNvSpPr txBox="1"/>
          <p:nvPr/>
        </p:nvSpPr>
        <p:spPr>
          <a:xfrm>
            <a:off x="1885776" y="5989049"/>
            <a:ext cx="9644807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Inclui apenas as vendas aos clientes que não contrataram a saída na malha da TAG.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O preço médio dos demais foi aproximadamente 18% menor que o da Petrobras.</a:t>
            </a:r>
          </a:p>
        </p:txBody>
      </p:sp>
    </p:spTree>
    <p:extLst>
      <p:ext uri="{BB962C8B-B14F-4D97-AF65-F5344CB8AC3E}">
        <p14:creationId xmlns:p14="http://schemas.microsoft.com/office/powerpoint/2010/main" val="2940396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811</Words>
  <Application>Microsoft Office PowerPoint</Application>
  <PresentationFormat>Widescreen</PresentationFormat>
  <Paragraphs>97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Black</vt:lpstr>
      <vt:lpstr>Segoe UI Light</vt:lpstr>
      <vt:lpstr>Segoe UI Semibold</vt:lpstr>
      <vt:lpstr>Segoe UI Semilight</vt:lpstr>
      <vt:lpstr>Wingdings</vt:lpstr>
      <vt:lpstr>Tema do Office</vt:lpstr>
      <vt:lpstr>Novo Mercado de Gás Natural – Harmonização e sua Importância nos Elos da Cadeia de Gás Natural</vt:lpstr>
      <vt:lpstr>Apresentação do PowerPoint</vt:lpstr>
      <vt:lpstr>Apresentação do PowerPoint</vt:lpstr>
      <vt:lpstr>Apresentação do PowerPoint</vt:lpstr>
      <vt:lpstr>Indústria do Gás Natural (Antes): Mercado Verticalizado</vt:lpstr>
      <vt:lpstr>Apresentação do PowerPoint</vt:lpstr>
      <vt:lpstr>Indústria do Gás Natural (Atual): Mercado com Acesso de Terceiros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Heloise Helena Lopes Maia da Costa</cp:lastModifiedBy>
  <cp:revision>58</cp:revision>
  <cp:lastPrinted>2023-05-08T12:30:34Z</cp:lastPrinted>
  <dcterms:created xsi:type="dcterms:W3CDTF">2021-02-04T19:48:34Z</dcterms:created>
  <dcterms:modified xsi:type="dcterms:W3CDTF">2023-10-10T20:15:33Z</dcterms:modified>
</cp:coreProperties>
</file>