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Cavalcante Moraes" initials="FCM" lastIdx="7" clrIdx="0">
    <p:extLst>
      <p:ext uri="{19B8F6BF-5375-455C-9EA6-DF929625EA0E}">
        <p15:presenceInfo xmlns:p15="http://schemas.microsoft.com/office/powerpoint/2012/main" userId="S::fmoraes@anp.gov.br::ea978517-0994-47ef-97ec-14f37d92e4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56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27/07/2021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>
            <a:extLst>
              <a:ext uri="{FF2B5EF4-FFF2-40B4-BE49-F238E27FC236}">
                <a16:creationId xmlns:a16="http://schemas.microsoft.com/office/drawing/2014/main" id="{3B028049-E2EB-4813-915E-CE5028D24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999" cy="6857142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18BB7D0C-094B-4EEE-8F01-58342FF46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60" name="Agrupar 59">
            <a:extLst>
              <a:ext uri="{FF2B5EF4-FFF2-40B4-BE49-F238E27FC236}">
                <a16:creationId xmlns:a16="http://schemas.microsoft.com/office/drawing/2014/main" id="{A5CC369B-3932-4D68-9D8E-A09D24BB45B6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</p:grpSpPr>
        <p:sp>
          <p:nvSpPr>
            <p:cNvPr id="61" name="Google Shape;43;p2">
              <a:extLst>
                <a:ext uri="{FF2B5EF4-FFF2-40B4-BE49-F238E27FC236}">
                  <a16:creationId xmlns:a16="http://schemas.microsoft.com/office/drawing/2014/main" id="{EED967CE-FE5F-4662-B97C-3877C0D4B167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44;p2">
              <a:extLst>
                <a:ext uri="{FF2B5EF4-FFF2-40B4-BE49-F238E27FC236}">
                  <a16:creationId xmlns:a16="http://schemas.microsoft.com/office/drawing/2014/main" id="{8349BFA8-A4FA-49F1-A571-71CB96EC7F26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45;p2">
              <a:extLst>
                <a:ext uri="{FF2B5EF4-FFF2-40B4-BE49-F238E27FC236}">
                  <a16:creationId xmlns:a16="http://schemas.microsoft.com/office/drawing/2014/main" id="{3D914B8E-F5C3-45F7-884A-42CCCF7199C5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46;p2">
              <a:extLst>
                <a:ext uri="{FF2B5EF4-FFF2-40B4-BE49-F238E27FC236}">
                  <a16:creationId xmlns:a16="http://schemas.microsoft.com/office/drawing/2014/main" id="{2EF5A866-35B3-4E86-9E89-BDD832321D53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47;p2">
              <a:extLst>
                <a:ext uri="{FF2B5EF4-FFF2-40B4-BE49-F238E27FC236}">
                  <a16:creationId xmlns:a16="http://schemas.microsoft.com/office/drawing/2014/main" id="{C0BA9BFB-6B07-4CA9-BC66-EBF548094114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48;p2">
              <a:extLst>
                <a:ext uri="{FF2B5EF4-FFF2-40B4-BE49-F238E27FC236}">
                  <a16:creationId xmlns:a16="http://schemas.microsoft.com/office/drawing/2014/main" id="{3D63126B-5882-432D-9806-EE1C7CDA6222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49;p2">
              <a:extLst>
                <a:ext uri="{FF2B5EF4-FFF2-40B4-BE49-F238E27FC236}">
                  <a16:creationId xmlns:a16="http://schemas.microsoft.com/office/drawing/2014/main" id="{AA4C1549-96B8-47AF-B0E7-BDCB3A9F2650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50;p2">
              <a:extLst>
                <a:ext uri="{FF2B5EF4-FFF2-40B4-BE49-F238E27FC236}">
                  <a16:creationId xmlns:a16="http://schemas.microsoft.com/office/drawing/2014/main" id="{69471442-4B02-4AD2-8C3C-D0C2253C753C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51;p2">
              <a:extLst>
                <a:ext uri="{FF2B5EF4-FFF2-40B4-BE49-F238E27FC236}">
                  <a16:creationId xmlns:a16="http://schemas.microsoft.com/office/drawing/2014/main" id="{D4C8439C-16EF-4461-BFD3-A15842170936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E543DE19-326F-4C2F-AA37-EF7306BD2480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6F6B59DB-3EC1-4FA9-AAB9-E81429BD6176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55;p2">
              <a:extLst>
                <a:ext uri="{FF2B5EF4-FFF2-40B4-BE49-F238E27FC236}">
                  <a16:creationId xmlns:a16="http://schemas.microsoft.com/office/drawing/2014/main" id="{71F39C8C-BA6E-4995-A21C-81CC835FD1F2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56;p2">
              <a:extLst>
                <a:ext uri="{FF2B5EF4-FFF2-40B4-BE49-F238E27FC236}">
                  <a16:creationId xmlns:a16="http://schemas.microsoft.com/office/drawing/2014/main" id="{DE399DF8-EA0A-40F1-A4F8-00A2909CC9DF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57;p2">
              <a:extLst>
                <a:ext uri="{FF2B5EF4-FFF2-40B4-BE49-F238E27FC236}">
                  <a16:creationId xmlns:a16="http://schemas.microsoft.com/office/drawing/2014/main" id="{AF1221C4-E116-4C92-8A3C-9AEF56859DFA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58;p2">
              <a:extLst>
                <a:ext uri="{FF2B5EF4-FFF2-40B4-BE49-F238E27FC236}">
                  <a16:creationId xmlns:a16="http://schemas.microsoft.com/office/drawing/2014/main" id="{F2DBD1BC-57CF-4D70-B9EF-506FA7864482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59;p2">
              <a:extLst>
                <a:ext uri="{FF2B5EF4-FFF2-40B4-BE49-F238E27FC236}">
                  <a16:creationId xmlns:a16="http://schemas.microsoft.com/office/drawing/2014/main" id="{07EC8E3E-34DA-4904-914C-95B984EE500B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60;p2">
              <a:extLst>
                <a:ext uri="{FF2B5EF4-FFF2-40B4-BE49-F238E27FC236}">
                  <a16:creationId xmlns:a16="http://schemas.microsoft.com/office/drawing/2014/main" id="{39D9F015-8842-4B13-A1B5-BBAF426B112F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61;p2">
              <a:extLst>
                <a:ext uri="{FF2B5EF4-FFF2-40B4-BE49-F238E27FC236}">
                  <a16:creationId xmlns:a16="http://schemas.microsoft.com/office/drawing/2014/main" id="{E90AEA0B-15A2-4209-92CB-E7EF2ECB6258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63;p2">
              <a:extLst>
                <a:ext uri="{FF2B5EF4-FFF2-40B4-BE49-F238E27FC236}">
                  <a16:creationId xmlns:a16="http://schemas.microsoft.com/office/drawing/2014/main" id="{69AEA694-BA6F-4D63-9079-3661159A00D8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64;p2">
              <a:extLst>
                <a:ext uri="{FF2B5EF4-FFF2-40B4-BE49-F238E27FC236}">
                  <a16:creationId xmlns:a16="http://schemas.microsoft.com/office/drawing/2014/main" id="{E48757E6-8E91-4F68-94FB-4EDDE767888E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65;p2">
              <a:extLst>
                <a:ext uri="{FF2B5EF4-FFF2-40B4-BE49-F238E27FC236}">
                  <a16:creationId xmlns:a16="http://schemas.microsoft.com/office/drawing/2014/main" id="{75E54A48-4744-4D3D-BF19-93DF4DB099DF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66;p2">
              <a:extLst>
                <a:ext uri="{FF2B5EF4-FFF2-40B4-BE49-F238E27FC236}">
                  <a16:creationId xmlns:a16="http://schemas.microsoft.com/office/drawing/2014/main" id="{B2108978-AE7D-484B-8F6E-909FE078A536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67;p2">
              <a:extLst>
                <a:ext uri="{FF2B5EF4-FFF2-40B4-BE49-F238E27FC236}">
                  <a16:creationId xmlns:a16="http://schemas.microsoft.com/office/drawing/2014/main" id="{9550319C-0AA7-4E1D-AB6C-CD771A2DCE24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68;p2">
              <a:extLst>
                <a:ext uri="{FF2B5EF4-FFF2-40B4-BE49-F238E27FC236}">
                  <a16:creationId xmlns:a16="http://schemas.microsoft.com/office/drawing/2014/main" id="{048FC286-AD06-4694-A11B-A3B4DE00C74E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69;p2">
              <a:extLst>
                <a:ext uri="{FF2B5EF4-FFF2-40B4-BE49-F238E27FC236}">
                  <a16:creationId xmlns:a16="http://schemas.microsoft.com/office/drawing/2014/main" id="{462229C1-8990-4086-975E-9B9273149473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70;p2">
              <a:extLst>
                <a:ext uri="{FF2B5EF4-FFF2-40B4-BE49-F238E27FC236}">
                  <a16:creationId xmlns:a16="http://schemas.microsoft.com/office/drawing/2014/main" id="{B2EFCDC7-ADEF-470F-A3F8-A06B2252749C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71;p2">
              <a:extLst>
                <a:ext uri="{FF2B5EF4-FFF2-40B4-BE49-F238E27FC236}">
                  <a16:creationId xmlns:a16="http://schemas.microsoft.com/office/drawing/2014/main" id="{D300DB18-027A-4D91-93E4-70386F7C2728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AB1EE53D-CCEA-407A-B1AF-669A763460A1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89" name="Google Shape;12;p2">
              <a:extLst>
                <a:ext uri="{FF2B5EF4-FFF2-40B4-BE49-F238E27FC236}">
                  <a16:creationId xmlns:a16="http://schemas.microsoft.com/office/drawing/2014/main" id="{DD0F771B-E62A-49D3-B30B-D187E8D337E7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13;p2">
              <a:extLst>
                <a:ext uri="{FF2B5EF4-FFF2-40B4-BE49-F238E27FC236}">
                  <a16:creationId xmlns:a16="http://schemas.microsoft.com/office/drawing/2014/main" id="{6BBA1871-3E94-4B93-99B4-F62FFF1A98E3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14;p2">
              <a:extLst>
                <a:ext uri="{FF2B5EF4-FFF2-40B4-BE49-F238E27FC236}">
                  <a16:creationId xmlns:a16="http://schemas.microsoft.com/office/drawing/2014/main" id="{F810EC65-F799-4F9F-8652-462DE64CB74A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15;p2">
              <a:extLst>
                <a:ext uri="{FF2B5EF4-FFF2-40B4-BE49-F238E27FC236}">
                  <a16:creationId xmlns:a16="http://schemas.microsoft.com/office/drawing/2014/main" id="{0CD35550-580F-4F8E-B792-972209797223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16;p2">
              <a:extLst>
                <a:ext uri="{FF2B5EF4-FFF2-40B4-BE49-F238E27FC236}">
                  <a16:creationId xmlns:a16="http://schemas.microsoft.com/office/drawing/2014/main" id="{6808811C-784D-4767-AF56-763E568756C1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17;p2">
              <a:extLst>
                <a:ext uri="{FF2B5EF4-FFF2-40B4-BE49-F238E27FC236}">
                  <a16:creationId xmlns:a16="http://schemas.microsoft.com/office/drawing/2014/main" id="{3CB42E11-427F-4BA6-9FAD-753E2AA8CA4D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18;p2">
              <a:extLst>
                <a:ext uri="{FF2B5EF4-FFF2-40B4-BE49-F238E27FC236}">
                  <a16:creationId xmlns:a16="http://schemas.microsoft.com/office/drawing/2014/main" id="{8795AE11-4FD8-45A2-A7FE-D2AC01F6B8E3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19;p2">
              <a:extLst>
                <a:ext uri="{FF2B5EF4-FFF2-40B4-BE49-F238E27FC236}">
                  <a16:creationId xmlns:a16="http://schemas.microsoft.com/office/drawing/2014/main" id="{C3A0F7A2-7C21-4EC3-A278-03CABAB62DDA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20;p2">
              <a:extLst>
                <a:ext uri="{FF2B5EF4-FFF2-40B4-BE49-F238E27FC236}">
                  <a16:creationId xmlns:a16="http://schemas.microsoft.com/office/drawing/2014/main" id="{9694A64D-23F1-49D7-960B-BDFE67FE1C18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21;p2">
              <a:extLst>
                <a:ext uri="{FF2B5EF4-FFF2-40B4-BE49-F238E27FC236}">
                  <a16:creationId xmlns:a16="http://schemas.microsoft.com/office/drawing/2014/main" id="{AD12DFF3-0995-44F2-A157-E05AAD2B98FA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22;p2">
              <a:extLst>
                <a:ext uri="{FF2B5EF4-FFF2-40B4-BE49-F238E27FC236}">
                  <a16:creationId xmlns:a16="http://schemas.microsoft.com/office/drawing/2014/main" id="{4303C943-9EDA-422A-BA93-24F295DEEF98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23;p2">
              <a:extLst>
                <a:ext uri="{FF2B5EF4-FFF2-40B4-BE49-F238E27FC236}">
                  <a16:creationId xmlns:a16="http://schemas.microsoft.com/office/drawing/2014/main" id="{4F2B7CCC-F797-450B-8E13-737832272BB6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24;p2">
              <a:extLst>
                <a:ext uri="{FF2B5EF4-FFF2-40B4-BE49-F238E27FC236}">
                  <a16:creationId xmlns:a16="http://schemas.microsoft.com/office/drawing/2014/main" id="{EE5844CC-F30C-4B56-9C8F-59A6D014D353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5;p2">
              <a:extLst>
                <a:ext uri="{FF2B5EF4-FFF2-40B4-BE49-F238E27FC236}">
                  <a16:creationId xmlns:a16="http://schemas.microsoft.com/office/drawing/2014/main" id="{D948B252-D70D-43D9-9C4F-1C84098DAC40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6;p2">
              <a:extLst>
                <a:ext uri="{FF2B5EF4-FFF2-40B4-BE49-F238E27FC236}">
                  <a16:creationId xmlns:a16="http://schemas.microsoft.com/office/drawing/2014/main" id="{9A621587-2DB4-420C-B089-C86E7907ABE9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7;p2">
              <a:extLst>
                <a:ext uri="{FF2B5EF4-FFF2-40B4-BE49-F238E27FC236}">
                  <a16:creationId xmlns:a16="http://schemas.microsoft.com/office/drawing/2014/main" id="{8A405D1C-EB72-4C45-B0C4-E5E3EB185F4C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8;p2">
              <a:extLst>
                <a:ext uri="{FF2B5EF4-FFF2-40B4-BE49-F238E27FC236}">
                  <a16:creationId xmlns:a16="http://schemas.microsoft.com/office/drawing/2014/main" id="{A7AA7B2C-05BF-4904-918B-034020C5C966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9;p2">
              <a:extLst>
                <a:ext uri="{FF2B5EF4-FFF2-40B4-BE49-F238E27FC236}">
                  <a16:creationId xmlns:a16="http://schemas.microsoft.com/office/drawing/2014/main" id="{8BFAA543-F453-4D3C-8475-D27712A0A311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30;p2">
              <a:extLst>
                <a:ext uri="{FF2B5EF4-FFF2-40B4-BE49-F238E27FC236}">
                  <a16:creationId xmlns:a16="http://schemas.microsoft.com/office/drawing/2014/main" id="{35FC41CB-2594-4C05-9D46-0EEDA7BF3BC7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31;p2">
              <a:extLst>
                <a:ext uri="{FF2B5EF4-FFF2-40B4-BE49-F238E27FC236}">
                  <a16:creationId xmlns:a16="http://schemas.microsoft.com/office/drawing/2014/main" id="{32CD3B82-BB00-47B8-B5FA-DF58E17CBB57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80CF033-AB57-442E-914C-972037A99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CE22E8C-0AB2-4613-89BF-BD5ED22F40F1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9D18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51776D5-84D4-4D69-BC4D-ED2F2963C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9D18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0DC8EF-9136-489C-A171-B6B8BC44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42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0C36FE-665B-4557-B506-F524BDE62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0DC8EF-9136-489C-A171-B6B8BC44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00642D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C1FAD2-C928-48C9-B74C-4B047BF98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14307AB-5E22-486E-A6BC-7575C065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275DDA-E024-4B3B-8252-0F6ED9FED3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42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B728679-8D00-4E09-AA87-CBF44EDF1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ABCCDE-6902-45EE-BF37-B89F41E3C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27/07/2021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FA2D266-8229-486C-B87E-78EA5A489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64" y="1357200"/>
            <a:ext cx="10897471" cy="2818800"/>
          </a:xfrm>
        </p:spPr>
        <p:txBody>
          <a:bodyPr>
            <a:normAutofit/>
          </a:bodyPr>
          <a:lstStyle/>
          <a:p>
            <a:r>
              <a:rPr lang="pt-BR" dirty="0"/>
              <a:t>Manual do Participante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EFD6AEB-F720-4E09-A656-7BC073878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4" y="3712174"/>
            <a:ext cx="9061200" cy="827004"/>
          </a:xfrm>
        </p:spPr>
        <p:txBody>
          <a:bodyPr/>
          <a:lstStyle/>
          <a:p>
            <a:r>
              <a:rPr lang="pt-BR" dirty="0"/>
              <a:t>REUNIÕES/EVENTOS ONLINE NO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15200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800" y="2497962"/>
            <a:ext cx="7560000" cy="817892"/>
          </a:xfrm>
        </p:spPr>
        <p:txBody>
          <a:bodyPr>
            <a:normAutofit/>
          </a:bodyPr>
          <a:lstStyle/>
          <a:p>
            <a:r>
              <a:rPr lang="pt-BR" sz="3200" dirty="0"/>
              <a:t>Índice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ABCCAB-3F32-402F-8FD2-8AB2A5F12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800" y="3172690"/>
            <a:ext cx="7008073" cy="197807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800" dirty="0"/>
              <a:t>Funções em uma reunião do Microsoft </a:t>
            </a:r>
            <a:r>
              <a:rPr lang="pt-BR" sz="1800" dirty="0" err="1"/>
              <a:t>Teams</a:t>
            </a:r>
            <a:r>
              <a:rPr lang="pt-BR" sz="1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Como ingressar na reunião;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Como ingressar em uma reunião/evento online;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dirty="0"/>
              <a:t>Legenda dos ícones durante a reunião/evento online;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Informações Importantes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05A747B-FF05-47AC-9D25-4FE896D6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6800" y="1389887"/>
            <a:ext cx="6139855" cy="1108075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Manual do Participante</a:t>
            </a:r>
          </a:p>
        </p:txBody>
      </p:sp>
    </p:spTree>
    <p:extLst>
      <p:ext uri="{BB962C8B-B14F-4D97-AF65-F5344CB8AC3E}">
        <p14:creationId xmlns:p14="http://schemas.microsoft.com/office/powerpoint/2010/main" val="36951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Funções em uma reunião/evento online do Microsoft </a:t>
            </a:r>
            <a:r>
              <a:rPr lang="pt-BR" sz="2400" b="1" dirty="0" err="1"/>
              <a:t>Teams</a:t>
            </a:r>
            <a:endParaRPr lang="pt-BR" sz="2400" b="1" dirty="0"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AB4AA588-53E4-4D3E-98AB-EAD0377AB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42200"/>
              </p:ext>
            </p:extLst>
          </p:nvPr>
        </p:nvGraphicFramePr>
        <p:xfrm>
          <a:off x="1624438" y="3414932"/>
          <a:ext cx="7995248" cy="3159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27427">
                  <a:extLst>
                    <a:ext uri="{9D8B030D-6E8A-4147-A177-3AD203B41FA5}">
                      <a16:colId xmlns:a16="http://schemas.microsoft.com/office/drawing/2014/main" val="1886153818"/>
                    </a:ext>
                  </a:extLst>
                </a:gridCol>
                <a:gridCol w="1522607">
                  <a:extLst>
                    <a:ext uri="{9D8B030D-6E8A-4147-A177-3AD203B41FA5}">
                      <a16:colId xmlns:a16="http://schemas.microsoft.com/office/drawing/2014/main" val="3118965064"/>
                    </a:ext>
                  </a:extLst>
                </a:gridCol>
                <a:gridCol w="1522607">
                  <a:extLst>
                    <a:ext uri="{9D8B030D-6E8A-4147-A177-3AD203B41FA5}">
                      <a16:colId xmlns:a16="http://schemas.microsoft.com/office/drawing/2014/main" val="1289149633"/>
                    </a:ext>
                  </a:extLst>
                </a:gridCol>
                <a:gridCol w="1522607">
                  <a:extLst>
                    <a:ext uri="{9D8B030D-6E8A-4147-A177-3AD203B41FA5}">
                      <a16:colId xmlns:a16="http://schemas.microsoft.com/office/drawing/2014/main" val="4061984173"/>
                    </a:ext>
                  </a:extLst>
                </a:gridCol>
              </a:tblGrid>
              <a:tr h="392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RECURSOS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ORGANIZADOR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APRESENTADOR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PARTICIPANTE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82573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Fala e Compartilha Imagem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A9D18E"/>
                          </a:solidFill>
                          <a:effectLst/>
                          <a:highlight>
                            <a:srgbClr val="00642D"/>
                          </a:highlight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A9D18E"/>
                        </a:solidFill>
                        <a:effectLst/>
                        <a:highlight>
                          <a:srgbClr val="00642D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7891"/>
                  </a:ext>
                </a:extLst>
              </a:tr>
              <a:tr h="462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Interage no Chat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A9D18E"/>
                          </a:solidFill>
                          <a:effectLst/>
                          <a:highlight>
                            <a:srgbClr val="00642D"/>
                          </a:highlight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A9D18E"/>
                        </a:solidFill>
                        <a:effectLst/>
                        <a:highlight>
                          <a:srgbClr val="00642D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7300"/>
                  </a:ext>
                </a:extLst>
              </a:tr>
              <a:tr h="462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Compartilha Conteúdo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A9D18E"/>
                          </a:solidFill>
                          <a:effectLst/>
                          <a:highlight>
                            <a:srgbClr val="00642D"/>
                          </a:highlight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A9D18E"/>
                        </a:solidFill>
                        <a:effectLst/>
                        <a:highlight>
                          <a:srgbClr val="00642D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9856"/>
                  </a:ext>
                </a:extLst>
              </a:tr>
              <a:tr h="480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Alterar funções de outros participantes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A9D18E"/>
                          </a:solidFill>
                          <a:effectLst/>
                          <a:highlight>
                            <a:srgbClr val="00642D"/>
                          </a:highlight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A9D18E"/>
                        </a:solidFill>
                        <a:effectLst/>
                        <a:highlight>
                          <a:srgbClr val="00642D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642D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5760"/>
                  </a:ext>
                </a:extLst>
              </a:tr>
              <a:tr h="474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Admitir ou remover participantes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A9D18E"/>
                        </a:solidFill>
                        <a:effectLst/>
                        <a:highlight>
                          <a:srgbClr val="00642D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01187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642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Alterar opções de reunião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A9D18E"/>
                        </a:solidFill>
                        <a:effectLst/>
                        <a:highlight>
                          <a:srgbClr val="00642D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64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87749"/>
                  </a:ext>
                </a:extLst>
              </a:tr>
            </a:tbl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8D337B67-43F5-482F-BB6C-3B5947844E61}"/>
              </a:ext>
            </a:extLst>
          </p:cNvPr>
          <p:cNvGrpSpPr/>
          <p:nvPr/>
        </p:nvGrpSpPr>
        <p:grpSpPr>
          <a:xfrm>
            <a:off x="5622062" y="3871794"/>
            <a:ext cx="3379349" cy="2702094"/>
            <a:chOff x="5622062" y="3871794"/>
            <a:chExt cx="3379349" cy="2702094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8AE32B54-1794-4F38-BCA4-40B3A237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064" y="3871796"/>
              <a:ext cx="354797" cy="354797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B08C859-CB17-4FA7-B328-9E2493CB0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064" y="4341255"/>
              <a:ext cx="354797" cy="354797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F247CC23-193B-405E-A57E-894FAC40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064" y="4810714"/>
              <a:ext cx="354797" cy="35479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40316D2-0291-4529-A2C1-52FEE3151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064" y="5280173"/>
              <a:ext cx="354797" cy="35479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3F67A836-E056-46F5-8F85-FFADF2D1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422" y="3871795"/>
              <a:ext cx="354797" cy="35479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BB2B2330-C218-4B4B-A690-099886071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422" y="4341254"/>
              <a:ext cx="354797" cy="354797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D23196D3-B396-497A-90E4-CF43C1208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421" y="4810713"/>
              <a:ext cx="354797" cy="35479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4E129D51-78AC-457B-B226-C38AC785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846" y="5280172"/>
              <a:ext cx="354797" cy="354797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A960383C-E9DE-4FD1-9B8C-D64726A1E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614" y="3871794"/>
              <a:ext cx="354797" cy="354797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E5AF74A9-E713-4835-8991-28DF37856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613" y="4348092"/>
              <a:ext cx="354797" cy="354797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E7A3308-5CF1-4FA0-8B17-8DAD89A7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063" y="5749632"/>
              <a:ext cx="354797" cy="354797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47D0992F-507A-42EC-8353-488624A72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271" y="5749632"/>
              <a:ext cx="354797" cy="354797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1805729-8914-42A2-B887-B67BF0A5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062" y="6219091"/>
              <a:ext cx="354797" cy="354797"/>
            </a:xfrm>
            <a:prstGeom prst="rect">
              <a:avLst/>
            </a:prstGeom>
          </p:spPr>
        </p:pic>
      </p:grp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93473284-B5BD-49EE-A415-B686B185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55" y="1340110"/>
            <a:ext cx="10648496" cy="11945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800" dirty="0"/>
              <a:t>O Participante integra a reunião/evento como ouvinte/telespectador.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800" dirty="0"/>
              <a:t>Caso seja permitido pelo Organizador, durante a reunião o Participante também poderá interagir através da fala e no compartilhamento de tela. Nesse caso, o perfil do Participante será atualizado para o de Apresentador.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0E33523D-4DEE-4D99-A8A1-5A2E51CEDA1C}"/>
              </a:ext>
            </a:extLst>
          </p:cNvPr>
          <p:cNvSpPr txBox="1">
            <a:spLocks/>
          </p:cNvSpPr>
          <p:nvPr/>
        </p:nvSpPr>
        <p:spPr>
          <a:xfrm>
            <a:off x="3388459" y="2880873"/>
            <a:ext cx="5176800" cy="406800"/>
          </a:xfrm>
          <a:prstGeom prst="rect">
            <a:avLst/>
          </a:prstGeom>
          <a:solidFill>
            <a:srgbClr val="00642D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                          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39F03A4-677D-4AED-A535-5FD8BB217BC0}"/>
              </a:ext>
            </a:extLst>
          </p:cNvPr>
          <p:cNvSpPr txBox="1"/>
          <p:nvPr/>
        </p:nvSpPr>
        <p:spPr>
          <a:xfrm>
            <a:off x="2942111" y="29023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RESUMO PAINEL DE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41535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B95A3CA-2B30-4C7F-A07D-6328452F62F0}"/>
              </a:ext>
            </a:extLst>
          </p:cNvPr>
          <p:cNvSpPr/>
          <p:nvPr/>
        </p:nvSpPr>
        <p:spPr>
          <a:xfrm>
            <a:off x="823324" y="1336037"/>
            <a:ext cx="6729722" cy="52899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PASSO</a:t>
            </a:r>
          </a:p>
          <a:p>
            <a:pPr algn="ctr"/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horário programado, acesse o link para ingressar na reunião/evento.</a:t>
            </a: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link estará disponível no site da ANP.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Como ingressar na reunião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90AD0E2-2B4A-41CF-A02D-C74A01299289}"/>
              </a:ext>
            </a:extLst>
          </p:cNvPr>
          <p:cNvSpPr/>
          <p:nvPr/>
        </p:nvSpPr>
        <p:spPr>
          <a:xfrm>
            <a:off x="7968688" y="1336037"/>
            <a:ext cx="3677759" cy="52899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 útil</a:t>
            </a:r>
          </a:p>
          <a:p>
            <a:pPr algn="ctr"/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necessário ter o aplicativo do Microsoft </a:t>
            </a:r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Teams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instalado no equipamento. O acesso pode ser feito pelo navegador web.</a:t>
            </a:r>
          </a:p>
          <a:p>
            <a:pPr algn="ctr"/>
            <a:endParaRPr lang="pt-BR" sz="5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navegador web, após carregar o link da reunião, clicar em “</a:t>
            </a: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Cancelar”</a:t>
            </a:r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na sequência em</a:t>
            </a: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“Ingressar na Web”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51D041FA-1AE0-41C2-9400-77B34BCF1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5" t="2622" r="13552" b="4682"/>
          <a:stretch/>
        </p:blipFill>
        <p:spPr>
          <a:xfrm>
            <a:off x="8323425" y="3996586"/>
            <a:ext cx="3004347" cy="209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F63DE1-B9AA-440C-9BFA-1484573D9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11"/>
          <a:stretch/>
        </p:blipFill>
        <p:spPr>
          <a:xfrm>
            <a:off x="1242813" y="2533419"/>
            <a:ext cx="5862968" cy="373063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21C640F-3344-4A53-9F95-3A5ADDC02C25}"/>
              </a:ext>
            </a:extLst>
          </p:cNvPr>
          <p:cNvSpPr/>
          <p:nvPr/>
        </p:nvSpPr>
        <p:spPr>
          <a:xfrm>
            <a:off x="1375804" y="5743304"/>
            <a:ext cx="1653309" cy="36021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2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00" y="420129"/>
            <a:ext cx="9504000" cy="54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 Como ingressar em uma reunião/evento online 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4139CFB5-F2F5-4B82-825D-E7B9B92C9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5" y="278231"/>
            <a:ext cx="893545" cy="830997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C7309D3-E2D5-4A31-AA56-6A7E784A433E}"/>
              </a:ext>
            </a:extLst>
          </p:cNvPr>
          <p:cNvSpPr/>
          <p:nvPr/>
        </p:nvSpPr>
        <p:spPr>
          <a:xfrm>
            <a:off x="604055" y="1762938"/>
            <a:ext cx="3860481" cy="4080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3º PASSO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participante deverá se identificar com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Maria Silva – ANP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DD8B000-9F5E-4CE7-9239-DB5C25F78F6C}"/>
              </a:ext>
            </a:extLst>
          </p:cNvPr>
          <p:cNvSpPr/>
          <p:nvPr/>
        </p:nvSpPr>
        <p:spPr>
          <a:xfrm>
            <a:off x="4781695" y="1762938"/>
            <a:ext cx="3340004" cy="4080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4º PASSO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Aguarde aprovação para ingressar na sala virtual.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D16985A-D12D-4701-B06D-BC696196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55" y="3322083"/>
            <a:ext cx="2302880" cy="203495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/>
          </a:scene3d>
          <a:sp3d prstMaterial="matte"/>
        </p:spPr>
      </p:pic>
      <p:pic>
        <p:nvPicPr>
          <p:cNvPr id="16" name="Imagem 15" descr="Texto alternativo gerado por máquina:Alguém na reunião deixará que você ingresse em breve o Microfone e Alto-falante. ">
            <a:extLst>
              <a:ext uri="{FF2B5EF4-FFF2-40B4-BE49-F238E27FC236}">
                <a16:creationId xmlns:a16="http://schemas.microsoft.com/office/drawing/2014/main" id="{BF206FD4-B26B-4E59-8680-473B024663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56" y="3276827"/>
            <a:ext cx="3014482" cy="179643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EA7EDDA-8CBF-4E7A-9AA1-7A7A8BE1C8D9}"/>
              </a:ext>
            </a:extLst>
          </p:cNvPr>
          <p:cNvSpPr/>
          <p:nvPr/>
        </p:nvSpPr>
        <p:spPr>
          <a:xfrm>
            <a:off x="8438858" y="1762938"/>
            <a:ext cx="3340025" cy="155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5º PASSO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 entrar, escreva no chat o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 completo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ctr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Maria Silva – ANP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F7793BC-F369-4E11-9CCF-AB18BC29AF4C}"/>
              </a:ext>
            </a:extLst>
          </p:cNvPr>
          <p:cNvSpPr/>
          <p:nvPr/>
        </p:nvSpPr>
        <p:spPr>
          <a:xfrm>
            <a:off x="8438858" y="3527765"/>
            <a:ext cx="3340025" cy="27409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6º PASSO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momento oportuno (quando for indicado pelo presidente da audiência), caso tenha interesse de se manifestar, clique no ícone 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“Levantar a Mão”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solicitar permissão para falar;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6605F2-F4A1-478B-BF1A-C0C2D178B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932" y="5538037"/>
            <a:ext cx="1285875" cy="59055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EC3DF8A-3145-4C5F-A5BD-9D934B6F3055}"/>
              </a:ext>
            </a:extLst>
          </p:cNvPr>
          <p:cNvCxnSpPr>
            <a:cxnSpLocks/>
          </p:cNvCxnSpPr>
          <p:nvPr/>
        </p:nvCxnSpPr>
        <p:spPr>
          <a:xfrm rot="5400000">
            <a:off x="10864871" y="5769423"/>
            <a:ext cx="0" cy="1472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Legenda dos ícones durante a reunião/evento online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081BAEF-3A24-4542-948D-10777442AB69}"/>
              </a:ext>
            </a:extLst>
          </p:cNvPr>
          <p:cNvSpPr/>
          <p:nvPr/>
        </p:nvSpPr>
        <p:spPr>
          <a:xfrm>
            <a:off x="7301194" y="1542473"/>
            <a:ext cx="4291129" cy="4883527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Os Participantes </a:t>
            </a:r>
          </a:p>
          <a:p>
            <a:pPr lvl="0" algn="ctr"/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algn="ct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Podem:</a:t>
            </a:r>
          </a:p>
          <a:p>
            <a:pPr lvl="0" algn="just"/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Interagir escrevendo no Chat. O Chat será acompanhado pelos envolvidos na reunião;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Clicar no ícone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“Levantar a Mão”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para solicitar permissão para falar;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Visualizar os participantes na opção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“Mostrar participantes”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</a:p>
          <a:p>
            <a:pPr lvl="0" algn="just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algn="ct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Não Podem:</a:t>
            </a:r>
          </a:p>
          <a:p>
            <a:pPr lvl="0" algn="just"/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Compartilhar a tela;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Silenciar o microfone de outro participante;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Remover outro participante;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Abrir o microfone e a câmera sem permissão do presidente da audiência.</a:t>
            </a:r>
          </a:p>
          <a:p>
            <a:pPr algn="ctr"/>
            <a:endParaRPr lang="pt-BR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927889-9103-4892-95C8-741C41B71F16}"/>
              </a:ext>
            </a:extLst>
          </p:cNvPr>
          <p:cNvGrpSpPr/>
          <p:nvPr/>
        </p:nvGrpSpPr>
        <p:grpSpPr>
          <a:xfrm>
            <a:off x="599677" y="1679134"/>
            <a:ext cx="5813864" cy="4610203"/>
            <a:chOff x="946832" y="1709980"/>
            <a:chExt cx="5813864" cy="4610203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A23892B1-DE99-4DC0-912C-89C6DECD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4392" y="3950027"/>
              <a:ext cx="948128" cy="970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EA281A1-DC7A-473F-A583-826D1406E685}"/>
                </a:ext>
              </a:extLst>
            </p:cNvPr>
            <p:cNvPicPr/>
            <p:nvPr/>
          </p:nvPicPr>
          <p:blipFill rotWithShape="1">
            <a:blip r:embed="rId3"/>
            <a:srcRect b="78571"/>
            <a:stretch/>
          </p:blipFill>
          <p:spPr>
            <a:xfrm>
              <a:off x="987472" y="2502229"/>
              <a:ext cx="5400040" cy="639688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E5B5B4B-5355-4BA8-85EA-A3D72FCB488F}"/>
                </a:ext>
              </a:extLst>
            </p:cNvPr>
            <p:cNvSpPr/>
            <p:nvPr/>
          </p:nvSpPr>
          <p:spPr>
            <a:xfrm>
              <a:off x="1075721" y="2534580"/>
              <a:ext cx="703839" cy="503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9FF5A05B-065E-4CEB-977D-A7CDA5E1D7A3}"/>
                </a:ext>
              </a:extLst>
            </p:cNvPr>
            <p:cNvSpPr txBox="1"/>
            <p:nvPr/>
          </p:nvSpPr>
          <p:spPr>
            <a:xfrm>
              <a:off x="946832" y="3324682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Duração da transmissão</a:t>
              </a:r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95C6BCE7-6F7F-4AAE-A382-AF0C9D4A1C22}"/>
                </a:ext>
              </a:extLst>
            </p:cNvPr>
            <p:cNvCxnSpPr/>
            <p:nvPr/>
          </p:nvCxnSpPr>
          <p:spPr>
            <a:xfrm>
              <a:off x="1419520" y="3046081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324EE4C-72CB-4F43-B24B-190FF37CD3CB}"/>
                </a:ext>
              </a:extLst>
            </p:cNvPr>
            <p:cNvSpPr/>
            <p:nvPr/>
          </p:nvSpPr>
          <p:spPr>
            <a:xfrm>
              <a:off x="1861757" y="2560104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3E4ADFD0-C3BD-4529-AE51-4B834C391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089" y="2231875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3B1E173F-B4D5-4FB2-8081-9A585C0E424D}"/>
                </a:ext>
              </a:extLst>
            </p:cNvPr>
            <p:cNvSpPr txBox="1"/>
            <p:nvPr/>
          </p:nvSpPr>
          <p:spPr>
            <a:xfrm>
              <a:off x="1507896" y="1805580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Ativar/desativar a câmera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562120E-15AB-4037-B2FA-AD531F7197E6}"/>
                </a:ext>
              </a:extLst>
            </p:cNvPr>
            <p:cNvSpPr/>
            <p:nvPr/>
          </p:nvSpPr>
          <p:spPr>
            <a:xfrm>
              <a:off x="2354862" y="2566902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1A1B6106-35FC-4AD2-AAF1-42E00A757895}"/>
                </a:ext>
              </a:extLst>
            </p:cNvPr>
            <p:cNvCxnSpPr/>
            <p:nvPr/>
          </p:nvCxnSpPr>
          <p:spPr>
            <a:xfrm>
              <a:off x="2575194" y="3006934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AD9FC988-A83A-4AD6-AEBC-A349183162F5}"/>
                </a:ext>
              </a:extLst>
            </p:cNvPr>
            <p:cNvSpPr txBox="1"/>
            <p:nvPr/>
          </p:nvSpPr>
          <p:spPr>
            <a:xfrm>
              <a:off x="2001001" y="3296279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Ativar/desativar o microfone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3129D63-9738-4C5F-A0BF-285F38AEA20D}"/>
                </a:ext>
              </a:extLst>
            </p:cNvPr>
            <p:cNvSpPr/>
            <p:nvPr/>
          </p:nvSpPr>
          <p:spPr>
            <a:xfrm>
              <a:off x="2847967" y="2576427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540529AF-8786-41C0-8A07-952167CB0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7824" y="2231875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3151D43-6BD5-4CC5-8858-A21EAF0B13C6}"/>
                </a:ext>
              </a:extLst>
            </p:cNvPr>
            <p:cNvSpPr txBox="1"/>
            <p:nvPr/>
          </p:nvSpPr>
          <p:spPr>
            <a:xfrm>
              <a:off x="2514910" y="1806059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Compartilhar a tela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649EC43D-2360-4DB2-AAA9-1540E81C295F}"/>
                </a:ext>
              </a:extLst>
            </p:cNvPr>
            <p:cNvSpPr/>
            <p:nvPr/>
          </p:nvSpPr>
          <p:spPr>
            <a:xfrm>
              <a:off x="3345594" y="2572141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0BCA2C2A-E73F-4F13-979B-F21C4C434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9605" y="4084774"/>
              <a:ext cx="2633865" cy="2235409"/>
            </a:xfrm>
            <a:prstGeom prst="rect">
              <a:avLst/>
            </a:prstGeom>
          </p:spPr>
        </p:pic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46D8CDE-F44D-48AF-B1A5-0159EE80F647}"/>
                </a:ext>
              </a:extLst>
            </p:cNvPr>
            <p:cNvSpPr/>
            <p:nvPr/>
          </p:nvSpPr>
          <p:spPr>
            <a:xfrm>
              <a:off x="3838699" y="2576427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1B8CAC27-5ADA-4E8F-B555-20455624C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8228" y="2248198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85F396D5-F792-4879-896C-5C5AA9F2968E}"/>
                </a:ext>
              </a:extLst>
            </p:cNvPr>
            <p:cNvSpPr txBox="1"/>
            <p:nvPr/>
          </p:nvSpPr>
          <p:spPr>
            <a:xfrm>
              <a:off x="3678642" y="1709980"/>
              <a:ext cx="74137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Levantar a mão para falar</a:t>
              </a: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5885CE63-4FE1-4768-9E76-C4ECE6D2573F}"/>
                </a:ext>
              </a:extLst>
            </p:cNvPr>
            <p:cNvSpPr/>
            <p:nvPr/>
          </p:nvSpPr>
          <p:spPr>
            <a:xfrm>
              <a:off x="4331804" y="2566902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B41246D8-5EAB-493F-A33F-851C331B0F91}"/>
                </a:ext>
              </a:extLst>
            </p:cNvPr>
            <p:cNvCxnSpPr/>
            <p:nvPr/>
          </p:nvCxnSpPr>
          <p:spPr>
            <a:xfrm>
              <a:off x="4553053" y="3038097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DF808130-305D-4899-AF69-0E19AA12F566}"/>
                </a:ext>
              </a:extLst>
            </p:cNvPr>
            <p:cNvSpPr txBox="1"/>
            <p:nvPr/>
          </p:nvSpPr>
          <p:spPr>
            <a:xfrm>
              <a:off x="4094971" y="3349575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Chat</a:t>
              </a: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8956E2C3-5C96-46B2-B435-11E3D959E71F}"/>
                </a:ext>
              </a:extLst>
            </p:cNvPr>
            <p:cNvSpPr/>
            <p:nvPr/>
          </p:nvSpPr>
          <p:spPr>
            <a:xfrm>
              <a:off x="4819906" y="2567919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FD59C14F-A407-4F06-90C4-4AFDA1C5E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0238" y="2248198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7408E9AD-D4E3-46DE-B65B-DE7E1D2D4FBC}"/>
                </a:ext>
              </a:extLst>
            </p:cNvPr>
            <p:cNvSpPr txBox="1"/>
            <p:nvPr/>
          </p:nvSpPr>
          <p:spPr>
            <a:xfrm>
              <a:off x="4568632" y="1825162"/>
              <a:ext cx="942364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Mostrar participantes</a:t>
              </a:r>
            </a:p>
          </p:txBody>
        </p: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E5201AE6-14D0-46F1-9225-BF8F8AFD1CB9}"/>
                </a:ext>
              </a:extLst>
            </p:cNvPr>
            <p:cNvCxnSpPr/>
            <p:nvPr/>
          </p:nvCxnSpPr>
          <p:spPr>
            <a:xfrm>
              <a:off x="5536559" y="3046081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BEF61C1-5B9C-470B-836B-9B342E74BF4F}"/>
                </a:ext>
              </a:extLst>
            </p:cNvPr>
            <p:cNvSpPr/>
            <p:nvPr/>
          </p:nvSpPr>
          <p:spPr>
            <a:xfrm>
              <a:off x="5308860" y="2598065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AA0B11C3-AA48-4219-810D-57E01672D069}"/>
                </a:ext>
              </a:extLst>
            </p:cNvPr>
            <p:cNvSpPr txBox="1"/>
            <p:nvPr/>
          </p:nvSpPr>
          <p:spPr>
            <a:xfrm>
              <a:off x="5075011" y="3342098"/>
              <a:ext cx="936104" cy="430887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Sair da reunião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D9A8C3DD-7F5D-4CCF-83A4-6255C8D0FB00}"/>
                </a:ext>
              </a:extLst>
            </p:cNvPr>
            <p:cNvSpPr txBox="1"/>
            <p:nvPr/>
          </p:nvSpPr>
          <p:spPr>
            <a:xfrm>
              <a:off x="3001160" y="3363866"/>
              <a:ext cx="114838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Mais Configurações</a:t>
              </a:r>
            </a:p>
          </p:txBody>
        </p: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D7F14840-E70F-4383-A22C-E0EB931E6E5A}"/>
                </a:ext>
              </a:extLst>
            </p:cNvPr>
            <p:cNvCxnSpPr>
              <a:cxnSpLocks/>
            </p:cNvCxnSpPr>
            <p:nvPr/>
          </p:nvCxnSpPr>
          <p:spPr>
            <a:xfrm>
              <a:off x="3560871" y="3858344"/>
              <a:ext cx="0" cy="1472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>
              <a:extLst>
                <a:ext uri="{FF2B5EF4-FFF2-40B4-BE49-F238E27FC236}">
                  <a16:creationId xmlns:a16="http://schemas.microsoft.com/office/drawing/2014/main" id="{05045517-7714-4C38-A092-44FADE2DCB4A}"/>
                </a:ext>
              </a:extLst>
            </p:cNvPr>
            <p:cNvCxnSpPr>
              <a:cxnSpLocks/>
            </p:cNvCxnSpPr>
            <p:nvPr/>
          </p:nvCxnSpPr>
          <p:spPr>
            <a:xfrm>
              <a:off x="3575353" y="3012397"/>
              <a:ext cx="0" cy="3828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343CDACF-50ED-4195-A0D8-1614DD40395C}"/>
                </a:ext>
              </a:extLst>
            </p:cNvPr>
            <p:cNvSpPr txBox="1"/>
            <p:nvPr/>
          </p:nvSpPr>
          <p:spPr>
            <a:xfrm>
              <a:off x="5824591" y="4525034"/>
              <a:ext cx="936105" cy="1015663"/>
            </a:xfrm>
            <a:prstGeom prst="rect">
              <a:avLst/>
            </a:prstGeom>
            <a:solidFill>
              <a:schemeClr val="bg1">
                <a:lumMod val="95000"/>
                <a:alpha val="88000"/>
              </a:schemeClr>
            </a:solidFill>
            <a:ln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Ao término da reunião, clique neste ícone para finalizar a sua participação</a:t>
              </a:r>
            </a:p>
          </p:txBody>
        </p:sp>
        <p:cxnSp>
          <p:nvCxnSpPr>
            <p:cNvPr id="54" name="Conector: Angulado 53">
              <a:extLst>
                <a:ext uri="{FF2B5EF4-FFF2-40B4-BE49-F238E27FC236}">
                  <a16:creationId xmlns:a16="http://schemas.microsoft.com/office/drawing/2014/main" id="{C326B10D-E005-44A1-99B8-E94EDD9B128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72523" y="3571201"/>
              <a:ext cx="1217277" cy="759069"/>
            </a:xfrm>
            <a:prstGeom prst="bentConnector3">
              <a:avLst>
                <a:gd name="adj1" fmla="val 212"/>
              </a:avLst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6A7BE19-86B5-437C-8C9E-9BA21C5EB683}"/>
              </a:ext>
            </a:extLst>
          </p:cNvPr>
          <p:cNvGrpSpPr/>
          <p:nvPr/>
        </p:nvGrpSpPr>
        <p:grpSpPr>
          <a:xfrm>
            <a:off x="8392178" y="2117474"/>
            <a:ext cx="711101" cy="2555642"/>
            <a:chOff x="8796100" y="2699845"/>
            <a:chExt cx="711101" cy="2555642"/>
          </a:xfrm>
        </p:grpSpPr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5B96D75C-41FC-40EB-BC35-61EB3F03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59454" y="2699845"/>
              <a:ext cx="547747" cy="5047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07B69BFC-8848-4B4D-94EA-027636D71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6100" y="4742409"/>
              <a:ext cx="547747" cy="5130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0741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Informações importantes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1872EA7F-3233-4C2F-9456-6CB7D2C3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52" y="2335283"/>
            <a:ext cx="2419330" cy="254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BD3A82BF-9A13-4F17-A5D5-0E2A6F265131}"/>
              </a:ext>
            </a:extLst>
          </p:cNvPr>
          <p:cNvSpPr/>
          <p:nvPr/>
        </p:nvSpPr>
        <p:spPr>
          <a:xfrm>
            <a:off x="4507386" y="1624946"/>
            <a:ext cx="6659962" cy="3962068"/>
          </a:xfrm>
          <a:prstGeom prst="roundRect">
            <a:avLst>
              <a:gd name="adj" fmla="val 8579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o registro de presença, solicitamos que, no momento que entrarem na reunião, todos escrevam no chat o nome completo e a instituição a que pertence. Ex: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Maria Silva – ANP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lvl="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Somente o organizador e os apresentadores têm acesso à função de compartilhar tela. Para os participantes, essa função aparecerá esmaecida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Clicar no ícone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“Levantar a Mão”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para solicitar permissão para falar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(somente contribuições feitas oralmente serão consideradas na súmula da audiência)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Visualizar os participantes na opção “Mostrar participantes”;</a:t>
            </a:r>
          </a:p>
          <a:p>
            <a:pPr marL="171450" lvl="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chat estará sendo monitorado por integrantes da equipe responsável pelo evento. Em caso de dúvida operacional, o participante deverá se comunicar através do chat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0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582</Words>
  <Application>Microsoft Office PowerPoint</Application>
  <PresentationFormat>Widescreen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Tema do Office</vt:lpstr>
      <vt:lpstr>Manual do Participante</vt:lpstr>
      <vt:lpstr>Índice</vt:lpstr>
      <vt:lpstr>Funções em uma reunião/evento online do Microsoft Teams</vt:lpstr>
      <vt:lpstr>Como ingressar na reunião</vt:lpstr>
      <vt:lpstr> Como ingressar em uma reunião/evento online </vt:lpstr>
      <vt:lpstr>Legenda dos ícones durante a reunião/evento online</vt:lpstr>
      <vt:lpstr>Informações importantes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Bruno Turrini</cp:lastModifiedBy>
  <cp:revision>54</cp:revision>
  <dcterms:created xsi:type="dcterms:W3CDTF">2021-02-04T19:48:34Z</dcterms:created>
  <dcterms:modified xsi:type="dcterms:W3CDTF">2021-07-27T19:56:47Z</dcterms:modified>
</cp:coreProperties>
</file>