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4636" r:id="rId6"/>
    <p:sldId id="4639" r:id="rId7"/>
    <p:sldId id="4642" r:id="rId8"/>
    <p:sldId id="4641" r:id="rId9"/>
    <p:sldId id="288" r:id="rId10"/>
  </p:sldIdLst>
  <p:sldSz cx="9147175" cy="5145088"/>
  <p:notesSz cx="6858000" cy="9144000"/>
  <p:defaultTextStyle>
    <a:defPPr>
      <a:defRPr lang="pt-B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 Alves da Rocha Leao Mariano" initials="LAdRLM" lastIdx="2" clrIdx="0">
    <p:extLst>
      <p:ext uri="{19B8F6BF-5375-455C-9EA6-DF929625EA0E}">
        <p15:presenceInfo xmlns:p15="http://schemas.microsoft.com/office/powerpoint/2012/main" userId="S::lisleao@petrobras.com.br::97dc1335-59cd-4bb4-a429-24e5c6cb6c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542"/>
    <a:srgbClr val="00B058"/>
    <a:srgbClr val="ED8B01"/>
    <a:srgbClr val="75787B"/>
    <a:srgbClr val="FFFFFF"/>
    <a:srgbClr val="D9D9D9"/>
    <a:srgbClr val="2F528F"/>
    <a:srgbClr val="00B2A9"/>
    <a:srgbClr val="006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0" autoAdjust="0"/>
    <p:restoredTop sz="93372" autoAdjust="0"/>
  </p:normalViewPr>
  <p:slideViewPr>
    <p:cSldViewPr snapToGrid="0" snapToObjects="1">
      <p:cViewPr varScale="1">
        <p:scale>
          <a:sx n="95" d="100"/>
          <a:sy n="95" d="100"/>
        </p:scale>
        <p:origin x="71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410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7F01B-8A3A-6C4F-BE3A-6BDFC9D92512}" type="datetimeFigureOut">
              <a:t>09/11/2021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91669-65A9-8347-AD82-B9ADD13F6AF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22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91669-65A9-8347-AD82-B9ADD13F6AF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7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91669-65A9-8347-AD82-B9ADD13F6AF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400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91669-65A9-8347-AD82-B9ADD13F6AF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007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91669-65A9-8347-AD82-B9ADD13F6AF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60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nteúdo_Mar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58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_sem_mar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36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_conteúdo_Mar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9F47DF2-A22F-41FE-9013-672016D0E92A}"/>
              </a:ext>
            </a:extLst>
          </p:cNvPr>
          <p:cNvSpPr/>
          <p:nvPr userDrawn="1"/>
        </p:nvSpPr>
        <p:spPr>
          <a:xfrm>
            <a:off x="0" y="1"/>
            <a:ext cx="9147175" cy="543375"/>
          </a:xfrm>
          <a:prstGeom prst="rect">
            <a:avLst/>
          </a:prstGeom>
          <a:solidFill>
            <a:srgbClr val="006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13">
              <a:latin typeface="Century Gothic" panose="020B0502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EFA633-861E-4203-9A09-48A8778BA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50" y="1"/>
            <a:ext cx="7895665" cy="529791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Century Gothic" panose="020B0502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93292EA-BDB5-4C5A-B958-2797297DC758}"/>
              </a:ext>
            </a:extLst>
          </p:cNvPr>
          <p:cNvSpPr/>
          <p:nvPr userDrawn="1"/>
        </p:nvSpPr>
        <p:spPr>
          <a:xfrm>
            <a:off x="0" y="4876796"/>
            <a:ext cx="9147175" cy="281875"/>
          </a:xfrm>
          <a:prstGeom prst="rect">
            <a:avLst/>
          </a:prstGeom>
          <a:solidFill>
            <a:srgbClr val="006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t-BR" sz="1013" b="1" i="1">
              <a:solidFill>
                <a:schemeClr val="bg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BE42167-6830-4BC9-B843-CDC24E28C3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48" y="4896116"/>
            <a:ext cx="243084" cy="2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6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929AB-D299-4B9F-B9D1-4B0DBBA2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2BBB92-7DAF-43FD-A2A2-8C1CB5CD0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3517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1804883263,&quot;Placement&quot;:&quot;Footer&quot;,&quot;Top&quot;:381.038269,&quot;Left&quot;:239.658981,&quot;SlideWidth&quot;:720,&quot;SlideHeight&quot;:405}"/>
          <p:cNvSpPr txBox="1"/>
          <p:nvPr userDrawn="1"/>
        </p:nvSpPr>
        <p:spPr>
          <a:xfrm>
            <a:off x="3043669" y="4839186"/>
            <a:ext cx="3059837" cy="3059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100">
                <a:solidFill>
                  <a:srgbClr val="FDC82F"/>
                </a:solidFill>
                <a:latin typeface="Arial Black" panose="020B0A04020102020204" pitchFamily="34" charset="0"/>
              </a:rPr>
              <a:t>CONFIDENCIAL \ Força de Trabalho</a:t>
            </a:r>
            <a:endParaRPr lang="pt-BR" sz="1100" dirty="0">
              <a:solidFill>
                <a:srgbClr val="FDC82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5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62" r:id="rId3"/>
    <p:sldLayoutId id="2147483675" r:id="rId4"/>
  </p:sldLayoutIdLst>
  <p:txStyles>
    <p:titleStyle>
      <a:lvl1pPr algn="l" defTabSz="685811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3" indent="-171453" algn="l" defTabSz="685811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099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514358" indent="-171453" algn="l" defTabSz="685811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857264" indent="-171453" algn="l" defTabSz="685811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200171" indent="-171453" algn="l" defTabSz="685811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1543075" indent="-171453" algn="l" defTabSz="685811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1885982" indent="-171453" algn="l" defTabSz="685811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1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1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8" indent="-171453" algn="l" defTabSz="685811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2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Vista aérea de uma cidade&#10;&#10;Descrição gerada automaticamente">
            <a:extLst>
              <a:ext uri="{FF2B5EF4-FFF2-40B4-BE49-F238E27FC236}">
                <a16:creationId xmlns:a16="http://schemas.microsoft.com/office/drawing/2014/main" id="{B2D42A05-852E-471A-A353-5978B0850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1" r="1" b="4077"/>
          <a:stretch/>
        </p:blipFill>
        <p:spPr>
          <a:xfrm>
            <a:off x="3126019" y="8"/>
            <a:ext cx="6020979" cy="2300990"/>
          </a:xfrm>
          <a:prstGeom prst="rect">
            <a:avLst/>
          </a:prstGeom>
        </p:spPr>
      </p:pic>
      <p:pic>
        <p:nvPicPr>
          <p:cNvPr id="24" name="Imagem 23" descr="Vista de cidade com por do sol no fundo&#10;&#10;Descrição gerada automaticamente com confiança média">
            <a:extLst>
              <a:ext uri="{FF2B5EF4-FFF2-40B4-BE49-F238E27FC236}">
                <a16:creationId xmlns:a16="http://schemas.microsoft.com/office/drawing/2014/main" id="{7572E858-9191-438B-85BB-61C985859E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6" r="-2" b="-2"/>
          <a:stretch/>
        </p:blipFill>
        <p:spPr>
          <a:xfrm>
            <a:off x="191" y="2844091"/>
            <a:ext cx="6231258" cy="2300998"/>
          </a:xfrm>
          <a:prstGeom prst="rect">
            <a:avLst/>
          </a:prstGeom>
        </p:spPr>
      </p:pic>
      <p:pic>
        <p:nvPicPr>
          <p:cNvPr id="6" name="Imagem 5" descr="Guindaste ao lado de uma ponte&#10;&#10;Descrição gerada automaticamente">
            <a:extLst>
              <a:ext uri="{FF2B5EF4-FFF2-40B4-BE49-F238E27FC236}">
                <a16:creationId xmlns:a16="http://schemas.microsoft.com/office/drawing/2014/main" id="{96809183-11FA-424B-BABF-1294FDDE3E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2" r="25705"/>
          <a:stretch/>
        </p:blipFill>
        <p:spPr>
          <a:xfrm>
            <a:off x="177" y="1"/>
            <a:ext cx="3763986" cy="3540078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pic>
        <p:nvPicPr>
          <p:cNvPr id="11" name="Imagem 10" descr="Vista panorâmica da cidade no final da estrada&#10;&#10;Descrição gerada automaticamente">
            <a:extLst>
              <a:ext uri="{FF2B5EF4-FFF2-40B4-BE49-F238E27FC236}">
                <a16:creationId xmlns:a16="http://schemas.microsoft.com/office/drawing/2014/main" id="{97A04AA4-EC35-4D45-A113-8C99C44406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6" r="28107"/>
          <a:stretch/>
        </p:blipFill>
        <p:spPr>
          <a:xfrm>
            <a:off x="4714427" y="1274804"/>
            <a:ext cx="4432572" cy="3870284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pic>
        <p:nvPicPr>
          <p:cNvPr id="12" name="Imagem 11" descr="Vale com rio e montanha&#10;&#10;Descrição gerada automaticamente">
            <a:extLst>
              <a:ext uri="{FF2B5EF4-FFF2-40B4-BE49-F238E27FC236}">
                <a16:creationId xmlns:a16="http://schemas.microsoft.com/office/drawing/2014/main" id="{F73E4055-87DB-47FC-ACC0-4CF48DA42D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" r="2" b="2"/>
          <a:stretch/>
        </p:blipFill>
        <p:spPr>
          <a:xfrm>
            <a:off x="2466707" y="1390844"/>
            <a:ext cx="3224255" cy="3224255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sp>
        <p:nvSpPr>
          <p:cNvPr id="33" name="Rectangle">
            <a:extLst>
              <a:ext uri="{FF2B5EF4-FFF2-40B4-BE49-F238E27FC236}">
                <a16:creationId xmlns:a16="http://schemas.microsoft.com/office/drawing/2014/main" id="{580FB84E-B6BD-440B-84E6-981B8BFADDBD}"/>
              </a:ext>
            </a:extLst>
          </p:cNvPr>
          <p:cNvSpPr/>
          <p:nvPr/>
        </p:nvSpPr>
        <p:spPr>
          <a:xfrm rot="16200000">
            <a:off x="1501170" y="-1519744"/>
            <a:ext cx="5155328" cy="818639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bg2">
                  <a:lumMod val="50000"/>
                </a:schemeClr>
              </a:gs>
            </a:gsLst>
            <a:lin ang="16200000"/>
          </a:gradFill>
          <a:ln w="12700">
            <a:miter lim="400000"/>
          </a:ln>
        </p:spPr>
        <p:txBody>
          <a:bodyPr tIns="34301" bIns="34301" anchor="ctr"/>
          <a:lstStyle/>
          <a:p>
            <a:pPr defTabSz="685983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sz="2701">
              <a:solidFill>
                <a:srgbClr val="675C53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5" name="Subtítulo 2">
            <a:extLst>
              <a:ext uri="{FF2B5EF4-FFF2-40B4-BE49-F238E27FC236}">
                <a16:creationId xmlns:a16="http://schemas.microsoft.com/office/drawing/2014/main" id="{4BC40371-2D45-4889-9615-6E0F182FB371}"/>
              </a:ext>
            </a:extLst>
          </p:cNvPr>
          <p:cNvSpPr txBox="1">
            <a:spLocks/>
          </p:cNvSpPr>
          <p:nvPr/>
        </p:nvSpPr>
        <p:spPr>
          <a:xfrm>
            <a:off x="374252" y="398599"/>
            <a:ext cx="4147267" cy="4317871"/>
          </a:xfrm>
          <a:prstGeom prst="rect">
            <a:avLst/>
          </a:prstGeom>
        </p:spPr>
        <p:txBody>
          <a:bodyPr vert="horz" wrap="square" lIns="68601" tIns="34301" rIns="68601" bIns="34301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983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601" b="1" dirty="0">
                <a:solidFill>
                  <a:prstClr val="white"/>
                </a:solidFill>
                <a:latin typeface="Century Gothic" panose="020B0502020202020204" pitchFamily="34" charset="0"/>
              </a:rPr>
              <a:t>Audiência Pública 010/2021</a:t>
            </a:r>
            <a:endParaRPr lang="pt-BR" sz="3001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indent="0" defTabSz="685983">
              <a:lnSpc>
                <a:spcPct val="100000"/>
              </a:lnSpc>
              <a:spcBef>
                <a:spcPts val="0"/>
              </a:spcBef>
              <a:buNone/>
            </a:pPr>
            <a:endParaRPr lang="en-US" sz="3601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marL="0" indent="0" defTabSz="68598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1" b="1" i="1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pt-BR" sz="2401" b="1" i="1" dirty="0">
                <a:solidFill>
                  <a:prstClr val="white"/>
                </a:solidFill>
                <a:latin typeface="Century Gothic" panose="020B0502020202020204" pitchFamily="34" charset="0"/>
              </a:rPr>
              <a:t>Acordo</a:t>
            </a:r>
          </a:p>
          <a:p>
            <a:pPr marL="0" indent="0" defTabSz="685983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1" b="1" i="1" dirty="0">
                <a:solidFill>
                  <a:prstClr val="white"/>
                </a:solidFill>
                <a:latin typeface="Century Gothic" panose="020B0502020202020204" pitchFamily="34" charset="0"/>
              </a:rPr>
              <a:t>para encerramento da controvérsia sobre royalties e celebração de contrato de concessão</a:t>
            </a:r>
            <a:endParaRPr lang="en-US" sz="2401" b="1" i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indent="0" defTabSz="685983">
              <a:lnSpc>
                <a:spcPct val="100000"/>
              </a:lnSpc>
              <a:spcBef>
                <a:spcPts val="0"/>
              </a:spcBef>
              <a:buNone/>
            </a:pPr>
            <a:endParaRPr lang="en-US" sz="2701" i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indent="0" defTabSz="685983">
              <a:lnSpc>
                <a:spcPct val="100000"/>
              </a:lnSpc>
              <a:spcBef>
                <a:spcPts val="0"/>
              </a:spcBef>
              <a:buNone/>
            </a:pPr>
            <a:endParaRPr lang="en-US" sz="2101" i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BB352B3-4A73-4098-BF8B-DCB01AB0DB5A}"/>
              </a:ext>
            </a:extLst>
          </p:cNvPr>
          <p:cNvSpPr>
            <a:spLocks/>
          </p:cNvSpPr>
          <p:nvPr/>
        </p:nvSpPr>
        <p:spPr bwMode="auto">
          <a:xfrm flipH="1">
            <a:off x="-435808" y="-37780"/>
            <a:ext cx="5309557" cy="5551611"/>
          </a:xfrm>
          <a:custGeom>
            <a:avLst/>
            <a:gdLst>
              <a:gd name="T0" fmla="*/ 4 w 2849"/>
              <a:gd name="T1" fmla="*/ 309 h 2931"/>
              <a:gd name="T2" fmla="*/ 70 w 2849"/>
              <a:gd name="T3" fmla="*/ 231 h 2931"/>
              <a:gd name="T4" fmla="*/ 2706 w 2849"/>
              <a:gd name="T5" fmla="*/ 3 h 2931"/>
              <a:gd name="T6" fmla="*/ 2780 w 2849"/>
              <a:gd name="T7" fmla="*/ 70 h 2931"/>
              <a:gd name="T8" fmla="*/ 2848 w 2849"/>
              <a:gd name="T9" fmla="*/ 2864 h 2931"/>
              <a:gd name="T10" fmla="*/ 2779 w 2849"/>
              <a:gd name="T11" fmla="*/ 2924 h 2931"/>
              <a:gd name="T12" fmla="*/ 237 w 2849"/>
              <a:gd name="T13" fmla="*/ 2446 h 2931"/>
              <a:gd name="T14" fmla="*/ 160 w 2849"/>
              <a:gd name="T15" fmla="*/ 2361 h 2931"/>
              <a:gd name="T16" fmla="*/ 4 w 2849"/>
              <a:gd name="T17" fmla="*/ 309 h 2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49" h="2931">
                <a:moveTo>
                  <a:pt x="4" y="309"/>
                </a:moveTo>
                <a:cubicBezTo>
                  <a:pt x="0" y="270"/>
                  <a:pt x="31" y="234"/>
                  <a:pt x="70" y="231"/>
                </a:cubicBezTo>
                <a:cubicBezTo>
                  <a:pt x="2706" y="3"/>
                  <a:pt x="2706" y="3"/>
                  <a:pt x="2706" y="3"/>
                </a:cubicBezTo>
                <a:cubicBezTo>
                  <a:pt x="2745" y="0"/>
                  <a:pt x="2779" y="30"/>
                  <a:pt x="2780" y="70"/>
                </a:cubicBezTo>
                <a:cubicBezTo>
                  <a:pt x="2848" y="2864"/>
                  <a:pt x="2848" y="2864"/>
                  <a:pt x="2848" y="2864"/>
                </a:cubicBezTo>
                <a:cubicBezTo>
                  <a:pt x="2849" y="2904"/>
                  <a:pt x="2818" y="2931"/>
                  <a:pt x="2779" y="2924"/>
                </a:cubicBezTo>
                <a:cubicBezTo>
                  <a:pt x="237" y="2446"/>
                  <a:pt x="237" y="2446"/>
                  <a:pt x="237" y="2446"/>
                </a:cubicBezTo>
                <a:cubicBezTo>
                  <a:pt x="198" y="2439"/>
                  <a:pt x="164" y="2400"/>
                  <a:pt x="160" y="2361"/>
                </a:cubicBezTo>
                <a:lnTo>
                  <a:pt x="4" y="309"/>
                </a:lnTo>
                <a:close/>
              </a:path>
            </a:pathLst>
          </a:custGeom>
          <a:noFill/>
          <a:ln w="12700" cap="flat">
            <a:solidFill>
              <a:srgbClr val="FDC82F"/>
            </a:solidFill>
            <a:prstDash val="solid"/>
            <a:miter lim="800000"/>
            <a:headEnd/>
            <a:tailEnd/>
          </a:ln>
        </p:spPr>
        <p:txBody>
          <a:bodyPr vert="horz" wrap="square" lIns="68601" tIns="34301" rIns="68601" bIns="34301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28867C2F-973F-4413-8242-3193AB1D859D}"/>
              </a:ext>
            </a:extLst>
          </p:cNvPr>
          <p:cNvSpPr txBox="1">
            <a:spLocks/>
          </p:cNvSpPr>
          <p:nvPr/>
        </p:nvSpPr>
        <p:spPr>
          <a:xfrm>
            <a:off x="379835" y="4420332"/>
            <a:ext cx="4270020" cy="300104"/>
          </a:xfrm>
          <a:prstGeom prst="rect">
            <a:avLst/>
          </a:prstGeom>
        </p:spPr>
        <p:txBody>
          <a:bodyPr vert="horz" wrap="square" lIns="68601" tIns="34301" rIns="68601" bIns="34301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983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500" i="1" dirty="0">
                <a:solidFill>
                  <a:prstClr val="white"/>
                </a:solidFill>
                <a:latin typeface="Century Gothic" panose="020B0502020202020204" pitchFamily="34" charset="0"/>
              </a:rPr>
              <a:t>09/11/2021</a:t>
            </a:r>
            <a:endParaRPr lang="en-US" sz="1050" i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9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BE08A-25C9-4442-82F6-59F9EA26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9" y="1"/>
            <a:ext cx="8381003" cy="529791"/>
          </a:xfrm>
        </p:spPr>
        <p:txBody>
          <a:bodyPr/>
          <a:lstStyle/>
          <a:p>
            <a:r>
              <a:rPr lang="pt-BR" dirty="0"/>
              <a:t>Histórico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9CFEB5-C920-4968-B1BF-1005B9F72AB4}"/>
              </a:ext>
            </a:extLst>
          </p:cNvPr>
          <p:cNvSpPr txBox="1"/>
          <p:nvPr/>
        </p:nvSpPr>
        <p:spPr>
          <a:xfrm>
            <a:off x="194319" y="870533"/>
            <a:ext cx="8664066" cy="37856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just" rtl="0">
              <a:lnSpc>
                <a:spcPts val="1600"/>
              </a:lnSpc>
            </a:pPr>
            <a:r>
              <a:rPr lang="pt-BR" sz="160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a. Lei do Petróleo</a:t>
            </a:r>
            <a:r>
              <a:rPr lang="pt-BR" sz="1600" i="0" u="none" strike="noStrike" dirty="0">
                <a:solidFill>
                  <a:srgbClr val="000000"/>
                </a:solidFill>
                <a:latin typeface="Century Gothic" panose="020B0502020202020204" pitchFamily="34" charset="0"/>
              </a:rPr>
              <a:t> (1997) omissa com relação a royalties de xisto</a:t>
            </a:r>
            <a:r>
              <a:rPr lang="pt-BR" sz="160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;</a:t>
            </a:r>
          </a:p>
          <a:p>
            <a:pPr algn="just" rtl="0">
              <a:lnSpc>
                <a:spcPts val="1600"/>
              </a:lnSpc>
            </a:pPr>
            <a:endParaRPr lang="pt-BR" sz="160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ts val="1600"/>
              </a:lnSpc>
            </a:pPr>
            <a:r>
              <a:rPr lang="pt-BR" sz="160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b. Pagamento de royalties</a:t>
            </a:r>
            <a:r>
              <a:rPr lang="pt-BR" sz="1600" i="0" u="none" strike="noStrike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(com alíquota de 5%) </a:t>
            </a:r>
            <a:r>
              <a:rPr lang="pt-BR" sz="1600">
                <a:solidFill>
                  <a:srgbClr val="000000"/>
                </a:solidFill>
                <a:latin typeface="Century Gothic" panose="020B0502020202020204" pitchFamily="34" charset="0"/>
              </a:rPr>
              <a:t>inicia em </a:t>
            </a: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dez/2012, após manifestação da ANP de </a:t>
            </a:r>
            <a:r>
              <a:rPr lang="pt-BR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nov</a:t>
            </a: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/2012.</a:t>
            </a:r>
          </a:p>
          <a:p>
            <a:pPr algn="just" rtl="0">
              <a:lnSpc>
                <a:spcPts val="1600"/>
              </a:lnSpc>
            </a:pPr>
            <a:endParaRPr lang="pt-BR" sz="160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rtl="0">
              <a:lnSpc>
                <a:spcPts val="1600"/>
              </a:lnSpc>
            </a:pPr>
            <a:r>
              <a:rPr lang="pt-BR" sz="160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c. Divergências entre Petrobras e ANP a respeito da competência regulatória</a:t>
            </a:r>
            <a:r>
              <a:rPr lang="pt-BR" sz="1600" i="0" u="none" strike="noStrike" dirty="0">
                <a:solidFill>
                  <a:srgbClr val="000000"/>
                </a:solidFill>
                <a:latin typeface="Century Gothic" panose="020B0502020202020204" pitchFamily="34" charset="0"/>
              </a:rPr>
              <a:t> (2013/2014/2015)</a:t>
            </a:r>
          </a:p>
          <a:p>
            <a:pPr algn="just" rtl="0">
              <a:lnSpc>
                <a:spcPts val="1600"/>
              </a:lnSpc>
            </a:pPr>
            <a:r>
              <a:rPr lang="pt-BR" sz="1600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	-</a:t>
            </a: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Autos de Infração</a:t>
            </a:r>
          </a:p>
          <a:p>
            <a:pPr algn="just" rtl="0">
              <a:lnSpc>
                <a:spcPts val="1600"/>
              </a:lnSpc>
            </a:pPr>
            <a:r>
              <a:rPr lang="pt-BR" sz="160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	-</a:t>
            </a:r>
            <a:r>
              <a:rPr lang="pt-BR" sz="1600" i="0" u="none" strike="noStrike" dirty="0">
                <a:solidFill>
                  <a:srgbClr val="000000"/>
                </a:solidFill>
                <a:latin typeface="Century Gothic" panose="020B0502020202020204" pitchFamily="34" charset="0"/>
              </a:rPr>
              <a:t> Multas</a:t>
            </a:r>
          </a:p>
          <a:p>
            <a:pPr algn="just">
              <a:lnSpc>
                <a:spcPts val="1600"/>
              </a:lnSpc>
            </a:pPr>
            <a:r>
              <a:rPr lang="pt-BR" sz="1600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	- Processos </a:t>
            </a: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Judiciais sem expectativa de solução no curto e médio prazos</a:t>
            </a:r>
            <a:endParaRPr lang="pt-BR" sz="160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rtl="0">
              <a:lnSpc>
                <a:spcPts val="1600"/>
              </a:lnSpc>
            </a:pPr>
            <a:endParaRPr lang="pt-BR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rtl="0">
              <a:lnSpc>
                <a:spcPts val="1600"/>
              </a:lnSpc>
            </a:pPr>
            <a:r>
              <a:rPr lang="pt-BR" sz="160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d. Aproximação com ANP</a:t>
            </a:r>
            <a:r>
              <a:rPr lang="pt-BR" sz="1600" i="0" u="none" strike="noStrike" dirty="0">
                <a:solidFill>
                  <a:srgbClr val="000000"/>
                </a:solidFill>
                <a:latin typeface="Century Gothic" panose="020B0502020202020204" pitchFamily="34" charset="0"/>
              </a:rPr>
              <a:t> para converg</a:t>
            </a: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ência e solução amigável (2017)</a:t>
            </a:r>
            <a:r>
              <a:rPr lang="pt-BR" sz="160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;</a:t>
            </a:r>
          </a:p>
          <a:p>
            <a:pPr algn="just" rtl="0">
              <a:lnSpc>
                <a:spcPts val="1600"/>
              </a:lnSpc>
            </a:pPr>
            <a:endParaRPr lang="pt-BR" sz="160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rtl="0">
              <a:lnSpc>
                <a:spcPts val="1600"/>
              </a:lnSpc>
            </a:pPr>
            <a:r>
              <a:rPr lang="pt-BR" sz="160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e. Suspensão dos Processos Judiciais para negociação (2018);</a:t>
            </a:r>
          </a:p>
          <a:p>
            <a:pPr algn="just" rtl="0">
              <a:lnSpc>
                <a:spcPts val="1600"/>
              </a:lnSpc>
            </a:pPr>
            <a:endParaRPr lang="pt-BR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rtl="0">
              <a:lnSpc>
                <a:spcPts val="1600"/>
              </a:lnSpc>
            </a:pPr>
            <a:r>
              <a:rPr lang="pt-BR" sz="160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f. Processo Negocial (2019 a 2021)</a:t>
            </a:r>
          </a:p>
          <a:p>
            <a:pPr algn="just" rtl="0">
              <a:lnSpc>
                <a:spcPts val="1600"/>
              </a:lnSpc>
            </a:pPr>
            <a:endParaRPr lang="pt-BR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rtl="0">
              <a:lnSpc>
                <a:spcPts val="1600"/>
              </a:lnSpc>
            </a:pPr>
            <a:r>
              <a:rPr lang="pt-BR" sz="160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g. Apresentação da proposta pela ANP (ora</a:t>
            </a:r>
            <a:r>
              <a:rPr lang="pt-BR" sz="1600" i="0" u="none" strike="noStrike" dirty="0">
                <a:solidFill>
                  <a:srgbClr val="000000"/>
                </a:solidFill>
                <a:latin typeface="Century Gothic" panose="020B0502020202020204" pitchFamily="34" charset="0"/>
              </a:rPr>
              <a:t> em análise) em julho/2021</a:t>
            </a:r>
            <a:endParaRPr lang="pt-BR" sz="16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295DEB-2B42-41AA-97E3-6760D9FEC5F2}"/>
              </a:ext>
            </a:extLst>
          </p:cNvPr>
          <p:cNvSpPr txBox="1"/>
          <p:nvPr/>
        </p:nvSpPr>
        <p:spPr>
          <a:xfrm>
            <a:off x="8480412" y="4868003"/>
            <a:ext cx="3779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2</a:t>
            </a:r>
            <a:endParaRPr lang="pt-BR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6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BE08A-25C9-4442-82F6-59F9EA26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9" y="1"/>
            <a:ext cx="8381003" cy="529791"/>
          </a:xfrm>
        </p:spPr>
        <p:txBody>
          <a:bodyPr/>
          <a:lstStyle/>
          <a:p>
            <a:r>
              <a:rPr lang="pt-BR" dirty="0"/>
              <a:t>Por que firmar um Acordo?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9CFEB5-C920-4968-B1BF-1005B9F72AB4}"/>
              </a:ext>
            </a:extLst>
          </p:cNvPr>
          <p:cNvSpPr txBox="1"/>
          <p:nvPr/>
        </p:nvSpPr>
        <p:spPr>
          <a:xfrm>
            <a:off x="194319" y="776545"/>
            <a:ext cx="8787636" cy="37856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ts val="1600"/>
              </a:lnSpc>
              <a:buFontTx/>
              <a:buAutoNum type="alphaLcPeriod"/>
            </a:pP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Retirada de todas as demandas de parte a parte. </a:t>
            </a:r>
          </a:p>
          <a:p>
            <a:pPr marL="809625" indent="-809625" algn="just">
              <a:lnSpc>
                <a:spcPts val="1600"/>
              </a:lnSpc>
            </a:pP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	- não assinatura do acordo implicará na continuidade das ações, as quais a Petrobras não poderá abrir mão</a:t>
            </a:r>
          </a:p>
          <a:p>
            <a:pPr algn="just">
              <a:lnSpc>
                <a:spcPts val="1600"/>
              </a:lnSpc>
            </a:pPr>
            <a:endParaRPr lang="pt-BR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ts val="1600"/>
              </a:lnSpc>
            </a:pP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b. Disciplinar a pesquisa e lavra de xisto pela SIX</a:t>
            </a:r>
          </a:p>
          <a:p>
            <a:pPr marL="342900" indent="-342900" algn="just">
              <a:lnSpc>
                <a:spcPts val="1600"/>
              </a:lnSpc>
              <a:buFontTx/>
              <a:buAutoNum type="alphaLcPeriod"/>
            </a:pPr>
            <a:endParaRPr lang="pt-BR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ts val="1600"/>
              </a:lnSpc>
            </a:pPr>
            <a:endParaRPr lang="pt-BR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ts val="1600"/>
              </a:lnSpc>
            </a:pP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c. Celebrar contrato de concessão</a:t>
            </a:r>
          </a:p>
          <a:p>
            <a:pPr algn="just">
              <a:lnSpc>
                <a:spcPts val="1600"/>
              </a:lnSpc>
            </a:pPr>
            <a:endParaRPr lang="pt-BR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rtl="0">
              <a:lnSpc>
                <a:spcPts val="1600"/>
              </a:lnSpc>
            </a:pPr>
            <a:endParaRPr lang="pt-BR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rtl="0">
              <a:lnSpc>
                <a:spcPts val="1600"/>
              </a:lnSpc>
            </a:pPr>
            <a:r>
              <a:rPr lang="pt-BR" sz="160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d. Eliminar insegurança regulatória</a:t>
            </a:r>
            <a:endParaRPr lang="pt-BR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ts val="1600"/>
              </a:lnSpc>
            </a:pP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  <a:endParaRPr lang="pt-BR" sz="160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rtl="0">
              <a:lnSpc>
                <a:spcPts val="1600"/>
              </a:lnSpc>
            </a:pPr>
            <a:endParaRPr lang="pt-BR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rtl="0">
              <a:lnSpc>
                <a:spcPts val="1600"/>
              </a:lnSpc>
            </a:pPr>
            <a:r>
              <a:rPr lang="pt-BR" sz="160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e. Pacificar a questão da alíquota</a:t>
            </a:r>
            <a:r>
              <a:rPr lang="pt-BR" sz="1600" i="0" u="none" strike="noStrike" dirty="0">
                <a:solidFill>
                  <a:srgbClr val="000000"/>
                </a:solidFill>
                <a:latin typeface="Century Gothic" panose="020B0502020202020204" pitchFamily="34" charset="0"/>
              </a:rPr>
              <a:t> de royalties aplicável à lavra de xisto</a:t>
            </a:r>
          </a:p>
          <a:p>
            <a:pPr algn="just" rtl="0">
              <a:lnSpc>
                <a:spcPts val="1600"/>
              </a:lnSpc>
            </a:pPr>
            <a:endParaRPr lang="pt-BR" sz="1600" i="0" u="none" strike="noStrike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rtl="0">
              <a:lnSpc>
                <a:spcPts val="1600"/>
              </a:lnSpc>
            </a:pPr>
            <a:endParaRPr lang="pt-BR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rtl="0">
              <a:lnSpc>
                <a:spcPts val="1600"/>
              </a:lnSpc>
            </a:pPr>
            <a:r>
              <a:rPr lang="pt-BR" sz="1600" i="0" u="none" strike="noStrike" dirty="0">
                <a:solidFill>
                  <a:srgbClr val="000000"/>
                </a:solidFill>
                <a:latin typeface="Century Gothic" panose="020B0502020202020204" pitchFamily="34" charset="0"/>
              </a:rPr>
              <a:t>f. Quitar todos os passivos</a:t>
            </a:r>
          </a:p>
          <a:p>
            <a:pPr algn="just" rtl="0">
              <a:lnSpc>
                <a:spcPts val="1600"/>
              </a:lnSpc>
            </a:pPr>
            <a:endParaRPr lang="pt-BR" sz="160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295DEB-2B42-41AA-97E3-6760D9FEC5F2}"/>
              </a:ext>
            </a:extLst>
          </p:cNvPr>
          <p:cNvSpPr txBox="1"/>
          <p:nvPr/>
        </p:nvSpPr>
        <p:spPr>
          <a:xfrm>
            <a:off x="8480412" y="4868003"/>
            <a:ext cx="3779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3</a:t>
            </a:r>
            <a:endParaRPr lang="pt-BR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3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BE08A-25C9-4442-82F6-59F9EA26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9" y="1"/>
            <a:ext cx="8381003" cy="529791"/>
          </a:xfrm>
        </p:spPr>
        <p:txBody>
          <a:bodyPr/>
          <a:lstStyle/>
          <a:p>
            <a:r>
              <a:rPr lang="pt-BR" dirty="0"/>
              <a:t>Contrato de Concessão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295DEB-2B42-41AA-97E3-6760D9FEC5F2}"/>
              </a:ext>
            </a:extLst>
          </p:cNvPr>
          <p:cNvSpPr txBox="1"/>
          <p:nvPr/>
        </p:nvSpPr>
        <p:spPr>
          <a:xfrm>
            <a:off x="8480412" y="4868003"/>
            <a:ext cx="3779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4</a:t>
            </a:r>
            <a:endParaRPr lang="pt-BR" sz="1400" dirty="0">
              <a:solidFill>
                <a:schemeClr val="tx2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D9CFEB5-C920-4968-B1BF-1005B9F72AB4}"/>
              </a:ext>
            </a:extLst>
          </p:cNvPr>
          <p:cNvSpPr txBox="1"/>
          <p:nvPr/>
        </p:nvSpPr>
        <p:spPr>
          <a:xfrm>
            <a:off x="950914" y="2037177"/>
            <a:ext cx="3909211" cy="132343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just">
              <a:lnSpc>
                <a:spcPts val="1600"/>
              </a:lnSpc>
            </a:pP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a. Definição da área de lavra</a:t>
            </a:r>
          </a:p>
          <a:p>
            <a:pPr algn="just">
              <a:lnSpc>
                <a:spcPts val="1600"/>
              </a:lnSpc>
            </a:pPr>
            <a:endParaRPr lang="pt-BR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ts val="1600"/>
              </a:lnSpc>
            </a:pP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b. Prazo de 27 anos (prorrogável)</a:t>
            </a:r>
          </a:p>
          <a:p>
            <a:pPr algn="just">
              <a:lnSpc>
                <a:spcPts val="1600"/>
              </a:lnSpc>
            </a:pPr>
            <a:endParaRPr lang="pt-BR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ts val="1600"/>
              </a:lnSpc>
            </a:pP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c. Royalties de 5%</a:t>
            </a:r>
          </a:p>
          <a:p>
            <a:pPr algn="just" rtl="0">
              <a:lnSpc>
                <a:spcPts val="1600"/>
              </a:lnSpc>
            </a:pPr>
            <a:endParaRPr lang="pt-BR" sz="160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4318" y="787605"/>
            <a:ext cx="5928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 3" panose="05040102010807070707" pitchFamily="18" charset="2"/>
              <a:buChar char="Æ"/>
            </a:pPr>
            <a:r>
              <a:rPr lang="pt-BR" sz="1800" dirty="0">
                <a:solidFill>
                  <a:schemeClr val="accent6">
                    <a:lumMod val="50000"/>
                  </a:schemeClr>
                </a:solidFill>
              </a:rPr>
              <a:t>Maior segurança jurídica e regulatória</a:t>
            </a:r>
          </a:p>
          <a:p>
            <a:pPr marL="285750" indent="-285750">
              <a:buClr>
                <a:srgbClr val="FFC000"/>
              </a:buClr>
              <a:buFont typeface="Wingdings 3" panose="05040102010807070707" pitchFamily="18" charset="2"/>
              <a:buChar char="Æ"/>
            </a:pPr>
            <a:endParaRPr lang="pt-BR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Clr>
                <a:srgbClr val="FFC000"/>
              </a:buClr>
              <a:buFont typeface="Wingdings 3" panose="05040102010807070707" pitchFamily="18" charset="2"/>
              <a:buChar char="Æ"/>
            </a:pPr>
            <a:r>
              <a:rPr lang="pt-BR" sz="1800" dirty="0">
                <a:solidFill>
                  <a:schemeClr val="accent6">
                    <a:lumMod val="50000"/>
                  </a:schemeClr>
                </a:solidFill>
              </a:rPr>
              <a:t>Estabilidade para operação do ativo</a:t>
            </a:r>
          </a:p>
        </p:txBody>
      </p:sp>
    </p:spTree>
    <p:extLst>
      <p:ext uri="{BB962C8B-B14F-4D97-AF65-F5344CB8AC3E}">
        <p14:creationId xmlns:p14="http://schemas.microsoft.com/office/powerpoint/2010/main" val="137673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BE08A-25C9-4442-82F6-59F9EA26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9" y="1"/>
            <a:ext cx="8381003" cy="529791"/>
          </a:xfrm>
        </p:spPr>
        <p:txBody>
          <a:bodyPr/>
          <a:lstStyle/>
          <a:p>
            <a:r>
              <a:rPr lang="pt-BR" dirty="0"/>
              <a:t>Posicionamento da Petrobras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9CFEB5-C920-4968-B1BF-1005B9F72AB4}"/>
              </a:ext>
            </a:extLst>
          </p:cNvPr>
          <p:cNvSpPr txBox="1"/>
          <p:nvPr/>
        </p:nvSpPr>
        <p:spPr>
          <a:xfrm>
            <a:off x="194319" y="984945"/>
            <a:ext cx="8787636" cy="296491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ts val="1600"/>
              </a:lnSpc>
              <a:buFontTx/>
              <a:buAutoNum type="alphaLcPeriod"/>
            </a:pP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O Acordo é justo e adequado, resolvendo de forma consensual a controvérsia em referência</a:t>
            </a:r>
          </a:p>
          <a:p>
            <a:pPr marL="342900" indent="-342900" algn="just">
              <a:lnSpc>
                <a:spcPts val="1600"/>
              </a:lnSpc>
              <a:buFontTx/>
              <a:buAutoNum type="alphaLcPeriod"/>
            </a:pPr>
            <a:endParaRPr lang="pt-BR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ts val="1600"/>
              </a:lnSpc>
              <a:buFontTx/>
              <a:buAutoNum type="alphaLcPeriod"/>
            </a:pP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A alíquota de 5% aplicada ao contrato de concessão cumpre os requisitos do §1º do Art. 47 da Lei  9.479/1997</a:t>
            </a:r>
          </a:p>
          <a:p>
            <a:pPr algn="just">
              <a:lnSpc>
                <a:spcPts val="1600"/>
              </a:lnSpc>
            </a:pP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	- riscos geológicos/expectativas de produção/outros fatores pertinentes</a:t>
            </a:r>
          </a:p>
          <a:p>
            <a:pPr algn="just">
              <a:lnSpc>
                <a:spcPts val="1600"/>
              </a:lnSpc>
            </a:pPr>
            <a:endParaRPr lang="pt-BR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ts val="1600"/>
              </a:lnSpc>
            </a:pP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c. Entendemos que o Acordo é bom para todos os envolvidos:</a:t>
            </a:r>
          </a:p>
          <a:p>
            <a:pPr marL="285750" indent="-2857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ANP –&gt; </a:t>
            </a: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Consolida marco regulatório referente às operações de lavra de xisto </a:t>
            </a:r>
          </a:p>
          <a:p>
            <a:pPr marL="285750" indent="-2857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Petrobras -&gt; </a:t>
            </a: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Encerra pendência com ANP/celebra contrato de concessão</a:t>
            </a:r>
          </a:p>
          <a:p>
            <a:pPr marL="285750" indent="-2857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União/Estado/Município -&gt; </a:t>
            </a: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Consolidação da regulação para a atividade e recebimento de montantes significativos, calculado de acordo com critérios técnicos	</a:t>
            </a:r>
            <a:endParaRPr lang="pt-BR" sz="160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rtl="0">
              <a:lnSpc>
                <a:spcPts val="1600"/>
              </a:lnSpc>
            </a:pPr>
            <a:endParaRPr lang="pt-BR" sz="160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295DEB-2B42-41AA-97E3-6760D9FEC5F2}"/>
              </a:ext>
            </a:extLst>
          </p:cNvPr>
          <p:cNvSpPr txBox="1"/>
          <p:nvPr/>
        </p:nvSpPr>
        <p:spPr>
          <a:xfrm>
            <a:off x="8480412" y="4868003"/>
            <a:ext cx="3779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5</a:t>
            </a:r>
            <a:endParaRPr lang="pt-BR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3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43" y="2354800"/>
            <a:ext cx="2182488" cy="42526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997843" y="4595149"/>
            <a:ext cx="3044142" cy="54993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227230"/>
      </p:ext>
    </p:extLst>
  </p:cSld>
  <p:clrMapOvr>
    <a:masterClrMapping/>
  </p:clrMapOvr>
</p:sld>
</file>

<file path=ppt/theme/theme1.xml><?xml version="1.0" encoding="utf-8"?>
<a:theme xmlns:a="http://schemas.openxmlformats.org/drawingml/2006/main" name="Petrobras">
  <a:themeElements>
    <a:clrScheme name="Petrobras">
      <a:dk1>
        <a:srgbClr val="008542"/>
      </a:dk1>
      <a:lt1>
        <a:srgbClr val="FDC82F"/>
      </a:lt1>
      <a:dk2>
        <a:srgbClr val="006298"/>
      </a:dk2>
      <a:lt2>
        <a:srgbClr val="FFFFFF"/>
      </a:lt2>
      <a:accent1>
        <a:srgbClr val="00B2A9"/>
      </a:accent1>
      <a:accent2>
        <a:srgbClr val="A8B400"/>
      </a:accent2>
      <a:accent3>
        <a:srgbClr val="FEDF00"/>
      </a:accent3>
      <a:accent4>
        <a:srgbClr val="FF7000"/>
      </a:accent4>
      <a:accent5>
        <a:srgbClr val="675C53"/>
      </a:accent5>
      <a:accent6>
        <a:srgbClr val="BCBDBC"/>
      </a:accent6>
      <a:hlink>
        <a:srgbClr val="004165"/>
      </a:hlink>
      <a:folHlink>
        <a:srgbClr val="7D9AAA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Petrobras" id="{362C0B18-3DE0-4674-91DA-68BCB123D858}" vid="{71AA473C-51AB-4203-88B1-91D82199D5B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D614B2A35D6D469A4AAE62A5259962" ma:contentTypeVersion="13" ma:contentTypeDescription="Create a new document." ma:contentTypeScope="" ma:versionID="3257b9a0345ad5f92b2af8b6980aec52">
  <xsd:schema xmlns:xsd="http://www.w3.org/2001/XMLSchema" xmlns:xs="http://www.w3.org/2001/XMLSchema" xmlns:p="http://schemas.microsoft.com/office/2006/metadata/properties" xmlns:ns3="aa3b2fb2-31e3-46e5-8720-d11ed4c2866b" xmlns:ns4="f7266a75-1e91-4afd-b62e-58e4d3d48567" targetNamespace="http://schemas.microsoft.com/office/2006/metadata/properties" ma:root="true" ma:fieldsID="70cd3a48cf507bb21a27302cb31b83dd" ns3:_="" ns4:_="">
    <xsd:import namespace="aa3b2fb2-31e3-46e5-8720-d11ed4c2866b"/>
    <xsd:import namespace="f7266a75-1e91-4afd-b62e-58e4d3d4856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2fb2-31e3-46e5-8720-d11ed4c286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66a75-1e91-4afd-b62e-58e4d3d485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CB6B65-C321-48EA-BAAC-AA3F1C6EF2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3b2fb2-31e3-46e5-8720-d11ed4c2866b"/>
    <ds:schemaRef ds:uri="f7266a75-1e91-4afd-b62e-58e4d3d485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5A8C68-5429-4F4C-B296-FFA476616978}">
  <ds:schemaRefs>
    <ds:schemaRef ds:uri="http://schemas.openxmlformats.org/package/2006/metadata/core-properties"/>
    <ds:schemaRef ds:uri="aa3b2fb2-31e3-46e5-8720-d11ed4c2866b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f7266a75-1e91-4afd-b62e-58e4d3d4856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0E3FA7-E242-495B-B240-772C344C32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382</Words>
  <Application>Microsoft Office PowerPoint</Application>
  <PresentationFormat>Personalizar</PresentationFormat>
  <Paragraphs>66</Paragraphs>
  <Slides>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Century Gothic</vt:lpstr>
      <vt:lpstr>Times New Roman</vt:lpstr>
      <vt:lpstr>Trebuchet MS</vt:lpstr>
      <vt:lpstr>Wingdings 3</vt:lpstr>
      <vt:lpstr>Petrobras</vt:lpstr>
      <vt:lpstr>Apresentação do PowerPoint</vt:lpstr>
      <vt:lpstr>Histórico</vt:lpstr>
      <vt:lpstr>Por que firmar um Acordo?</vt:lpstr>
      <vt:lpstr>Contrato de Concessão</vt:lpstr>
      <vt:lpstr>Posicionamento da Petrobras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Dean William Moraes Carmeis</dc:creator>
  <cp:lastModifiedBy>Roney Afonso Poyares</cp:lastModifiedBy>
  <cp:revision>41</cp:revision>
  <dcterms:modified xsi:type="dcterms:W3CDTF">2021-11-09T13:20:00Z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40b9f7d-8e3a-482f-9702-4b7ffc40985a_Enabled">
    <vt:lpwstr>true</vt:lpwstr>
  </property>
  <property fmtid="{D5CDD505-2E9C-101B-9397-08002B2CF9AE}" pid="3" name="MSIP_Label_140b9f7d-8e3a-482f-9702-4b7ffc40985a_SetDate">
    <vt:lpwstr>2021-11-09T13:15:12Z</vt:lpwstr>
  </property>
  <property fmtid="{D5CDD505-2E9C-101B-9397-08002B2CF9AE}" pid="4" name="MSIP_Label_140b9f7d-8e3a-482f-9702-4b7ffc40985a_Method">
    <vt:lpwstr>Privileged</vt:lpwstr>
  </property>
  <property fmtid="{D5CDD505-2E9C-101B-9397-08002B2CF9AE}" pid="5" name="MSIP_Label_140b9f7d-8e3a-482f-9702-4b7ffc40985a_Name">
    <vt:lpwstr>Pública</vt:lpwstr>
  </property>
  <property fmtid="{D5CDD505-2E9C-101B-9397-08002B2CF9AE}" pid="6" name="MSIP_Label_140b9f7d-8e3a-482f-9702-4b7ffc40985a_SiteId">
    <vt:lpwstr>5b6f6241-9a57-4be4-8e50-1dfa72e79a57</vt:lpwstr>
  </property>
  <property fmtid="{D5CDD505-2E9C-101B-9397-08002B2CF9AE}" pid="7" name="MSIP_Label_140b9f7d-8e3a-482f-9702-4b7ffc40985a_ActionId">
    <vt:lpwstr>748cb1bd-47a5-455f-925d-b02d5fb84d32</vt:lpwstr>
  </property>
  <property fmtid="{D5CDD505-2E9C-101B-9397-08002B2CF9AE}" pid="8" name="MSIP_Label_140b9f7d-8e3a-482f-9702-4b7ffc40985a_ContentBits">
    <vt:lpwstr>0</vt:lpwstr>
  </property>
</Properties>
</file>