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2" r:id="rId6"/>
    <p:sldId id="274" r:id="rId7"/>
    <p:sldId id="263" r:id="rId8"/>
    <p:sldId id="265" r:id="rId9"/>
    <p:sldId id="270" r:id="rId10"/>
    <p:sldId id="276" r:id="rId11"/>
    <p:sldId id="275" r:id="rId12"/>
    <p:sldId id="264" r:id="rId13"/>
    <p:sldId id="271" r:id="rId14"/>
    <p:sldId id="891" r:id="rId15"/>
    <p:sldId id="892" r:id="rId16"/>
    <p:sldId id="893" r:id="rId17"/>
    <p:sldId id="894" r:id="rId18"/>
    <p:sldId id="895" r:id="rId19"/>
    <p:sldId id="267" r:id="rId20"/>
    <p:sldId id="918" r:id="rId21"/>
    <p:sldId id="896" r:id="rId22"/>
    <p:sldId id="911" r:id="rId23"/>
    <p:sldId id="912" r:id="rId24"/>
    <p:sldId id="899" r:id="rId25"/>
    <p:sldId id="897" r:id="rId26"/>
    <p:sldId id="901" r:id="rId27"/>
    <p:sldId id="905" r:id="rId28"/>
    <p:sldId id="913" r:id="rId29"/>
    <p:sldId id="903" r:id="rId30"/>
    <p:sldId id="906" r:id="rId31"/>
    <p:sldId id="907" r:id="rId32"/>
    <p:sldId id="914" r:id="rId33"/>
    <p:sldId id="915" r:id="rId34"/>
    <p:sldId id="269" r:id="rId35"/>
    <p:sldId id="916" r:id="rId36"/>
    <p:sldId id="908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ECDEA"/>
    <a:srgbClr val="BDD7EE"/>
    <a:srgbClr val="2E75B6"/>
    <a:srgbClr val="003366"/>
    <a:srgbClr val="00642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0B670-66CD-41F1-AE73-94AE7B84070A}" v="174" dt="2021-11-08T00:08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F8651-3ECD-4500-AB26-A0297E4BF2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E3564E-F368-4330-929C-4CF2E3C5A214}">
      <dgm:prSet phldrT="[Texto]" custT="1"/>
      <dgm:spPr/>
      <dgm:t>
        <a:bodyPr/>
        <a:lstStyle/>
        <a:p>
          <a:r>
            <a:rPr lang="pt-BR" sz="1600" dirty="0"/>
            <a:t>Consulta e Audiência Públicas    nº 20/2021</a:t>
          </a:r>
        </a:p>
      </dgm:t>
    </dgm:pt>
    <dgm:pt modelId="{ABDDCB3E-FD79-42BA-AACB-4E0548402DD7}" type="parTrans" cxnId="{1295E82E-96C4-4775-834C-88BF0CCA01A4}">
      <dgm:prSet/>
      <dgm:spPr/>
      <dgm:t>
        <a:bodyPr/>
        <a:lstStyle/>
        <a:p>
          <a:endParaRPr lang="pt-BR" sz="1600"/>
        </a:p>
      </dgm:t>
    </dgm:pt>
    <dgm:pt modelId="{ECF9FC18-D0D9-4E3D-B8CD-56912F5832A3}" type="sibTrans" cxnId="{1295E82E-96C4-4775-834C-88BF0CCA01A4}">
      <dgm:prSet custT="1"/>
      <dgm:spPr/>
      <dgm:t>
        <a:bodyPr/>
        <a:lstStyle/>
        <a:p>
          <a:endParaRPr lang="pt-BR" sz="1600"/>
        </a:p>
      </dgm:t>
    </dgm:pt>
    <dgm:pt modelId="{67FC5461-1DAB-4517-A60E-69802B3D3D55}">
      <dgm:prSet phldrT="[Texto]" custT="1"/>
      <dgm:spPr/>
      <dgm:t>
        <a:bodyPr/>
        <a:lstStyle/>
        <a:p>
          <a:r>
            <a:rPr lang="pt-BR" sz="1600" dirty="0"/>
            <a:t>Avaliação</a:t>
          </a:r>
        </a:p>
        <a:p>
          <a:r>
            <a:rPr lang="pt-BR" sz="1600" dirty="0"/>
            <a:t>das contribuições recebidas</a:t>
          </a:r>
        </a:p>
      </dgm:t>
    </dgm:pt>
    <dgm:pt modelId="{F58C65F1-1F4B-4B1D-94B6-10F94A17737B}" type="parTrans" cxnId="{F06BC6C9-D31A-421D-A677-150BBE03476D}">
      <dgm:prSet/>
      <dgm:spPr/>
      <dgm:t>
        <a:bodyPr/>
        <a:lstStyle/>
        <a:p>
          <a:endParaRPr lang="pt-BR" sz="1600"/>
        </a:p>
      </dgm:t>
    </dgm:pt>
    <dgm:pt modelId="{2C68D070-5890-49DD-B002-9260AEC878E6}" type="sibTrans" cxnId="{F06BC6C9-D31A-421D-A677-150BBE03476D}">
      <dgm:prSet custT="1"/>
      <dgm:spPr/>
      <dgm:t>
        <a:bodyPr/>
        <a:lstStyle/>
        <a:p>
          <a:endParaRPr lang="pt-BR" sz="1600"/>
        </a:p>
      </dgm:t>
    </dgm:pt>
    <dgm:pt modelId="{7137CC8C-B06F-42E6-8F0B-FA88C27A7C2A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Aprovação Diretoria ANP da versão final do Acordo e Contrato</a:t>
          </a:r>
        </a:p>
      </dgm:t>
    </dgm:pt>
    <dgm:pt modelId="{71AC88DB-CE18-4E5D-AA70-C65AC42A9442}" type="parTrans" cxnId="{7AB99B79-25D8-4CE2-BEE8-1DC9F7B68843}">
      <dgm:prSet/>
      <dgm:spPr/>
      <dgm:t>
        <a:bodyPr/>
        <a:lstStyle/>
        <a:p>
          <a:endParaRPr lang="pt-BR" sz="1600"/>
        </a:p>
      </dgm:t>
    </dgm:pt>
    <dgm:pt modelId="{FFD843D0-511F-4DD6-844B-0624921B2F21}" type="sibTrans" cxnId="{7AB99B79-25D8-4CE2-BEE8-1DC9F7B68843}">
      <dgm:prSet custT="1"/>
      <dgm:spPr/>
      <dgm:t>
        <a:bodyPr/>
        <a:lstStyle/>
        <a:p>
          <a:endParaRPr lang="pt-BR" sz="1600"/>
        </a:p>
      </dgm:t>
    </dgm:pt>
    <dgm:pt modelId="{B8A60804-48B0-432B-8EDA-D9718DA13AE0}">
      <dgm:prSet custT="1"/>
      <dgm:spPr/>
      <dgm:t>
        <a:bodyPr/>
        <a:lstStyle/>
        <a:p>
          <a:r>
            <a:rPr lang="pt-BR" sz="1600" dirty="0"/>
            <a:t>Aprovação do Ministro de Minas e Energia</a:t>
          </a:r>
        </a:p>
      </dgm:t>
    </dgm:pt>
    <dgm:pt modelId="{0935DEFF-1459-42E4-B551-6A8B41F59BED}" type="parTrans" cxnId="{CF4A3D4C-93C9-40D5-AFA5-7B60696037A1}">
      <dgm:prSet/>
      <dgm:spPr/>
      <dgm:t>
        <a:bodyPr/>
        <a:lstStyle/>
        <a:p>
          <a:endParaRPr lang="pt-BR" sz="1600"/>
        </a:p>
      </dgm:t>
    </dgm:pt>
    <dgm:pt modelId="{F9571BBB-86F3-45A9-8AB4-546DB7F29290}" type="sibTrans" cxnId="{CF4A3D4C-93C9-40D5-AFA5-7B60696037A1}">
      <dgm:prSet custT="1"/>
      <dgm:spPr/>
      <dgm:t>
        <a:bodyPr/>
        <a:lstStyle/>
        <a:p>
          <a:endParaRPr lang="pt-BR" sz="1600"/>
        </a:p>
      </dgm:t>
    </dgm:pt>
    <dgm:pt modelId="{9B6F88B0-32A0-476C-ACF3-C8AAB7944DA2}">
      <dgm:prSet custT="1"/>
      <dgm:spPr/>
      <dgm:t>
        <a:bodyPr/>
        <a:lstStyle/>
        <a:p>
          <a:r>
            <a:rPr lang="pt-BR" sz="1600" dirty="0"/>
            <a:t>Aprovação do Advogado Geral da União</a:t>
          </a:r>
        </a:p>
      </dgm:t>
    </dgm:pt>
    <dgm:pt modelId="{FE016533-87C5-4983-B9FD-722BCAB2756C}" type="parTrans" cxnId="{92420FF6-2509-413C-B4C5-ADB1CDBA7022}">
      <dgm:prSet/>
      <dgm:spPr/>
      <dgm:t>
        <a:bodyPr/>
        <a:lstStyle/>
        <a:p>
          <a:endParaRPr lang="pt-BR" sz="1600"/>
        </a:p>
      </dgm:t>
    </dgm:pt>
    <dgm:pt modelId="{19D80392-A2C6-4152-987F-F5F7E1CEDD17}" type="sibTrans" cxnId="{92420FF6-2509-413C-B4C5-ADB1CDBA7022}">
      <dgm:prSet custT="1"/>
      <dgm:spPr/>
      <dgm:t>
        <a:bodyPr/>
        <a:lstStyle/>
        <a:p>
          <a:endParaRPr lang="pt-BR" sz="1600"/>
        </a:p>
      </dgm:t>
    </dgm:pt>
    <dgm:pt modelId="{364BD7DE-A6AD-4459-A6BA-106803E2C7DA}">
      <dgm:prSet custT="1"/>
      <dgm:spPr/>
      <dgm:t>
        <a:bodyPr/>
        <a:lstStyle/>
        <a:p>
          <a:r>
            <a:rPr lang="pt-BR" sz="1600" dirty="0"/>
            <a:t>Assinatura do Acordo e Contrato</a:t>
          </a:r>
        </a:p>
      </dgm:t>
    </dgm:pt>
    <dgm:pt modelId="{B05EC783-AFE2-4C66-83CE-409AF17B4034}" type="parTrans" cxnId="{B9F589CA-E7D7-4524-AD8D-C7247C9D1EE7}">
      <dgm:prSet/>
      <dgm:spPr/>
      <dgm:t>
        <a:bodyPr/>
        <a:lstStyle/>
        <a:p>
          <a:endParaRPr lang="pt-BR" sz="1600"/>
        </a:p>
      </dgm:t>
    </dgm:pt>
    <dgm:pt modelId="{D8F9DA90-49AD-4BF1-8401-47C157E2FCC7}" type="sibTrans" cxnId="{B9F589CA-E7D7-4524-AD8D-C7247C9D1EE7}">
      <dgm:prSet/>
      <dgm:spPr/>
      <dgm:t>
        <a:bodyPr/>
        <a:lstStyle/>
        <a:p>
          <a:endParaRPr lang="pt-BR" sz="1600"/>
        </a:p>
      </dgm:t>
    </dgm:pt>
    <dgm:pt modelId="{3B4DF6EF-7268-4689-A3E5-79C4F28BCA81}" type="pres">
      <dgm:prSet presAssocID="{EB6F8651-3ECD-4500-AB26-A0297E4BF236}" presName="Name0" presStyleCnt="0">
        <dgm:presLayoutVars>
          <dgm:dir/>
          <dgm:resizeHandles val="exact"/>
        </dgm:presLayoutVars>
      </dgm:prSet>
      <dgm:spPr/>
    </dgm:pt>
    <dgm:pt modelId="{051AD85F-E78A-4C97-A369-3571FDB2682A}" type="pres">
      <dgm:prSet presAssocID="{92E3564E-F368-4330-929C-4CF2E3C5A214}" presName="node" presStyleLbl="node1" presStyleIdx="0" presStyleCnt="6" custScaleY="146005">
        <dgm:presLayoutVars>
          <dgm:bulletEnabled val="1"/>
        </dgm:presLayoutVars>
      </dgm:prSet>
      <dgm:spPr/>
    </dgm:pt>
    <dgm:pt modelId="{824697C7-ADCC-47EF-84D6-4FE2B23933D0}" type="pres">
      <dgm:prSet presAssocID="{ECF9FC18-D0D9-4E3D-B8CD-56912F5832A3}" presName="sibTrans" presStyleLbl="sibTrans2D1" presStyleIdx="0" presStyleCnt="5"/>
      <dgm:spPr/>
    </dgm:pt>
    <dgm:pt modelId="{B57572B6-0366-4D7A-8515-36E9164572A9}" type="pres">
      <dgm:prSet presAssocID="{ECF9FC18-D0D9-4E3D-B8CD-56912F5832A3}" presName="connectorText" presStyleLbl="sibTrans2D1" presStyleIdx="0" presStyleCnt="5"/>
      <dgm:spPr/>
    </dgm:pt>
    <dgm:pt modelId="{54684E4E-1292-41C5-90EA-51B1E5C0D5C4}" type="pres">
      <dgm:prSet presAssocID="{67FC5461-1DAB-4517-A60E-69802B3D3D55}" presName="node" presStyleLbl="node1" presStyleIdx="1" presStyleCnt="6" custScaleY="148247">
        <dgm:presLayoutVars>
          <dgm:bulletEnabled val="1"/>
        </dgm:presLayoutVars>
      </dgm:prSet>
      <dgm:spPr/>
    </dgm:pt>
    <dgm:pt modelId="{28B80E9C-7FEC-4D5C-9956-61FA884EE0BC}" type="pres">
      <dgm:prSet presAssocID="{2C68D070-5890-49DD-B002-9260AEC878E6}" presName="sibTrans" presStyleLbl="sibTrans2D1" presStyleIdx="1" presStyleCnt="5"/>
      <dgm:spPr/>
    </dgm:pt>
    <dgm:pt modelId="{2879E413-1762-466E-AFAC-31AF874CD1A6}" type="pres">
      <dgm:prSet presAssocID="{2C68D070-5890-49DD-B002-9260AEC878E6}" presName="connectorText" presStyleLbl="sibTrans2D1" presStyleIdx="1" presStyleCnt="5"/>
      <dgm:spPr/>
    </dgm:pt>
    <dgm:pt modelId="{F06EF02C-FEA8-487E-9B6C-0A7624794241}" type="pres">
      <dgm:prSet presAssocID="{7137CC8C-B06F-42E6-8F0B-FA88C27A7C2A}" presName="node" presStyleLbl="node1" presStyleIdx="2" presStyleCnt="6" custScaleY="149368">
        <dgm:presLayoutVars>
          <dgm:bulletEnabled val="1"/>
        </dgm:presLayoutVars>
      </dgm:prSet>
      <dgm:spPr>
        <a:xfrm>
          <a:off x="3811025" y="2290709"/>
          <a:ext cx="1361080" cy="1553770"/>
        </a:xfrm>
        <a:prstGeom prst="roundRect">
          <a:avLst>
            <a:gd name="adj" fmla="val 10000"/>
          </a:avLst>
        </a:prstGeom>
      </dgm:spPr>
    </dgm:pt>
    <dgm:pt modelId="{4CF3A3E7-312E-41C5-BCAF-9F3F6E443C19}" type="pres">
      <dgm:prSet presAssocID="{FFD843D0-511F-4DD6-844B-0624921B2F21}" presName="sibTrans" presStyleLbl="sibTrans2D1" presStyleIdx="2" presStyleCnt="5"/>
      <dgm:spPr/>
    </dgm:pt>
    <dgm:pt modelId="{F25EB74A-0A65-44CF-BA9F-7363FBC926F4}" type="pres">
      <dgm:prSet presAssocID="{FFD843D0-511F-4DD6-844B-0624921B2F21}" presName="connectorText" presStyleLbl="sibTrans2D1" presStyleIdx="2" presStyleCnt="5"/>
      <dgm:spPr/>
    </dgm:pt>
    <dgm:pt modelId="{92A80F80-4AF5-4BB3-B644-BF7BB4FAEB59}" type="pres">
      <dgm:prSet presAssocID="{B8A60804-48B0-432B-8EDA-D9718DA13AE0}" presName="node" presStyleLbl="node1" presStyleIdx="3" presStyleCnt="6" custScaleY="149368">
        <dgm:presLayoutVars>
          <dgm:bulletEnabled val="1"/>
        </dgm:presLayoutVars>
      </dgm:prSet>
      <dgm:spPr/>
    </dgm:pt>
    <dgm:pt modelId="{3336A8CB-2D58-4678-A450-457C2A8AEF1E}" type="pres">
      <dgm:prSet presAssocID="{F9571BBB-86F3-45A9-8AB4-546DB7F29290}" presName="sibTrans" presStyleLbl="sibTrans2D1" presStyleIdx="3" presStyleCnt="5"/>
      <dgm:spPr/>
    </dgm:pt>
    <dgm:pt modelId="{56D71248-17F0-4386-BCE3-3F45544A0DC2}" type="pres">
      <dgm:prSet presAssocID="{F9571BBB-86F3-45A9-8AB4-546DB7F29290}" presName="connectorText" presStyleLbl="sibTrans2D1" presStyleIdx="3" presStyleCnt="5"/>
      <dgm:spPr/>
    </dgm:pt>
    <dgm:pt modelId="{BC6FB855-9739-4EA9-9D85-530490E27ADC}" type="pres">
      <dgm:prSet presAssocID="{9B6F88B0-32A0-476C-ACF3-C8AAB7944DA2}" presName="node" presStyleLbl="node1" presStyleIdx="4" presStyleCnt="6" custScaleY="150489">
        <dgm:presLayoutVars>
          <dgm:bulletEnabled val="1"/>
        </dgm:presLayoutVars>
      </dgm:prSet>
      <dgm:spPr/>
    </dgm:pt>
    <dgm:pt modelId="{26F230E3-EBE5-4965-B5ED-A812733090E6}" type="pres">
      <dgm:prSet presAssocID="{19D80392-A2C6-4152-987F-F5F7E1CEDD17}" presName="sibTrans" presStyleLbl="sibTrans2D1" presStyleIdx="4" presStyleCnt="5"/>
      <dgm:spPr/>
    </dgm:pt>
    <dgm:pt modelId="{6F1EB4AF-F849-4305-88BF-9BD4F081BE04}" type="pres">
      <dgm:prSet presAssocID="{19D80392-A2C6-4152-987F-F5F7E1CEDD17}" presName="connectorText" presStyleLbl="sibTrans2D1" presStyleIdx="4" presStyleCnt="5"/>
      <dgm:spPr/>
    </dgm:pt>
    <dgm:pt modelId="{E309B630-03A5-47E9-9F5F-6C76C387555E}" type="pres">
      <dgm:prSet presAssocID="{364BD7DE-A6AD-4459-A6BA-106803E2C7DA}" presName="node" presStyleLbl="node1" presStyleIdx="5" presStyleCnt="6" custScaleY="150489">
        <dgm:presLayoutVars>
          <dgm:bulletEnabled val="1"/>
        </dgm:presLayoutVars>
      </dgm:prSet>
      <dgm:spPr/>
    </dgm:pt>
  </dgm:ptLst>
  <dgm:cxnLst>
    <dgm:cxn modelId="{031EE905-E403-4FE5-BE4B-53E4F805A8E0}" type="presOf" srcId="{ECF9FC18-D0D9-4E3D-B8CD-56912F5832A3}" destId="{B57572B6-0366-4D7A-8515-36E9164572A9}" srcOrd="1" destOrd="0" presId="urn:microsoft.com/office/officeart/2005/8/layout/process1"/>
    <dgm:cxn modelId="{6FF2B008-C069-4A71-9B49-4B2FD2B26894}" type="presOf" srcId="{FFD843D0-511F-4DD6-844B-0624921B2F21}" destId="{4CF3A3E7-312E-41C5-BCAF-9F3F6E443C19}" srcOrd="0" destOrd="0" presId="urn:microsoft.com/office/officeart/2005/8/layout/process1"/>
    <dgm:cxn modelId="{4F76090F-15FA-4F3A-BA04-E42203C1B69A}" type="presOf" srcId="{2C68D070-5890-49DD-B002-9260AEC878E6}" destId="{2879E413-1762-466E-AFAC-31AF874CD1A6}" srcOrd="1" destOrd="0" presId="urn:microsoft.com/office/officeart/2005/8/layout/process1"/>
    <dgm:cxn modelId="{6F5C1515-5062-4D4C-890B-1751FE378652}" type="presOf" srcId="{EB6F8651-3ECD-4500-AB26-A0297E4BF236}" destId="{3B4DF6EF-7268-4689-A3E5-79C4F28BCA81}" srcOrd="0" destOrd="0" presId="urn:microsoft.com/office/officeart/2005/8/layout/process1"/>
    <dgm:cxn modelId="{1295E82E-96C4-4775-834C-88BF0CCA01A4}" srcId="{EB6F8651-3ECD-4500-AB26-A0297E4BF236}" destId="{92E3564E-F368-4330-929C-4CF2E3C5A214}" srcOrd="0" destOrd="0" parTransId="{ABDDCB3E-FD79-42BA-AACB-4E0548402DD7}" sibTransId="{ECF9FC18-D0D9-4E3D-B8CD-56912F5832A3}"/>
    <dgm:cxn modelId="{5833402F-9C1E-49D3-96F3-BEBEEEFB8602}" type="presOf" srcId="{FFD843D0-511F-4DD6-844B-0624921B2F21}" destId="{F25EB74A-0A65-44CF-BA9F-7363FBC926F4}" srcOrd="1" destOrd="0" presId="urn:microsoft.com/office/officeart/2005/8/layout/process1"/>
    <dgm:cxn modelId="{454E6835-639B-4F53-AA4D-03E5707677A8}" type="presOf" srcId="{364BD7DE-A6AD-4459-A6BA-106803E2C7DA}" destId="{E309B630-03A5-47E9-9F5F-6C76C387555E}" srcOrd="0" destOrd="0" presId="urn:microsoft.com/office/officeart/2005/8/layout/process1"/>
    <dgm:cxn modelId="{B660FC44-45AB-439F-B16C-57C002B2073F}" type="presOf" srcId="{67FC5461-1DAB-4517-A60E-69802B3D3D55}" destId="{54684E4E-1292-41C5-90EA-51B1E5C0D5C4}" srcOrd="0" destOrd="0" presId="urn:microsoft.com/office/officeart/2005/8/layout/process1"/>
    <dgm:cxn modelId="{CF4A3D4C-93C9-40D5-AFA5-7B60696037A1}" srcId="{EB6F8651-3ECD-4500-AB26-A0297E4BF236}" destId="{B8A60804-48B0-432B-8EDA-D9718DA13AE0}" srcOrd="3" destOrd="0" parTransId="{0935DEFF-1459-42E4-B551-6A8B41F59BED}" sibTransId="{F9571BBB-86F3-45A9-8AB4-546DB7F29290}"/>
    <dgm:cxn modelId="{DF0B884C-354B-4939-BB8D-20A195BFC423}" type="presOf" srcId="{F9571BBB-86F3-45A9-8AB4-546DB7F29290}" destId="{3336A8CB-2D58-4678-A450-457C2A8AEF1E}" srcOrd="0" destOrd="0" presId="urn:microsoft.com/office/officeart/2005/8/layout/process1"/>
    <dgm:cxn modelId="{08074251-C757-494E-BFA5-B411C60C93BD}" type="presOf" srcId="{9B6F88B0-32A0-476C-ACF3-C8AAB7944DA2}" destId="{BC6FB855-9739-4EA9-9D85-530490E27ADC}" srcOrd="0" destOrd="0" presId="urn:microsoft.com/office/officeart/2005/8/layout/process1"/>
    <dgm:cxn modelId="{7AB99B79-25D8-4CE2-BEE8-1DC9F7B68843}" srcId="{EB6F8651-3ECD-4500-AB26-A0297E4BF236}" destId="{7137CC8C-B06F-42E6-8F0B-FA88C27A7C2A}" srcOrd="2" destOrd="0" parTransId="{71AC88DB-CE18-4E5D-AA70-C65AC42A9442}" sibTransId="{FFD843D0-511F-4DD6-844B-0624921B2F21}"/>
    <dgm:cxn modelId="{E5DF6D82-BF6D-4F3E-8A83-C2651B3A168D}" type="presOf" srcId="{F9571BBB-86F3-45A9-8AB4-546DB7F29290}" destId="{56D71248-17F0-4386-BCE3-3F45544A0DC2}" srcOrd="1" destOrd="0" presId="urn:microsoft.com/office/officeart/2005/8/layout/process1"/>
    <dgm:cxn modelId="{7106448E-582B-4BCA-B976-5D939F9E9102}" type="presOf" srcId="{B8A60804-48B0-432B-8EDA-D9718DA13AE0}" destId="{92A80F80-4AF5-4BB3-B644-BF7BB4FAEB59}" srcOrd="0" destOrd="0" presId="urn:microsoft.com/office/officeart/2005/8/layout/process1"/>
    <dgm:cxn modelId="{255F4DBD-DABC-44C5-8F99-971832028FEF}" type="presOf" srcId="{19D80392-A2C6-4152-987F-F5F7E1CEDD17}" destId="{6F1EB4AF-F849-4305-88BF-9BD4F081BE04}" srcOrd="1" destOrd="0" presId="urn:microsoft.com/office/officeart/2005/8/layout/process1"/>
    <dgm:cxn modelId="{683C4FBD-ED21-4FC3-A80A-40C276E8A519}" type="presOf" srcId="{2C68D070-5890-49DD-B002-9260AEC878E6}" destId="{28B80E9C-7FEC-4D5C-9956-61FA884EE0BC}" srcOrd="0" destOrd="0" presId="urn:microsoft.com/office/officeart/2005/8/layout/process1"/>
    <dgm:cxn modelId="{F06BC6C9-D31A-421D-A677-150BBE03476D}" srcId="{EB6F8651-3ECD-4500-AB26-A0297E4BF236}" destId="{67FC5461-1DAB-4517-A60E-69802B3D3D55}" srcOrd="1" destOrd="0" parTransId="{F58C65F1-1F4B-4B1D-94B6-10F94A17737B}" sibTransId="{2C68D070-5890-49DD-B002-9260AEC878E6}"/>
    <dgm:cxn modelId="{B9F589CA-E7D7-4524-AD8D-C7247C9D1EE7}" srcId="{EB6F8651-3ECD-4500-AB26-A0297E4BF236}" destId="{364BD7DE-A6AD-4459-A6BA-106803E2C7DA}" srcOrd="5" destOrd="0" parTransId="{B05EC783-AFE2-4C66-83CE-409AF17B4034}" sibTransId="{D8F9DA90-49AD-4BF1-8401-47C157E2FCC7}"/>
    <dgm:cxn modelId="{753840CF-8951-41BB-A162-933FD13A8ED0}" type="presOf" srcId="{19D80392-A2C6-4152-987F-F5F7E1CEDD17}" destId="{26F230E3-EBE5-4965-B5ED-A812733090E6}" srcOrd="0" destOrd="0" presId="urn:microsoft.com/office/officeart/2005/8/layout/process1"/>
    <dgm:cxn modelId="{2FCF24D2-E083-4C25-924C-28CF7B1AE140}" type="presOf" srcId="{ECF9FC18-D0D9-4E3D-B8CD-56912F5832A3}" destId="{824697C7-ADCC-47EF-84D6-4FE2B23933D0}" srcOrd="0" destOrd="0" presId="urn:microsoft.com/office/officeart/2005/8/layout/process1"/>
    <dgm:cxn modelId="{F8FD3FEE-1F98-4095-9C3C-9774C32F4113}" type="presOf" srcId="{7137CC8C-B06F-42E6-8F0B-FA88C27A7C2A}" destId="{F06EF02C-FEA8-487E-9B6C-0A7624794241}" srcOrd="0" destOrd="0" presId="urn:microsoft.com/office/officeart/2005/8/layout/process1"/>
    <dgm:cxn modelId="{92420FF6-2509-413C-B4C5-ADB1CDBA7022}" srcId="{EB6F8651-3ECD-4500-AB26-A0297E4BF236}" destId="{9B6F88B0-32A0-476C-ACF3-C8AAB7944DA2}" srcOrd="4" destOrd="0" parTransId="{FE016533-87C5-4983-B9FD-722BCAB2756C}" sibTransId="{19D80392-A2C6-4152-987F-F5F7E1CEDD17}"/>
    <dgm:cxn modelId="{A5099CF9-7959-42B6-BF78-DA2F96B8D563}" type="presOf" srcId="{92E3564E-F368-4330-929C-4CF2E3C5A214}" destId="{051AD85F-E78A-4C97-A369-3571FDB2682A}" srcOrd="0" destOrd="0" presId="urn:microsoft.com/office/officeart/2005/8/layout/process1"/>
    <dgm:cxn modelId="{C7F41AA3-3D3D-4D90-A3F7-694F4609D879}" type="presParOf" srcId="{3B4DF6EF-7268-4689-A3E5-79C4F28BCA81}" destId="{051AD85F-E78A-4C97-A369-3571FDB2682A}" srcOrd="0" destOrd="0" presId="urn:microsoft.com/office/officeart/2005/8/layout/process1"/>
    <dgm:cxn modelId="{B751F84C-6DDC-4DB9-82E9-2EE8CEC47E0B}" type="presParOf" srcId="{3B4DF6EF-7268-4689-A3E5-79C4F28BCA81}" destId="{824697C7-ADCC-47EF-84D6-4FE2B23933D0}" srcOrd="1" destOrd="0" presId="urn:microsoft.com/office/officeart/2005/8/layout/process1"/>
    <dgm:cxn modelId="{E4D2B595-5EA1-4763-9881-8EDE4DA21B29}" type="presParOf" srcId="{824697C7-ADCC-47EF-84D6-4FE2B23933D0}" destId="{B57572B6-0366-4D7A-8515-36E9164572A9}" srcOrd="0" destOrd="0" presId="urn:microsoft.com/office/officeart/2005/8/layout/process1"/>
    <dgm:cxn modelId="{A839507B-AD7D-4859-9D49-883134ECF5EE}" type="presParOf" srcId="{3B4DF6EF-7268-4689-A3E5-79C4F28BCA81}" destId="{54684E4E-1292-41C5-90EA-51B1E5C0D5C4}" srcOrd="2" destOrd="0" presId="urn:microsoft.com/office/officeart/2005/8/layout/process1"/>
    <dgm:cxn modelId="{C7B91BAA-6704-43E7-9199-F93611ED372B}" type="presParOf" srcId="{3B4DF6EF-7268-4689-A3E5-79C4F28BCA81}" destId="{28B80E9C-7FEC-4D5C-9956-61FA884EE0BC}" srcOrd="3" destOrd="0" presId="urn:microsoft.com/office/officeart/2005/8/layout/process1"/>
    <dgm:cxn modelId="{CCA4FFF8-EEB7-455E-9F24-E08CA0D03992}" type="presParOf" srcId="{28B80E9C-7FEC-4D5C-9956-61FA884EE0BC}" destId="{2879E413-1762-466E-AFAC-31AF874CD1A6}" srcOrd="0" destOrd="0" presId="urn:microsoft.com/office/officeart/2005/8/layout/process1"/>
    <dgm:cxn modelId="{9E506D77-DF84-494C-BCA7-A549A4E83C52}" type="presParOf" srcId="{3B4DF6EF-7268-4689-A3E5-79C4F28BCA81}" destId="{F06EF02C-FEA8-487E-9B6C-0A7624794241}" srcOrd="4" destOrd="0" presId="urn:microsoft.com/office/officeart/2005/8/layout/process1"/>
    <dgm:cxn modelId="{DACC6637-FFE7-4010-BE17-525EC7536D67}" type="presParOf" srcId="{3B4DF6EF-7268-4689-A3E5-79C4F28BCA81}" destId="{4CF3A3E7-312E-41C5-BCAF-9F3F6E443C19}" srcOrd="5" destOrd="0" presId="urn:microsoft.com/office/officeart/2005/8/layout/process1"/>
    <dgm:cxn modelId="{3C592B4C-ACE2-4FF3-A2ED-A1AA44972D67}" type="presParOf" srcId="{4CF3A3E7-312E-41C5-BCAF-9F3F6E443C19}" destId="{F25EB74A-0A65-44CF-BA9F-7363FBC926F4}" srcOrd="0" destOrd="0" presId="urn:microsoft.com/office/officeart/2005/8/layout/process1"/>
    <dgm:cxn modelId="{7E48DC0F-25E2-4074-9A1C-8974236D237E}" type="presParOf" srcId="{3B4DF6EF-7268-4689-A3E5-79C4F28BCA81}" destId="{92A80F80-4AF5-4BB3-B644-BF7BB4FAEB59}" srcOrd="6" destOrd="0" presId="urn:microsoft.com/office/officeart/2005/8/layout/process1"/>
    <dgm:cxn modelId="{99BA53F6-80F4-401F-A31E-296FEE2E50C0}" type="presParOf" srcId="{3B4DF6EF-7268-4689-A3E5-79C4F28BCA81}" destId="{3336A8CB-2D58-4678-A450-457C2A8AEF1E}" srcOrd="7" destOrd="0" presId="urn:microsoft.com/office/officeart/2005/8/layout/process1"/>
    <dgm:cxn modelId="{A8235E25-AC7B-4985-9F5D-408EF0EACBDF}" type="presParOf" srcId="{3336A8CB-2D58-4678-A450-457C2A8AEF1E}" destId="{56D71248-17F0-4386-BCE3-3F45544A0DC2}" srcOrd="0" destOrd="0" presId="urn:microsoft.com/office/officeart/2005/8/layout/process1"/>
    <dgm:cxn modelId="{EB4945B8-3241-4453-AC5F-9215D76ABAB8}" type="presParOf" srcId="{3B4DF6EF-7268-4689-A3E5-79C4F28BCA81}" destId="{BC6FB855-9739-4EA9-9D85-530490E27ADC}" srcOrd="8" destOrd="0" presId="urn:microsoft.com/office/officeart/2005/8/layout/process1"/>
    <dgm:cxn modelId="{938A3610-18FC-4FA1-88ED-54BB20DAD159}" type="presParOf" srcId="{3B4DF6EF-7268-4689-A3E5-79C4F28BCA81}" destId="{26F230E3-EBE5-4965-B5ED-A812733090E6}" srcOrd="9" destOrd="0" presId="urn:microsoft.com/office/officeart/2005/8/layout/process1"/>
    <dgm:cxn modelId="{CB9B527E-2DEA-4756-8BC6-2AD0E7C8F4A5}" type="presParOf" srcId="{26F230E3-EBE5-4965-B5ED-A812733090E6}" destId="{6F1EB4AF-F849-4305-88BF-9BD4F081BE04}" srcOrd="0" destOrd="0" presId="urn:microsoft.com/office/officeart/2005/8/layout/process1"/>
    <dgm:cxn modelId="{85935640-84FF-49BA-90D7-835A2E9F207D}" type="presParOf" srcId="{3B4DF6EF-7268-4689-A3E5-79C4F28BCA81}" destId="{E309B630-03A5-47E9-9F5F-6C76C387555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D85F-E78A-4C97-A369-3571FDB2682A}">
      <dsp:nvSpPr>
        <dsp:cNvPr id="0" name=""/>
        <dsp:cNvSpPr/>
      </dsp:nvSpPr>
      <dsp:spPr>
        <a:xfrm>
          <a:off x="0" y="1933303"/>
          <a:ext cx="1361080" cy="226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Consulta e Audiência Públicas    nº 20/2021</a:t>
          </a:r>
        </a:p>
      </dsp:txBody>
      <dsp:txXfrm>
        <a:off x="39865" y="1973168"/>
        <a:ext cx="1281350" cy="2188852"/>
      </dsp:txXfrm>
    </dsp:sp>
    <dsp:sp modelId="{824697C7-ADCC-47EF-84D6-4FE2B23933D0}">
      <dsp:nvSpPr>
        <dsp:cNvPr id="0" name=""/>
        <dsp:cNvSpPr/>
      </dsp:nvSpPr>
      <dsp:spPr>
        <a:xfrm>
          <a:off x="1497188" y="2898820"/>
          <a:ext cx="288549" cy="337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497188" y="2966329"/>
        <a:ext cx="201984" cy="202529"/>
      </dsp:txXfrm>
    </dsp:sp>
    <dsp:sp modelId="{54684E4E-1292-41C5-90EA-51B1E5C0D5C4}">
      <dsp:nvSpPr>
        <dsp:cNvPr id="0" name=""/>
        <dsp:cNvSpPr/>
      </dsp:nvSpPr>
      <dsp:spPr>
        <a:xfrm>
          <a:off x="1905512" y="1915885"/>
          <a:ext cx="1361080" cy="2303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Avaliação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das contribuições recebidas</a:t>
          </a:r>
        </a:p>
      </dsp:txBody>
      <dsp:txXfrm>
        <a:off x="1945377" y="1955750"/>
        <a:ext cx="1281350" cy="2223687"/>
      </dsp:txXfrm>
    </dsp:sp>
    <dsp:sp modelId="{28B80E9C-7FEC-4D5C-9956-61FA884EE0BC}">
      <dsp:nvSpPr>
        <dsp:cNvPr id="0" name=""/>
        <dsp:cNvSpPr/>
      </dsp:nvSpPr>
      <dsp:spPr>
        <a:xfrm>
          <a:off x="3402701" y="2898820"/>
          <a:ext cx="288549" cy="337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402701" y="2966329"/>
        <a:ext cx="201984" cy="202529"/>
      </dsp:txXfrm>
    </dsp:sp>
    <dsp:sp modelId="{F06EF02C-FEA8-487E-9B6C-0A7624794241}">
      <dsp:nvSpPr>
        <dsp:cNvPr id="0" name=""/>
        <dsp:cNvSpPr/>
      </dsp:nvSpPr>
      <dsp:spPr>
        <a:xfrm>
          <a:off x="3811025" y="1907176"/>
          <a:ext cx="1361080" cy="232083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Aprovação Diretoria ANP da versão final do Acordo e Contrato</a:t>
          </a:r>
        </a:p>
      </dsp:txBody>
      <dsp:txXfrm>
        <a:off x="3850890" y="1947041"/>
        <a:ext cx="1281350" cy="2241105"/>
      </dsp:txXfrm>
    </dsp:sp>
    <dsp:sp modelId="{4CF3A3E7-312E-41C5-BCAF-9F3F6E443C19}">
      <dsp:nvSpPr>
        <dsp:cNvPr id="0" name=""/>
        <dsp:cNvSpPr/>
      </dsp:nvSpPr>
      <dsp:spPr>
        <a:xfrm>
          <a:off x="5308214" y="2898820"/>
          <a:ext cx="288549" cy="337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308214" y="2966329"/>
        <a:ext cx="201984" cy="202529"/>
      </dsp:txXfrm>
    </dsp:sp>
    <dsp:sp modelId="{92A80F80-4AF5-4BB3-B644-BF7BB4FAEB59}">
      <dsp:nvSpPr>
        <dsp:cNvPr id="0" name=""/>
        <dsp:cNvSpPr/>
      </dsp:nvSpPr>
      <dsp:spPr>
        <a:xfrm>
          <a:off x="5716538" y="1907176"/>
          <a:ext cx="1361080" cy="2320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Aprovação do Ministro de Minas e Energia</a:t>
          </a:r>
        </a:p>
      </dsp:txBody>
      <dsp:txXfrm>
        <a:off x="5756403" y="1947041"/>
        <a:ext cx="1281350" cy="2241105"/>
      </dsp:txXfrm>
    </dsp:sp>
    <dsp:sp modelId="{3336A8CB-2D58-4678-A450-457C2A8AEF1E}">
      <dsp:nvSpPr>
        <dsp:cNvPr id="0" name=""/>
        <dsp:cNvSpPr/>
      </dsp:nvSpPr>
      <dsp:spPr>
        <a:xfrm>
          <a:off x="7213727" y="2898820"/>
          <a:ext cx="288549" cy="337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7213727" y="2966329"/>
        <a:ext cx="201984" cy="202529"/>
      </dsp:txXfrm>
    </dsp:sp>
    <dsp:sp modelId="{BC6FB855-9739-4EA9-9D85-530490E27ADC}">
      <dsp:nvSpPr>
        <dsp:cNvPr id="0" name=""/>
        <dsp:cNvSpPr/>
      </dsp:nvSpPr>
      <dsp:spPr>
        <a:xfrm>
          <a:off x="7622051" y="1898467"/>
          <a:ext cx="1361080" cy="2338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Aprovação do Advogado Geral da União</a:t>
          </a:r>
        </a:p>
      </dsp:txBody>
      <dsp:txXfrm>
        <a:off x="7661916" y="1938332"/>
        <a:ext cx="1281350" cy="2258523"/>
      </dsp:txXfrm>
    </dsp:sp>
    <dsp:sp modelId="{26F230E3-EBE5-4965-B5ED-A812733090E6}">
      <dsp:nvSpPr>
        <dsp:cNvPr id="0" name=""/>
        <dsp:cNvSpPr/>
      </dsp:nvSpPr>
      <dsp:spPr>
        <a:xfrm>
          <a:off x="9119240" y="2898820"/>
          <a:ext cx="288549" cy="337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9119240" y="2966329"/>
        <a:ext cx="201984" cy="202529"/>
      </dsp:txXfrm>
    </dsp:sp>
    <dsp:sp modelId="{E309B630-03A5-47E9-9F5F-6C76C387555E}">
      <dsp:nvSpPr>
        <dsp:cNvPr id="0" name=""/>
        <dsp:cNvSpPr/>
      </dsp:nvSpPr>
      <dsp:spPr>
        <a:xfrm>
          <a:off x="9527564" y="1898467"/>
          <a:ext cx="1361080" cy="2338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Assinatura do Acordo e Contrato</a:t>
          </a:r>
        </a:p>
      </dsp:txBody>
      <dsp:txXfrm>
        <a:off x="9567429" y="1938332"/>
        <a:ext cx="1281350" cy="225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88348-BBD3-4587-967B-63F7A59194BF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9855-F9F0-4090-8257-1676C9114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4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108">
            <a:extLst>
              <a:ext uri="{FF2B5EF4-FFF2-40B4-BE49-F238E27FC236}">
                <a16:creationId xmlns:a16="http://schemas.microsoft.com/office/drawing/2014/main" id="{8FCE9912-0093-4BA0-BDC0-17700C706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643"/>
            <a:ext cx="12191235" cy="6856713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D1B5ABCA-7F07-48B3-AB22-304DC5C31B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71DA484E-5944-49C6-8912-9BFF8D6E9445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  <a:solidFill>
            <a:srgbClr val="97D2FF"/>
          </a:solidFill>
        </p:grpSpPr>
        <p:sp>
          <p:nvSpPr>
            <p:cNvPr id="112" name="Google Shape;43;p2">
              <a:extLst>
                <a:ext uri="{FF2B5EF4-FFF2-40B4-BE49-F238E27FC236}">
                  <a16:creationId xmlns:a16="http://schemas.microsoft.com/office/drawing/2014/main" id="{53F062D0-A886-4915-9A02-E7D5D1275D7E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44;p2">
              <a:extLst>
                <a:ext uri="{FF2B5EF4-FFF2-40B4-BE49-F238E27FC236}">
                  <a16:creationId xmlns:a16="http://schemas.microsoft.com/office/drawing/2014/main" id="{CFF6E461-D004-4185-8155-4C3073DF3069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45;p2">
              <a:extLst>
                <a:ext uri="{FF2B5EF4-FFF2-40B4-BE49-F238E27FC236}">
                  <a16:creationId xmlns:a16="http://schemas.microsoft.com/office/drawing/2014/main" id="{99786B14-0358-4779-92CC-F0E163635ECB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46;p2">
              <a:extLst>
                <a:ext uri="{FF2B5EF4-FFF2-40B4-BE49-F238E27FC236}">
                  <a16:creationId xmlns:a16="http://schemas.microsoft.com/office/drawing/2014/main" id="{F952A366-3B61-4094-BE38-5D1AFEBB1AD5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47;p2">
              <a:extLst>
                <a:ext uri="{FF2B5EF4-FFF2-40B4-BE49-F238E27FC236}">
                  <a16:creationId xmlns:a16="http://schemas.microsoft.com/office/drawing/2014/main" id="{47B36BA3-5C81-44BC-9803-3FE91A7EE75C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48;p2">
              <a:extLst>
                <a:ext uri="{FF2B5EF4-FFF2-40B4-BE49-F238E27FC236}">
                  <a16:creationId xmlns:a16="http://schemas.microsoft.com/office/drawing/2014/main" id="{B92B7ED0-9547-4309-84ED-6E18C713A9BF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49;p2">
              <a:extLst>
                <a:ext uri="{FF2B5EF4-FFF2-40B4-BE49-F238E27FC236}">
                  <a16:creationId xmlns:a16="http://schemas.microsoft.com/office/drawing/2014/main" id="{6F7CD88F-3DB4-4692-B87E-8CD6A8BEE8FA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50;p2">
              <a:extLst>
                <a:ext uri="{FF2B5EF4-FFF2-40B4-BE49-F238E27FC236}">
                  <a16:creationId xmlns:a16="http://schemas.microsoft.com/office/drawing/2014/main" id="{E7627134-0DEF-4D96-BCF2-07AB56B565FA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51;p2">
              <a:extLst>
                <a:ext uri="{FF2B5EF4-FFF2-40B4-BE49-F238E27FC236}">
                  <a16:creationId xmlns:a16="http://schemas.microsoft.com/office/drawing/2014/main" id="{217E4FCC-ABF5-4F17-927B-B29A7735960C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53;p2">
              <a:extLst>
                <a:ext uri="{FF2B5EF4-FFF2-40B4-BE49-F238E27FC236}">
                  <a16:creationId xmlns:a16="http://schemas.microsoft.com/office/drawing/2014/main" id="{C4633BD8-253D-483A-AEAE-9971B986C5CA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54;p2">
              <a:extLst>
                <a:ext uri="{FF2B5EF4-FFF2-40B4-BE49-F238E27FC236}">
                  <a16:creationId xmlns:a16="http://schemas.microsoft.com/office/drawing/2014/main" id="{31D05EFE-3C03-4315-A06F-63790C200835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55;p2">
              <a:extLst>
                <a:ext uri="{FF2B5EF4-FFF2-40B4-BE49-F238E27FC236}">
                  <a16:creationId xmlns:a16="http://schemas.microsoft.com/office/drawing/2014/main" id="{5A768845-D218-4AB0-A527-75D507CB6B60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56;p2">
              <a:extLst>
                <a:ext uri="{FF2B5EF4-FFF2-40B4-BE49-F238E27FC236}">
                  <a16:creationId xmlns:a16="http://schemas.microsoft.com/office/drawing/2014/main" id="{527F57F6-0A63-4635-8BEB-B9B4704AC89D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57;p2">
              <a:extLst>
                <a:ext uri="{FF2B5EF4-FFF2-40B4-BE49-F238E27FC236}">
                  <a16:creationId xmlns:a16="http://schemas.microsoft.com/office/drawing/2014/main" id="{1A6823F8-83D7-47D1-B335-F37F6A0F0B7B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58;p2">
              <a:extLst>
                <a:ext uri="{FF2B5EF4-FFF2-40B4-BE49-F238E27FC236}">
                  <a16:creationId xmlns:a16="http://schemas.microsoft.com/office/drawing/2014/main" id="{B8BC4204-1199-4003-97CC-6417E7AC6DFC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59;p2">
              <a:extLst>
                <a:ext uri="{FF2B5EF4-FFF2-40B4-BE49-F238E27FC236}">
                  <a16:creationId xmlns:a16="http://schemas.microsoft.com/office/drawing/2014/main" id="{E4A3B7B2-766D-4C34-9D55-169004EE76DC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60;p2">
              <a:extLst>
                <a:ext uri="{FF2B5EF4-FFF2-40B4-BE49-F238E27FC236}">
                  <a16:creationId xmlns:a16="http://schemas.microsoft.com/office/drawing/2014/main" id="{955390C3-164C-44D4-957A-B21E463CE20D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61;p2">
              <a:extLst>
                <a:ext uri="{FF2B5EF4-FFF2-40B4-BE49-F238E27FC236}">
                  <a16:creationId xmlns:a16="http://schemas.microsoft.com/office/drawing/2014/main" id="{72319F06-F6E6-4FA0-9555-447B60C80B41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63;p2">
              <a:extLst>
                <a:ext uri="{FF2B5EF4-FFF2-40B4-BE49-F238E27FC236}">
                  <a16:creationId xmlns:a16="http://schemas.microsoft.com/office/drawing/2014/main" id="{3F6AE370-580D-4D05-AB67-662D3873644B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64;p2">
              <a:extLst>
                <a:ext uri="{FF2B5EF4-FFF2-40B4-BE49-F238E27FC236}">
                  <a16:creationId xmlns:a16="http://schemas.microsoft.com/office/drawing/2014/main" id="{51464844-DFA2-44D5-99AF-00BE5777EF2C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65;p2">
              <a:extLst>
                <a:ext uri="{FF2B5EF4-FFF2-40B4-BE49-F238E27FC236}">
                  <a16:creationId xmlns:a16="http://schemas.microsoft.com/office/drawing/2014/main" id="{7708EB5F-32F9-42AF-83C3-C985B84AA868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66;p2">
              <a:extLst>
                <a:ext uri="{FF2B5EF4-FFF2-40B4-BE49-F238E27FC236}">
                  <a16:creationId xmlns:a16="http://schemas.microsoft.com/office/drawing/2014/main" id="{8227C501-27CE-4B1E-8955-BBF2E493BC73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67;p2">
              <a:extLst>
                <a:ext uri="{FF2B5EF4-FFF2-40B4-BE49-F238E27FC236}">
                  <a16:creationId xmlns:a16="http://schemas.microsoft.com/office/drawing/2014/main" id="{CFD902BE-9C41-4C8C-B202-08D4082DE25E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68;p2">
              <a:extLst>
                <a:ext uri="{FF2B5EF4-FFF2-40B4-BE49-F238E27FC236}">
                  <a16:creationId xmlns:a16="http://schemas.microsoft.com/office/drawing/2014/main" id="{20EE4080-8209-40C7-B767-46BE2A33AA77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69;p2">
              <a:extLst>
                <a:ext uri="{FF2B5EF4-FFF2-40B4-BE49-F238E27FC236}">
                  <a16:creationId xmlns:a16="http://schemas.microsoft.com/office/drawing/2014/main" id="{5E7DC6EE-9557-4BB8-A149-3A2EFFD87500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70;p2">
              <a:extLst>
                <a:ext uri="{FF2B5EF4-FFF2-40B4-BE49-F238E27FC236}">
                  <a16:creationId xmlns:a16="http://schemas.microsoft.com/office/drawing/2014/main" id="{896C90DE-6884-49A7-914F-13E86078F8CD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71;p2">
              <a:extLst>
                <a:ext uri="{FF2B5EF4-FFF2-40B4-BE49-F238E27FC236}">
                  <a16:creationId xmlns:a16="http://schemas.microsoft.com/office/drawing/2014/main" id="{204F8443-CE3F-46B9-9B1D-540EBA2055C0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70A02617-F9B0-4AC1-9275-285EDE52BB25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140" name="Google Shape;12;p2">
              <a:extLst>
                <a:ext uri="{FF2B5EF4-FFF2-40B4-BE49-F238E27FC236}">
                  <a16:creationId xmlns:a16="http://schemas.microsoft.com/office/drawing/2014/main" id="{6F5DFBC6-684F-433C-9906-659FBF8B5DDE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3;p2">
              <a:extLst>
                <a:ext uri="{FF2B5EF4-FFF2-40B4-BE49-F238E27FC236}">
                  <a16:creationId xmlns:a16="http://schemas.microsoft.com/office/drawing/2014/main" id="{9226BEB8-E3DA-4410-9E58-251CFA243EA2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;p2">
              <a:extLst>
                <a:ext uri="{FF2B5EF4-FFF2-40B4-BE49-F238E27FC236}">
                  <a16:creationId xmlns:a16="http://schemas.microsoft.com/office/drawing/2014/main" id="{D43B340E-F169-4117-9EDE-777DA8DCCD79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5;p2">
              <a:extLst>
                <a:ext uri="{FF2B5EF4-FFF2-40B4-BE49-F238E27FC236}">
                  <a16:creationId xmlns:a16="http://schemas.microsoft.com/office/drawing/2014/main" id="{F20DE919-8EEB-47E1-A3C5-E20F232C6FF9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6;p2">
              <a:extLst>
                <a:ext uri="{FF2B5EF4-FFF2-40B4-BE49-F238E27FC236}">
                  <a16:creationId xmlns:a16="http://schemas.microsoft.com/office/drawing/2014/main" id="{0D992A58-CEFC-4FEB-9959-24BCEA1315DE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7;p2">
              <a:extLst>
                <a:ext uri="{FF2B5EF4-FFF2-40B4-BE49-F238E27FC236}">
                  <a16:creationId xmlns:a16="http://schemas.microsoft.com/office/drawing/2014/main" id="{1D0FF6E2-24D0-4082-B665-8070B34CDE8C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8;p2">
              <a:extLst>
                <a:ext uri="{FF2B5EF4-FFF2-40B4-BE49-F238E27FC236}">
                  <a16:creationId xmlns:a16="http://schemas.microsoft.com/office/drawing/2014/main" id="{28FC4419-0344-40AE-9300-5C0509C2EC9C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9;p2">
              <a:extLst>
                <a:ext uri="{FF2B5EF4-FFF2-40B4-BE49-F238E27FC236}">
                  <a16:creationId xmlns:a16="http://schemas.microsoft.com/office/drawing/2014/main" id="{A52B7721-F512-4359-B8F7-71FBD6EB36E1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20;p2">
              <a:extLst>
                <a:ext uri="{FF2B5EF4-FFF2-40B4-BE49-F238E27FC236}">
                  <a16:creationId xmlns:a16="http://schemas.microsoft.com/office/drawing/2014/main" id="{E45D6D27-2A97-4561-8F7D-DE9581053EAC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21;p2">
              <a:extLst>
                <a:ext uri="{FF2B5EF4-FFF2-40B4-BE49-F238E27FC236}">
                  <a16:creationId xmlns:a16="http://schemas.microsoft.com/office/drawing/2014/main" id="{440E7EF3-CF94-454A-9285-6AE19FA283F3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22;p2">
              <a:extLst>
                <a:ext uri="{FF2B5EF4-FFF2-40B4-BE49-F238E27FC236}">
                  <a16:creationId xmlns:a16="http://schemas.microsoft.com/office/drawing/2014/main" id="{A487418C-814C-4968-AE8E-E46F8E084C55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23;p2">
              <a:extLst>
                <a:ext uri="{FF2B5EF4-FFF2-40B4-BE49-F238E27FC236}">
                  <a16:creationId xmlns:a16="http://schemas.microsoft.com/office/drawing/2014/main" id="{A922EF6F-DA2A-4AD6-BE49-361EF70D8F90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24;p2">
              <a:extLst>
                <a:ext uri="{FF2B5EF4-FFF2-40B4-BE49-F238E27FC236}">
                  <a16:creationId xmlns:a16="http://schemas.microsoft.com/office/drawing/2014/main" id="{9EDDDCA6-6C3A-45E5-9855-6938D64E7F61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25;p2">
              <a:extLst>
                <a:ext uri="{FF2B5EF4-FFF2-40B4-BE49-F238E27FC236}">
                  <a16:creationId xmlns:a16="http://schemas.microsoft.com/office/drawing/2014/main" id="{2698A228-ABAA-4714-801D-C3B76A468563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26;p2">
              <a:extLst>
                <a:ext uri="{FF2B5EF4-FFF2-40B4-BE49-F238E27FC236}">
                  <a16:creationId xmlns:a16="http://schemas.microsoft.com/office/drawing/2014/main" id="{3093307D-DAB0-42BF-880A-BB1B93E3D84D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27;p2">
              <a:extLst>
                <a:ext uri="{FF2B5EF4-FFF2-40B4-BE49-F238E27FC236}">
                  <a16:creationId xmlns:a16="http://schemas.microsoft.com/office/drawing/2014/main" id="{6A37DDFA-219B-476B-823A-1FB445C5493A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28;p2">
              <a:extLst>
                <a:ext uri="{FF2B5EF4-FFF2-40B4-BE49-F238E27FC236}">
                  <a16:creationId xmlns:a16="http://schemas.microsoft.com/office/drawing/2014/main" id="{107BD2D5-5326-41F4-B94E-EABA9C215C2A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29;p2">
              <a:extLst>
                <a:ext uri="{FF2B5EF4-FFF2-40B4-BE49-F238E27FC236}">
                  <a16:creationId xmlns:a16="http://schemas.microsoft.com/office/drawing/2014/main" id="{47D6727A-4638-4CFC-BF81-B33FD9D441B3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30;p2">
              <a:extLst>
                <a:ext uri="{FF2B5EF4-FFF2-40B4-BE49-F238E27FC236}">
                  <a16:creationId xmlns:a16="http://schemas.microsoft.com/office/drawing/2014/main" id="{04D95821-7EE5-413F-B837-4B7BEC669554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31;p2">
              <a:extLst>
                <a:ext uri="{FF2B5EF4-FFF2-40B4-BE49-F238E27FC236}">
                  <a16:creationId xmlns:a16="http://schemas.microsoft.com/office/drawing/2014/main" id="{01931B12-4083-4A9D-85ED-C7CF8BF6361E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ACD799-2B27-4F02-B53F-B9D716635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08527B-4C6B-44F1-9DFA-2FBE1893D187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BDD7E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3F027E-1156-4552-BA47-52F793082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ECDEA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EFA1301-BAB8-4111-815C-6B15D3177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F163F4-AA6C-4C20-BDF5-885B2B8B7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46796B-7A1E-490A-AEDC-7169485D8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1B474C-3285-47F8-8729-16E759B7B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5B9BD5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F0D80CF-27D7-4E28-9000-ECC21FB9E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CE3C866-AAC9-45B9-A8E4-9500397AE4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B565D85-EF1A-432D-B402-E49B691BA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02800F7-60AD-48EF-84E9-A49E26665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Audiência Pública nº 20/2021</a:t>
            </a:r>
            <a:br>
              <a:rPr lang="pt-BR" sz="50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pt-BR" sz="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D7F0D-E7CE-47C4-AFF7-E54718B5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400" y="3934834"/>
            <a:ext cx="9061200" cy="158036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>
                    <a:lumMod val="85000"/>
                  </a:schemeClr>
                </a:solidFill>
              </a:rPr>
              <a:t>Thiago Neves de Campos</a:t>
            </a:r>
          </a:p>
          <a:p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Superintendente de Participações Governamentais</a:t>
            </a:r>
          </a:p>
          <a:p>
            <a:br>
              <a:rPr lang="pt-BR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09 de novembro de 2021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20" y="887240"/>
            <a:ext cx="11364960" cy="5411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Definição de competência Regulatória</a:t>
            </a: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Lei 9.478/97 trouxe novo Marco Legal para o setor </a:t>
            </a:r>
            <a:r>
              <a:rPr lang="pt-BR" sz="2000" spc="-1" dirty="0">
                <a:solidFill>
                  <a:srgbClr val="000000"/>
                </a:solidFill>
              </a:rPr>
              <a:t>de Petróleo e revogou a Lei 2.004/53, porém deixou de haver menção expressa à lavra de xisto;</a:t>
            </a: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Necessidade de da</a:t>
            </a:r>
            <a:r>
              <a:rPr lang="pt-BR" sz="2000" spc="-1" dirty="0">
                <a:solidFill>
                  <a:srgbClr val="000000"/>
                </a:solidFill>
              </a:rPr>
              <a:t>r clareza </a:t>
            </a: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jurídica sobre a competência regulatória (ANP ou DNPM) e incidência de </a:t>
            </a:r>
            <a:r>
              <a:rPr kumimoji="0" lang="pt-BR" sz="20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royalties</a:t>
            </a: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Para não interromper a atividade foi publicada a Autorização ANP nº 102/2000;</a:t>
            </a:r>
          </a:p>
          <a:p>
            <a:pPr lvl="2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pc="-1" dirty="0">
                <a:solidFill>
                  <a:srgbClr val="000000"/>
                </a:solidFill>
              </a:rPr>
              <a:t>Questão dos </a:t>
            </a:r>
            <a:r>
              <a:rPr lang="pt-BR" i="1" spc="-1" dirty="0">
                <a:solidFill>
                  <a:srgbClr val="000000"/>
                </a:solidFill>
              </a:rPr>
              <a:t>royalties</a:t>
            </a:r>
            <a:r>
              <a:rPr lang="pt-BR" spc="-1" dirty="0">
                <a:solidFill>
                  <a:srgbClr val="000000"/>
                </a:solidFill>
              </a:rPr>
              <a:t> não foi tratada neste momento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Em outubro 2012, foi emitido Despacho do Ministério de Minas e Energia (MME) contendo entendimento conclusivo sobre a incidência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quanto a produção de petróleo e gás proveniente de xisto e encaminhamento para ANP realizar a cobrança.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9691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19" y="927880"/>
            <a:ext cx="11598641" cy="48600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Cobrança de royalties sobre a produção de petróleo e gás proveniente de xisto pela ANP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 novembro/2012 a ANP </a:t>
            </a:r>
            <a:r>
              <a:rPr lang="pt-BR" sz="2000" spc="-1" dirty="0">
                <a:solidFill>
                  <a:srgbClr val="000000"/>
                </a:solidFill>
              </a:rPr>
              <a:t>determinou à Petrobras: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recolhimento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reporte mensal volume de produção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envio da análise laboratorial da qualidade do óleo: grau API, curva PEV e teor enxofre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envio da análise composicional do gás de xisto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 partir da produção de dezembro de 2012, a Petrobras passou a recolher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sobre a produção de óleo e gás proveniente de xisto à alíquota de 5%;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Em janeiro de 2013 a Resolução de Diretoria ANP nº 697/2013 determinou a cobrança retroativa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.</a:t>
            </a: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F3EAC2E-719A-4F5C-87F0-EF94D8AD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(II)</a:t>
            </a:r>
          </a:p>
        </p:txBody>
      </p:sp>
    </p:spTree>
    <p:extLst>
      <p:ext uri="{BB962C8B-B14F-4D97-AF65-F5344CB8AC3E}">
        <p14:creationId xmlns:p14="http://schemas.microsoft.com/office/powerpoint/2010/main" val="41389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79" y="623080"/>
            <a:ext cx="11524838" cy="59098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Cobrança de </a:t>
            </a:r>
            <a:r>
              <a:rPr lang="pt-BR" sz="2000" b="1" i="1" spc="-1" dirty="0">
                <a:solidFill>
                  <a:srgbClr val="2E75B6"/>
                </a:solidFill>
              </a:rPr>
              <a:t>royalties</a:t>
            </a:r>
            <a:r>
              <a:rPr lang="pt-BR" sz="2000" b="1" spc="-1" dirty="0">
                <a:solidFill>
                  <a:srgbClr val="2E75B6"/>
                </a:solidFill>
              </a:rPr>
              <a:t> retroativos (dez/2002 –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lvl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Auto de Infração nº 804-110-0733-291971 (16/08/2013)</a:t>
            </a:r>
          </a:p>
          <a:p>
            <a:pPr lvl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Parecer n° 311/2013/PF-ANP/PGF/AGU:</a:t>
            </a:r>
          </a:p>
          <a:p>
            <a:pPr lvl="1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Período: dezembro/2002 a novembro/2012</a:t>
            </a:r>
          </a:p>
          <a:p>
            <a:pPr lvl="1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Alíquota: 10%</a:t>
            </a:r>
          </a:p>
          <a:p>
            <a:pPr lvl="1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Preço de Referência: maior preço do país</a:t>
            </a:r>
          </a:p>
          <a:p>
            <a:pPr lvl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Valor: R$ 211 milhões (principal) + juros e multa mora (PANP 234/2003)</a:t>
            </a:r>
          </a:p>
          <a:p>
            <a:pPr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Petrobras ingressou com demanda judicial  (Ação Ordinária nº 0032450-70.2013.4.02.5101)</a:t>
            </a:r>
          </a:p>
          <a:p>
            <a:pPr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Inscrição na Dívida Ativa - CADIN (encargos legais 20%)</a:t>
            </a: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32D133D-CE6D-413B-A17B-D6DD9730BAD7}"/>
              </a:ext>
            </a:extLst>
          </p:cNvPr>
          <p:cNvGrpSpPr/>
          <p:nvPr/>
        </p:nvGrpSpPr>
        <p:grpSpPr>
          <a:xfrm>
            <a:off x="8826184" y="4030616"/>
            <a:ext cx="2501973" cy="1077218"/>
            <a:chOff x="9135291" y="4178810"/>
            <a:chExt cx="3096721" cy="1077218"/>
          </a:xfrm>
        </p:grpSpPr>
        <p:sp>
          <p:nvSpPr>
            <p:cNvPr id="4" name="Seta: para a Direita 3">
              <a:extLst>
                <a:ext uri="{FF2B5EF4-FFF2-40B4-BE49-F238E27FC236}">
                  <a16:creationId xmlns:a16="http://schemas.microsoft.com/office/drawing/2014/main" id="{51C1E3D4-A0F1-485F-AF99-4425186989E8}"/>
                </a:ext>
              </a:extLst>
            </p:cNvPr>
            <p:cNvSpPr/>
            <p:nvPr/>
          </p:nvSpPr>
          <p:spPr>
            <a:xfrm>
              <a:off x="9135291" y="4537163"/>
              <a:ext cx="923109" cy="45284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38450F29-DE67-4D52-9250-29E1B825BD84}"/>
                </a:ext>
              </a:extLst>
            </p:cNvPr>
            <p:cNvSpPr txBox="1"/>
            <p:nvPr/>
          </p:nvSpPr>
          <p:spPr>
            <a:xfrm>
              <a:off x="10002806" y="4178810"/>
              <a:ext cx="22292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Valor a ser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distribuído aos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beneficiários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1B4E5EF-B3ED-4866-B0C0-D92FD9DF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(III)</a:t>
            </a:r>
          </a:p>
        </p:txBody>
      </p:sp>
    </p:spTree>
    <p:extLst>
      <p:ext uri="{BB962C8B-B14F-4D97-AF65-F5344CB8AC3E}">
        <p14:creationId xmlns:p14="http://schemas.microsoft.com/office/powerpoint/2010/main" val="260944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999000"/>
            <a:ext cx="10387874" cy="48600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Multa administrativa ANP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Auto de Infração nº 804-110-0733-434715  (28/05/2014)</a:t>
            </a: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Empresa não efetuou tempestivamente o pagamento dos royalties retroativos cobrados no AI nº 04-110-0733-291971</a:t>
            </a: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Multa 50% do valor devido (Art. 6º PANP 234/2003)</a:t>
            </a:r>
          </a:p>
          <a:p>
            <a:pPr marL="342900" lvl="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Valor: R$ 188 milhões (principal) + juros e multa mora (PANP 234/2003)</a:t>
            </a: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Petrobras ingressou nova demanda judicial (Ação Ordinária nº 0033068-44.2015.4.02.5101)</a:t>
            </a:r>
          </a:p>
          <a:p>
            <a:pPr marL="342900" indent="-342900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AA6082A-F812-4811-B948-DCD59261779E}"/>
              </a:ext>
            </a:extLst>
          </p:cNvPr>
          <p:cNvGrpSpPr/>
          <p:nvPr/>
        </p:nvGrpSpPr>
        <p:grpSpPr>
          <a:xfrm>
            <a:off x="9293520" y="3963851"/>
            <a:ext cx="2545760" cy="1354217"/>
            <a:chOff x="9135291" y="4109140"/>
            <a:chExt cx="3094143" cy="1352779"/>
          </a:xfrm>
        </p:grpSpPr>
        <p:sp>
          <p:nvSpPr>
            <p:cNvPr id="4" name="Seta: para a Direita 3">
              <a:extLst>
                <a:ext uri="{FF2B5EF4-FFF2-40B4-BE49-F238E27FC236}">
                  <a16:creationId xmlns:a16="http://schemas.microsoft.com/office/drawing/2014/main" id="{8FCC89A9-7CBB-4131-A80F-8887D3A28545}"/>
                </a:ext>
              </a:extLst>
            </p:cNvPr>
            <p:cNvSpPr/>
            <p:nvPr/>
          </p:nvSpPr>
          <p:spPr>
            <a:xfrm>
              <a:off x="9135291" y="4467493"/>
              <a:ext cx="923109" cy="45284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70E1C1C-82CB-43D2-9CF6-E35FD8184FA1}"/>
                </a:ext>
              </a:extLst>
            </p:cNvPr>
            <p:cNvSpPr txBox="1"/>
            <p:nvPr/>
          </p:nvSpPr>
          <p:spPr>
            <a:xfrm>
              <a:off x="10260720" y="4109140"/>
              <a:ext cx="1968714" cy="135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Valor NÃO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distribuído aos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beneficiários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96363A6C-1EB3-4AFE-9F09-B5BCD4BF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(IV)</a:t>
            </a:r>
          </a:p>
        </p:txBody>
      </p:sp>
    </p:spTree>
    <p:extLst>
      <p:ext uri="{BB962C8B-B14F-4D97-AF65-F5344CB8AC3E}">
        <p14:creationId xmlns:p14="http://schemas.microsoft.com/office/powerpoint/2010/main" val="378464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02" y="999000"/>
            <a:ext cx="10300390" cy="4860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Cobrança alíquota adicional de 5% a partir de dezembro/2012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Desde produção de dezembro/2012 a Petrobras vem pagando royalties na alíquota de 5%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Parecer n° 311/2013/PF-ANP/PGF/AGU:</a:t>
            </a:r>
          </a:p>
          <a:p>
            <a:pPr marL="357188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i="1" spc="-1" dirty="0">
                <a:solidFill>
                  <a:srgbClr val="000000"/>
                </a:solidFill>
              </a:rPr>
              <a:t>“à falta de contrato reduzindo o percentual, deve ser utilizado o índice geral de 10% (dez por cento)”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Cobrança adicional ainda não materializado em Auto de Infração na expectativa da definição de entendimento pelo poder judiciário.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CFBF1E1-BCFA-4F28-91C8-CFBC8C29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(V)</a:t>
            </a:r>
          </a:p>
        </p:txBody>
      </p:sp>
    </p:spTree>
    <p:extLst>
      <p:ext uri="{BB962C8B-B14F-4D97-AF65-F5344CB8AC3E}">
        <p14:creationId xmlns:p14="http://schemas.microsoft.com/office/powerpoint/2010/main" val="360127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547200"/>
            <a:ext cx="11379200" cy="577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Tratativas para encerramento das controvérsias judiciais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Em março/2018 a Petrobras solicitou suspensão do processo judicial para possibilitar tratativas de acordo no âmbito administrativo;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Ampla discussão técnica e jurídica entre ANP e Petrobras levou ao consenso de: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incidência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e alíquota de 10% na inexistência de contrato;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apuração dos valores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a partir dos preços mais próximos da qualidade do óleo e do gás de xisto;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aplicação dos encargos legais sobre a cobrança.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Acordo abrange a assinatura de contrato de concessão, de modo a garantir a continuidade da execução da atividade;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Solução definitiva das controvérsias administrativas e judiciais envolvendo o recolhimento de royalties.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CABA65-167B-4BA1-BFD9-36A1B265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HISTÓRICO DA CONTROVÉRSIA (VI)</a:t>
            </a:r>
          </a:p>
        </p:txBody>
      </p:sp>
    </p:spTree>
    <p:extLst>
      <p:ext uri="{BB962C8B-B14F-4D97-AF65-F5344CB8AC3E}">
        <p14:creationId xmlns:p14="http://schemas.microsoft.com/office/powerpoint/2010/main" val="61636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Minuta do Acordo</a:t>
            </a:r>
          </a:p>
        </p:txBody>
      </p:sp>
    </p:spTree>
    <p:extLst>
      <p:ext uri="{BB962C8B-B14F-4D97-AF65-F5344CB8AC3E}">
        <p14:creationId xmlns:p14="http://schemas.microsoft.com/office/powerpoint/2010/main" val="189269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8"/>
            <a:ext cx="9504000" cy="547200"/>
          </a:xfrm>
        </p:spPr>
        <p:txBody>
          <a:bodyPr/>
          <a:lstStyle/>
          <a:p>
            <a:r>
              <a:rPr lang="pt-BR" b="1" dirty="0"/>
              <a:t>MINUTA DO ACORDO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858653"/>
            <a:ext cx="11623040" cy="582662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Objeto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Encerramento de todos os processos administrativos e judiciais relacionado à cobrança de royalties sobre a produção de óleo e gás de xisto na Unidade SIX 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2000" spc="-1" dirty="0">
                <a:solidFill>
                  <a:srgbClr val="000000"/>
                </a:solidFill>
              </a:rPr>
              <a:t>Celebração de Contrato de Concessão em substituição à Autorização ANP nº 102/2000;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Petrobras efetuará o pagamento de R$ 564 milhões*, sendo:</a:t>
            </a:r>
          </a:p>
          <a:p>
            <a:pPr marL="857250" lvl="1" indent="-40005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Font typeface="+mj-lt"/>
              <a:buAutoNum type="romanLcPeriod"/>
              <a:defRPr/>
            </a:pPr>
            <a:r>
              <a:rPr kumimoji="0" lang="pt-BR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Royalties retroativos (dez/02 </a:t>
            </a:r>
            <a:r>
              <a:rPr lang="pt-BR" sz="1800" spc="-1" dirty="0">
                <a:solidFill>
                  <a:srgbClr val="000000"/>
                </a:solidFill>
              </a:rPr>
              <a:t>– </a:t>
            </a:r>
            <a:r>
              <a:rPr lang="pt-BR" sz="1800" spc="-1" dirty="0" err="1">
                <a:solidFill>
                  <a:srgbClr val="000000"/>
                </a:solidFill>
              </a:rPr>
              <a:t>nov</a:t>
            </a:r>
            <a:r>
              <a:rPr lang="pt-BR" sz="1800" spc="-1" dirty="0">
                <a:solidFill>
                  <a:srgbClr val="000000"/>
                </a:solidFill>
              </a:rPr>
              <a:t>/12): R$ 373 milhões</a:t>
            </a:r>
          </a:p>
          <a:p>
            <a:pPr marL="857250" lvl="1" indent="-40005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800" spc="-1" dirty="0">
                <a:solidFill>
                  <a:srgbClr val="000000"/>
                </a:solidFill>
              </a:rPr>
              <a:t>Royalties adicionais de 5% (dez/12-atual): R$ 117 milhões</a:t>
            </a:r>
          </a:p>
          <a:p>
            <a:pPr marL="857250" lvl="1" indent="-40005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Font typeface="+mj-lt"/>
              <a:buAutoNum type="romanLcPeriod"/>
              <a:defRPr/>
            </a:pPr>
            <a:r>
              <a:rPr kumimoji="0" lang="pt-BR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Encargos Inscrição CADIN: R$ 74 milhões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b="1" dirty="0"/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Pagamento em 60 parcelas (atualizadas pela SELIC)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07EA67E-ECCE-4363-A0EB-DEDE063315C1}"/>
              </a:ext>
            </a:extLst>
          </p:cNvPr>
          <p:cNvSpPr/>
          <p:nvPr/>
        </p:nvSpPr>
        <p:spPr>
          <a:xfrm>
            <a:off x="10200853" y="6550223"/>
            <a:ext cx="1865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400" spc="-1" dirty="0">
                <a:solidFill>
                  <a:srgbClr val="000000"/>
                </a:solidFill>
              </a:rPr>
              <a:t>* Atualizado até set/21</a:t>
            </a:r>
          </a:p>
        </p:txBody>
      </p:sp>
    </p:spTree>
    <p:extLst>
      <p:ext uri="{BB962C8B-B14F-4D97-AF65-F5344CB8AC3E}">
        <p14:creationId xmlns:p14="http://schemas.microsoft.com/office/powerpoint/2010/main" val="401754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8"/>
            <a:ext cx="9504000" cy="547200"/>
          </a:xfrm>
        </p:spPr>
        <p:txBody>
          <a:bodyPr/>
          <a:lstStyle/>
          <a:p>
            <a:r>
              <a:rPr lang="pt-BR" b="1" dirty="0"/>
              <a:t>MINUTA DO ACORDO (II)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665613"/>
            <a:ext cx="11176000" cy="582662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Retroativos (dez/2002 -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Auto de Infração apurou o valor da produção para fins de cálculo dos </a:t>
            </a:r>
            <a:r>
              <a:rPr kumimoji="0" lang="pt-BR" sz="20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royalties</a:t>
            </a: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retroativos considerando o maior preço do país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Somente </a:t>
            </a:r>
            <a:r>
              <a:rPr lang="pt-BR" sz="2000" spc="-1" dirty="0">
                <a:solidFill>
                  <a:srgbClr val="000000"/>
                </a:solidFill>
              </a:rPr>
              <a:t>em outubro/2012  adveio um entendimento conclusivo sobre a incidência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na lavra do xisto;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2000" spc="-1" dirty="0">
                <a:solidFill>
                  <a:srgbClr val="000000"/>
                </a:solidFill>
              </a:rPr>
              <a:t>Em </a:t>
            </a: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novembro/2012 a ANP determinou o envio da análise laboratorial do óleo (API + PEV) e cromatografia do gás;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Criação da corrente Óleo de Xisto – UO SIX – SÃO MATEUS DO SUL com efetividade a partir de dezembro/2012.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2463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22" y="661851"/>
            <a:ext cx="11027955" cy="553429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Retroativos (dez/2002 -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Forte Correlação entre o preço de referência e a qualidade do óleo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6CE0FB-5AE7-4077-BB81-3D36FA95F22D}"/>
              </a:ext>
            </a:extLst>
          </p:cNvPr>
          <p:cNvSpPr txBox="1"/>
          <p:nvPr/>
        </p:nvSpPr>
        <p:spPr>
          <a:xfrm>
            <a:off x="333829" y="2554514"/>
            <a:ext cx="4093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A35201-C2FF-4B11-9D23-EF35EF47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8"/>
            <a:ext cx="9504000" cy="547200"/>
          </a:xfrm>
        </p:spPr>
        <p:txBody>
          <a:bodyPr/>
          <a:lstStyle/>
          <a:p>
            <a:r>
              <a:rPr lang="pt-BR" b="1" dirty="0"/>
              <a:t>MINUTA DO ACORDO (III)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EA1FEF7-2A5E-40C4-BE4F-535430AA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2010879"/>
            <a:ext cx="7843153" cy="46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CONSULTA E AUDIÊNCIA PÚBLICAS Nº 20/2021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80" y="999000"/>
            <a:ext cx="10359120" cy="486000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Assunto</a:t>
            </a: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Minuta de acordo para encerramento da controvérsia envolvendo o recolhimento de royalties referentes à produção de petróleo e gás na Unidade de Industrialização do Xisto (SIX).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Objetivos</a:t>
            </a: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Obter contribuições sobre matéria regulatória de interesse geral de agentes econômicos, consumidores ou usuários de bens e serviços da indústria do petróleo, gás natural e biocombustíveis;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Dar publicidade, transparência e legitimidade às ações da ANP.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just"/>
            <a:endParaRPr lang="pt-BR" sz="20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87" y="760549"/>
            <a:ext cx="11027955" cy="553429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Retroativos (dez/2002 -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Óleo de xisto é considerado pesado e de baixo valor de marcado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A35201-C2FF-4B11-9D23-EF35EF47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8"/>
            <a:ext cx="9504000" cy="547200"/>
          </a:xfrm>
        </p:spPr>
        <p:txBody>
          <a:bodyPr/>
          <a:lstStyle/>
          <a:p>
            <a:r>
              <a:rPr lang="pt-BR" b="1" dirty="0"/>
              <a:t>MINUTA DO ACORDO (IV)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90B6CD7-E6B4-45A5-88CF-2A3384AFEDF6}"/>
              </a:ext>
            </a:extLst>
          </p:cNvPr>
          <p:cNvGrpSpPr/>
          <p:nvPr/>
        </p:nvGrpSpPr>
        <p:grpSpPr>
          <a:xfrm>
            <a:off x="2482782" y="1999812"/>
            <a:ext cx="7540556" cy="4506534"/>
            <a:chOff x="2482782" y="1999812"/>
            <a:chExt cx="7540556" cy="4506534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2F4A419-52E2-461E-9410-F304E544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2782" y="1999812"/>
              <a:ext cx="7540556" cy="4506534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90670EF-DA45-40C1-9DE9-96A65B07249D}"/>
                </a:ext>
              </a:extLst>
            </p:cNvPr>
            <p:cNvGrpSpPr/>
            <p:nvPr/>
          </p:nvGrpSpPr>
          <p:grpSpPr>
            <a:xfrm>
              <a:off x="3814355" y="3649617"/>
              <a:ext cx="857927" cy="800463"/>
              <a:chOff x="3683726" y="3875656"/>
              <a:chExt cx="857927" cy="617967"/>
            </a:xfrm>
          </p:grpSpPr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37AF0D4-71D8-451B-A98C-1D4949131B84}"/>
                  </a:ext>
                </a:extLst>
              </p:cNvPr>
              <p:cNvSpPr txBox="1"/>
              <p:nvPr/>
            </p:nvSpPr>
            <p:spPr>
              <a:xfrm>
                <a:off x="3683726" y="3875656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</a:rPr>
                  <a:t>UO-SIX</a:t>
                </a:r>
              </a:p>
            </p:txBody>
          </p:sp>
          <p:cxnSp>
            <p:nvCxnSpPr>
              <p:cNvPr id="8" name="Conector de Seta Reta 7">
                <a:extLst>
                  <a:ext uri="{FF2B5EF4-FFF2-40B4-BE49-F238E27FC236}">
                    <a16:creationId xmlns:a16="http://schemas.microsoft.com/office/drawing/2014/main" id="{E139C1FD-B2C7-4D99-9C84-20D498C14DFA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 flipH="1">
                <a:off x="4110446" y="4244988"/>
                <a:ext cx="2244" cy="2486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1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661851"/>
            <a:ext cx="11027955" cy="553429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Retroativos (dez/2002 -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A partir das  características físico-químicas do óleo e gás de xisto da corrente UO SIX, de dezembro/2012, foram recalculado os preços de referência retroativos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B7EA5E-3776-46A8-8902-DAD8EF1F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77" y="2204697"/>
            <a:ext cx="7564845" cy="44355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86CE0FB-5AE7-4077-BB81-3D36FA95F22D}"/>
              </a:ext>
            </a:extLst>
          </p:cNvPr>
          <p:cNvSpPr txBox="1"/>
          <p:nvPr/>
        </p:nvSpPr>
        <p:spPr>
          <a:xfrm>
            <a:off x="333829" y="2554514"/>
            <a:ext cx="4093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A35201-C2FF-4B11-9D23-EF35EF47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8"/>
            <a:ext cx="9504000" cy="547200"/>
          </a:xfrm>
        </p:spPr>
        <p:txBody>
          <a:bodyPr/>
          <a:lstStyle/>
          <a:p>
            <a:r>
              <a:rPr lang="pt-BR" b="1" dirty="0"/>
              <a:t>MINUTA DO ACORDO (V)</a:t>
            </a:r>
          </a:p>
        </p:txBody>
      </p:sp>
    </p:spTree>
    <p:extLst>
      <p:ext uri="{BB962C8B-B14F-4D97-AF65-F5344CB8AC3E}">
        <p14:creationId xmlns:p14="http://schemas.microsoft.com/office/powerpoint/2010/main" val="62960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9" y="897399"/>
            <a:ext cx="9657319" cy="523633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Retroativos (dez/2002 - </a:t>
            </a:r>
            <a:r>
              <a:rPr lang="pt-BR" sz="2000" b="1" spc="-1" dirty="0" err="1">
                <a:solidFill>
                  <a:srgbClr val="2E75B6"/>
                </a:solidFill>
              </a:rPr>
              <a:t>nov</a:t>
            </a:r>
            <a:r>
              <a:rPr lang="pt-BR" sz="2000" b="1" spc="-1" dirty="0">
                <a:solidFill>
                  <a:srgbClr val="2E75B6"/>
                </a:solidFill>
              </a:rPr>
              <a:t>/2012)</a:t>
            </a:r>
          </a:p>
          <a:p>
            <a:pPr marL="0" lvl="0" indent="0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 o recálculo dos preços de referência, foram apurados novos valores para a produção e consequentemente os royalties devidos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Parâmetros de cálculo: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Período: dezembro/2002 a novembro/2012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Alíquota: 10%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Preço de Referência: PEV da corrente UO SIX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Valor: R$ 156 milhões (principal) + juros e multa mora (PANP 234/2003)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CC4D303-1B76-469A-B09D-DF460A030942}"/>
              </a:ext>
            </a:extLst>
          </p:cNvPr>
          <p:cNvGrpSpPr/>
          <p:nvPr/>
        </p:nvGrpSpPr>
        <p:grpSpPr>
          <a:xfrm>
            <a:off x="9003589" y="4190416"/>
            <a:ext cx="2972484" cy="1169551"/>
            <a:chOff x="9135291" y="4109140"/>
            <a:chExt cx="2972484" cy="1169551"/>
          </a:xfrm>
        </p:grpSpPr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DBB08662-D2BF-4999-BFA0-2AE35B5699D5}"/>
                </a:ext>
              </a:extLst>
            </p:cNvPr>
            <p:cNvSpPr/>
            <p:nvPr/>
          </p:nvSpPr>
          <p:spPr>
            <a:xfrm>
              <a:off x="9135291" y="4467493"/>
              <a:ext cx="923109" cy="45284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C37B49F-DED6-45AD-AB91-F7B10E31CCF7}"/>
                </a:ext>
              </a:extLst>
            </p:cNvPr>
            <p:cNvSpPr txBox="1"/>
            <p:nvPr/>
          </p:nvSpPr>
          <p:spPr>
            <a:xfrm>
              <a:off x="10127040" y="4109140"/>
              <a:ext cx="19807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Valor a ser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distribuído aos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beneficiários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751E1AEA-7DE1-4EBD-8EC4-AD484AB2808C}"/>
              </a:ext>
            </a:extLst>
          </p:cNvPr>
          <p:cNvSpPr txBox="1">
            <a:spLocks/>
          </p:cNvSpPr>
          <p:nvPr/>
        </p:nvSpPr>
        <p:spPr>
          <a:xfrm>
            <a:off x="0" y="-3508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(VI)</a:t>
            </a:r>
          </a:p>
        </p:txBody>
      </p:sp>
    </p:spTree>
    <p:extLst>
      <p:ext uri="{BB962C8B-B14F-4D97-AF65-F5344CB8AC3E}">
        <p14:creationId xmlns:p14="http://schemas.microsoft.com/office/powerpoint/2010/main" val="98950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00" y="793920"/>
            <a:ext cx="9504000" cy="48600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Royalties adicionais de 5% (dez/12-atual)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Cobrança adicional de 5% sobre os royalties recolhidos desde dezembro/2012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Parâmetros: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Período: dezembro/2012 até assinatura do Acordo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Alíquota: adicional de 5%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Preço de Referência: publicado pela ANP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Valor: R$ 78 milhões (principal*) + juros e multa mora (PANP 234/2003)</a:t>
            </a:r>
          </a:p>
          <a:p>
            <a:pPr marL="0" lvl="1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537A9A9-78C3-477F-9026-7101F236267E}"/>
              </a:ext>
            </a:extLst>
          </p:cNvPr>
          <p:cNvGrpSpPr/>
          <p:nvPr/>
        </p:nvGrpSpPr>
        <p:grpSpPr>
          <a:xfrm>
            <a:off x="8971596" y="4216542"/>
            <a:ext cx="2972484" cy="1169551"/>
            <a:chOff x="9135291" y="4109140"/>
            <a:chExt cx="2972484" cy="1169551"/>
          </a:xfrm>
        </p:grpSpPr>
        <p:sp>
          <p:nvSpPr>
            <p:cNvPr id="4" name="Seta: para a Direita 3">
              <a:extLst>
                <a:ext uri="{FF2B5EF4-FFF2-40B4-BE49-F238E27FC236}">
                  <a16:creationId xmlns:a16="http://schemas.microsoft.com/office/drawing/2014/main" id="{8FCC89A9-7CBB-4131-A80F-8887D3A28545}"/>
                </a:ext>
              </a:extLst>
            </p:cNvPr>
            <p:cNvSpPr/>
            <p:nvPr/>
          </p:nvSpPr>
          <p:spPr>
            <a:xfrm>
              <a:off x="9135291" y="4467493"/>
              <a:ext cx="923109" cy="45284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70E1C1C-82CB-43D2-9CF6-E35FD8184FA1}"/>
                </a:ext>
              </a:extLst>
            </p:cNvPr>
            <p:cNvSpPr txBox="1"/>
            <p:nvPr/>
          </p:nvSpPr>
          <p:spPr>
            <a:xfrm>
              <a:off x="10127040" y="4109140"/>
              <a:ext cx="198073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Valor a ser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distribuído aos</a:t>
              </a:r>
            </a:p>
            <a:p>
              <a:pPr algn="ctr">
                <a:spcBef>
                  <a:spcPts val="641"/>
                </a:spcBef>
                <a:defRPr/>
              </a:pPr>
              <a:r>
                <a:rPr lang="pt-BR" sz="2000" b="1" spc="-1" dirty="0">
                  <a:solidFill>
                    <a:srgbClr val="2E75B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beneficiários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12564E8-C6A3-412D-8EF7-A8C1102DF9B3}"/>
              </a:ext>
            </a:extLst>
          </p:cNvPr>
          <p:cNvSpPr txBox="1">
            <a:spLocks/>
          </p:cNvSpPr>
          <p:nvPr/>
        </p:nvSpPr>
        <p:spPr>
          <a:xfrm>
            <a:off x="0" y="-3508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(VII)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3B0066E-4516-4860-B5D1-FF852229AF15}"/>
              </a:ext>
            </a:extLst>
          </p:cNvPr>
          <p:cNvSpPr/>
          <p:nvPr/>
        </p:nvSpPr>
        <p:spPr>
          <a:xfrm>
            <a:off x="9813425" y="6550223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400" spc="-1" dirty="0">
                <a:solidFill>
                  <a:srgbClr val="000000"/>
                </a:solidFill>
              </a:rPr>
              <a:t>* Até a produção de </a:t>
            </a:r>
            <a:r>
              <a:rPr lang="pt-BR" sz="1400" spc="-1" dirty="0" err="1">
                <a:solidFill>
                  <a:srgbClr val="000000"/>
                </a:solidFill>
              </a:rPr>
              <a:t>jun</a:t>
            </a:r>
            <a:r>
              <a:rPr lang="pt-BR" sz="1400" spc="-1" dirty="0">
                <a:solidFill>
                  <a:srgbClr val="000000"/>
                </a:solidFill>
              </a:rPr>
              <a:t>/2021</a:t>
            </a:r>
          </a:p>
        </p:txBody>
      </p:sp>
    </p:spTree>
    <p:extLst>
      <p:ext uri="{BB962C8B-B14F-4D97-AF65-F5344CB8AC3E}">
        <p14:creationId xmlns:p14="http://schemas.microsoft.com/office/powerpoint/2010/main" val="211666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96A7B8E-8B48-4B86-907F-7AAD5F8ADAE8}"/>
              </a:ext>
            </a:extLst>
          </p:cNvPr>
          <p:cNvSpPr txBox="1">
            <a:spLocks/>
          </p:cNvSpPr>
          <p:nvPr/>
        </p:nvSpPr>
        <p:spPr>
          <a:xfrm>
            <a:off x="0" y="-3508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(VIII)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5088220E-F349-4DB7-AADB-D1D8A3BE4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14987"/>
              </p:ext>
            </p:extLst>
          </p:nvPr>
        </p:nvGraphicFramePr>
        <p:xfrm>
          <a:off x="78378" y="1745827"/>
          <a:ext cx="11956868" cy="374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3">
                  <a:extLst>
                    <a:ext uri="{9D8B030D-6E8A-4147-A177-3AD203B41FA5}">
                      <a16:colId xmlns:a16="http://schemas.microsoft.com/office/drawing/2014/main" val="667233690"/>
                    </a:ext>
                  </a:extLst>
                </a:gridCol>
                <a:gridCol w="915368">
                  <a:extLst>
                    <a:ext uri="{9D8B030D-6E8A-4147-A177-3AD203B41FA5}">
                      <a16:colId xmlns:a16="http://schemas.microsoft.com/office/drawing/2014/main" val="2243776419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2763953118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3540734861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1830868629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462492581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2708027971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3673800261"/>
                    </a:ext>
                  </a:extLst>
                </a:gridCol>
                <a:gridCol w="1328541">
                  <a:extLst>
                    <a:ext uri="{9D8B030D-6E8A-4147-A177-3AD203B41FA5}">
                      <a16:colId xmlns:a16="http://schemas.microsoft.com/office/drawing/2014/main" val="2279631346"/>
                    </a:ext>
                  </a:extLst>
                </a:gridCol>
              </a:tblGrid>
              <a:tr h="7857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(R$ milhões)</a:t>
                      </a:r>
                      <a:endParaRPr lang="pt-BR" sz="26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CONTROVÉRSIA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ACORDO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476020"/>
                  </a:ext>
                </a:extLst>
              </a:tr>
              <a:tr h="974266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Principal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Principal + juros/multa*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Estado</a:t>
                      </a:r>
                    </a:p>
                    <a:p>
                      <a:pPr algn="ctr"/>
                      <a:r>
                        <a:rPr lang="pt-BR" sz="1600" b="1" dirty="0"/>
                        <a:t>Paraná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São Mateus do Sul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Principal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Principal + juros/multa*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Estado</a:t>
                      </a:r>
                    </a:p>
                    <a:p>
                      <a:pPr algn="ctr"/>
                      <a:r>
                        <a:rPr lang="pt-BR" sz="1600" b="1" dirty="0"/>
                        <a:t>Paraná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São Mateus do Sul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21144"/>
                  </a:ext>
                </a:extLst>
              </a:tr>
              <a:tr h="112714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Royalties retroativos (10%)</a:t>
                      </a:r>
                    </a:p>
                    <a:p>
                      <a:pPr algn="ctr"/>
                      <a:r>
                        <a:rPr lang="pt-BR" sz="1600" b="1" dirty="0"/>
                        <a:t>Dez/02—</a:t>
                      </a:r>
                      <a:r>
                        <a:rPr lang="pt-BR" sz="1600" b="1" dirty="0" err="1"/>
                        <a:t>nov</a:t>
                      </a:r>
                      <a:r>
                        <a:rPr lang="pt-BR" sz="1600" b="1" dirty="0"/>
                        <a:t>/12 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211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504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309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88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157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373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228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65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16997080"/>
                  </a:ext>
                </a:extLst>
              </a:tr>
              <a:tr h="854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Royalties adicionais (5%)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Dez/12 – atual**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78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117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61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18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78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/>
                        <a:t>117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61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18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0829157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8389BE82-6CAD-4C30-BF5F-F37BEDD8DE3C}"/>
              </a:ext>
            </a:extLst>
          </p:cNvPr>
          <p:cNvSpPr/>
          <p:nvPr/>
        </p:nvSpPr>
        <p:spPr>
          <a:xfrm>
            <a:off x="156756" y="1022552"/>
            <a:ext cx="11739153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641"/>
              </a:spcBef>
            </a:pPr>
            <a:r>
              <a:rPr lang="pt-BR" sz="2000" b="1" spc="-1" dirty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Resumo dos valores devidos de royalties e distribuídos aos beneficiários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3C42C0-C766-41EB-BE0B-0D8A8CFE957A}"/>
              </a:ext>
            </a:extLst>
          </p:cNvPr>
          <p:cNvSpPr txBox="1"/>
          <p:nvPr/>
        </p:nvSpPr>
        <p:spPr>
          <a:xfrm>
            <a:off x="156756" y="5487940"/>
            <a:ext cx="227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* Atualizado até set/2021; </a:t>
            </a:r>
          </a:p>
          <a:p>
            <a:r>
              <a:rPr lang="pt-BR" sz="1400" dirty="0"/>
              <a:t>**Até produção de </a:t>
            </a:r>
            <a:r>
              <a:rPr lang="pt-BR" sz="1400" dirty="0" err="1"/>
              <a:t>jun</a:t>
            </a:r>
            <a:r>
              <a:rPr lang="pt-BR" sz="1400" dirty="0"/>
              <a:t>/2021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BA0AEC3-DEB1-47EE-9AF3-6AEAFE2FB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55228"/>
              </p:ext>
            </p:extLst>
          </p:nvPr>
        </p:nvGraphicFramePr>
        <p:xfrm>
          <a:off x="9395579" y="5487940"/>
          <a:ext cx="2639664" cy="65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32">
                  <a:extLst>
                    <a:ext uri="{9D8B030D-6E8A-4147-A177-3AD203B41FA5}">
                      <a16:colId xmlns:a16="http://schemas.microsoft.com/office/drawing/2014/main" val="1307464161"/>
                    </a:ext>
                  </a:extLst>
                </a:gridCol>
                <a:gridCol w="1319832">
                  <a:extLst>
                    <a:ext uri="{9D8B030D-6E8A-4147-A177-3AD203B41FA5}">
                      <a16:colId xmlns:a16="http://schemas.microsoft.com/office/drawing/2014/main" val="1732009785"/>
                    </a:ext>
                  </a:extLst>
                </a:gridCol>
              </a:tblGrid>
              <a:tr h="658401"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290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83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52585943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F438A16-92DA-4173-AB4D-AA7AE56E6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77399"/>
              </p:ext>
            </p:extLst>
          </p:nvPr>
        </p:nvGraphicFramePr>
        <p:xfrm>
          <a:off x="9395579" y="6155050"/>
          <a:ext cx="2639664" cy="65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32">
                  <a:extLst>
                    <a:ext uri="{9D8B030D-6E8A-4147-A177-3AD203B41FA5}">
                      <a16:colId xmlns:a16="http://schemas.microsoft.com/office/drawing/2014/main" val="1307464161"/>
                    </a:ext>
                  </a:extLst>
                </a:gridCol>
                <a:gridCol w="1319832">
                  <a:extLst>
                    <a:ext uri="{9D8B030D-6E8A-4147-A177-3AD203B41FA5}">
                      <a16:colId xmlns:a16="http://schemas.microsoft.com/office/drawing/2014/main" val="1732009785"/>
                    </a:ext>
                  </a:extLst>
                </a:gridCol>
              </a:tblGrid>
              <a:tr h="658401"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4,8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/>
                        <a:t>1,4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5258594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136948-82F9-4011-8A25-A71AFBE751C6}"/>
              </a:ext>
            </a:extLst>
          </p:cNvPr>
          <p:cNvSpPr txBox="1"/>
          <p:nvPr/>
        </p:nvSpPr>
        <p:spPr>
          <a:xfrm>
            <a:off x="8341897" y="5620708"/>
            <a:ext cx="974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TOTAL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670CB5-8546-4B1E-B41C-2DE12A546EAD}"/>
              </a:ext>
            </a:extLst>
          </p:cNvPr>
          <p:cNvSpPr txBox="1"/>
          <p:nvPr/>
        </p:nvSpPr>
        <p:spPr>
          <a:xfrm>
            <a:off x="7339310" y="6228410"/>
            <a:ext cx="205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PARCELA (60X)</a:t>
            </a:r>
          </a:p>
        </p:txBody>
      </p:sp>
    </p:spTree>
    <p:extLst>
      <p:ext uri="{BB962C8B-B14F-4D97-AF65-F5344CB8AC3E}">
        <p14:creationId xmlns:p14="http://schemas.microsoft.com/office/powerpoint/2010/main" val="349452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MINUTA DO ACORDO (IX)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0" y="836440"/>
            <a:ext cx="11243040" cy="486000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Encargos de Inscrição na Dívida Ativa</a:t>
            </a: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Encargos legais correspondem a 20% do valor atualizado do débito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Recálculo dos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retroativos = R$ 373 milhões* </a:t>
            </a:r>
            <a:r>
              <a:rPr lang="pt-BR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000" spc="-1" dirty="0">
                <a:solidFill>
                  <a:srgbClr val="000000"/>
                </a:solidFill>
              </a:rPr>
              <a:t> 20% = </a:t>
            </a:r>
            <a:r>
              <a:rPr lang="pt-BR" sz="2000" b="1" spc="-1" dirty="0">
                <a:solidFill>
                  <a:srgbClr val="000000"/>
                </a:solidFill>
              </a:rPr>
              <a:t>R$ 74 milhões</a:t>
            </a: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Multa administrativa ANP</a:t>
            </a:r>
          </a:p>
          <a:p>
            <a:pPr marL="342900" lvl="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Considerando que:</a:t>
            </a:r>
          </a:p>
          <a:p>
            <a:pPr marL="800100" lvl="1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800" spc="-1" dirty="0">
                <a:solidFill>
                  <a:srgbClr val="000000"/>
                </a:solidFill>
              </a:rPr>
              <a:t>Multa administrativa está diretamente relacionado com o Auto de Infração da cobrança dos royalties retroativos;</a:t>
            </a:r>
          </a:p>
          <a:p>
            <a:pPr marL="800100" lvl="1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800" spc="-1" dirty="0">
                <a:solidFill>
                  <a:srgbClr val="000000"/>
                </a:solidFill>
              </a:rPr>
              <a:t>Recálculo o valor dos </a:t>
            </a:r>
            <a:r>
              <a:rPr lang="pt-BR" sz="1800" i="1" spc="-1" dirty="0">
                <a:solidFill>
                  <a:srgbClr val="000000"/>
                </a:solidFill>
              </a:rPr>
              <a:t>royalties</a:t>
            </a:r>
            <a:r>
              <a:rPr lang="pt-BR" sz="1800" spc="-1" dirty="0">
                <a:solidFill>
                  <a:srgbClr val="000000"/>
                </a:solidFill>
              </a:rPr>
              <a:t> retroativos;</a:t>
            </a:r>
          </a:p>
          <a:p>
            <a:pPr marL="800100" lvl="1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800" spc="-1" dirty="0">
                <a:solidFill>
                  <a:srgbClr val="000000"/>
                </a:solidFill>
              </a:rPr>
              <a:t>Valor da multa administrativa não é distribuídos aos beneficiários;</a:t>
            </a:r>
            <a:r>
              <a:rPr lang="pt-BR" sz="2000" spc="-1" dirty="0">
                <a:solidFill>
                  <a:srgbClr val="000000"/>
                </a:solidFill>
              </a:rPr>
              <a:t> 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just"/>
            <a:r>
              <a:rPr lang="pt-BR" sz="2000" spc="-1" dirty="0">
                <a:solidFill>
                  <a:srgbClr val="000000"/>
                </a:solidFill>
              </a:rPr>
              <a:t>No âmbito do acordo, valor da multa não seria inserido no montante a ser pago pela Petrobras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252FE3-2362-4447-9DC1-B837EA1D5FE0}"/>
              </a:ext>
            </a:extLst>
          </p:cNvPr>
          <p:cNvSpPr/>
          <p:nvPr/>
        </p:nvSpPr>
        <p:spPr>
          <a:xfrm>
            <a:off x="10200853" y="6550223"/>
            <a:ext cx="1865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41"/>
              </a:spcBef>
              <a:buClr>
                <a:srgbClr val="2E75B6"/>
              </a:buClr>
              <a:defRPr/>
            </a:pPr>
            <a:r>
              <a:rPr lang="pt-BR" sz="1400" spc="-1" dirty="0">
                <a:solidFill>
                  <a:srgbClr val="000000"/>
                </a:solidFill>
              </a:rPr>
              <a:t>* Atualizado até set/21</a:t>
            </a:r>
          </a:p>
        </p:txBody>
      </p:sp>
    </p:spTree>
    <p:extLst>
      <p:ext uri="{BB962C8B-B14F-4D97-AF65-F5344CB8AC3E}">
        <p14:creationId xmlns:p14="http://schemas.microsoft.com/office/powerpoint/2010/main" val="68733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11" y="999000"/>
            <a:ext cx="10983189" cy="486000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Minuta do Contrato de Concessão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Lei do Petróleo (Art. 23) determina que que as atividades de E&amp;P de petróleo e gás natural serão exercidas mediante contrato de concessão;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Assinatura do Contrato de Concessão de forma concomitante com o Acordo;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Foi utilizado como parâmetro o Contrato da Rodada Zero com os aprimoramentos do contrato mais recentes (17ª Rodada).</a:t>
            </a: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</a:pP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3242B47-51EE-4666-B72E-332FAC508E6B}"/>
              </a:ext>
            </a:extLst>
          </p:cNvPr>
          <p:cNvSpPr txBox="1">
            <a:spLocks/>
          </p:cNvSpPr>
          <p:nvPr/>
        </p:nvSpPr>
        <p:spPr>
          <a:xfrm>
            <a:off x="0" y="-3508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(X)</a:t>
            </a:r>
          </a:p>
        </p:txBody>
      </p:sp>
    </p:spTree>
    <p:extLst>
      <p:ext uri="{BB962C8B-B14F-4D97-AF65-F5344CB8AC3E}">
        <p14:creationId xmlns:p14="http://schemas.microsoft.com/office/powerpoint/2010/main" val="240775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05" y="743120"/>
            <a:ext cx="11755235" cy="57389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Minuta do Contrato de Concessão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Objeto: </a:t>
            </a:r>
          </a:p>
          <a:p>
            <a:pPr mar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	Operações de Exploração e Produção de Petróleo e Gás proveniente de Xisto </a:t>
            </a: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Prazo: </a:t>
            </a:r>
          </a:p>
          <a:p>
            <a:pPr marL="0" lvl="1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	27 (vinte e sete) anos.</a:t>
            </a:r>
          </a:p>
          <a:p>
            <a:pPr marL="457200" lvl="1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Alíquota de Royalties: </a:t>
            </a:r>
          </a:p>
          <a:p>
            <a:pPr marL="0" lvl="1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	5% (cinco por cento)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</a:pP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4B4BB2E-617A-4F7D-B3E7-5A68FA20EEED}"/>
              </a:ext>
            </a:extLst>
          </p:cNvPr>
          <p:cNvSpPr txBox="1">
            <a:spLocks/>
          </p:cNvSpPr>
          <p:nvPr/>
        </p:nvSpPr>
        <p:spPr>
          <a:xfrm>
            <a:off x="0" y="-3508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(XI)</a:t>
            </a:r>
          </a:p>
        </p:txBody>
      </p:sp>
    </p:spTree>
    <p:extLst>
      <p:ext uri="{BB962C8B-B14F-4D97-AF65-F5344CB8AC3E}">
        <p14:creationId xmlns:p14="http://schemas.microsoft.com/office/powerpoint/2010/main" val="301956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2" y="696686"/>
            <a:ext cx="11602777" cy="6049554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Alíquota de Royalties</a:t>
            </a:r>
          </a:p>
          <a:p>
            <a:pPr marL="914400" lvl="2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2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i="1" spc="-1" dirty="0">
              <a:solidFill>
                <a:srgbClr val="000000"/>
              </a:solidFill>
            </a:endParaRPr>
          </a:p>
          <a:p>
            <a:pPr marL="357188" lvl="2" indent="20638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r>
              <a:rPr lang="pt-BR" i="1" spc="-1" dirty="0">
                <a:solidFill>
                  <a:srgbClr val="000000"/>
                </a:solidFill>
              </a:rPr>
              <a:t>Lei 9.478/97</a:t>
            </a:r>
          </a:p>
          <a:p>
            <a:pPr marL="357188" lvl="2" indent="20638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i="1" spc="-1" dirty="0">
              <a:solidFill>
                <a:srgbClr val="000000"/>
              </a:solidFill>
            </a:endParaRPr>
          </a:p>
          <a:p>
            <a:pPr marL="357188" lvl="2" indent="20638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r>
              <a:rPr lang="pt-BR" i="1" spc="-1" dirty="0">
                <a:solidFill>
                  <a:srgbClr val="000000"/>
                </a:solidFill>
              </a:rPr>
              <a:t>Art. 47. Os royalties serão pagos mensalmente, em moeda nacional, a partir da data de início da produção comercial de cada campo, em montante correspondente a dez por cento da produção de petróleo ou gás natural.</a:t>
            </a:r>
          </a:p>
          <a:p>
            <a:pPr marL="357188" lvl="2" indent="20638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endParaRPr lang="pt-BR" i="1" spc="-1" dirty="0">
              <a:solidFill>
                <a:srgbClr val="000000"/>
              </a:solidFill>
            </a:endParaRPr>
          </a:p>
          <a:p>
            <a:pPr marL="357188" lvl="2" indent="20638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buNone/>
              <a:defRPr/>
            </a:pPr>
            <a:r>
              <a:rPr lang="pt-BR" i="1" spc="-1" dirty="0">
                <a:solidFill>
                  <a:srgbClr val="000000"/>
                </a:solidFill>
              </a:rPr>
              <a:t>§ 1º Tendo em conta os </a:t>
            </a:r>
            <a:r>
              <a:rPr lang="pt-BR" b="1" i="1" spc="-1" dirty="0">
                <a:solidFill>
                  <a:srgbClr val="000000"/>
                </a:solidFill>
              </a:rPr>
              <a:t>riscos geológicos, as expectativas de produção e outros fatores pertinentes</a:t>
            </a:r>
            <a:r>
              <a:rPr lang="pt-BR" i="1" spc="-1" dirty="0">
                <a:solidFill>
                  <a:srgbClr val="000000"/>
                </a:solidFill>
              </a:rPr>
              <a:t>, a ANP poderá prever, no edital de licitação correspondente, a redução do valor dos royalties estabelecido no caput deste artigo para um montante correspondente a, </a:t>
            </a:r>
            <a:r>
              <a:rPr lang="pt-BR" b="1" i="1" spc="-1" dirty="0">
                <a:solidFill>
                  <a:srgbClr val="000000"/>
                </a:solidFill>
              </a:rPr>
              <a:t>no mínimo, cinco por cento da produção.</a:t>
            </a:r>
          </a:p>
          <a:p>
            <a:pPr marL="914400" lvl="2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pc="-1" dirty="0">
              <a:solidFill>
                <a:srgbClr val="00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</a:pP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E56780-A4EE-4E2B-BAF7-9DF5ACD47D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(XII)</a:t>
            </a:r>
          </a:p>
        </p:txBody>
      </p:sp>
    </p:spTree>
    <p:extLst>
      <p:ext uri="{BB962C8B-B14F-4D97-AF65-F5344CB8AC3E}">
        <p14:creationId xmlns:p14="http://schemas.microsoft.com/office/powerpoint/2010/main" val="894261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2" y="722800"/>
            <a:ext cx="11846675" cy="602344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Alíquota de Royalties</a:t>
            </a: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 produção do óleo e gás objeto deste contrato provém de uma acumulação não convencional (Xisto, ou folhelho </a:t>
            </a:r>
            <a:r>
              <a:rPr lang="pt-BR" sz="2000" spc="-1" dirty="0" err="1">
                <a:solidFill>
                  <a:srgbClr val="000000"/>
                </a:solidFill>
              </a:rPr>
              <a:t>pirobetuminoso</a:t>
            </a:r>
            <a:r>
              <a:rPr lang="pt-BR" sz="2000" spc="-1" dirty="0">
                <a:solidFill>
                  <a:srgbClr val="000000"/>
                </a:solidFill>
              </a:rPr>
              <a:t>);</a:t>
            </a: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O processo da lavra envolve tecnologia avançada e de maiores custos operacionais;</a:t>
            </a: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914400" lvl="2" indent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buNone/>
              <a:defRPr/>
            </a:pPr>
            <a:endParaRPr lang="pt-BR" spc="-1" dirty="0">
              <a:solidFill>
                <a:srgbClr val="00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</a:pP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E56780-A4EE-4E2B-BAF7-9DF5ACD47D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(XIII)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05A0DC-720E-442E-B434-AD7A3AC3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84" y="3142042"/>
            <a:ext cx="5659423" cy="36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>
            <a:normAutofit/>
          </a:bodyPr>
          <a:lstStyle/>
          <a:p>
            <a:r>
              <a:rPr lang="pt-BR" b="1" dirty="0"/>
              <a:t>CONTRIBUIÇÕES RECEBIDAS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Consulta Pública</a:t>
            </a:r>
          </a:p>
          <a:p>
            <a:pPr mar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De 25 de outubro a 8 de novembro de 2021</a:t>
            </a: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Contribuições Recebidas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spc="-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37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Contribuições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2E75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spc="-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14 Manifestantes</a:t>
            </a: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imagem">
            <a:extLst>
              <a:ext uri="{FF2B5EF4-FFF2-40B4-BE49-F238E27FC236}">
                <a16:creationId xmlns:a16="http://schemas.microsoft.com/office/drawing/2014/main" id="{3C811DAD-93A5-4B05-BAD7-B245D20C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71" y="1901850"/>
            <a:ext cx="43910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11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2" y="722800"/>
            <a:ext cx="11846675" cy="602344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Alíquota de Royalties</a:t>
            </a: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Programa REATE definiu como objetivo estratégico:</a:t>
            </a:r>
          </a:p>
          <a:p>
            <a:pPr marL="727075" lvl="5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revitalizar as atividades de E&amp;P em áreas terrestres;</a:t>
            </a:r>
          </a:p>
          <a:p>
            <a:pPr marL="727075" lvl="5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estimular o desenvolvimento local e regional;</a:t>
            </a:r>
          </a:p>
          <a:p>
            <a:pPr marL="727075" lvl="5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aumentar a competitividade da indústria petrolífera </a:t>
            </a:r>
            <a:r>
              <a:rPr lang="pt-BR" sz="2000" i="1" spc="-1" dirty="0" err="1">
                <a:solidFill>
                  <a:srgbClr val="000000"/>
                </a:solidFill>
              </a:rPr>
              <a:t>onshore</a:t>
            </a:r>
            <a:r>
              <a:rPr lang="pt-BR" sz="2000" spc="-1" dirty="0">
                <a:solidFill>
                  <a:srgbClr val="000000"/>
                </a:solidFill>
              </a:rPr>
              <a:t> nacional; e</a:t>
            </a:r>
          </a:p>
          <a:p>
            <a:pPr marL="727075" lvl="5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adequar os percentuais de </a:t>
            </a:r>
            <a:r>
              <a:rPr lang="pt-BR" sz="2000" i="1" spc="-1" dirty="0">
                <a:solidFill>
                  <a:srgbClr val="000000"/>
                </a:solidFill>
              </a:rPr>
              <a:t>royalties </a:t>
            </a:r>
            <a:r>
              <a:rPr lang="pt-BR" sz="2000" spc="-1" dirty="0">
                <a:solidFill>
                  <a:srgbClr val="000000"/>
                </a:solidFill>
              </a:rPr>
              <a:t>de novos contratos aos ambientes de elevado risco exploratório e baixo potencial petrolífero;</a:t>
            </a:r>
          </a:p>
          <a:p>
            <a:pPr marL="727075" lvl="5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 produção da UO-SIX é baixa comparada aos principais campos produtores de petróleo e gás natural do país;</a:t>
            </a: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269875" lvl="3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os blocos em oferta na bacia do Paraná no Edital do Segundo Ciclo de Oferta Permanente estão sendo licitados com alíquota de </a:t>
            </a:r>
            <a:r>
              <a:rPr lang="pt-BR" sz="2000" i="1" spc="-1" dirty="0">
                <a:solidFill>
                  <a:srgbClr val="000000"/>
                </a:solidFill>
              </a:rPr>
              <a:t>royalties</a:t>
            </a:r>
            <a:r>
              <a:rPr lang="pt-BR" sz="2000" spc="-1" dirty="0">
                <a:solidFill>
                  <a:srgbClr val="000000"/>
                </a:solidFill>
              </a:rPr>
              <a:t> de 5%.</a:t>
            </a:r>
          </a:p>
          <a:p>
            <a:pPr lvl="2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pc="-1" dirty="0">
              <a:solidFill>
                <a:srgbClr val="00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algn="just">
              <a:buClr>
                <a:schemeClr val="tx1"/>
              </a:buClr>
            </a:pPr>
            <a:endParaRPr lang="pt-BR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E56780-A4EE-4E2B-BAF7-9DF5ACD47D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 dirty="0"/>
              <a:t>MINUTA DO ACORDO (XIV)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4F4352-16D4-46D0-A203-4AFBA0C2B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86" y="1226934"/>
            <a:ext cx="1384735" cy="1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Próximas Etapas</a:t>
            </a:r>
          </a:p>
        </p:txBody>
      </p:sp>
    </p:spTree>
    <p:extLst>
      <p:ext uri="{BB962C8B-B14F-4D97-AF65-F5344CB8AC3E}">
        <p14:creationId xmlns:p14="http://schemas.microsoft.com/office/powerpoint/2010/main" val="4279410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1D308A2-77FC-4803-89B9-2CEDEC650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157781"/>
              </p:ext>
            </p:extLst>
          </p:nvPr>
        </p:nvGraphicFramePr>
        <p:xfrm>
          <a:off x="695220" y="722811"/>
          <a:ext cx="10888645" cy="613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03427A9-CA2C-4C8D-90A3-10AA8A91AE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PRÓXIMAS ETAPAS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23870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63D9BA5-286B-44C8-86A5-F165E155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245515-6F0F-420B-9EEB-99998026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82" y="-12515"/>
            <a:ext cx="9970374" cy="6900204"/>
          </a:xfrm>
          <a:prstGeom prst="rect">
            <a:avLst/>
          </a:prstGeom>
        </p:spPr>
      </p:pic>
      <p:pic>
        <p:nvPicPr>
          <p:cNvPr id="6" name="Imagem 5" descr="Vale com rio e montanha&#10;&#10;Descrição gerada automaticamente">
            <a:extLst>
              <a:ext uri="{FF2B5EF4-FFF2-40B4-BE49-F238E27FC236}">
                <a16:creationId xmlns:a16="http://schemas.microsoft.com/office/drawing/2014/main" id="{E2FE72A8-8FFF-473B-8637-5DE0F0E9D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75" r="-9936" b="-175"/>
          <a:stretch/>
        </p:blipFill>
        <p:spPr>
          <a:xfrm>
            <a:off x="-23226" y="-13778"/>
            <a:ext cx="6799571" cy="690146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FF4097B-2B31-4882-B656-2A0405FEFF86}"/>
              </a:ext>
            </a:extLst>
          </p:cNvPr>
          <p:cNvSpPr txBox="1">
            <a:spLocks/>
          </p:cNvSpPr>
          <p:nvPr/>
        </p:nvSpPr>
        <p:spPr>
          <a:xfrm>
            <a:off x="1524000" y="588466"/>
            <a:ext cx="9144000" cy="281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E75B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55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Audiência Pública nº 20/2021</a:t>
            </a: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3F57F42-1CD1-44D1-94D8-8901F905574E}"/>
              </a:ext>
            </a:extLst>
          </p:cNvPr>
          <p:cNvSpPr txBox="1">
            <a:spLocks/>
          </p:cNvSpPr>
          <p:nvPr/>
        </p:nvSpPr>
        <p:spPr>
          <a:xfrm>
            <a:off x="2469367" y="4451519"/>
            <a:ext cx="7253266" cy="1580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</a:rPr>
              <a:t>Thiago Neves de Campos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Superintendente de Participações Governamentais</a:t>
            </a:r>
          </a:p>
          <a:p>
            <a:pPr marL="0" indent="0" algn="ctr">
              <a:buNone/>
            </a:pP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ED56EE-6678-4057-AC2B-B3B11DF0B3E8}"/>
              </a:ext>
            </a:extLst>
          </p:cNvPr>
          <p:cNvSpPr/>
          <p:nvPr/>
        </p:nvSpPr>
        <p:spPr>
          <a:xfrm>
            <a:off x="4296180" y="2982534"/>
            <a:ext cx="35996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 de novembro de 2021</a:t>
            </a:r>
          </a:p>
        </p:txBody>
      </p:sp>
    </p:spTree>
    <p:extLst>
      <p:ext uri="{BB962C8B-B14F-4D97-AF65-F5344CB8AC3E}">
        <p14:creationId xmlns:p14="http://schemas.microsoft.com/office/powerpoint/2010/main" val="209224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0" y="-14400"/>
            <a:ext cx="9504000" cy="547200"/>
          </a:xfrm>
        </p:spPr>
        <p:txBody>
          <a:bodyPr/>
          <a:lstStyle/>
          <a:p>
            <a:r>
              <a:rPr lang="pt-BR" b="1" dirty="0"/>
              <a:t>ROTEIRO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20" y="1342560"/>
            <a:ext cx="9820640" cy="4860000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Apuração e distribuição de royalties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Histórico 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da controvérsia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 Minuta do Acordo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Próximas Etapas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348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80" y="2070319"/>
            <a:ext cx="7560000" cy="2185200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Apuração e distribuição de royalties</a:t>
            </a:r>
          </a:p>
        </p:txBody>
      </p:sp>
    </p:spTree>
    <p:extLst>
      <p:ext uri="{BB962C8B-B14F-4D97-AF65-F5344CB8AC3E}">
        <p14:creationId xmlns:p14="http://schemas.microsoft.com/office/powerpoint/2010/main" val="8728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APURAÇÃO DE ROYALTIES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60" y="1180000"/>
            <a:ext cx="9851120" cy="486000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O que são os royalties?</a:t>
            </a:r>
          </a:p>
          <a:p>
            <a:pPr marL="0" lv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r>
              <a:rPr lang="pt-BR" sz="2000" spc="-1" dirty="0">
                <a:solidFill>
                  <a:srgbClr val="000000"/>
                </a:solidFill>
              </a:rPr>
              <a:t>Os royalties são uma compensação financeira devida pelas empresas com produção de petróleo e gás natural no Brasil.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70AD4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indent="0" algn="just">
              <a:lnSpc>
                <a:spcPct val="100000"/>
              </a:lnSpc>
              <a:spcBef>
                <a:spcPts val="641"/>
              </a:spcBef>
              <a:buNone/>
              <a:defRPr/>
            </a:pPr>
            <a:endParaRPr lang="pt-BR" sz="2000" b="1" spc="-1" dirty="0">
              <a:solidFill>
                <a:srgbClr val="2E75B6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spc="-1" dirty="0">
                <a:solidFill>
                  <a:srgbClr val="2E75B6"/>
                </a:solidFill>
              </a:rPr>
              <a:t>Apuração :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Apuração mensal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Alíquota: 5% a 10%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spc="-1" dirty="0">
                <a:solidFill>
                  <a:srgbClr val="000000"/>
                </a:solidFill>
              </a:rPr>
              <a:t>Distribuição: União / Estados / Municípios / Fundo Especial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rgbClr val="2E75B6"/>
              </a:buClr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APURAÇÃO DE ROYALTIES (II)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720" y="2136468"/>
            <a:ext cx="5886578" cy="463009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u="sng" spc="-1" dirty="0">
              <a:solidFill>
                <a:srgbClr val="2E75B6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u="sng" spc="-1" dirty="0">
                <a:solidFill>
                  <a:srgbClr val="2E75B6"/>
                </a:solidFill>
              </a:rPr>
              <a:t>Preço de Referência</a:t>
            </a:r>
            <a:r>
              <a:rPr lang="pt-BR" sz="2000" b="1" spc="-1" dirty="0">
                <a:solidFill>
                  <a:srgbClr val="2E75B6"/>
                </a:solidFill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b="1" spc="-1" dirty="0">
                <a:solidFill>
                  <a:srgbClr val="000000"/>
                </a:solidFill>
              </a:rPr>
              <a:t>Produto não homogêneo </a:t>
            </a:r>
            <a:r>
              <a:rPr lang="pt-BR" sz="2000" spc="-1" dirty="0">
                <a:solidFill>
                  <a:srgbClr val="000000"/>
                </a:solidFill>
              </a:rPr>
              <a:t>→ diferentes óleos são comercializados por preços distintos de acordo com sua qualidade e demanda do mercado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b="1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b="1" spc="-1" dirty="0">
                <a:solidFill>
                  <a:srgbClr val="000000"/>
                </a:solidFill>
              </a:rPr>
              <a:t>Grau API  </a:t>
            </a:r>
            <a:r>
              <a:rPr lang="pt-BR" sz="2000" spc="-1" dirty="0">
                <a:solidFill>
                  <a:srgbClr val="000000"/>
                </a:solidFill>
              </a:rPr>
              <a:t>→ mede a densidade relativa dos óleos</a:t>
            </a: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endParaRPr lang="pt-BR" sz="2000" b="1" spc="-1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641"/>
              </a:spcBef>
              <a:buClr>
                <a:schemeClr val="tx1"/>
              </a:buClr>
              <a:defRPr/>
            </a:pPr>
            <a:r>
              <a:rPr lang="pt-BR" sz="2000" b="1" spc="-1" dirty="0">
                <a:solidFill>
                  <a:srgbClr val="000000"/>
                </a:solidFill>
              </a:rPr>
              <a:t>Ponto Ebulição Verdadeiro (Curva PEV) </a:t>
            </a:r>
            <a:r>
              <a:rPr lang="pt-BR" sz="2000" spc="-1" dirty="0">
                <a:solidFill>
                  <a:srgbClr val="000000"/>
                </a:solidFill>
              </a:rPr>
              <a:t>→ define as frações de compostos leve, médio e pesado e seus pontos de corte</a:t>
            </a:r>
          </a:p>
        </p:txBody>
      </p:sp>
      <p:sp>
        <p:nvSpPr>
          <p:cNvPr id="4" name="Retângulo de cantos arredondados 26">
            <a:extLst>
              <a:ext uri="{FF2B5EF4-FFF2-40B4-BE49-F238E27FC236}">
                <a16:creationId xmlns:a16="http://schemas.microsoft.com/office/drawing/2014/main" id="{97E724D6-DC37-46F5-85D1-23AF85485B94}"/>
              </a:ext>
            </a:extLst>
          </p:cNvPr>
          <p:cNvSpPr/>
          <p:nvPr/>
        </p:nvSpPr>
        <p:spPr>
          <a:xfrm>
            <a:off x="1598104" y="903425"/>
            <a:ext cx="8280000" cy="10127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Royalties (R$) = Alíquota (%) x Receita Bruta (R$)</a:t>
            </a:r>
          </a:p>
          <a:p>
            <a:pPr algn="ctr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 Bruta (R$) = Volume (m³) x Preço de Referência (R$/m³)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817A94-D6E8-4C47-9FB0-9D374E76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606" y="3285702"/>
            <a:ext cx="3247172" cy="27822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F0D805-AA46-45DD-898A-5156057D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2" y="3086946"/>
            <a:ext cx="2262053" cy="33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04000" cy="547200"/>
          </a:xfrm>
        </p:spPr>
        <p:txBody>
          <a:bodyPr/>
          <a:lstStyle/>
          <a:p>
            <a:r>
              <a:rPr lang="pt-BR" b="1" dirty="0"/>
              <a:t>DISTRIBUIÇÃO DE ROYALTIES – CAMPOS TERRESTRES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E4330F5-A134-4483-AFCB-77B6BC9BEB76}"/>
              </a:ext>
            </a:extLst>
          </p:cNvPr>
          <p:cNvGrpSpPr/>
          <p:nvPr/>
        </p:nvGrpSpPr>
        <p:grpSpPr>
          <a:xfrm>
            <a:off x="1493520" y="1950720"/>
            <a:ext cx="8631635" cy="3415811"/>
            <a:chOff x="1462378" y="2747458"/>
            <a:chExt cx="8309112" cy="2932582"/>
          </a:xfrm>
        </p:grpSpPr>
        <p:sp>
          <p:nvSpPr>
            <p:cNvPr id="7" name="Retângulo de cantos arredondados 12">
              <a:extLst>
                <a:ext uri="{FF2B5EF4-FFF2-40B4-BE49-F238E27FC236}">
                  <a16:creationId xmlns:a16="http://schemas.microsoft.com/office/drawing/2014/main" id="{4D7A3FAB-6F60-4C11-8BE8-24868B5C52E5}"/>
                </a:ext>
              </a:extLst>
            </p:cNvPr>
            <p:cNvSpPr/>
            <p:nvPr/>
          </p:nvSpPr>
          <p:spPr>
            <a:xfrm>
              <a:off x="1462378" y="3539546"/>
              <a:ext cx="3220278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Estados</a:t>
              </a:r>
            </a:p>
          </p:txBody>
        </p:sp>
        <p:sp>
          <p:nvSpPr>
            <p:cNvPr id="8" name="Retângulo de cantos arredondados 14">
              <a:extLst>
                <a:ext uri="{FF2B5EF4-FFF2-40B4-BE49-F238E27FC236}">
                  <a16:creationId xmlns:a16="http://schemas.microsoft.com/office/drawing/2014/main" id="{EA79A632-9EDB-4782-9D7B-0C698F0BCB3B}"/>
                </a:ext>
              </a:extLst>
            </p:cNvPr>
            <p:cNvSpPr/>
            <p:nvPr/>
          </p:nvSpPr>
          <p:spPr>
            <a:xfrm>
              <a:off x="1462378" y="4038728"/>
              <a:ext cx="3220278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Municípios</a:t>
              </a:r>
            </a:p>
          </p:txBody>
        </p:sp>
        <p:sp>
          <p:nvSpPr>
            <p:cNvPr id="9" name="Retângulo de cantos arredondados 15">
              <a:extLst>
                <a:ext uri="{FF2B5EF4-FFF2-40B4-BE49-F238E27FC236}">
                  <a16:creationId xmlns:a16="http://schemas.microsoft.com/office/drawing/2014/main" id="{C7EE3364-44C2-429B-856A-AA5AC62B2DB9}"/>
                </a:ext>
              </a:extLst>
            </p:cNvPr>
            <p:cNvSpPr/>
            <p:nvPr/>
          </p:nvSpPr>
          <p:spPr>
            <a:xfrm>
              <a:off x="1462378" y="4547658"/>
              <a:ext cx="3220278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cs typeface="Times New Roman" pitchFamily="18" charset="0"/>
                </a:rPr>
                <a:t>Municípios com Instalações de Embarque e Desembarque</a:t>
              </a:r>
            </a:p>
          </p:txBody>
        </p:sp>
        <p:sp>
          <p:nvSpPr>
            <p:cNvPr id="10" name="Retângulo de cantos arredondados 16">
              <a:extLst>
                <a:ext uri="{FF2B5EF4-FFF2-40B4-BE49-F238E27FC236}">
                  <a16:creationId xmlns:a16="http://schemas.microsoft.com/office/drawing/2014/main" id="{4E54A7E2-4877-42A4-81C7-21399EE08F11}"/>
                </a:ext>
              </a:extLst>
            </p:cNvPr>
            <p:cNvSpPr/>
            <p:nvPr/>
          </p:nvSpPr>
          <p:spPr>
            <a:xfrm>
              <a:off x="1462378" y="5051713"/>
              <a:ext cx="3220278" cy="62832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cs typeface="Times New Roman" pitchFamily="18" charset="0"/>
                </a:rPr>
                <a:t>União</a:t>
              </a:r>
            </a:p>
          </p:txBody>
        </p:sp>
        <p:sp>
          <p:nvSpPr>
            <p:cNvPr id="11" name="Retângulo de cantos arredondados 36">
              <a:extLst>
                <a:ext uri="{FF2B5EF4-FFF2-40B4-BE49-F238E27FC236}">
                  <a16:creationId xmlns:a16="http://schemas.microsoft.com/office/drawing/2014/main" id="{AB41B670-0B16-4E83-886B-05387979E8A7}"/>
                </a:ext>
              </a:extLst>
            </p:cNvPr>
            <p:cNvSpPr/>
            <p:nvPr/>
          </p:nvSpPr>
          <p:spPr>
            <a:xfrm>
              <a:off x="1462378" y="2747458"/>
              <a:ext cx="3220278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Beneficiários</a:t>
              </a:r>
            </a:p>
          </p:txBody>
        </p:sp>
        <p:sp>
          <p:nvSpPr>
            <p:cNvPr id="12" name="Retângulo de cantos arredondados 37">
              <a:extLst>
                <a:ext uri="{FF2B5EF4-FFF2-40B4-BE49-F238E27FC236}">
                  <a16:creationId xmlns:a16="http://schemas.microsoft.com/office/drawing/2014/main" id="{564E7B3F-E1D6-4DBC-8FF8-63237A05F60D}"/>
                </a:ext>
              </a:extLst>
            </p:cNvPr>
            <p:cNvSpPr/>
            <p:nvPr/>
          </p:nvSpPr>
          <p:spPr>
            <a:xfrm>
              <a:off x="4851620" y="3539546"/>
              <a:ext cx="2603242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70,0%</a:t>
              </a:r>
            </a:p>
          </p:txBody>
        </p:sp>
        <p:sp>
          <p:nvSpPr>
            <p:cNvPr id="13" name="Retângulo de cantos arredondados 38">
              <a:extLst>
                <a:ext uri="{FF2B5EF4-FFF2-40B4-BE49-F238E27FC236}">
                  <a16:creationId xmlns:a16="http://schemas.microsoft.com/office/drawing/2014/main" id="{EC96F045-DD2F-420E-A0A8-531036231766}"/>
                </a:ext>
              </a:extLst>
            </p:cNvPr>
            <p:cNvSpPr/>
            <p:nvPr/>
          </p:nvSpPr>
          <p:spPr>
            <a:xfrm>
              <a:off x="4851620" y="2747458"/>
              <a:ext cx="2603242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Lei 7.990/89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(5%)</a:t>
              </a:r>
            </a:p>
          </p:txBody>
        </p:sp>
        <p:sp>
          <p:nvSpPr>
            <p:cNvPr id="14" name="Retângulo de cantos arredondados 39">
              <a:extLst>
                <a:ext uri="{FF2B5EF4-FFF2-40B4-BE49-F238E27FC236}">
                  <a16:creationId xmlns:a16="http://schemas.microsoft.com/office/drawing/2014/main" id="{0D86E483-351E-4735-ABA2-2D091DC3D697}"/>
                </a:ext>
              </a:extLst>
            </p:cNvPr>
            <p:cNvSpPr/>
            <p:nvPr/>
          </p:nvSpPr>
          <p:spPr>
            <a:xfrm>
              <a:off x="4851620" y="4043602"/>
              <a:ext cx="2603242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20,0%</a:t>
              </a:r>
            </a:p>
          </p:txBody>
        </p:sp>
        <p:sp>
          <p:nvSpPr>
            <p:cNvPr id="15" name="Retângulo de cantos arredondados 40">
              <a:extLst>
                <a:ext uri="{FF2B5EF4-FFF2-40B4-BE49-F238E27FC236}">
                  <a16:creationId xmlns:a16="http://schemas.microsoft.com/office/drawing/2014/main" id="{F848EA67-7ACE-414B-8784-337F44DB2289}"/>
                </a:ext>
              </a:extLst>
            </p:cNvPr>
            <p:cNvSpPr/>
            <p:nvPr/>
          </p:nvSpPr>
          <p:spPr>
            <a:xfrm>
              <a:off x="4851620" y="4547658"/>
              <a:ext cx="2603242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10,0%</a:t>
              </a:r>
            </a:p>
          </p:txBody>
        </p:sp>
        <p:sp>
          <p:nvSpPr>
            <p:cNvPr id="16" name="Retângulo de cantos arredondados 41">
              <a:extLst>
                <a:ext uri="{FF2B5EF4-FFF2-40B4-BE49-F238E27FC236}">
                  <a16:creationId xmlns:a16="http://schemas.microsoft.com/office/drawing/2014/main" id="{195BBFC7-0082-405C-9962-3ABBA6AE68BE}"/>
                </a:ext>
              </a:extLst>
            </p:cNvPr>
            <p:cNvSpPr/>
            <p:nvPr/>
          </p:nvSpPr>
          <p:spPr>
            <a:xfrm>
              <a:off x="4851620" y="5051714"/>
              <a:ext cx="2603242" cy="62832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-</a:t>
              </a:r>
            </a:p>
          </p:txBody>
        </p:sp>
        <p:sp>
          <p:nvSpPr>
            <p:cNvPr id="17" name="Retângulo de cantos arredondados 43">
              <a:extLst>
                <a:ext uri="{FF2B5EF4-FFF2-40B4-BE49-F238E27FC236}">
                  <a16:creationId xmlns:a16="http://schemas.microsoft.com/office/drawing/2014/main" id="{36FBF664-4A24-4414-815B-0A2EE8910E05}"/>
                </a:ext>
              </a:extLst>
            </p:cNvPr>
            <p:cNvSpPr/>
            <p:nvPr/>
          </p:nvSpPr>
          <p:spPr>
            <a:xfrm>
              <a:off x="7526870" y="3539546"/>
              <a:ext cx="2244620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52,5%</a:t>
              </a:r>
            </a:p>
          </p:txBody>
        </p:sp>
        <p:sp>
          <p:nvSpPr>
            <p:cNvPr id="18" name="Retângulo de cantos arredondados 44">
              <a:extLst>
                <a:ext uri="{FF2B5EF4-FFF2-40B4-BE49-F238E27FC236}">
                  <a16:creationId xmlns:a16="http://schemas.microsoft.com/office/drawing/2014/main" id="{7042DBA4-B15E-46E2-BFB6-091FD9763CEA}"/>
                </a:ext>
              </a:extLst>
            </p:cNvPr>
            <p:cNvSpPr/>
            <p:nvPr/>
          </p:nvSpPr>
          <p:spPr>
            <a:xfrm>
              <a:off x="7526870" y="2747458"/>
              <a:ext cx="2244620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Lei 9.478/97</a:t>
              </a:r>
            </a:p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(5-10%)</a:t>
              </a:r>
            </a:p>
          </p:txBody>
        </p:sp>
        <p:sp>
          <p:nvSpPr>
            <p:cNvPr id="19" name="Retângulo de cantos arredondados 45">
              <a:extLst>
                <a:ext uri="{FF2B5EF4-FFF2-40B4-BE49-F238E27FC236}">
                  <a16:creationId xmlns:a16="http://schemas.microsoft.com/office/drawing/2014/main" id="{3F65697F-0FE2-4441-B4BE-4AF59CFA3A42}"/>
                </a:ext>
              </a:extLst>
            </p:cNvPr>
            <p:cNvSpPr/>
            <p:nvPr/>
          </p:nvSpPr>
          <p:spPr>
            <a:xfrm>
              <a:off x="7526870" y="4043602"/>
              <a:ext cx="2244620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15,0%</a:t>
              </a:r>
            </a:p>
          </p:txBody>
        </p:sp>
        <p:sp>
          <p:nvSpPr>
            <p:cNvPr id="20" name="Retângulo de cantos arredondados 46">
              <a:extLst>
                <a:ext uri="{FF2B5EF4-FFF2-40B4-BE49-F238E27FC236}">
                  <a16:creationId xmlns:a16="http://schemas.microsoft.com/office/drawing/2014/main" id="{EB8EFD5D-437E-4105-9498-841A3DDFE7F8}"/>
                </a:ext>
              </a:extLst>
            </p:cNvPr>
            <p:cNvSpPr/>
            <p:nvPr/>
          </p:nvSpPr>
          <p:spPr>
            <a:xfrm>
              <a:off x="7526870" y="4547658"/>
              <a:ext cx="2244620" cy="432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7,5%</a:t>
              </a:r>
            </a:p>
          </p:txBody>
        </p:sp>
        <p:sp>
          <p:nvSpPr>
            <p:cNvPr id="21" name="Retângulo de cantos arredondados 47">
              <a:extLst>
                <a:ext uri="{FF2B5EF4-FFF2-40B4-BE49-F238E27FC236}">
                  <a16:creationId xmlns:a16="http://schemas.microsoft.com/office/drawing/2014/main" id="{2C7AC1D2-BD28-463C-802D-4CB332524BEE}"/>
                </a:ext>
              </a:extLst>
            </p:cNvPr>
            <p:cNvSpPr/>
            <p:nvPr/>
          </p:nvSpPr>
          <p:spPr>
            <a:xfrm>
              <a:off x="7526870" y="5051713"/>
              <a:ext cx="2244620" cy="6283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 eaLnBrk="1" hangingPunct="1">
                <a:lnSpc>
                  <a:spcPct val="90000"/>
                </a:lnSpc>
                <a:defRPr/>
              </a:pP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3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00" y="2336400"/>
            <a:ext cx="7742320" cy="2185200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Histórico da controvérsia</a:t>
            </a:r>
          </a:p>
        </p:txBody>
      </p:sp>
    </p:spTree>
    <p:extLst>
      <p:ext uri="{BB962C8B-B14F-4D97-AF65-F5344CB8AC3E}">
        <p14:creationId xmlns:p14="http://schemas.microsoft.com/office/powerpoint/2010/main" val="44992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53F59F35CBF40A806AF2400920261" ma:contentTypeVersion="16" ma:contentTypeDescription="Create a new document." ma:contentTypeScope="" ma:versionID="3ee0ae0314f6d4f6198bacb15cbe682e">
  <xsd:schema xmlns:xsd="http://www.w3.org/2001/XMLSchema" xmlns:xs="http://www.w3.org/2001/XMLSchema" xmlns:p="http://schemas.microsoft.com/office/2006/metadata/properties" xmlns:ns1="http://schemas.microsoft.com/sharepoint/v3" xmlns:ns3="378e0bf1-9532-4ad4-9e1c-92799be2c99a" xmlns:ns4="9882d271-b0ac-47ff-8d50-e09595b38f57" targetNamespace="http://schemas.microsoft.com/office/2006/metadata/properties" ma:root="true" ma:fieldsID="4135984568313083370bd5ec12878184" ns1:_="" ns3:_="" ns4:_="">
    <xsd:import namespace="http://schemas.microsoft.com/sharepoint/v3"/>
    <xsd:import namespace="378e0bf1-9532-4ad4-9e1c-92799be2c99a"/>
    <xsd:import namespace="9882d271-b0ac-47ff-8d50-e09595b38f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e0bf1-9532-4ad4-9e1c-92799be2c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2d271-b0ac-47ff-8d50-e09595b38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C17BC-5016-4303-8722-0703D058B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8e0bf1-9532-4ad4-9e1c-92799be2c99a"/>
    <ds:schemaRef ds:uri="9882d271-b0ac-47ff-8d50-e09595b38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D097A7-94C6-422E-B9FC-34CFD0DA55C9}">
  <ds:schemaRefs>
    <ds:schemaRef ds:uri="http://purl.org/dc/elements/1.1/"/>
    <ds:schemaRef ds:uri="http://schemas.microsoft.com/office/2006/documentManagement/types"/>
    <ds:schemaRef ds:uri="http://schemas.microsoft.com/sharepoint/v3"/>
    <ds:schemaRef ds:uri="378e0bf1-9532-4ad4-9e1c-92799be2c99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882d271-b0ac-47ff-8d50-e09595b38f57"/>
  </ds:schemaRefs>
</ds:datastoreItem>
</file>

<file path=customXml/itemProps3.xml><?xml version="1.0" encoding="utf-8"?>
<ds:datastoreItem xmlns:ds="http://schemas.openxmlformats.org/officeDocument/2006/customXml" ds:itemID="{3B69EBD2-3FA2-42B6-AF1C-F279DD2806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2100</Words>
  <Application>Microsoft Office PowerPoint</Application>
  <PresentationFormat>Widescreen</PresentationFormat>
  <Paragraphs>365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Wingdings</vt:lpstr>
      <vt:lpstr>Tema do Office</vt:lpstr>
      <vt:lpstr>Audiência Pública nº 20/2021 </vt:lpstr>
      <vt:lpstr>CONSULTA E AUDIÊNCIA PÚBLICAS Nº 20/2021</vt:lpstr>
      <vt:lpstr>CONTRIBUIÇÕES RECEBIDAS</vt:lpstr>
      <vt:lpstr>ROTEIRO DA APRESENTAÇÃO</vt:lpstr>
      <vt:lpstr>Apuração e distribuição de royalties</vt:lpstr>
      <vt:lpstr>APURAÇÃO DE ROYALTIES (I)</vt:lpstr>
      <vt:lpstr>APURAÇÃO DE ROYALTIES (II)</vt:lpstr>
      <vt:lpstr>DISTRIBUIÇÃO DE ROYALTIES – CAMPOS TERRESTRES</vt:lpstr>
      <vt:lpstr>Histórico da controvérsia</vt:lpstr>
      <vt:lpstr>HISTÓRICO DA CONTROVÉRSIA (I)</vt:lpstr>
      <vt:lpstr>HISTÓRICO DA CONTROVÉRSIA (II)</vt:lpstr>
      <vt:lpstr>HISTÓRICO DA CONTROVÉRSIA (III)</vt:lpstr>
      <vt:lpstr>HISTÓRICO DA CONTROVÉRSIA (IV)</vt:lpstr>
      <vt:lpstr>HISTÓRICO DA CONTROVÉRSIA (V)</vt:lpstr>
      <vt:lpstr>HISTÓRICO DA CONTROVÉRSIA (VI)</vt:lpstr>
      <vt:lpstr>Minuta do Acordo</vt:lpstr>
      <vt:lpstr>MINUTA DO ACORDO (I)</vt:lpstr>
      <vt:lpstr>MINUTA DO ACORDO (II)</vt:lpstr>
      <vt:lpstr>MINUTA DO ACORDO (III)</vt:lpstr>
      <vt:lpstr>MINUTA DO ACORDO (IV)</vt:lpstr>
      <vt:lpstr>MINUTA DO ACORDO (V)</vt:lpstr>
      <vt:lpstr>Apresentação do PowerPoint</vt:lpstr>
      <vt:lpstr>Apresentação do PowerPoint</vt:lpstr>
      <vt:lpstr>Apresentação do PowerPoint</vt:lpstr>
      <vt:lpstr>MINUTA DO ACORDO (IX)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Próximas Etapas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Roney Afonso Poyares</cp:lastModifiedBy>
  <cp:revision>27</cp:revision>
  <dcterms:created xsi:type="dcterms:W3CDTF">2021-02-04T19:48:34Z</dcterms:created>
  <dcterms:modified xsi:type="dcterms:W3CDTF">2021-11-16T11:32:31Z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0x01010008E53F59F35CBF40A806AF2400920261</vt:lpwstr>
  </property>
</Properties>
</file>