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87" r:id="rId2"/>
    <p:sldId id="280" r:id="rId3"/>
    <p:sldId id="261" r:id="rId4"/>
    <p:sldId id="278" r:id="rId5"/>
    <p:sldId id="286" r:id="rId6"/>
    <p:sldId id="284" r:id="rId7"/>
    <p:sldId id="289" r:id="rId8"/>
    <p:sldId id="290" r:id="rId9"/>
    <p:sldId id="291" r:id="rId10"/>
    <p:sldId id="288" r:id="rId11"/>
  </p:sldIdLst>
  <p:sldSz cx="9144000" cy="6858000" type="screen4x3"/>
  <p:notesSz cx="6858000" cy="9144000"/>
  <p:defaultTextStyle>
    <a:defPPr>
      <a:defRPr lang="pt-BR"/>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BDD3FF"/>
    <a:srgbClr val="004BE2"/>
    <a:srgbClr val="0033CC"/>
    <a:srgbClr val="CCECFF"/>
    <a:srgbClr val="EAEAEA"/>
    <a:srgbClr val="3399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Estilo Escuro 2 - Ênfase 5/Ênfas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Estilo Médio 3 - Ênfas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AF606853-7671-496A-8E4F-DF71F8EC918B}" styleName="Estilo Escuro 1 - Ênfase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50" autoAdjust="0"/>
    <p:restoredTop sz="94660"/>
  </p:normalViewPr>
  <p:slideViewPr>
    <p:cSldViewPr>
      <p:cViewPr varScale="1">
        <p:scale>
          <a:sx n="64" d="100"/>
          <a:sy n="64" d="100"/>
        </p:scale>
        <p:origin x="133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endParaRPr lang="pt-BR"/>
          </a:p>
        </p:txBody>
      </p:sp>
      <p:sp>
        <p:nvSpPr>
          <p:cNvPr id="204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endParaRPr lang="pt-BR"/>
          </a:p>
        </p:txBody>
      </p:sp>
      <p:sp>
        <p:nvSpPr>
          <p:cNvPr id="2048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endParaRPr lang="pt-BR"/>
          </a:p>
        </p:txBody>
      </p:sp>
      <p:sp>
        <p:nvSpPr>
          <p:cNvPr id="2048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8CB30DF2-6F90-407F-AC4F-82FA38490CB7}" type="slidenum">
              <a:rPr lang="pt-BR"/>
              <a:pPr/>
              <a:t>‹nº›</a:t>
            </a:fld>
            <a:endParaRPr lang="pt-B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endParaRPr lang="pt-BR"/>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endParaRPr lang="pt-BR"/>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endParaRPr lang="pt-BR"/>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01CF8285-0B87-4B2C-947B-3444742D3522}" type="slidenum">
              <a:rPr lang="pt-BR"/>
              <a:pPr/>
              <a:t>‹nº›</a:t>
            </a:fld>
            <a:endParaRPr 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1CF8285-0B87-4B2C-947B-3444742D3522}" type="slidenum">
              <a:rPr lang="pt-BR" smtClean="0"/>
              <a:pPr/>
              <a:t>6</a:t>
            </a:fld>
            <a:endParaRPr lang="pt-BR"/>
          </a:p>
        </p:txBody>
      </p:sp>
    </p:spTree>
    <p:extLst>
      <p:ext uri="{BB962C8B-B14F-4D97-AF65-F5344CB8AC3E}">
        <p14:creationId xmlns:p14="http://schemas.microsoft.com/office/powerpoint/2010/main" val="3463668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1CF8285-0B87-4B2C-947B-3444742D3522}" type="slidenum">
              <a:rPr lang="pt-BR" smtClean="0"/>
              <a:pPr/>
              <a:t>7</a:t>
            </a:fld>
            <a:endParaRPr lang="pt-BR"/>
          </a:p>
        </p:txBody>
      </p:sp>
    </p:spTree>
    <p:extLst>
      <p:ext uri="{BB962C8B-B14F-4D97-AF65-F5344CB8AC3E}">
        <p14:creationId xmlns:p14="http://schemas.microsoft.com/office/powerpoint/2010/main" val="3463668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1CF8285-0B87-4B2C-947B-3444742D3522}" type="slidenum">
              <a:rPr lang="pt-BR" smtClean="0"/>
              <a:pPr/>
              <a:t>8</a:t>
            </a:fld>
            <a:endParaRPr lang="pt-BR"/>
          </a:p>
        </p:txBody>
      </p:sp>
    </p:spTree>
    <p:extLst>
      <p:ext uri="{BB962C8B-B14F-4D97-AF65-F5344CB8AC3E}">
        <p14:creationId xmlns:p14="http://schemas.microsoft.com/office/powerpoint/2010/main" val="2018675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1CF8285-0B87-4B2C-947B-3444742D3522}" type="slidenum">
              <a:rPr lang="pt-BR" smtClean="0"/>
              <a:pPr/>
              <a:t>9</a:t>
            </a:fld>
            <a:endParaRPr lang="pt-BR"/>
          </a:p>
        </p:txBody>
      </p:sp>
    </p:spTree>
    <p:extLst>
      <p:ext uri="{BB962C8B-B14F-4D97-AF65-F5344CB8AC3E}">
        <p14:creationId xmlns:p14="http://schemas.microsoft.com/office/powerpoint/2010/main" val="4251275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pic>
        <p:nvPicPr>
          <p:cNvPr id="4" name="Imagem 3" descr="Uma imagem contendo objeto, relógio, desenho&#10;&#10;Descrição gerada automaticamente">
            <a:extLst>
              <a:ext uri="{FF2B5EF4-FFF2-40B4-BE49-F238E27FC236}">
                <a16:creationId xmlns:a16="http://schemas.microsoft.com/office/drawing/2014/main" id="{36C88BFF-A854-469A-BFB8-B6E24EE775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0943" y="868580"/>
            <a:ext cx="893545" cy="83099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304800"/>
            <a:ext cx="1981200" cy="5334000"/>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685800" y="304800"/>
            <a:ext cx="5791200" cy="5334000"/>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pic>
        <p:nvPicPr>
          <p:cNvPr id="4" name="Imagem 3" descr="Uma imagem contendo objeto, relógio, desenho&#10;&#10;Descrição gerada automaticamente">
            <a:extLst>
              <a:ext uri="{FF2B5EF4-FFF2-40B4-BE49-F238E27FC236}">
                <a16:creationId xmlns:a16="http://schemas.microsoft.com/office/drawing/2014/main" id="{1EE4E5F5-429A-4A82-B2E9-E197968158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0943" y="868580"/>
            <a:ext cx="893545" cy="83099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pic>
        <p:nvPicPr>
          <p:cNvPr id="4" name="Imagem 3" descr="Uma imagem contendo objeto, relógio, desenho&#10;&#10;Descrição gerada automaticamente">
            <a:extLst>
              <a:ext uri="{FF2B5EF4-FFF2-40B4-BE49-F238E27FC236}">
                <a16:creationId xmlns:a16="http://schemas.microsoft.com/office/drawing/2014/main" id="{0F7DA200-482B-483C-99D4-42D303B4BE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0943" y="868580"/>
            <a:ext cx="893545" cy="83099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6858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C:\amalmestrom\!Pessoal\Download\institucional_cinza.jpg"/>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5105400" y="304800"/>
            <a:ext cx="3505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1027" name="Rectangle 3"/>
          <p:cNvSpPr>
            <a:spLocks noGrp="1" noChangeArrowheads="1"/>
          </p:cNvSpPr>
          <p:nvPr>
            <p:ph type="body" idx="1"/>
          </p:nvPr>
        </p:nvSpPr>
        <p:spPr bwMode="auto">
          <a:xfrm>
            <a:off x="685800" y="1524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fontAlgn="base">
        <a:spcBef>
          <a:spcPct val="0"/>
        </a:spcBef>
        <a:spcAft>
          <a:spcPct val="0"/>
        </a:spcAft>
        <a:defRPr sz="2400" b="1">
          <a:solidFill>
            <a:schemeClr val="bg1"/>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2400" b="1">
          <a:solidFill>
            <a:schemeClr val="bg1"/>
          </a:solidFill>
          <a:effectLst>
            <a:outerShdw blurRad="38100" dist="38100" dir="2700000" algn="tl">
              <a:srgbClr val="C0C0C0"/>
            </a:outerShdw>
          </a:effectLst>
          <a:latin typeface="Arial" charset="0"/>
        </a:defRPr>
      </a:lvl2pPr>
      <a:lvl3pPr algn="r" rtl="0" fontAlgn="base">
        <a:spcBef>
          <a:spcPct val="0"/>
        </a:spcBef>
        <a:spcAft>
          <a:spcPct val="0"/>
        </a:spcAft>
        <a:defRPr sz="2400" b="1">
          <a:solidFill>
            <a:schemeClr val="bg1"/>
          </a:solidFill>
          <a:effectLst>
            <a:outerShdw blurRad="38100" dist="38100" dir="2700000" algn="tl">
              <a:srgbClr val="C0C0C0"/>
            </a:outerShdw>
          </a:effectLst>
          <a:latin typeface="Arial" charset="0"/>
        </a:defRPr>
      </a:lvl3pPr>
      <a:lvl4pPr algn="r" rtl="0" fontAlgn="base">
        <a:spcBef>
          <a:spcPct val="0"/>
        </a:spcBef>
        <a:spcAft>
          <a:spcPct val="0"/>
        </a:spcAft>
        <a:defRPr sz="2400" b="1">
          <a:solidFill>
            <a:schemeClr val="bg1"/>
          </a:solidFill>
          <a:effectLst>
            <a:outerShdw blurRad="38100" dist="38100" dir="2700000" algn="tl">
              <a:srgbClr val="C0C0C0"/>
            </a:outerShdw>
          </a:effectLst>
          <a:latin typeface="Arial" charset="0"/>
        </a:defRPr>
      </a:lvl4pPr>
      <a:lvl5pPr algn="r" rtl="0" fontAlgn="base">
        <a:spcBef>
          <a:spcPct val="0"/>
        </a:spcBef>
        <a:spcAft>
          <a:spcPct val="0"/>
        </a:spcAft>
        <a:defRPr sz="2400" b="1">
          <a:solidFill>
            <a:schemeClr val="bg1"/>
          </a:solidFill>
          <a:effectLst>
            <a:outerShdw blurRad="38100" dist="38100" dir="2700000" algn="tl">
              <a:srgbClr val="C0C0C0"/>
            </a:outerShdw>
          </a:effectLst>
          <a:latin typeface="Arial" charset="0"/>
        </a:defRPr>
      </a:lvl5pPr>
      <a:lvl6pPr marL="457200" algn="r" rtl="0" fontAlgn="base">
        <a:spcBef>
          <a:spcPct val="0"/>
        </a:spcBef>
        <a:spcAft>
          <a:spcPct val="0"/>
        </a:spcAft>
        <a:defRPr sz="2400" b="1">
          <a:solidFill>
            <a:schemeClr val="bg1"/>
          </a:solidFill>
          <a:effectLst>
            <a:outerShdw blurRad="38100" dist="38100" dir="2700000" algn="tl">
              <a:srgbClr val="C0C0C0"/>
            </a:outerShdw>
          </a:effectLst>
          <a:latin typeface="Arial" charset="0"/>
        </a:defRPr>
      </a:lvl6pPr>
      <a:lvl7pPr marL="914400" algn="r" rtl="0" fontAlgn="base">
        <a:spcBef>
          <a:spcPct val="0"/>
        </a:spcBef>
        <a:spcAft>
          <a:spcPct val="0"/>
        </a:spcAft>
        <a:defRPr sz="2400" b="1">
          <a:solidFill>
            <a:schemeClr val="bg1"/>
          </a:solidFill>
          <a:effectLst>
            <a:outerShdw blurRad="38100" dist="38100" dir="2700000" algn="tl">
              <a:srgbClr val="C0C0C0"/>
            </a:outerShdw>
          </a:effectLst>
          <a:latin typeface="Arial" charset="0"/>
        </a:defRPr>
      </a:lvl7pPr>
      <a:lvl8pPr marL="1371600" algn="r" rtl="0" fontAlgn="base">
        <a:spcBef>
          <a:spcPct val="0"/>
        </a:spcBef>
        <a:spcAft>
          <a:spcPct val="0"/>
        </a:spcAft>
        <a:defRPr sz="2400" b="1">
          <a:solidFill>
            <a:schemeClr val="bg1"/>
          </a:solidFill>
          <a:effectLst>
            <a:outerShdw blurRad="38100" dist="38100" dir="2700000" algn="tl">
              <a:srgbClr val="C0C0C0"/>
            </a:outerShdw>
          </a:effectLst>
          <a:latin typeface="Arial" charset="0"/>
        </a:defRPr>
      </a:lvl8pPr>
      <a:lvl9pPr marL="1828800" algn="r" rtl="0" fontAlgn="base">
        <a:spcBef>
          <a:spcPct val="0"/>
        </a:spcBef>
        <a:spcAft>
          <a:spcPct val="0"/>
        </a:spcAft>
        <a:defRPr sz="2400" b="1">
          <a:solidFill>
            <a:schemeClr val="bg1"/>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defRPr sz="2400">
          <a:solidFill>
            <a:schemeClr val="tx1"/>
          </a:solidFill>
          <a:latin typeface="+mn-lt"/>
          <a:ea typeface="+mn-ea"/>
          <a:cs typeface="+mn-cs"/>
        </a:defRPr>
      </a:lvl1pPr>
      <a:lvl2pPr marL="742950" indent="-285750" algn="l" rtl="0" fontAlgn="base">
        <a:spcBef>
          <a:spcPct val="20000"/>
        </a:spcBef>
        <a:spcAft>
          <a:spcPct val="0"/>
        </a:spcAft>
        <a:buChar char="–"/>
        <a:defRPr sz="22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upport.office.com/pt-br/article/introdu%C3%A7%C3%A3o-a-eventos-ao-vivo-do-microsoft-teams-d077fec2-a058-483e-9ab5-1494afda578a"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hPENTFVlCrE&amp;list=FLcMKEQcCadeQyvFaHsb0RaA&amp;index=5&amp;t=146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techcommunity.microsoft.com/t5/microsoft-teams-blog/what-s-new-in-microsoft-teams-july-2020/ba-p/1551561" TargetMode="External"/><Relationship Id="rId4" Type="http://schemas.openxmlformats.org/officeDocument/2006/relationships/hyperlink" Target="https://support.microsoft.com/pt-br/office/obter-uma-visualiza%C3%A7%C3%A3o-dos-novos-recursos-de-reuni%C3%A3o-04533e91-3203-4530-a1c0-8f77c073169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C015A181-182E-4F33-8FFD-7BDD9838D5E7}"/>
              </a:ext>
            </a:extLst>
          </p:cNvPr>
          <p:cNvPicPr>
            <a:picLocks noChangeAspect="1"/>
          </p:cNvPicPr>
          <p:nvPr/>
        </p:nvPicPr>
        <p:blipFill>
          <a:blip r:embed="rId2"/>
          <a:stretch>
            <a:fillRect/>
          </a:stretch>
        </p:blipFill>
        <p:spPr>
          <a:xfrm>
            <a:off x="0" y="1532756"/>
            <a:ext cx="9144000" cy="4800600"/>
          </a:xfrm>
          <a:prstGeom prst="rect">
            <a:avLst/>
          </a:prstGeom>
        </p:spPr>
      </p:pic>
      <p:sp>
        <p:nvSpPr>
          <p:cNvPr id="8" name="Retângulo 7">
            <a:extLst>
              <a:ext uri="{FF2B5EF4-FFF2-40B4-BE49-F238E27FC236}">
                <a16:creationId xmlns:a16="http://schemas.microsoft.com/office/drawing/2014/main" id="{23E8E1E7-F889-4D48-B8DD-4249BF846CC5}"/>
              </a:ext>
            </a:extLst>
          </p:cNvPr>
          <p:cNvSpPr/>
          <p:nvPr/>
        </p:nvSpPr>
        <p:spPr>
          <a:xfrm>
            <a:off x="0" y="1528656"/>
            <a:ext cx="9144000" cy="4824536"/>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a:extLst>
              <a:ext uri="{FF2B5EF4-FFF2-40B4-BE49-F238E27FC236}">
                <a16:creationId xmlns:a16="http://schemas.microsoft.com/office/drawing/2014/main" id="{4D1BE9E7-D070-4921-8481-C1259EBFF465}"/>
              </a:ext>
            </a:extLst>
          </p:cNvPr>
          <p:cNvSpPr/>
          <p:nvPr/>
        </p:nvSpPr>
        <p:spPr>
          <a:xfrm>
            <a:off x="0" y="2852936"/>
            <a:ext cx="8460432" cy="646331"/>
          </a:xfrm>
          <a:prstGeom prst="rect">
            <a:avLst/>
          </a:prstGeom>
          <a:solidFill>
            <a:schemeClr val="accent6">
              <a:lumMod val="60000"/>
              <a:lumOff val="40000"/>
            </a:schemeClr>
          </a:solidFill>
        </p:spPr>
        <p:txBody>
          <a:bodyPr wrap="square">
            <a:spAutoFit/>
          </a:bodyPr>
          <a:lstStyle/>
          <a:p>
            <a:pPr lvl="0" algn="ctr">
              <a:defRPr/>
            </a:pPr>
            <a:r>
              <a:rPr lang="pt-BR" sz="3600" b="1" kern="0" dirty="0">
                <a:solidFill>
                  <a:schemeClr val="bg1"/>
                </a:solidFill>
                <a:effectLst>
                  <a:outerShdw blurRad="38100" dist="38100" dir="2700000" algn="tl">
                    <a:srgbClr val="C0C0C0"/>
                  </a:outerShdw>
                </a:effectLst>
                <a:latin typeface="Calibri" panose="020F0502020204030204" pitchFamily="34" charset="0"/>
                <a:ea typeface="+mj-ea"/>
                <a:cs typeface="Calibri" panose="020F0502020204030204" pitchFamily="34" charset="0"/>
              </a:rPr>
              <a:t>MANUAL DO PARTICIPANTE</a:t>
            </a:r>
          </a:p>
        </p:txBody>
      </p:sp>
      <p:sp>
        <p:nvSpPr>
          <p:cNvPr id="5" name="Retângulo 4">
            <a:extLst>
              <a:ext uri="{FF2B5EF4-FFF2-40B4-BE49-F238E27FC236}">
                <a16:creationId xmlns:a16="http://schemas.microsoft.com/office/drawing/2014/main" id="{D58BD3FA-2BD6-4C41-A358-C885BD44DB8A}"/>
              </a:ext>
            </a:extLst>
          </p:cNvPr>
          <p:cNvSpPr/>
          <p:nvPr/>
        </p:nvSpPr>
        <p:spPr>
          <a:xfrm>
            <a:off x="0" y="3563724"/>
            <a:ext cx="8460432" cy="369332"/>
          </a:xfrm>
          <a:prstGeom prst="rect">
            <a:avLst/>
          </a:prstGeom>
          <a:solidFill>
            <a:schemeClr val="accent6">
              <a:lumMod val="60000"/>
              <a:lumOff val="40000"/>
            </a:schemeClr>
          </a:solidFill>
        </p:spPr>
        <p:txBody>
          <a:bodyPr wrap="square">
            <a:spAutoFit/>
          </a:bodyPr>
          <a:lstStyle/>
          <a:p>
            <a:pPr lvl="0" algn="ctr">
              <a:defRPr/>
            </a:pPr>
            <a:r>
              <a:rPr lang="pt-BR" sz="1800" kern="0" dirty="0">
                <a:solidFill>
                  <a:schemeClr val="bg1"/>
                </a:solidFill>
                <a:effectLst>
                  <a:outerShdw blurRad="38100" dist="38100" dir="2700000" algn="tl">
                    <a:srgbClr val="C0C0C0"/>
                  </a:outerShdw>
                </a:effectLst>
                <a:latin typeface="Calibri" panose="020F0502020204030204" pitchFamily="34" charset="0"/>
                <a:ea typeface="+mj-ea"/>
                <a:cs typeface="Calibri" panose="020F0502020204030204" pitchFamily="34" charset="0"/>
              </a:rPr>
              <a:t>REUNIÕES/EVENTOS AO VIVO NO MICROSOFT TEAMS</a:t>
            </a:r>
          </a:p>
        </p:txBody>
      </p:sp>
      <p:pic>
        <p:nvPicPr>
          <p:cNvPr id="4" name="Imagem 3">
            <a:extLst>
              <a:ext uri="{FF2B5EF4-FFF2-40B4-BE49-F238E27FC236}">
                <a16:creationId xmlns:a16="http://schemas.microsoft.com/office/drawing/2014/main" id="{EC085380-8135-4E67-BAB8-1DBBA17952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2998702"/>
            <a:ext cx="934354" cy="9343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14399230-1D27-4E6F-A35D-ED91729A9B0B}"/>
              </a:ext>
            </a:extLst>
          </p:cNvPr>
          <p:cNvPicPr>
            <a:picLocks noChangeAspect="1"/>
          </p:cNvPicPr>
          <p:nvPr/>
        </p:nvPicPr>
        <p:blipFill>
          <a:blip r:embed="rId2"/>
          <a:stretch>
            <a:fillRect/>
          </a:stretch>
        </p:blipFill>
        <p:spPr>
          <a:xfrm>
            <a:off x="5692" y="1772816"/>
            <a:ext cx="9074234" cy="3891079"/>
          </a:xfrm>
          <a:prstGeom prst="rect">
            <a:avLst/>
          </a:prstGeom>
        </p:spPr>
      </p:pic>
      <p:sp>
        <p:nvSpPr>
          <p:cNvPr id="3" name="Título 1">
            <a:extLst>
              <a:ext uri="{FF2B5EF4-FFF2-40B4-BE49-F238E27FC236}">
                <a16:creationId xmlns:a16="http://schemas.microsoft.com/office/drawing/2014/main" id="{D093A068-9E6F-46E2-BDAC-1D028C868648}"/>
              </a:ext>
            </a:extLst>
          </p:cNvPr>
          <p:cNvSpPr txBox="1">
            <a:spLocks/>
          </p:cNvSpPr>
          <p:nvPr/>
        </p:nvSpPr>
        <p:spPr bwMode="auto">
          <a:xfrm>
            <a:off x="3347864" y="116632"/>
            <a:ext cx="5478760" cy="1035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pt-BR" sz="3000" b="1" kern="0" dirty="0">
                <a:solidFill>
                  <a:schemeClr val="bg1"/>
                </a:solidFill>
                <a:effectLst>
                  <a:outerShdw blurRad="38100" dist="38100" dir="2700000" algn="tl">
                    <a:srgbClr val="C0C0C0"/>
                  </a:outerShdw>
                </a:effectLst>
                <a:latin typeface="Calibri" panose="020F0502020204030204" pitchFamily="34" charset="0"/>
                <a:ea typeface="+mj-ea"/>
                <a:cs typeface="Calibri" panose="020F0502020204030204" pitchFamily="34" charset="0"/>
              </a:rPr>
              <a:t>MANUAL DO PARTICIPANTE</a:t>
            </a:r>
            <a:endParaRPr kumimoji="0" lang="pt-BR" sz="3000" b="1" i="0" u="none" strike="noStrike" kern="0" cap="none" spc="0" normalizeH="0" baseline="0" noProof="0" dirty="0">
              <a:ln>
                <a:noFill/>
              </a:ln>
              <a:solidFill>
                <a:schemeClr val="bg1"/>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endParaRPr>
          </a:p>
        </p:txBody>
      </p:sp>
      <p:sp>
        <p:nvSpPr>
          <p:cNvPr id="6" name="Retângulo 5">
            <a:extLst>
              <a:ext uri="{FF2B5EF4-FFF2-40B4-BE49-F238E27FC236}">
                <a16:creationId xmlns:a16="http://schemas.microsoft.com/office/drawing/2014/main" id="{0CD09007-1827-40D3-99F6-72A957F422F7}"/>
              </a:ext>
            </a:extLst>
          </p:cNvPr>
          <p:cNvSpPr/>
          <p:nvPr/>
        </p:nvSpPr>
        <p:spPr>
          <a:xfrm>
            <a:off x="323528" y="5877272"/>
            <a:ext cx="8712968" cy="246221"/>
          </a:xfrm>
          <a:prstGeom prst="rect">
            <a:avLst/>
          </a:prstGeom>
        </p:spPr>
        <p:txBody>
          <a:bodyPr wrap="square">
            <a:spAutoFit/>
          </a:bodyPr>
          <a:lstStyle/>
          <a:p>
            <a:r>
              <a:rPr lang="pt-BR" sz="1000" dirty="0">
                <a:solidFill>
                  <a:schemeClr val="accent6">
                    <a:lumMod val="40000"/>
                    <a:lumOff val="60000"/>
                  </a:schemeClr>
                </a:solidFill>
                <a:hlinkClick r:id="rId3">
                  <a:extLst>
                    <a:ext uri="{A12FA001-AC4F-418D-AE19-62706E023703}">
                      <ahyp:hlinkClr xmlns:ahyp="http://schemas.microsoft.com/office/drawing/2018/hyperlinkcolor" val="tx"/>
                    </a:ext>
                  </a:extLst>
                </a:hlinkClick>
              </a:rPr>
              <a:t>https://support.office.com/pt-br/article/introdu%C3%A7%C3%A3o-a-eventos-ao-vivo-do-microsoft-teams-d077fec2-a058-483e-9ab5-1494afda578a</a:t>
            </a:r>
            <a:endParaRPr lang="pt-BR" sz="1000" dirty="0">
              <a:solidFill>
                <a:schemeClr val="accent6">
                  <a:lumMod val="40000"/>
                  <a:lumOff val="60000"/>
                </a:schemeClr>
              </a:solidFill>
            </a:endParaRPr>
          </a:p>
        </p:txBody>
      </p:sp>
      <p:sp>
        <p:nvSpPr>
          <p:cNvPr id="8" name="Retângulo 7">
            <a:extLst>
              <a:ext uri="{FF2B5EF4-FFF2-40B4-BE49-F238E27FC236}">
                <a16:creationId xmlns:a16="http://schemas.microsoft.com/office/drawing/2014/main" id="{EC99605C-5DC0-42BF-8F01-5EAAC2885687}"/>
              </a:ext>
            </a:extLst>
          </p:cNvPr>
          <p:cNvSpPr/>
          <p:nvPr/>
        </p:nvSpPr>
        <p:spPr>
          <a:xfrm>
            <a:off x="-3851" y="1761642"/>
            <a:ext cx="9074234" cy="3913425"/>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7AF98C24-AA97-4235-84A6-EED0C63DB716}"/>
              </a:ext>
            </a:extLst>
          </p:cNvPr>
          <p:cNvSpPr/>
          <p:nvPr/>
        </p:nvSpPr>
        <p:spPr>
          <a:xfrm>
            <a:off x="0" y="2852936"/>
            <a:ext cx="8460432" cy="646331"/>
          </a:xfrm>
          <a:prstGeom prst="rect">
            <a:avLst/>
          </a:prstGeom>
          <a:solidFill>
            <a:schemeClr val="accent6">
              <a:lumMod val="60000"/>
              <a:lumOff val="40000"/>
            </a:schemeClr>
          </a:solidFill>
        </p:spPr>
        <p:txBody>
          <a:bodyPr wrap="square">
            <a:spAutoFit/>
          </a:bodyPr>
          <a:lstStyle/>
          <a:p>
            <a:pPr lvl="0" algn="ctr">
              <a:defRPr/>
            </a:pPr>
            <a:r>
              <a:rPr lang="pt-BR" sz="3600" b="1" kern="0" dirty="0">
                <a:solidFill>
                  <a:schemeClr val="bg1"/>
                </a:solidFill>
                <a:effectLst>
                  <a:outerShdw blurRad="38100" dist="38100" dir="2700000" algn="tl">
                    <a:srgbClr val="C0C0C0"/>
                  </a:outerShdw>
                </a:effectLst>
                <a:latin typeface="Calibri" panose="020F0502020204030204" pitchFamily="34" charset="0"/>
                <a:ea typeface="+mj-ea"/>
                <a:cs typeface="Calibri" panose="020F0502020204030204" pitchFamily="34" charset="0"/>
              </a:rPr>
              <a:t>FIM</a:t>
            </a:r>
          </a:p>
        </p:txBody>
      </p:sp>
    </p:spTree>
    <p:extLst>
      <p:ext uri="{BB962C8B-B14F-4D97-AF65-F5344CB8AC3E}">
        <p14:creationId xmlns:p14="http://schemas.microsoft.com/office/powerpoint/2010/main" val="370668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Uma imagem contendo objeto, relógio, desenho&#10;&#10;Descrição gerada automaticamente">
            <a:extLst>
              <a:ext uri="{FF2B5EF4-FFF2-40B4-BE49-F238E27FC236}">
                <a16:creationId xmlns:a16="http://schemas.microsoft.com/office/drawing/2014/main" id="{BBD6C325-FDD1-49C1-A646-E4A9C6186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2348880"/>
            <a:ext cx="3202622" cy="2978438"/>
          </a:xfrm>
          <a:prstGeom prst="rect">
            <a:avLst/>
          </a:prstGeom>
        </p:spPr>
      </p:pic>
      <p:pic>
        <p:nvPicPr>
          <p:cNvPr id="6" name="Imagem 5">
            <a:extLst>
              <a:ext uri="{FF2B5EF4-FFF2-40B4-BE49-F238E27FC236}">
                <a16:creationId xmlns:a16="http://schemas.microsoft.com/office/drawing/2014/main" id="{71ACF70B-0DAA-4C5B-B652-219055CA4650}"/>
              </a:ext>
            </a:extLst>
          </p:cNvPr>
          <p:cNvPicPr>
            <a:picLocks noChangeAspect="1"/>
          </p:cNvPicPr>
          <p:nvPr/>
        </p:nvPicPr>
        <p:blipFill>
          <a:blip r:embed="rId3"/>
          <a:stretch>
            <a:fillRect/>
          </a:stretch>
        </p:blipFill>
        <p:spPr>
          <a:xfrm>
            <a:off x="160387" y="1844824"/>
            <a:ext cx="4288966" cy="4372517"/>
          </a:xfrm>
          <a:prstGeom prst="rect">
            <a:avLst/>
          </a:prstGeom>
        </p:spPr>
      </p:pic>
      <p:sp>
        <p:nvSpPr>
          <p:cNvPr id="3" name="CaixaDeTexto 2">
            <a:extLst>
              <a:ext uri="{FF2B5EF4-FFF2-40B4-BE49-F238E27FC236}">
                <a16:creationId xmlns:a16="http://schemas.microsoft.com/office/drawing/2014/main" id="{FF39631D-0808-4FFA-B9CD-C4001F72546A}"/>
              </a:ext>
            </a:extLst>
          </p:cNvPr>
          <p:cNvSpPr txBox="1"/>
          <p:nvPr/>
        </p:nvSpPr>
        <p:spPr>
          <a:xfrm>
            <a:off x="4572000" y="1768476"/>
            <a:ext cx="4411613" cy="4315027"/>
          </a:xfrm>
          <a:prstGeom prst="rect">
            <a:avLst/>
          </a:prstGeom>
          <a:solidFill>
            <a:schemeClr val="bg1">
              <a:alpha val="86000"/>
            </a:schemeClr>
          </a:solidFill>
        </p:spPr>
        <p:txBody>
          <a:bodyPr wrap="square" rtlCol="0">
            <a:spAutoFit/>
          </a:bodyPr>
          <a:lstStyle/>
          <a:p>
            <a:pPr marL="457200" indent="-457200">
              <a:lnSpc>
                <a:spcPct val="200000"/>
              </a:lnSpc>
              <a:buFont typeface="+mj-lt"/>
              <a:buAutoNum type="arabicPeriod"/>
            </a:pPr>
            <a:endParaRPr lang="pt-BR" sz="2000" dirty="0">
              <a:solidFill>
                <a:schemeClr val="tx2">
                  <a:lumMod val="75000"/>
                  <a:lumOff val="25000"/>
                </a:schemeClr>
              </a:solidFill>
              <a:latin typeface="Calibri" panose="020F0502020204030204" pitchFamily="34" charset="0"/>
              <a:cs typeface="Calibri" panose="020F0502020204030204" pitchFamily="34" charset="0"/>
            </a:endParaRPr>
          </a:p>
          <a:p>
            <a:pPr marL="457200" indent="-457200">
              <a:lnSpc>
                <a:spcPct val="200000"/>
              </a:lnSpc>
              <a:buFont typeface="+mj-lt"/>
              <a:buAutoNum type="arabicPeriod"/>
            </a:pPr>
            <a:r>
              <a:rPr lang="pt-BR" sz="2000" dirty="0">
                <a:solidFill>
                  <a:schemeClr val="tx2">
                    <a:lumMod val="75000"/>
                    <a:lumOff val="25000"/>
                  </a:schemeClr>
                </a:solidFill>
                <a:latin typeface="Calibri" panose="020F0502020204030204" pitchFamily="34" charset="0"/>
                <a:cs typeface="Calibri" panose="020F0502020204030204" pitchFamily="34" charset="0"/>
              </a:rPr>
              <a:t>Papel do Participante;</a:t>
            </a:r>
          </a:p>
          <a:p>
            <a:pPr marL="457200" indent="-457200">
              <a:lnSpc>
                <a:spcPct val="200000"/>
              </a:lnSpc>
              <a:buFont typeface="+mj-lt"/>
              <a:buAutoNum type="arabicPeriod"/>
            </a:pPr>
            <a:r>
              <a:rPr lang="pt-BR" sz="2000" dirty="0">
                <a:solidFill>
                  <a:schemeClr val="tx2">
                    <a:lumMod val="75000"/>
                    <a:lumOff val="25000"/>
                  </a:schemeClr>
                </a:solidFill>
                <a:latin typeface="Calibri" panose="020F0502020204030204" pitchFamily="34" charset="0"/>
                <a:cs typeface="Calibri" panose="020F0502020204030204" pitchFamily="34" charset="0"/>
              </a:rPr>
              <a:t>Como ingressar em uma reunião/evento ao vivo;</a:t>
            </a:r>
          </a:p>
          <a:p>
            <a:pPr marL="457200" indent="-457200">
              <a:lnSpc>
                <a:spcPct val="200000"/>
              </a:lnSpc>
              <a:buFont typeface="+mj-lt"/>
              <a:buAutoNum type="arabicPeriod"/>
            </a:pPr>
            <a:r>
              <a:rPr lang="pt-BR" sz="2000" dirty="0">
                <a:solidFill>
                  <a:schemeClr val="tx2">
                    <a:lumMod val="75000"/>
                    <a:lumOff val="25000"/>
                  </a:schemeClr>
                </a:solidFill>
                <a:latin typeface="Calibri" panose="020F0502020204030204" pitchFamily="34" charset="0"/>
                <a:cs typeface="Calibri" panose="020F0502020204030204" pitchFamily="34" charset="0"/>
              </a:rPr>
              <a:t>Legenda dos ícones durante a reunião/evento ao vivo.</a:t>
            </a:r>
          </a:p>
          <a:p>
            <a:pPr marL="457200" indent="-457200">
              <a:lnSpc>
                <a:spcPct val="200000"/>
              </a:lnSpc>
              <a:buFont typeface="+mj-lt"/>
              <a:buAutoNum type="arabicPeriod"/>
            </a:pPr>
            <a:endParaRPr lang="pt-BR" sz="2000" dirty="0">
              <a:solidFill>
                <a:schemeClr val="tx2">
                  <a:lumMod val="75000"/>
                  <a:lumOff val="25000"/>
                </a:schemeClr>
              </a:solidFill>
              <a:latin typeface="Calibri" panose="020F0502020204030204" pitchFamily="34" charset="0"/>
              <a:cs typeface="Calibri" panose="020F0502020204030204" pitchFamily="34" charset="0"/>
            </a:endParaRPr>
          </a:p>
        </p:txBody>
      </p:sp>
      <p:sp>
        <p:nvSpPr>
          <p:cNvPr id="5" name="Título 1">
            <a:extLst>
              <a:ext uri="{FF2B5EF4-FFF2-40B4-BE49-F238E27FC236}">
                <a16:creationId xmlns:a16="http://schemas.microsoft.com/office/drawing/2014/main" id="{9A66FC49-0281-418A-AC85-6EDA803C5874}"/>
              </a:ext>
            </a:extLst>
          </p:cNvPr>
          <p:cNvSpPr txBox="1">
            <a:spLocks/>
          </p:cNvSpPr>
          <p:nvPr/>
        </p:nvSpPr>
        <p:spPr bwMode="auto">
          <a:xfrm>
            <a:off x="3347864" y="116632"/>
            <a:ext cx="5478760" cy="1035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pt-BR" sz="3000" b="1" i="0" u="none" strike="noStrike" kern="0" cap="none" spc="0" normalizeH="0" baseline="0" noProof="0" dirty="0">
                <a:ln>
                  <a:noFill/>
                </a:ln>
                <a:solidFill>
                  <a:schemeClr val="bg1"/>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rPr>
              <a:t>ÍNDICE</a:t>
            </a:r>
          </a:p>
        </p:txBody>
      </p:sp>
    </p:spTree>
    <p:extLst>
      <p:ext uri="{BB962C8B-B14F-4D97-AF65-F5344CB8AC3E}">
        <p14:creationId xmlns:p14="http://schemas.microsoft.com/office/powerpoint/2010/main" val="359230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bwMode="auto">
          <a:xfrm>
            <a:off x="3347864" y="116632"/>
            <a:ext cx="5478760" cy="1035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pt-BR" sz="3000" b="1" kern="0" dirty="0">
                <a:solidFill>
                  <a:schemeClr val="bg1"/>
                </a:solidFill>
                <a:effectLst>
                  <a:outerShdw blurRad="38100" dist="38100" dir="2700000" algn="tl">
                    <a:srgbClr val="C0C0C0"/>
                  </a:outerShdw>
                </a:effectLst>
                <a:latin typeface="Calibri" panose="020F0502020204030204" pitchFamily="34" charset="0"/>
                <a:ea typeface="+mj-ea"/>
                <a:cs typeface="Calibri" panose="020F0502020204030204" pitchFamily="34" charset="0"/>
              </a:rPr>
              <a:t>MANUAL DO PARTICIPANTE</a:t>
            </a:r>
            <a:endParaRPr kumimoji="0" lang="pt-BR" sz="3000" b="1" i="0" u="none" strike="noStrike" kern="0" cap="none" spc="0" normalizeH="0" baseline="0" noProof="0" dirty="0">
              <a:ln>
                <a:noFill/>
              </a:ln>
              <a:solidFill>
                <a:schemeClr val="bg1"/>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endParaRPr>
          </a:p>
        </p:txBody>
      </p:sp>
      <p:sp>
        <p:nvSpPr>
          <p:cNvPr id="2" name="CaixaDeTexto 1">
            <a:extLst>
              <a:ext uri="{FF2B5EF4-FFF2-40B4-BE49-F238E27FC236}">
                <a16:creationId xmlns:a16="http://schemas.microsoft.com/office/drawing/2014/main" id="{2E8F0BEA-EA93-46F4-B123-D8B59F5ED63A}"/>
              </a:ext>
            </a:extLst>
          </p:cNvPr>
          <p:cNvSpPr txBox="1"/>
          <p:nvPr/>
        </p:nvSpPr>
        <p:spPr>
          <a:xfrm>
            <a:off x="179512" y="2204864"/>
            <a:ext cx="8647112" cy="1162113"/>
          </a:xfrm>
          <a:prstGeom prst="rect">
            <a:avLst/>
          </a:prstGeom>
          <a:noFill/>
        </p:spPr>
        <p:txBody>
          <a:bodyPr wrap="square" rtlCol="0">
            <a:spAutoFit/>
          </a:bodyPr>
          <a:lstStyle/>
          <a:p>
            <a:pPr>
              <a:lnSpc>
                <a:spcPct val="150000"/>
              </a:lnSpc>
            </a:pPr>
            <a:r>
              <a:rPr lang="pt-BR" sz="1600" dirty="0">
                <a:solidFill>
                  <a:schemeClr val="tx1">
                    <a:lumMod val="75000"/>
                    <a:lumOff val="25000"/>
                  </a:schemeClr>
                </a:solidFill>
                <a:latin typeface="Calibri" panose="020F0502020204030204" pitchFamily="34" charset="0"/>
                <a:cs typeface="Calibri" panose="020F0502020204030204" pitchFamily="34" charset="0"/>
              </a:rPr>
              <a:t>O Participante integra a reunião/evento como ouvinte/telespectador. </a:t>
            </a:r>
          </a:p>
          <a:p>
            <a:pPr>
              <a:lnSpc>
                <a:spcPct val="150000"/>
              </a:lnSpc>
            </a:pPr>
            <a:r>
              <a:rPr lang="pt-BR" sz="1600" dirty="0">
                <a:solidFill>
                  <a:schemeClr val="tx1">
                    <a:lumMod val="75000"/>
                    <a:lumOff val="25000"/>
                  </a:schemeClr>
                </a:solidFill>
                <a:latin typeface="Calibri" panose="020F0502020204030204" pitchFamily="34" charset="0"/>
                <a:cs typeface="Calibri" panose="020F0502020204030204" pitchFamily="34" charset="0"/>
              </a:rPr>
              <a:t>Caso seja permitido pelo Organizador, durante a reunião o Participante também poderá interagir através da fala (voz), chat (escrita) e no compartilhamento de informações.</a:t>
            </a:r>
          </a:p>
        </p:txBody>
      </p:sp>
      <p:pic>
        <p:nvPicPr>
          <p:cNvPr id="11" name="Imagem 10" descr="Uma imagem contendo objeto, relógio, desenho&#10;&#10;Descrição gerada automaticamente">
            <a:extLst>
              <a:ext uri="{FF2B5EF4-FFF2-40B4-BE49-F238E27FC236}">
                <a16:creationId xmlns:a16="http://schemas.microsoft.com/office/drawing/2014/main" id="{D0405B1F-18B5-4EAD-A6E0-57E5B3F4E2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0943" y="868580"/>
            <a:ext cx="893545" cy="830997"/>
          </a:xfrm>
          <a:prstGeom prst="rect">
            <a:avLst/>
          </a:prstGeom>
        </p:spPr>
      </p:pic>
      <p:graphicFrame>
        <p:nvGraphicFramePr>
          <p:cNvPr id="7" name="Tabela 6">
            <a:extLst>
              <a:ext uri="{FF2B5EF4-FFF2-40B4-BE49-F238E27FC236}">
                <a16:creationId xmlns:a16="http://schemas.microsoft.com/office/drawing/2014/main" id="{1B4EDFA6-5F1E-4D5E-8817-479B95BCFC79}"/>
              </a:ext>
            </a:extLst>
          </p:cNvPr>
          <p:cNvGraphicFramePr>
            <a:graphicFrameLocks noGrp="1"/>
          </p:cNvGraphicFramePr>
          <p:nvPr>
            <p:extLst>
              <p:ext uri="{D42A27DB-BD31-4B8C-83A1-F6EECF244321}">
                <p14:modId xmlns:p14="http://schemas.microsoft.com/office/powerpoint/2010/main" val="3366857126"/>
              </p:ext>
            </p:extLst>
          </p:nvPr>
        </p:nvGraphicFramePr>
        <p:xfrm>
          <a:off x="1221532" y="3865240"/>
          <a:ext cx="6480720" cy="2592288"/>
        </p:xfrm>
        <a:graphic>
          <a:graphicData uri="http://schemas.openxmlformats.org/drawingml/2006/table">
            <a:tbl>
              <a:tblPr/>
              <a:tblGrid>
                <a:gridCol w="2448272">
                  <a:extLst>
                    <a:ext uri="{9D8B030D-6E8A-4147-A177-3AD203B41FA5}">
                      <a16:colId xmlns:a16="http://schemas.microsoft.com/office/drawing/2014/main" val="1886153818"/>
                    </a:ext>
                  </a:extLst>
                </a:gridCol>
                <a:gridCol w="1296144">
                  <a:extLst>
                    <a:ext uri="{9D8B030D-6E8A-4147-A177-3AD203B41FA5}">
                      <a16:colId xmlns:a16="http://schemas.microsoft.com/office/drawing/2014/main" val="3118965064"/>
                    </a:ext>
                  </a:extLst>
                </a:gridCol>
                <a:gridCol w="1368152">
                  <a:extLst>
                    <a:ext uri="{9D8B030D-6E8A-4147-A177-3AD203B41FA5}">
                      <a16:colId xmlns:a16="http://schemas.microsoft.com/office/drawing/2014/main" val="1289149633"/>
                    </a:ext>
                  </a:extLst>
                </a:gridCol>
                <a:gridCol w="1368152">
                  <a:extLst>
                    <a:ext uri="{9D8B030D-6E8A-4147-A177-3AD203B41FA5}">
                      <a16:colId xmlns:a16="http://schemas.microsoft.com/office/drawing/2014/main" val="4061984173"/>
                    </a:ext>
                  </a:extLst>
                </a:gridCol>
              </a:tblGrid>
              <a:tr h="392254">
                <a:tc>
                  <a:txBody>
                    <a:bodyPr/>
                    <a:lstStyle/>
                    <a:p>
                      <a:pPr algn="ctr" rtl="0" fontAlgn="ctr"/>
                      <a:r>
                        <a:rPr lang="pt-BR" sz="1400" b="1" i="0" u="none" strike="noStrike" dirty="0">
                          <a:solidFill>
                            <a:srgbClr val="FFFFFF"/>
                          </a:solidFill>
                          <a:effectLst/>
                          <a:latin typeface="Calibri" panose="020F0502020204030204" pitchFamily="34" charset="0"/>
                        </a:rPr>
                        <a:t>RECURSOS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rtl="0" fontAlgn="ctr"/>
                      <a:r>
                        <a:rPr lang="pt-BR" sz="1400" b="1" i="0" u="none" strike="noStrike" dirty="0">
                          <a:solidFill>
                            <a:srgbClr val="FFFFFF"/>
                          </a:solidFill>
                          <a:effectLst/>
                          <a:latin typeface="Calibri" panose="020F0502020204030204" pitchFamily="34" charset="0"/>
                        </a:rPr>
                        <a:t>ORGANIZADOR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rtl="0" fontAlgn="ctr"/>
                      <a:r>
                        <a:rPr lang="pt-BR" sz="1400" b="1" i="0" u="none" strike="noStrike" dirty="0">
                          <a:solidFill>
                            <a:srgbClr val="FFFFFF"/>
                          </a:solidFill>
                          <a:effectLst/>
                          <a:latin typeface="Calibri" panose="020F0502020204030204" pitchFamily="34" charset="0"/>
                        </a:rPr>
                        <a:t>APRESENTADOR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rtl="0" fontAlgn="ctr"/>
                      <a:r>
                        <a:rPr lang="pt-BR" sz="1400" b="1" i="0" u="none" strike="noStrike" dirty="0">
                          <a:solidFill>
                            <a:srgbClr val="FFFFFF"/>
                          </a:solidFill>
                          <a:effectLst/>
                          <a:latin typeface="Calibri" panose="020F0502020204030204" pitchFamily="34" charset="0"/>
                        </a:rPr>
                        <a:t>PARTICIPANTE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cell3D prstMaterial="dkEdge">
                      <a:bevel/>
                      <a:lightRig rig="flood" dir="t"/>
                    </a:cell3D>
                    <a:solidFill>
                      <a:srgbClr val="7030A0"/>
                    </a:solidFill>
                  </a:tcPr>
                </a:tc>
                <a:extLst>
                  <a:ext uri="{0D108BD9-81ED-4DB2-BD59-A6C34878D82A}">
                    <a16:rowId xmlns:a16="http://schemas.microsoft.com/office/drawing/2014/main" val="3645882573"/>
                  </a:ext>
                </a:extLst>
              </a:tr>
              <a:tr h="562799">
                <a:tc>
                  <a:txBody>
                    <a:bodyPr/>
                    <a:lstStyle/>
                    <a:p>
                      <a:pPr algn="ctr" rtl="0" fontAlgn="ctr"/>
                      <a:r>
                        <a:rPr lang="pt-BR" sz="1400" b="1" i="0" u="none" strike="noStrike" dirty="0">
                          <a:solidFill>
                            <a:schemeClr val="bg1"/>
                          </a:solidFill>
                          <a:effectLst/>
                          <a:latin typeface="Calibri" panose="020F0502020204030204" pitchFamily="34" charset="0"/>
                        </a:rPr>
                        <a:t>Fala e Compartilha Vídeos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rtl="0" fontAlgn="ctr"/>
                      <a:r>
                        <a:rPr lang="pt-BR" sz="1400" b="0" i="0" u="none" strike="noStrike" dirty="0">
                          <a:solidFill>
                            <a:schemeClr val="bg1"/>
                          </a:solidFill>
                          <a:effectLst/>
                          <a:latin typeface="Calibri" panose="020F050202020403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rtl="0" fontAlgn="ctr"/>
                      <a:r>
                        <a:rPr lang="pt-BR" sz="1400" b="0" i="0" u="none" strike="noStrike" dirty="0">
                          <a:solidFill>
                            <a:schemeClr val="bg1"/>
                          </a:solidFill>
                          <a:effectLst/>
                          <a:latin typeface="Calibri" panose="020F050202020403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rtl="0" fontAlgn="ctr"/>
                      <a:r>
                        <a:rPr lang="pt-BR" sz="1400" b="1" i="0" u="none" strike="noStrike" dirty="0">
                          <a:solidFill>
                            <a:schemeClr val="bg1"/>
                          </a:solidFill>
                          <a:effectLst/>
                          <a:latin typeface="Calibri" panose="020F050202020403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a:lightRig rig="flood" dir="t"/>
                    </a:cell3D>
                    <a:solidFill>
                      <a:schemeClr val="accent6">
                        <a:lumMod val="40000"/>
                        <a:lumOff val="60000"/>
                      </a:schemeClr>
                    </a:solidFill>
                  </a:tcPr>
                </a:tc>
                <a:extLst>
                  <a:ext uri="{0D108BD9-81ED-4DB2-BD59-A6C34878D82A}">
                    <a16:rowId xmlns:a16="http://schemas.microsoft.com/office/drawing/2014/main" val="180667891"/>
                  </a:ext>
                </a:extLst>
              </a:tr>
              <a:tr h="545745">
                <a:tc>
                  <a:txBody>
                    <a:bodyPr/>
                    <a:lstStyle/>
                    <a:p>
                      <a:pPr algn="ctr" rtl="0" fontAlgn="ctr"/>
                      <a:r>
                        <a:rPr lang="pt-BR" sz="1400" b="1" i="0" u="none" strike="noStrike" dirty="0">
                          <a:solidFill>
                            <a:schemeClr val="bg1"/>
                          </a:solidFill>
                          <a:effectLst/>
                          <a:latin typeface="Calibri" panose="020F0502020204030204" pitchFamily="34" charset="0"/>
                        </a:rPr>
                        <a:t>Interage no Chat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rtl="0" fontAlgn="ctr"/>
                      <a:r>
                        <a:rPr lang="pt-BR" sz="1400" b="0" i="0" u="none" strike="noStrike" dirty="0">
                          <a:solidFill>
                            <a:schemeClr val="bg1"/>
                          </a:solidFill>
                          <a:effectLst/>
                          <a:latin typeface="Calibri" panose="020F050202020403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rtl="0" fontAlgn="ctr"/>
                      <a:r>
                        <a:rPr lang="pt-BR" sz="1400" b="0" i="0" u="none" strike="noStrike" dirty="0">
                          <a:solidFill>
                            <a:schemeClr val="bg1"/>
                          </a:solidFill>
                          <a:effectLst/>
                          <a:latin typeface="Calibri" panose="020F050202020403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rtl="0" fontAlgn="ctr"/>
                      <a:r>
                        <a:rPr lang="pt-BR" sz="1400" b="1" i="0" u="none" strike="noStrike" dirty="0">
                          <a:solidFill>
                            <a:schemeClr val="bg1"/>
                          </a:solidFill>
                          <a:effectLst/>
                          <a:latin typeface="Calibri" panose="020F050202020403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a:lightRig rig="flood" dir="t"/>
                    </a:cell3D>
                    <a:solidFill>
                      <a:schemeClr val="accent6">
                        <a:lumMod val="40000"/>
                        <a:lumOff val="60000"/>
                      </a:schemeClr>
                    </a:solidFill>
                  </a:tcPr>
                </a:tc>
                <a:extLst>
                  <a:ext uri="{0D108BD9-81ED-4DB2-BD59-A6C34878D82A}">
                    <a16:rowId xmlns:a16="http://schemas.microsoft.com/office/drawing/2014/main" val="3091597300"/>
                  </a:ext>
                </a:extLst>
              </a:tr>
              <a:tr h="545745">
                <a:tc>
                  <a:txBody>
                    <a:bodyPr/>
                    <a:lstStyle/>
                    <a:p>
                      <a:pPr algn="ctr" rtl="0" fontAlgn="ctr"/>
                      <a:r>
                        <a:rPr lang="pt-BR" sz="1400" b="1" i="0" u="none" strike="noStrike" dirty="0">
                          <a:solidFill>
                            <a:schemeClr val="bg1"/>
                          </a:solidFill>
                          <a:effectLst/>
                          <a:latin typeface="Calibri" panose="020F0502020204030204" pitchFamily="34" charset="0"/>
                        </a:rPr>
                        <a:t>Compartilha Conteúdo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rtl="0" fontAlgn="ctr"/>
                      <a:r>
                        <a:rPr lang="pt-BR" sz="1400" b="0" i="0" u="none" strike="noStrike" dirty="0">
                          <a:solidFill>
                            <a:schemeClr val="bg1"/>
                          </a:solidFill>
                          <a:effectLst/>
                          <a:latin typeface="Calibri" panose="020F050202020403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rtl="0" fontAlgn="ctr"/>
                      <a:r>
                        <a:rPr lang="pt-BR" sz="1400" b="0" i="0" u="none" strike="noStrike" dirty="0">
                          <a:solidFill>
                            <a:schemeClr val="bg1"/>
                          </a:solidFill>
                          <a:effectLst/>
                          <a:latin typeface="Calibri" panose="020F050202020403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rtl="0" fontAlgn="ctr"/>
                      <a:r>
                        <a:rPr lang="pt-BR" sz="1400" b="1" i="0" u="none" strike="noStrike" dirty="0">
                          <a:solidFill>
                            <a:schemeClr val="bg1"/>
                          </a:solidFill>
                          <a:effectLst/>
                          <a:latin typeface="Calibri" panose="020F050202020403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a:lightRig rig="flood" dir="t"/>
                    </a:cell3D>
                    <a:solidFill>
                      <a:schemeClr val="accent6">
                        <a:lumMod val="40000"/>
                        <a:lumOff val="60000"/>
                      </a:schemeClr>
                    </a:solidFill>
                  </a:tcPr>
                </a:tc>
                <a:extLst>
                  <a:ext uri="{0D108BD9-81ED-4DB2-BD59-A6C34878D82A}">
                    <a16:rowId xmlns:a16="http://schemas.microsoft.com/office/drawing/2014/main" val="3301639856"/>
                  </a:ext>
                </a:extLst>
              </a:tr>
              <a:tr h="545745">
                <a:tc>
                  <a:txBody>
                    <a:bodyPr/>
                    <a:lstStyle/>
                    <a:p>
                      <a:pPr algn="ctr" rtl="0" fontAlgn="ctr"/>
                      <a:r>
                        <a:rPr lang="pt-BR" sz="1400" b="1" i="0" u="none" strike="noStrike" dirty="0">
                          <a:solidFill>
                            <a:schemeClr val="bg1"/>
                          </a:solidFill>
                          <a:effectLst/>
                          <a:latin typeface="Calibri" panose="020F0502020204030204" pitchFamily="34" charset="0"/>
                        </a:rPr>
                        <a:t>Remove Participantes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rtl="0" fontAlgn="ctr"/>
                      <a:r>
                        <a:rPr lang="pt-BR" sz="1400" b="0" i="0" u="none" strike="noStrike" dirty="0">
                          <a:solidFill>
                            <a:schemeClr val="bg1"/>
                          </a:solidFill>
                          <a:effectLst/>
                          <a:latin typeface="Calibri" panose="020F050202020403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rtl="0" fontAlgn="ctr"/>
                      <a:r>
                        <a:rPr lang="pt-BR" sz="1400" b="0" i="0" u="none" strike="noStrike" dirty="0">
                          <a:solidFill>
                            <a:schemeClr val="bg1"/>
                          </a:solidFill>
                          <a:effectLst/>
                          <a:latin typeface="Calibri" panose="020F050202020403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rtl="0" fontAlgn="ctr"/>
                      <a:r>
                        <a:rPr lang="pt-BR" sz="1400" b="1" i="0" u="none" strike="noStrike" dirty="0">
                          <a:solidFill>
                            <a:schemeClr val="bg1"/>
                          </a:solidFill>
                          <a:effectLst/>
                          <a:latin typeface="Calibri" panose="020F050202020403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a:lightRig rig="flood" dir="t"/>
                    </a:cell3D>
                    <a:solidFill>
                      <a:schemeClr val="accent6">
                        <a:lumMod val="40000"/>
                        <a:lumOff val="60000"/>
                      </a:schemeClr>
                    </a:solidFill>
                  </a:tcPr>
                </a:tc>
                <a:extLst>
                  <a:ext uri="{0D108BD9-81ED-4DB2-BD59-A6C34878D82A}">
                    <a16:rowId xmlns:a16="http://schemas.microsoft.com/office/drawing/2014/main" val="1716445760"/>
                  </a:ext>
                </a:extLst>
              </a:tr>
            </a:tbl>
          </a:graphicData>
        </a:graphic>
      </p:graphicFrame>
      <p:pic>
        <p:nvPicPr>
          <p:cNvPr id="19" name="Imagem 18">
            <a:extLst>
              <a:ext uri="{FF2B5EF4-FFF2-40B4-BE49-F238E27FC236}">
                <a16:creationId xmlns:a16="http://schemas.microsoft.com/office/drawing/2014/main" id="{575691B9-5293-40E2-B685-BBD6482414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3860" y="4357082"/>
            <a:ext cx="354797" cy="354797"/>
          </a:xfrm>
          <a:prstGeom prst="rect">
            <a:avLst/>
          </a:prstGeom>
        </p:spPr>
      </p:pic>
      <p:pic>
        <p:nvPicPr>
          <p:cNvPr id="20" name="Imagem 19">
            <a:extLst>
              <a:ext uri="{FF2B5EF4-FFF2-40B4-BE49-F238E27FC236}">
                <a16:creationId xmlns:a16="http://schemas.microsoft.com/office/drawing/2014/main" id="{B224F4F5-D3BD-448E-99D2-0589919622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3860" y="4902474"/>
            <a:ext cx="354797" cy="354797"/>
          </a:xfrm>
          <a:prstGeom prst="rect">
            <a:avLst/>
          </a:prstGeom>
        </p:spPr>
      </p:pic>
      <p:pic>
        <p:nvPicPr>
          <p:cNvPr id="21" name="Imagem 20">
            <a:extLst>
              <a:ext uri="{FF2B5EF4-FFF2-40B4-BE49-F238E27FC236}">
                <a16:creationId xmlns:a16="http://schemas.microsoft.com/office/drawing/2014/main" id="{B719B1B8-C42A-4FAD-BE00-B1DE15258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3860" y="5464145"/>
            <a:ext cx="354797" cy="354797"/>
          </a:xfrm>
          <a:prstGeom prst="rect">
            <a:avLst/>
          </a:prstGeom>
        </p:spPr>
      </p:pic>
      <p:pic>
        <p:nvPicPr>
          <p:cNvPr id="22" name="Imagem 21">
            <a:extLst>
              <a:ext uri="{FF2B5EF4-FFF2-40B4-BE49-F238E27FC236}">
                <a16:creationId xmlns:a16="http://schemas.microsoft.com/office/drawing/2014/main" id="{3B6D9385-FAD7-40D4-90B7-4B6813DB8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3859" y="6058691"/>
            <a:ext cx="354797" cy="354797"/>
          </a:xfrm>
          <a:prstGeom prst="rect">
            <a:avLst/>
          </a:prstGeom>
        </p:spPr>
      </p:pic>
      <p:pic>
        <p:nvPicPr>
          <p:cNvPr id="23" name="Imagem 22">
            <a:extLst>
              <a:ext uri="{FF2B5EF4-FFF2-40B4-BE49-F238E27FC236}">
                <a16:creationId xmlns:a16="http://schemas.microsoft.com/office/drawing/2014/main" id="{B5F67DF9-1504-4DE1-AF0F-E91C69462A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6008" y="4357081"/>
            <a:ext cx="354797" cy="354797"/>
          </a:xfrm>
          <a:prstGeom prst="rect">
            <a:avLst/>
          </a:prstGeom>
        </p:spPr>
      </p:pic>
      <p:pic>
        <p:nvPicPr>
          <p:cNvPr id="24" name="Imagem 23">
            <a:extLst>
              <a:ext uri="{FF2B5EF4-FFF2-40B4-BE49-F238E27FC236}">
                <a16:creationId xmlns:a16="http://schemas.microsoft.com/office/drawing/2014/main" id="{EF13D174-B6C6-40A3-B6A6-B72B9B6FD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6008" y="4932236"/>
            <a:ext cx="354797" cy="354797"/>
          </a:xfrm>
          <a:prstGeom prst="rect">
            <a:avLst/>
          </a:prstGeom>
        </p:spPr>
      </p:pic>
      <p:pic>
        <p:nvPicPr>
          <p:cNvPr id="25" name="Imagem 24">
            <a:extLst>
              <a:ext uri="{FF2B5EF4-FFF2-40B4-BE49-F238E27FC236}">
                <a16:creationId xmlns:a16="http://schemas.microsoft.com/office/drawing/2014/main" id="{295B5FD4-8A4B-407D-A21C-97ED19A49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9127" y="5478906"/>
            <a:ext cx="354797" cy="354797"/>
          </a:xfrm>
          <a:prstGeom prst="rect">
            <a:avLst/>
          </a:prstGeom>
        </p:spPr>
      </p:pic>
      <p:pic>
        <p:nvPicPr>
          <p:cNvPr id="26" name="Imagem 25">
            <a:extLst>
              <a:ext uri="{FF2B5EF4-FFF2-40B4-BE49-F238E27FC236}">
                <a16:creationId xmlns:a16="http://schemas.microsoft.com/office/drawing/2014/main" id="{5BCE96E9-9529-46B2-B588-E844E7FBAC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5916" y="6018874"/>
            <a:ext cx="354797" cy="354797"/>
          </a:xfrm>
          <a:prstGeom prst="rect">
            <a:avLst/>
          </a:prstGeom>
        </p:spPr>
      </p:pic>
      <p:pic>
        <p:nvPicPr>
          <p:cNvPr id="27" name="Imagem 26">
            <a:extLst>
              <a:ext uri="{FF2B5EF4-FFF2-40B4-BE49-F238E27FC236}">
                <a16:creationId xmlns:a16="http://schemas.microsoft.com/office/drawing/2014/main" id="{AE3F9028-9F66-4C61-BECB-079F43397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2662" y="4357080"/>
            <a:ext cx="354797" cy="354797"/>
          </a:xfrm>
          <a:prstGeom prst="rect">
            <a:avLst/>
          </a:prstGeom>
        </p:spPr>
      </p:pic>
      <p:pic>
        <p:nvPicPr>
          <p:cNvPr id="28" name="Imagem 27">
            <a:extLst>
              <a:ext uri="{FF2B5EF4-FFF2-40B4-BE49-F238E27FC236}">
                <a16:creationId xmlns:a16="http://schemas.microsoft.com/office/drawing/2014/main" id="{241DC48B-AB6C-49A7-B62D-1ACC8A13D5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2662" y="4902474"/>
            <a:ext cx="354797" cy="354797"/>
          </a:xfrm>
          <a:prstGeom prst="rect">
            <a:avLst/>
          </a:prstGeom>
        </p:spPr>
      </p:pic>
      <p:sp>
        <p:nvSpPr>
          <p:cNvPr id="4" name="Retângulo 3">
            <a:extLst>
              <a:ext uri="{FF2B5EF4-FFF2-40B4-BE49-F238E27FC236}">
                <a16:creationId xmlns:a16="http://schemas.microsoft.com/office/drawing/2014/main" id="{E0793EBF-FE7F-4B1C-AB8B-597D5204A9FE}"/>
              </a:ext>
            </a:extLst>
          </p:cNvPr>
          <p:cNvSpPr/>
          <p:nvPr/>
        </p:nvSpPr>
        <p:spPr>
          <a:xfrm>
            <a:off x="1221532" y="3491692"/>
            <a:ext cx="6480720" cy="313753"/>
          </a:xfrm>
          <a:prstGeom prst="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latin typeface="Calibri" panose="020F0502020204030204" pitchFamily="34" charset="0"/>
                <a:cs typeface="Calibri" panose="020F0502020204030204" pitchFamily="34" charset="0"/>
              </a:rPr>
              <a:t>RESUMO PAINEL DE RESPONSÁBILIDADES</a:t>
            </a:r>
          </a:p>
        </p:txBody>
      </p:sp>
      <p:sp>
        <p:nvSpPr>
          <p:cNvPr id="29" name="CaixaDeTexto 28">
            <a:extLst>
              <a:ext uri="{FF2B5EF4-FFF2-40B4-BE49-F238E27FC236}">
                <a16:creationId xmlns:a16="http://schemas.microsoft.com/office/drawing/2014/main" id="{4A770E73-D63D-4E57-8F5A-AD727699B380}"/>
              </a:ext>
            </a:extLst>
          </p:cNvPr>
          <p:cNvSpPr txBox="1"/>
          <p:nvPr/>
        </p:nvSpPr>
        <p:spPr>
          <a:xfrm>
            <a:off x="0" y="1772816"/>
            <a:ext cx="7308304" cy="400110"/>
          </a:xfrm>
          <a:prstGeom prst="rect">
            <a:avLst/>
          </a:prstGeom>
          <a:solidFill>
            <a:schemeClr val="accent2">
              <a:lumMod val="60000"/>
              <a:lumOff val="40000"/>
            </a:schemeClr>
          </a:solidFill>
        </p:spPr>
        <p:txBody>
          <a:bodyPr wrap="square" rtlCol="0">
            <a:spAutoFit/>
          </a:bodyPr>
          <a:lstStyle/>
          <a:p>
            <a:r>
              <a:rPr lang="pt-BR"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Papel do Participante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Conector: Angulado 36">
            <a:extLst>
              <a:ext uri="{FF2B5EF4-FFF2-40B4-BE49-F238E27FC236}">
                <a16:creationId xmlns:a16="http://schemas.microsoft.com/office/drawing/2014/main" id="{B3494173-B85A-4F8B-B708-312FF70012B6}"/>
              </a:ext>
            </a:extLst>
          </p:cNvPr>
          <p:cNvCxnSpPr>
            <a:cxnSpLocks/>
          </p:cNvCxnSpPr>
          <p:nvPr/>
        </p:nvCxnSpPr>
        <p:spPr>
          <a:xfrm>
            <a:off x="5148064" y="3215087"/>
            <a:ext cx="1992119" cy="573953"/>
          </a:xfrm>
          <a:prstGeom prst="bentConnector2">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2E8F0BEA-EA93-46F4-B123-D8B59F5ED63A}"/>
              </a:ext>
            </a:extLst>
          </p:cNvPr>
          <p:cNvSpPr txBox="1"/>
          <p:nvPr/>
        </p:nvSpPr>
        <p:spPr>
          <a:xfrm>
            <a:off x="0" y="1772816"/>
            <a:ext cx="7308304" cy="400110"/>
          </a:xfrm>
          <a:prstGeom prst="rect">
            <a:avLst/>
          </a:prstGeom>
          <a:solidFill>
            <a:schemeClr val="accent2">
              <a:lumMod val="60000"/>
              <a:lumOff val="40000"/>
            </a:schemeClr>
          </a:solidFill>
        </p:spPr>
        <p:txBody>
          <a:bodyPr wrap="square" rtlCol="0">
            <a:spAutoFit/>
          </a:bodyPr>
          <a:lstStyle/>
          <a:p>
            <a:r>
              <a:rPr lang="pt-BR"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Como iniciar uma reunião/evento ao vivo? </a:t>
            </a:r>
          </a:p>
        </p:txBody>
      </p:sp>
      <p:pic>
        <p:nvPicPr>
          <p:cNvPr id="11" name="Imagem 10" descr="Uma imagem contendo objeto, relógio, desenho&#10;&#10;Descrição gerada automaticamente">
            <a:extLst>
              <a:ext uri="{FF2B5EF4-FFF2-40B4-BE49-F238E27FC236}">
                <a16:creationId xmlns:a16="http://schemas.microsoft.com/office/drawing/2014/main" id="{D0405B1F-18B5-4EAD-A6E0-57E5B3F4E2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0943" y="868580"/>
            <a:ext cx="893545" cy="830997"/>
          </a:xfrm>
          <a:prstGeom prst="rect">
            <a:avLst/>
          </a:prstGeom>
        </p:spPr>
      </p:pic>
      <p:sp>
        <p:nvSpPr>
          <p:cNvPr id="5" name="Retângulo: Cantos Arredondados 4">
            <a:extLst>
              <a:ext uri="{FF2B5EF4-FFF2-40B4-BE49-F238E27FC236}">
                <a16:creationId xmlns:a16="http://schemas.microsoft.com/office/drawing/2014/main" id="{F31490A2-EA7B-4687-B07E-67DAC16A7D85}"/>
              </a:ext>
            </a:extLst>
          </p:cNvPr>
          <p:cNvSpPr/>
          <p:nvPr/>
        </p:nvSpPr>
        <p:spPr>
          <a:xfrm>
            <a:off x="852745" y="2627387"/>
            <a:ext cx="1899960" cy="3600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600" b="1" u="sng"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1º PASSO</a:t>
            </a:r>
          </a:p>
          <a:p>
            <a:pPr algn="ctr"/>
            <a:endParaRPr lang="pt-BR" sz="1600" dirty="0">
              <a:solidFill>
                <a:schemeClr val="tx1">
                  <a:lumMod val="75000"/>
                  <a:lumOff val="25000"/>
                </a:schemeClr>
              </a:solidFill>
              <a:latin typeface="Calibri" panose="020F0502020204030204" pitchFamily="34" charset="0"/>
              <a:cs typeface="Calibri" panose="020F0502020204030204" pitchFamily="34" charset="0"/>
            </a:endParaRPr>
          </a:p>
          <a:p>
            <a:pPr algn="ctr"/>
            <a:r>
              <a:rPr lang="pt-BR" sz="1600" dirty="0">
                <a:solidFill>
                  <a:schemeClr val="tx1">
                    <a:lumMod val="75000"/>
                    <a:lumOff val="25000"/>
                  </a:schemeClr>
                </a:solidFill>
                <a:latin typeface="Calibri" panose="020F0502020204030204" pitchFamily="34" charset="0"/>
                <a:cs typeface="Calibri" panose="020F0502020204030204" pitchFamily="34" charset="0"/>
              </a:rPr>
              <a:t>No horário programado, acesse o link para ingressar na reunião/evento</a:t>
            </a:r>
          </a:p>
        </p:txBody>
      </p:sp>
      <p:sp>
        <p:nvSpPr>
          <p:cNvPr id="10" name="Retângulo: Cantos Arredondados 9">
            <a:extLst>
              <a:ext uri="{FF2B5EF4-FFF2-40B4-BE49-F238E27FC236}">
                <a16:creationId xmlns:a16="http://schemas.microsoft.com/office/drawing/2014/main" id="{462A163A-6690-4CDE-A5AA-F215A024F97A}"/>
              </a:ext>
            </a:extLst>
          </p:cNvPr>
          <p:cNvSpPr/>
          <p:nvPr/>
        </p:nvSpPr>
        <p:spPr>
          <a:xfrm>
            <a:off x="3248104" y="2612581"/>
            <a:ext cx="1899960" cy="3600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600" b="1" u="sng"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2º PASSO</a:t>
            </a:r>
          </a:p>
          <a:p>
            <a:pPr algn="ctr"/>
            <a:endParaRPr lang="pt-BR" sz="1800" dirty="0">
              <a:solidFill>
                <a:schemeClr val="tx1">
                  <a:lumMod val="75000"/>
                  <a:lumOff val="25000"/>
                </a:schemeClr>
              </a:solidFill>
              <a:latin typeface="Calibri" panose="020F0502020204030204" pitchFamily="34" charset="0"/>
              <a:cs typeface="Calibri" panose="020F0502020204030204" pitchFamily="34" charset="0"/>
            </a:endParaRPr>
          </a:p>
          <a:p>
            <a:pPr algn="ctr"/>
            <a:r>
              <a:rPr lang="pt-BR" sz="1600" dirty="0">
                <a:solidFill>
                  <a:schemeClr val="tx1">
                    <a:lumMod val="75000"/>
                    <a:lumOff val="25000"/>
                  </a:schemeClr>
                </a:solidFill>
                <a:latin typeface="Calibri" panose="020F0502020204030204" pitchFamily="34" charset="0"/>
                <a:cs typeface="Calibri" panose="020F0502020204030204" pitchFamily="34" charset="0"/>
              </a:rPr>
              <a:t>Na Web, após carregar o link da reunião, clicar em “</a:t>
            </a:r>
            <a:r>
              <a:rPr lang="pt-BR" sz="1600" b="1" dirty="0">
                <a:solidFill>
                  <a:schemeClr val="tx1">
                    <a:lumMod val="75000"/>
                    <a:lumOff val="25000"/>
                  </a:schemeClr>
                </a:solidFill>
                <a:latin typeface="Calibri" panose="020F0502020204030204" pitchFamily="34" charset="0"/>
                <a:cs typeface="Calibri" panose="020F0502020204030204" pitchFamily="34" charset="0"/>
              </a:rPr>
              <a:t>Cancelar”</a:t>
            </a:r>
            <a:r>
              <a:rPr lang="pt-BR" sz="1600" dirty="0">
                <a:solidFill>
                  <a:schemeClr val="tx1">
                    <a:lumMod val="75000"/>
                    <a:lumOff val="25000"/>
                  </a:schemeClr>
                </a:solidFill>
                <a:latin typeface="Calibri" panose="020F0502020204030204" pitchFamily="34" charset="0"/>
                <a:cs typeface="Calibri" panose="020F0502020204030204" pitchFamily="34" charset="0"/>
              </a:rPr>
              <a:t> </a:t>
            </a:r>
          </a:p>
          <a:p>
            <a:pPr algn="ctr"/>
            <a:endParaRPr lang="pt-BR" sz="1600"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pt-BR" sz="1600" dirty="0">
              <a:solidFill>
                <a:schemeClr val="tx1">
                  <a:lumMod val="75000"/>
                  <a:lumOff val="25000"/>
                </a:schemeClr>
              </a:solidFill>
              <a:latin typeface="Calibri" panose="020F0502020204030204" pitchFamily="34" charset="0"/>
              <a:cs typeface="Calibri" panose="020F0502020204030204" pitchFamily="34" charset="0"/>
            </a:endParaRPr>
          </a:p>
          <a:p>
            <a:pPr algn="ctr"/>
            <a:r>
              <a:rPr lang="pt-BR" sz="1600" dirty="0">
                <a:solidFill>
                  <a:schemeClr val="tx1">
                    <a:lumMod val="75000"/>
                    <a:lumOff val="25000"/>
                  </a:schemeClr>
                </a:solidFill>
                <a:latin typeface="Calibri" panose="020F0502020204030204" pitchFamily="34" charset="0"/>
                <a:cs typeface="Calibri" panose="020F0502020204030204" pitchFamily="34" charset="0"/>
              </a:rPr>
              <a:t>e na sequência em</a:t>
            </a:r>
            <a:r>
              <a:rPr lang="pt-BR" sz="1600" b="1" dirty="0">
                <a:solidFill>
                  <a:schemeClr val="tx1">
                    <a:lumMod val="75000"/>
                    <a:lumOff val="25000"/>
                  </a:schemeClr>
                </a:solidFill>
                <a:latin typeface="Calibri" panose="020F0502020204030204" pitchFamily="34" charset="0"/>
                <a:cs typeface="Calibri" panose="020F0502020204030204" pitchFamily="34" charset="0"/>
              </a:rPr>
              <a:t> “Ingressar na Web”</a:t>
            </a:r>
            <a:r>
              <a:rPr lang="pt-BR" sz="1600" dirty="0">
                <a:solidFill>
                  <a:schemeClr val="tx1">
                    <a:lumMod val="75000"/>
                    <a:lumOff val="25000"/>
                  </a:schemeClr>
                </a:solidFill>
                <a:latin typeface="Calibri" panose="020F0502020204030204" pitchFamily="34" charset="0"/>
                <a:cs typeface="Calibri" panose="020F0502020204030204" pitchFamily="34" charset="0"/>
              </a:rPr>
              <a:t>. </a:t>
            </a:r>
          </a:p>
        </p:txBody>
      </p:sp>
      <p:sp>
        <p:nvSpPr>
          <p:cNvPr id="19" name="Título 1">
            <a:extLst>
              <a:ext uri="{FF2B5EF4-FFF2-40B4-BE49-F238E27FC236}">
                <a16:creationId xmlns:a16="http://schemas.microsoft.com/office/drawing/2014/main" id="{333A622D-7DBA-4299-8D84-10B55FC3740E}"/>
              </a:ext>
            </a:extLst>
          </p:cNvPr>
          <p:cNvSpPr txBox="1">
            <a:spLocks/>
          </p:cNvSpPr>
          <p:nvPr/>
        </p:nvSpPr>
        <p:spPr bwMode="auto">
          <a:xfrm>
            <a:off x="3347864" y="116632"/>
            <a:ext cx="5478760" cy="1035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pt-BR" sz="3000" b="1" kern="0" dirty="0">
                <a:solidFill>
                  <a:schemeClr val="bg1"/>
                </a:solidFill>
                <a:effectLst>
                  <a:outerShdw blurRad="38100" dist="38100" dir="2700000" algn="tl">
                    <a:srgbClr val="C0C0C0"/>
                  </a:outerShdw>
                </a:effectLst>
                <a:latin typeface="Calibri" panose="020F0502020204030204" pitchFamily="34" charset="0"/>
                <a:ea typeface="+mj-ea"/>
                <a:cs typeface="Calibri" panose="020F0502020204030204" pitchFamily="34" charset="0"/>
              </a:rPr>
              <a:t>MANUAL DO PARTICIPANTE</a:t>
            </a:r>
            <a:endParaRPr kumimoji="0" lang="pt-BR" sz="3000" b="1" i="0" u="none" strike="noStrike" kern="0" cap="none" spc="0" normalizeH="0" baseline="0" noProof="0" dirty="0">
              <a:ln>
                <a:noFill/>
              </a:ln>
              <a:solidFill>
                <a:schemeClr val="bg1"/>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endParaRPr>
          </a:p>
        </p:txBody>
      </p:sp>
      <p:pic>
        <p:nvPicPr>
          <p:cNvPr id="34" name="Imagem 33">
            <a:extLst>
              <a:ext uri="{FF2B5EF4-FFF2-40B4-BE49-F238E27FC236}">
                <a16:creationId xmlns:a16="http://schemas.microsoft.com/office/drawing/2014/main" id="{E06B9F5F-898A-470C-B896-EB6707D821E1}"/>
              </a:ext>
            </a:extLst>
          </p:cNvPr>
          <p:cNvPicPr>
            <a:picLocks noChangeAspect="1"/>
          </p:cNvPicPr>
          <p:nvPr/>
        </p:nvPicPr>
        <p:blipFill>
          <a:blip r:embed="rId3"/>
          <a:stretch>
            <a:fillRect/>
          </a:stretch>
        </p:blipFill>
        <p:spPr>
          <a:xfrm>
            <a:off x="414911" y="4755537"/>
            <a:ext cx="2860945" cy="12657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5" name="Imagem 34">
            <a:extLst>
              <a:ext uri="{FF2B5EF4-FFF2-40B4-BE49-F238E27FC236}">
                <a16:creationId xmlns:a16="http://schemas.microsoft.com/office/drawing/2014/main" id="{177017BB-B490-4ABD-B377-B758A1C2F158}"/>
              </a:ext>
            </a:extLst>
          </p:cNvPr>
          <p:cNvPicPr>
            <a:picLocks noChangeAspect="1"/>
          </p:cNvPicPr>
          <p:nvPr/>
        </p:nvPicPr>
        <p:blipFill rotWithShape="1">
          <a:blip r:embed="rId4"/>
          <a:srcRect l="10545" t="2622" r="13552" b="4682"/>
          <a:stretch/>
        </p:blipFill>
        <p:spPr>
          <a:xfrm>
            <a:off x="5315878" y="3766081"/>
            <a:ext cx="3648610" cy="25432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 name="Imagem 40">
            <a:extLst>
              <a:ext uri="{FF2B5EF4-FFF2-40B4-BE49-F238E27FC236}">
                <a16:creationId xmlns:a16="http://schemas.microsoft.com/office/drawing/2014/main" id="{5BC660F9-E8E5-4846-B9D4-267919A4EC08}"/>
              </a:ext>
            </a:extLst>
          </p:cNvPr>
          <p:cNvPicPr>
            <a:picLocks noChangeAspect="1"/>
          </p:cNvPicPr>
          <p:nvPr/>
        </p:nvPicPr>
        <p:blipFill>
          <a:blip r:embed="rId5"/>
          <a:stretch>
            <a:fillRect/>
          </a:stretch>
        </p:blipFill>
        <p:spPr>
          <a:xfrm>
            <a:off x="3111569" y="5568298"/>
            <a:ext cx="2252519" cy="3089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2" name="Imagem 41">
            <a:extLst>
              <a:ext uri="{FF2B5EF4-FFF2-40B4-BE49-F238E27FC236}">
                <a16:creationId xmlns:a16="http://schemas.microsoft.com/office/drawing/2014/main" id="{8A64AE9A-7206-4AAA-B4AA-A637856F1D9A}"/>
              </a:ext>
            </a:extLst>
          </p:cNvPr>
          <p:cNvPicPr>
            <a:picLocks noChangeAspect="1"/>
          </p:cNvPicPr>
          <p:nvPr/>
        </p:nvPicPr>
        <p:blipFill>
          <a:blip r:embed="rId6"/>
          <a:stretch>
            <a:fillRect/>
          </a:stretch>
        </p:blipFill>
        <p:spPr>
          <a:xfrm>
            <a:off x="3849028" y="4342175"/>
            <a:ext cx="781050" cy="3429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Retângulo 11">
            <a:extLst>
              <a:ext uri="{FF2B5EF4-FFF2-40B4-BE49-F238E27FC236}">
                <a16:creationId xmlns:a16="http://schemas.microsoft.com/office/drawing/2014/main" id="{8BE36B88-D0A8-4E8A-9B23-DE0FF04D3974}"/>
              </a:ext>
            </a:extLst>
          </p:cNvPr>
          <p:cNvSpPr/>
          <p:nvPr/>
        </p:nvSpPr>
        <p:spPr>
          <a:xfrm>
            <a:off x="5417020" y="2532820"/>
            <a:ext cx="3435852" cy="600164"/>
          </a:xfrm>
          <a:prstGeom prst="rect">
            <a:avLst/>
          </a:prstGeom>
        </p:spPr>
        <p:txBody>
          <a:bodyPr wrap="square">
            <a:spAutoFit/>
          </a:bodyPr>
          <a:lstStyle/>
          <a:p>
            <a:pPr algn="just"/>
            <a:r>
              <a:rPr lang="pt-BR" sz="1100" dirty="0">
                <a:solidFill>
                  <a:schemeClr val="bg2"/>
                </a:solidFill>
              </a:rPr>
              <a:t>Não é necessário ter o aplicativo do Microsoft Teams instalado no equipamento. O acesso pode ser feito pela Web. </a:t>
            </a:r>
          </a:p>
        </p:txBody>
      </p:sp>
    </p:spTree>
    <p:extLst>
      <p:ext uri="{BB962C8B-B14F-4D97-AF65-F5344CB8AC3E}">
        <p14:creationId xmlns:p14="http://schemas.microsoft.com/office/powerpoint/2010/main" val="356609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E8F0BEA-EA93-46F4-B123-D8B59F5ED63A}"/>
              </a:ext>
            </a:extLst>
          </p:cNvPr>
          <p:cNvSpPr txBox="1"/>
          <p:nvPr/>
        </p:nvSpPr>
        <p:spPr>
          <a:xfrm>
            <a:off x="0" y="1772816"/>
            <a:ext cx="7308304" cy="400110"/>
          </a:xfrm>
          <a:prstGeom prst="rect">
            <a:avLst/>
          </a:prstGeom>
          <a:solidFill>
            <a:schemeClr val="accent2">
              <a:lumMod val="60000"/>
              <a:lumOff val="40000"/>
            </a:schemeClr>
          </a:solidFill>
        </p:spPr>
        <p:txBody>
          <a:bodyPr wrap="square" rtlCol="0">
            <a:spAutoFit/>
          </a:bodyPr>
          <a:lstStyle/>
          <a:p>
            <a:r>
              <a:rPr lang="pt-BR"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Como ingressar uma reunião/evento ao vivo? </a:t>
            </a:r>
          </a:p>
        </p:txBody>
      </p:sp>
      <p:pic>
        <p:nvPicPr>
          <p:cNvPr id="11" name="Imagem 10" descr="Uma imagem contendo objeto, relógio, desenho&#10;&#10;Descrição gerada automaticamente">
            <a:extLst>
              <a:ext uri="{FF2B5EF4-FFF2-40B4-BE49-F238E27FC236}">
                <a16:creationId xmlns:a16="http://schemas.microsoft.com/office/drawing/2014/main" id="{D0405B1F-18B5-4EAD-A6E0-57E5B3F4E2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0943" y="868580"/>
            <a:ext cx="893545" cy="830997"/>
          </a:xfrm>
          <a:prstGeom prst="rect">
            <a:avLst/>
          </a:prstGeom>
        </p:spPr>
      </p:pic>
      <p:sp>
        <p:nvSpPr>
          <p:cNvPr id="5" name="Retângulo: Cantos Arredondados 4">
            <a:extLst>
              <a:ext uri="{FF2B5EF4-FFF2-40B4-BE49-F238E27FC236}">
                <a16:creationId xmlns:a16="http://schemas.microsoft.com/office/drawing/2014/main" id="{F31490A2-EA7B-4687-B07E-67DAC16A7D85}"/>
              </a:ext>
            </a:extLst>
          </p:cNvPr>
          <p:cNvSpPr/>
          <p:nvPr/>
        </p:nvSpPr>
        <p:spPr>
          <a:xfrm>
            <a:off x="852745" y="2435694"/>
            <a:ext cx="1899960" cy="3600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600" b="1" u="sng"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3º PASSO</a:t>
            </a:r>
          </a:p>
          <a:p>
            <a:pPr algn="ctr"/>
            <a:endParaRPr lang="pt-BR" sz="900" dirty="0">
              <a:solidFill>
                <a:schemeClr val="tx1">
                  <a:lumMod val="75000"/>
                  <a:lumOff val="25000"/>
                </a:schemeClr>
              </a:solidFill>
              <a:latin typeface="Calibri" panose="020F0502020204030204" pitchFamily="34" charset="0"/>
              <a:cs typeface="Calibri" panose="020F0502020204030204" pitchFamily="34" charset="0"/>
            </a:endParaRPr>
          </a:p>
          <a:p>
            <a:pPr algn="ctr"/>
            <a:r>
              <a:rPr lang="pt-BR" sz="1400" dirty="0">
                <a:solidFill>
                  <a:schemeClr val="tx1">
                    <a:lumMod val="75000"/>
                    <a:lumOff val="25000"/>
                  </a:schemeClr>
                </a:solidFill>
                <a:latin typeface="Calibri" panose="020F0502020204030204" pitchFamily="34" charset="0"/>
                <a:cs typeface="Calibri" panose="020F0502020204030204" pitchFamily="34" charset="0"/>
              </a:rPr>
              <a:t>O participante deverá se identificar com “</a:t>
            </a:r>
            <a:r>
              <a:rPr lang="pt-BR" sz="1400" b="1" dirty="0">
                <a:solidFill>
                  <a:schemeClr val="tx1">
                    <a:lumMod val="75000"/>
                    <a:lumOff val="25000"/>
                  </a:schemeClr>
                </a:solidFill>
                <a:latin typeface="Calibri" panose="020F0502020204030204" pitchFamily="34" charset="0"/>
                <a:cs typeface="Calibri" panose="020F0502020204030204" pitchFamily="34" charset="0"/>
              </a:rPr>
              <a:t>Nome</a:t>
            </a:r>
            <a:r>
              <a:rPr lang="pt-BR" sz="1400" dirty="0">
                <a:solidFill>
                  <a:schemeClr val="tx1">
                    <a:lumMod val="75000"/>
                    <a:lumOff val="25000"/>
                  </a:schemeClr>
                </a:solidFill>
                <a:latin typeface="Calibri" panose="020F0502020204030204" pitchFamily="34" charset="0"/>
                <a:cs typeface="Calibri" panose="020F0502020204030204" pitchFamily="34" charset="0"/>
              </a:rPr>
              <a:t>” e “</a:t>
            </a:r>
            <a:r>
              <a:rPr lang="pt-BR" sz="1400" b="1" dirty="0">
                <a:solidFill>
                  <a:schemeClr val="tx1">
                    <a:lumMod val="75000"/>
                    <a:lumOff val="25000"/>
                  </a:schemeClr>
                </a:solidFill>
                <a:latin typeface="Calibri" panose="020F0502020204030204" pitchFamily="34" charset="0"/>
                <a:cs typeface="Calibri" panose="020F0502020204030204" pitchFamily="34" charset="0"/>
              </a:rPr>
              <a:t>Instituição</a:t>
            </a:r>
            <a:r>
              <a:rPr lang="pt-BR" sz="1400" dirty="0">
                <a:solidFill>
                  <a:schemeClr val="tx1">
                    <a:lumMod val="75000"/>
                    <a:lumOff val="25000"/>
                  </a:schemeClr>
                </a:solidFill>
                <a:latin typeface="Calibri" panose="020F0502020204030204" pitchFamily="34" charset="0"/>
                <a:cs typeface="Calibri" panose="020F0502020204030204" pitchFamily="34" charset="0"/>
              </a:rPr>
              <a:t>”.</a:t>
            </a:r>
          </a:p>
          <a:p>
            <a:pPr algn="ctr"/>
            <a:endParaRPr lang="pt-BR" sz="1400" dirty="0">
              <a:solidFill>
                <a:schemeClr val="tx1">
                  <a:lumMod val="75000"/>
                  <a:lumOff val="25000"/>
                </a:schemeClr>
              </a:solidFill>
              <a:latin typeface="Calibri" panose="020F0502020204030204" pitchFamily="34" charset="0"/>
              <a:cs typeface="Calibri" panose="020F0502020204030204" pitchFamily="34" charset="0"/>
            </a:endParaRPr>
          </a:p>
          <a:p>
            <a:pPr algn="ctr"/>
            <a:r>
              <a:rPr lang="pt-BR" sz="1400" dirty="0">
                <a:solidFill>
                  <a:schemeClr val="tx1">
                    <a:lumMod val="75000"/>
                    <a:lumOff val="25000"/>
                  </a:schemeClr>
                </a:solidFill>
                <a:latin typeface="Calibri" panose="020F0502020204030204" pitchFamily="34" charset="0"/>
                <a:cs typeface="Calibri" panose="020F0502020204030204" pitchFamily="34" charset="0"/>
              </a:rPr>
              <a:t> </a:t>
            </a:r>
            <a:r>
              <a:rPr lang="pt-BR" sz="1400" i="1" dirty="0">
                <a:solidFill>
                  <a:schemeClr val="tx1">
                    <a:lumMod val="75000"/>
                    <a:lumOff val="25000"/>
                  </a:schemeClr>
                </a:solidFill>
                <a:latin typeface="Calibri" panose="020F0502020204030204" pitchFamily="34" charset="0"/>
                <a:cs typeface="Calibri" panose="020F0502020204030204" pitchFamily="34" charset="0"/>
              </a:rPr>
              <a:t>Exemplo: Maria Silva – ANP</a:t>
            </a:r>
            <a:endParaRPr lang="pt-BR" sz="1600" i="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0" name="Retângulo: Cantos Arredondados 9">
            <a:extLst>
              <a:ext uri="{FF2B5EF4-FFF2-40B4-BE49-F238E27FC236}">
                <a16:creationId xmlns:a16="http://schemas.microsoft.com/office/drawing/2014/main" id="{462A163A-6690-4CDE-A5AA-F215A024F97A}"/>
              </a:ext>
            </a:extLst>
          </p:cNvPr>
          <p:cNvSpPr/>
          <p:nvPr/>
        </p:nvSpPr>
        <p:spPr>
          <a:xfrm>
            <a:off x="3753643" y="2467268"/>
            <a:ext cx="1899960" cy="3600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600" b="1" u="sng"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4º PASSO</a:t>
            </a:r>
          </a:p>
          <a:p>
            <a:pPr algn="ctr"/>
            <a:endParaRPr lang="pt-BR" sz="1800" dirty="0">
              <a:solidFill>
                <a:schemeClr val="tx1">
                  <a:lumMod val="75000"/>
                  <a:lumOff val="25000"/>
                </a:schemeClr>
              </a:solidFill>
              <a:latin typeface="Calibri" panose="020F0502020204030204" pitchFamily="34" charset="0"/>
              <a:cs typeface="Calibri" panose="020F0502020204030204" pitchFamily="34" charset="0"/>
            </a:endParaRPr>
          </a:p>
          <a:p>
            <a:pPr algn="ctr"/>
            <a:r>
              <a:rPr lang="pt-BR" sz="1400" dirty="0">
                <a:solidFill>
                  <a:schemeClr val="tx1">
                    <a:lumMod val="75000"/>
                    <a:lumOff val="25000"/>
                  </a:schemeClr>
                </a:solidFill>
                <a:latin typeface="Calibri" panose="020F0502020204030204" pitchFamily="34" charset="0"/>
                <a:cs typeface="Calibri" panose="020F0502020204030204" pitchFamily="34" charset="0"/>
              </a:rPr>
              <a:t>Aguarde aprovação para ingressar na sala virtual.</a:t>
            </a:r>
          </a:p>
          <a:p>
            <a:pPr algn="ctr"/>
            <a:endParaRPr lang="pt-BR" sz="1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9" name="Título 1">
            <a:extLst>
              <a:ext uri="{FF2B5EF4-FFF2-40B4-BE49-F238E27FC236}">
                <a16:creationId xmlns:a16="http://schemas.microsoft.com/office/drawing/2014/main" id="{333A622D-7DBA-4299-8D84-10B55FC3740E}"/>
              </a:ext>
            </a:extLst>
          </p:cNvPr>
          <p:cNvSpPr txBox="1">
            <a:spLocks/>
          </p:cNvSpPr>
          <p:nvPr/>
        </p:nvSpPr>
        <p:spPr bwMode="auto">
          <a:xfrm>
            <a:off x="3347864" y="116632"/>
            <a:ext cx="5478760" cy="1035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pt-BR" sz="3000" b="1" kern="0" dirty="0">
                <a:solidFill>
                  <a:schemeClr val="bg1"/>
                </a:solidFill>
                <a:effectLst>
                  <a:outerShdw blurRad="38100" dist="38100" dir="2700000" algn="tl">
                    <a:srgbClr val="C0C0C0"/>
                  </a:outerShdw>
                </a:effectLst>
                <a:latin typeface="Calibri" panose="020F0502020204030204" pitchFamily="34" charset="0"/>
                <a:ea typeface="+mj-ea"/>
                <a:cs typeface="Calibri" panose="020F0502020204030204" pitchFamily="34" charset="0"/>
              </a:rPr>
              <a:t>MANUAL DO PARTICIPANTE</a:t>
            </a:r>
            <a:endParaRPr kumimoji="0" lang="pt-BR" sz="3000" b="1" i="0" u="none" strike="noStrike" kern="0" cap="none" spc="0" normalizeH="0" baseline="0" noProof="0" dirty="0">
              <a:ln>
                <a:noFill/>
              </a:ln>
              <a:solidFill>
                <a:schemeClr val="bg1"/>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endParaRPr>
          </a:p>
        </p:txBody>
      </p:sp>
      <p:pic>
        <p:nvPicPr>
          <p:cNvPr id="3" name="Imagem 2">
            <a:extLst>
              <a:ext uri="{FF2B5EF4-FFF2-40B4-BE49-F238E27FC236}">
                <a16:creationId xmlns:a16="http://schemas.microsoft.com/office/drawing/2014/main" id="{2535E230-6E6D-4418-9990-43B3C7AA29FC}"/>
              </a:ext>
            </a:extLst>
          </p:cNvPr>
          <p:cNvPicPr>
            <a:picLocks noChangeAspect="1"/>
          </p:cNvPicPr>
          <p:nvPr/>
        </p:nvPicPr>
        <p:blipFill>
          <a:blip r:embed="rId3"/>
          <a:stretch>
            <a:fillRect/>
          </a:stretch>
        </p:blipFill>
        <p:spPr>
          <a:xfrm>
            <a:off x="817575" y="4685073"/>
            <a:ext cx="2221285" cy="196285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 name="Imagem 11" descr="Texto alternativo gerado por máquina:Alguém na reunião deixará que você ingresse em breve o Microfone e Alto-falante. ">
            <a:extLst>
              <a:ext uri="{FF2B5EF4-FFF2-40B4-BE49-F238E27FC236}">
                <a16:creationId xmlns:a16="http://schemas.microsoft.com/office/drawing/2014/main" id="{0A070E4F-6C96-4D85-9D65-E6F37B0B8FF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3426" y="4493123"/>
            <a:ext cx="2586608" cy="17757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Retângulo: Cantos Arredondados 12">
            <a:extLst>
              <a:ext uri="{FF2B5EF4-FFF2-40B4-BE49-F238E27FC236}">
                <a16:creationId xmlns:a16="http://schemas.microsoft.com/office/drawing/2014/main" id="{9C09B204-8BBD-4241-A2FD-92F81829D5DB}"/>
              </a:ext>
            </a:extLst>
          </p:cNvPr>
          <p:cNvSpPr/>
          <p:nvPr/>
        </p:nvSpPr>
        <p:spPr>
          <a:xfrm>
            <a:off x="6426465" y="2467268"/>
            <a:ext cx="1899960" cy="413008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600" b="1" u="sng"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5º PASSO</a:t>
            </a:r>
          </a:p>
          <a:p>
            <a:pPr algn="ctr"/>
            <a:endParaRPr lang="pt-BR" sz="1600" b="1" u="sng"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r>
              <a:rPr lang="pt-BR" sz="1400" dirty="0">
                <a:solidFill>
                  <a:schemeClr val="tx1">
                    <a:lumMod val="75000"/>
                    <a:lumOff val="25000"/>
                  </a:schemeClr>
                </a:solidFill>
                <a:latin typeface="Calibri" panose="020F0502020204030204" pitchFamily="34" charset="0"/>
                <a:cs typeface="Calibri" panose="020F0502020204030204" pitchFamily="34" charset="0"/>
              </a:rPr>
              <a:t>Desative o Microfone e ingresse na reunião.</a:t>
            </a:r>
          </a:p>
          <a:p>
            <a:pPr algn="ctr"/>
            <a:r>
              <a:rPr lang="pt-BR" sz="1400" dirty="0">
                <a:solidFill>
                  <a:schemeClr val="tx1">
                    <a:lumMod val="75000"/>
                    <a:lumOff val="25000"/>
                  </a:schemeClr>
                </a:solidFill>
                <a:latin typeface="Calibri" panose="020F0502020204030204" pitchFamily="34" charset="0"/>
                <a:cs typeface="Calibri" panose="020F0502020204030204" pitchFamily="34" charset="0"/>
              </a:rPr>
              <a:t>Ao entrar, escreva no chat “</a:t>
            </a:r>
            <a:r>
              <a:rPr lang="pt-BR" sz="1400" b="1" dirty="0">
                <a:solidFill>
                  <a:schemeClr val="tx1">
                    <a:lumMod val="75000"/>
                    <a:lumOff val="25000"/>
                  </a:schemeClr>
                </a:solidFill>
                <a:latin typeface="Calibri" panose="020F0502020204030204" pitchFamily="34" charset="0"/>
                <a:cs typeface="Calibri" panose="020F0502020204030204" pitchFamily="34" charset="0"/>
              </a:rPr>
              <a:t>Nome completo” </a:t>
            </a:r>
            <a:r>
              <a:rPr lang="pt-BR" sz="1400" dirty="0">
                <a:solidFill>
                  <a:schemeClr val="tx1">
                    <a:lumMod val="75000"/>
                    <a:lumOff val="25000"/>
                  </a:schemeClr>
                </a:solidFill>
                <a:latin typeface="Calibri" panose="020F0502020204030204" pitchFamily="34" charset="0"/>
                <a:cs typeface="Calibri" panose="020F0502020204030204" pitchFamily="34" charset="0"/>
              </a:rPr>
              <a:t>e a “</a:t>
            </a:r>
            <a:r>
              <a:rPr lang="pt-BR" sz="1400" b="1" dirty="0">
                <a:solidFill>
                  <a:schemeClr val="tx1">
                    <a:lumMod val="75000"/>
                    <a:lumOff val="25000"/>
                  </a:schemeClr>
                </a:solidFill>
                <a:latin typeface="Calibri" panose="020F0502020204030204" pitchFamily="34" charset="0"/>
                <a:cs typeface="Calibri" panose="020F0502020204030204" pitchFamily="34" charset="0"/>
              </a:rPr>
              <a:t>Instituição</a:t>
            </a:r>
            <a:r>
              <a:rPr lang="pt-BR" sz="1400" dirty="0">
                <a:solidFill>
                  <a:schemeClr val="tx1">
                    <a:lumMod val="75000"/>
                    <a:lumOff val="25000"/>
                  </a:schemeClr>
                </a:solidFill>
                <a:latin typeface="Calibri" panose="020F0502020204030204" pitchFamily="34" charset="0"/>
                <a:cs typeface="Calibri" panose="020F0502020204030204" pitchFamily="34" charset="0"/>
              </a:rPr>
              <a:t>”. </a:t>
            </a:r>
            <a:r>
              <a:rPr lang="pt-BR" sz="1400" i="1" dirty="0">
                <a:solidFill>
                  <a:schemeClr val="tx1">
                    <a:lumMod val="75000"/>
                    <a:lumOff val="25000"/>
                  </a:schemeClr>
                </a:solidFill>
                <a:latin typeface="Calibri" panose="020F0502020204030204" pitchFamily="34" charset="0"/>
                <a:cs typeface="Calibri" panose="020F0502020204030204" pitchFamily="34" charset="0"/>
              </a:rPr>
              <a:t>Exemplo: Maria Silva – ANP</a:t>
            </a:r>
            <a:endParaRPr lang="pt-BR" sz="1600" i="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4" name="Imagem 3">
            <a:extLst>
              <a:ext uri="{FF2B5EF4-FFF2-40B4-BE49-F238E27FC236}">
                <a16:creationId xmlns:a16="http://schemas.microsoft.com/office/drawing/2014/main" id="{32A7F8C2-749B-4008-AC5B-E2907876C488}"/>
              </a:ext>
            </a:extLst>
          </p:cNvPr>
          <p:cNvPicPr>
            <a:picLocks noChangeAspect="1"/>
          </p:cNvPicPr>
          <p:nvPr/>
        </p:nvPicPr>
        <p:blipFill>
          <a:blip r:embed="rId5"/>
          <a:stretch>
            <a:fillRect/>
          </a:stretch>
        </p:blipFill>
        <p:spPr>
          <a:xfrm>
            <a:off x="6924007" y="5262164"/>
            <a:ext cx="904875" cy="4857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Imagem 5">
            <a:extLst>
              <a:ext uri="{FF2B5EF4-FFF2-40B4-BE49-F238E27FC236}">
                <a16:creationId xmlns:a16="http://schemas.microsoft.com/office/drawing/2014/main" id="{CE8B1C72-11C2-4042-84AB-4A788C0B89EF}"/>
              </a:ext>
            </a:extLst>
          </p:cNvPr>
          <p:cNvPicPr>
            <a:picLocks noChangeAspect="1"/>
          </p:cNvPicPr>
          <p:nvPr/>
        </p:nvPicPr>
        <p:blipFill>
          <a:blip r:embed="rId6"/>
          <a:stretch>
            <a:fillRect/>
          </a:stretch>
        </p:blipFill>
        <p:spPr>
          <a:xfrm>
            <a:off x="6654541" y="5989252"/>
            <a:ext cx="1626085" cy="3667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87946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Imagem 91">
            <a:extLst>
              <a:ext uri="{FF2B5EF4-FFF2-40B4-BE49-F238E27FC236}">
                <a16:creationId xmlns:a16="http://schemas.microsoft.com/office/drawing/2014/main" id="{7EB6E9C1-5095-401F-9BD3-0B4B9CCC6185}"/>
              </a:ext>
            </a:extLst>
          </p:cNvPr>
          <p:cNvPicPr>
            <a:picLocks noChangeAspect="1"/>
          </p:cNvPicPr>
          <p:nvPr/>
        </p:nvPicPr>
        <p:blipFill>
          <a:blip r:embed="rId3"/>
          <a:stretch>
            <a:fillRect/>
          </a:stretch>
        </p:blipFill>
        <p:spPr>
          <a:xfrm>
            <a:off x="4725856" y="4458478"/>
            <a:ext cx="948128" cy="970049"/>
          </a:xfrm>
          <a:prstGeom prst="rect">
            <a:avLst/>
          </a:prstGeom>
          <a:ln>
            <a:noFill/>
          </a:ln>
          <a:effectLst>
            <a:softEdge rad="112500"/>
          </a:effectLst>
        </p:spPr>
      </p:pic>
      <p:sp>
        <p:nvSpPr>
          <p:cNvPr id="87" name="Retângulo: Cantos Arredondados 86">
            <a:extLst>
              <a:ext uri="{FF2B5EF4-FFF2-40B4-BE49-F238E27FC236}">
                <a16:creationId xmlns:a16="http://schemas.microsoft.com/office/drawing/2014/main" id="{C0FBCDB2-28CA-4EA1-8FDD-AFAC0A78450C}"/>
              </a:ext>
            </a:extLst>
          </p:cNvPr>
          <p:cNvSpPr/>
          <p:nvPr/>
        </p:nvSpPr>
        <p:spPr>
          <a:xfrm>
            <a:off x="6434610" y="2266557"/>
            <a:ext cx="2283019" cy="41446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pt-BR" sz="1100" b="1" i="1" u="sng" dirty="0">
                <a:solidFill>
                  <a:schemeClr val="tx1">
                    <a:lumMod val="65000"/>
                    <a:lumOff val="3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Informação Útil</a:t>
            </a:r>
          </a:p>
          <a:p>
            <a:pPr algn="ctr">
              <a:spcAft>
                <a:spcPts val="0"/>
              </a:spcAft>
            </a:pPr>
            <a:endParaRPr lang="pt-BR" sz="1100" b="1" i="1" u="sng" dirty="0">
              <a:solidFill>
                <a:schemeClr val="tx1">
                  <a:lumMod val="65000"/>
                  <a:lumOff val="3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lvl="0" algn="ctr"/>
            <a:r>
              <a:rPr lang="pt-BR" sz="1100" u="sng"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Os Participantes </a:t>
            </a:r>
          </a:p>
          <a:p>
            <a:pPr lvl="0" algn="ctr"/>
            <a:r>
              <a:rPr lang="pt-BR" sz="1100" u="sng" dirty="0">
                <a:solidFill>
                  <a:schemeClr val="tx1">
                    <a:lumMod val="65000"/>
                    <a:lumOff val="3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Podem</a:t>
            </a:r>
            <a:r>
              <a:rPr lang="pt-BR" sz="1100"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a:t>
            </a:r>
          </a:p>
          <a:p>
            <a:pPr lvl="0" algn="just"/>
            <a:endParaRPr lang="pt-BR" sz="1100"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endParaRPr>
          </a:p>
          <a:p>
            <a:pPr marL="171450" lvl="0" indent="-171450" algn="just">
              <a:buFont typeface="Wingdings" panose="05000000000000000000" pitchFamily="2" charset="2"/>
              <a:buChar char="ü"/>
            </a:pPr>
            <a:r>
              <a:rPr lang="pt-BR" sz="1100"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Interagir escrevendo no Chat. O Chat será acompanhado pelos envolvidos na reunião;</a:t>
            </a:r>
          </a:p>
          <a:p>
            <a:pPr marL="171450" lvl="0" indent="-171450" algn="just">
              <a:buFont typeface="Wingdings" panose="05000000000000000000" pitchFamily="2" charset="2"/>
              <a:buChar char="ü"/>
            </a:pPr>
            <a:r>
              <a:rPr lang="pt-BR" sz="1100"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Clicar no ícone “Levantar a Mão” para solicitar permissão p/falar;</a:t>
            </a:r>
          </a:p>
          <a:p>
            <a:pPr marL="171450" lvl="0" indent="-171450" algn="just">
              <a:buFont typeface="Wingdings" panose="05000000000000000000" pitchFamily="2" charset="2"/>
              <a:buChar char="ü"/>
            </a:pPr>
            <a:r>
              <a:rPr lang="pt-BR" sz="1100"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Visualizar os participantes na opção “Mostrar participantes”. </a:t>
            </a:r>
          </a:p>
          <a:p>
            <a:pPr lvl="0" algn="just"/>
            <a:r>
              <a:rPr lang="pt-BR" sz="1100"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 </a:t>
            </a:r>
            <a:endParaRPr lang="pt-BR" sz="1100" b="1"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endParaRPr>
          </a:p>
          <a:p>
            <a:pPr lvl="0" algn="ctr"/>
            <a:r>
              <a:rPr lang="pt-BR" sz="1100" u="sng"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Os Participantes</a:t>
            </a:r>
            <a:r>
              <a:rPr lang="pt-BR" sz="1100" b="1" u="sng"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 </a:t>
            </a:r>
          </a:p>
          <a:p>
            <a:pPr lvl="0" algn="ctr"/>
            <a:r>
              <a:rPr lang="pt-BR" sz="1100" b="1" u="sng" dirty="0">
                <a:solidFill>
                  <a:schemeClr val="tx1">
                    <a:lumMod val="65000"/>
                    <a:lumOff val="3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Não P</a:t>
            </a:r>
            <a:r>
              <a:rPr lang="pt-BR" sz="1100" u="sng" dirty="0">
                <a:solidFill>
                  <a:schemeClr val="tx1">
                    <a:lumMod val="65000"/>
                    <a:lumOff val="3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odem</a:t>
            </a:r>
            <a:r>
              <a:rPr lang="pt-BR" sz="1100"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a:t>
            </a:r>
          </a:p>
          <a:p>
            <a:pPr lvl="0" algn="just"/>
            <a:endParaRPr lang="pt-BR" sz="1100"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endParaRPr>
          </a:p>
          <a:p>
            <a:pPr marL="171450" lvl="0" indent="-171450" algn="just">
              <a:buFont typeface="Wingdings" panose="05000000000000000000" pitchFamily="2" charset="2"/>
              <a:buChar char="ü"/>
            </a:pPr>
            <a:r>
              <a:rPr lang="pt-BR" sz="1100"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 Compartilhar a tela;</a:t>
            </a:r>
          </a:p>
          <a:p>
            <a:pPr marL="171450" lvl="0" indent="-171450" algn="just">
              <a:buFont typeface="Wingdings" panose="05000000000000000000" pitchFamily="2" charset="2"/>
              <a:buChar char="ü"/>
            </a:pPr>
            <a:r>
              <a:rPr lang="pt-BR" sz="1100"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Silenciar o microfone de outro participante; </a:t>
            </a:r>
          </a:p>
          <a:p>
            <a:pPr marL="171450" lvl="0" indent="-171450" algn="just">
              <a:buFont typeface="Wingdings" panose="05000000000000000000" pitchFamily="2" charset="2"/>
              <a:buChar char="ü"/>
            </a:pPr>
            <a:r>
              <a:rPr lang="pt-BR" sz="1100"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Excluir outro participante.</a:t>
            </a:r>
          </a:p>
          <a:p>
            <a:pPr algn="ctr"/>
            <a:endParaRPr lang="pt-BR" sz="1100" dirty="0">
              <a:solidFill>
                <a:schemeClr val="bg1">
                  <a:lumMod val="50000"/>
                </a:schemeClr>
              </a:solidFill>
              <a:latin typeface="Calibri" panose="020F0502020204030204" pitchFamily="34" charset="0"/>
              <a:cs typeface="Calibri" panose="020F0502020204030204" pitchFamily="34" charset="0"/>
            </a:endParaRPr>
          </a:p>
        </p:txBody>
      </p:sp>
      <p:sp>
        <p:nvSpPr>
          <p:cNvPr id="5" name="CaixaDeTexto 4">
            <a:extLst>
              <a:ext uri="{FF2B5EF4-FFF2-40B4-BE49-F238E27FC236}">
                <a16:creationId xmlns:a16="http://schemas.microsoft.com/office/drawing/2014/main" id="{27123F6A-CA4A-4A1D-B49B-DEB775C59D2A}"/>
              </a:ext>
            </a:extLst>
          </p:cNvPr>
          <p:cNvSpPr txBox="1"/>
          <p:nvPr/>
        </p:nvSpPr>
        <p:spPr>
          <a:xfrm>
            <a:off x="0" y="1772816"/>
            <a:ext cx="7308304" cy="400110"/>
          </a:xfrm>
          <a:prstGeom prst="rect">
            <a:avLst/>
          </a:prstGeom>
          <a:solidFill>
            <a:schemeClr val="accent2">
              <a:lumMod val="60000"/>
              <a:lumOff val="40000"/>
            </a:schemeClr>
          </a:solidFill>
        </p:spPr>
        <p:txBody>
          <a:bodyPr wrap="square" rtlCol="0">
            <a:spAutoFit/>
          </a:bodyPr>
          <a:lstStyle/>
          <a:p>
            <a:r>
              <a:rPr lang="pt-BR"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Legenda dos ícones durante a reunião/evento </a:t>
            </a:r>
          </a:p>
        </p:txBody>
      </p:sp>
      <p:pic>
        <p:nvPicPr>
          <p:cNvPr id="9" name="Imagem 8">
            <a:extLst>
              <a:ext uri="{FF2B5EF4-FFF2-40B4-BE49-F238E27FC236}">
                <a16:creationId xmlns:a16="http://schemas.microsoft.com/office/drawing/2014/main" id="{BB394DFE-3024-4FDB-B299-5B07E3F0B604}"/>
              </a:ext>
            </a:extLst>
          </p:cNvPr>
          <p:cNvPicPr/>
          <p:nvPr/>
        </p:nvPicPr>
        <p:blipFill rotWithShape="1">
          <a:blip r:embed="rId4"/>
          <a:srcRect b="78571"/>
          <a:stretch/>
        </p:blipFill>
        <p:spPr>
          <a:xfrm>
            <a:off x="238936" y="3010680"/>
            <a:ext cx="5400040" cy="639688"/>
          </a:xfrm>
          <a:prstGeom prst="rect">
            <a:avLst/>
          </a:prstGeom>
        </p:spPr>
      </p:pic>
      <p:sp>
        <p:nvSpPr>
          <p:cNvPr id="2" name="Elipse 1">
            <a:extLst>
              <a:ext uri="{FF2B5EF4-FFF2-40B4-BE49-F238E27FC236}">
                <a16:creationId xmlns:a16="http://schemas.microsoft.com/office/drawing/2014/main" id="{228395B1-152F-4D8E-A205-606F8DB51B79}"/>
              </a:ext>
            </a:extLst>
          </p:cNvPr>
          <p:cNvSpPr/>
          <p:nvPr/>
        </p:nvSpPr>
        <p:spPr>
          <a:xfrm>
            <a:off x="327185" y="3043031"/>
            <a:ext cx="703839" cy="50351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030A0"/>
              </a:solidFill>
            </a:endParaRPr>
          </a:p>
        </p:txBody>
      </p:sp>
      <p:sp>
        <p:nvSpPr>
          <p:cNvPr id="3" name="CaixaDeTexto 2">
            <a:extLst>
              <a:ext uri="{FF2B5EF4-FFF2-40B4-BE49-F238E27FC236}">
                <a16:creationId xmlns:a16="http://schemas.microsoft.com/office/drawing/2014/main" id="{6C0B5F8A-250A-4CC5-A869-8900533350C7}"/>
              </a:ext>
            </a:extLst>
          </p:cNvPr>
          <p:cNvSpPr txBox="1"/>
          <p:nvPr/>
        </p:nvSpPr>
        <p:spPr>
          <a:xfrm>
            <a:off x="238936" y="3858533"/>
            <a:ext cx="936104" cy="400110"/>
          </a:xfrm>
          <a:prstGeom prst="rect">
            <a:avLst/>
          </a:prstGeom>
          <a:noFill/>
        </p:spPr>
        <p:txBody>
          <a:bodyPr wrap="square" rtlCol="0">
            <a:spAutoFit/>
          </a:bodyPr>
          <a:lstStyle/>
          <a:p>
            <a:pPr algn="ctr"/>
            <a:r>
              <a:rPr lang="pt-BR" sz="1000" dirty="0">
                <a:solidFill>
                  <a:srgbClr val="7030A0"/>
                </a:solidFill>
              </a:rPr>
              <a:t>Duração da transmissão</a:t>
            </a:r>
          </a:p>
        </p:txBody>
      </p:sp>
      <p:cxnSp>
        <p:nvCxnSpPr>
          <p:cNvPr id="7" name="Conector de Seta Reta 6">
            <a:extLst>
              <a:ext uri="{FF2B5EF4-FFF2-40B4-BE49-F238E27FC236}">
                <a16:creationId xmlns:a16="http://schemas.microsoft.com/office/drawing/2014/main" id="{C4452FBE-9C5E-4C4B-806A-D8E16AE864A3}"/>
              </a:ext>
            </a:extLst>
          </p:cNvPr>
          <p:cNvCxnSpPr/>
          <p:nvPr/>
        </p:nvCxnSpPr>
        <p:spPr>
          <a:xfrm>
            <a:off x="670984" y="3554532"/>
            <a:ext cx="0" cy="30400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Elipse 13">
            <a:extLst>
              <a:ext uri="{FF2B5EF4-FFF2-40B4-BE49-F238E27FC236}">
                <a16:creationId xmlns:a16="http://schemas.microsoft.com/office/drawing/2014/main" id="{726412F9-AF2E-4B38-BE23-B449ED640209}"/>
              </a:ext>
            </a:extLst>
          </p:cNvPr>
          <p:cNvSpPr/>
          <p:nvPr/>
        </p:nvSpPr>
        <p:spPr>
          <a:xfrm>
            <a:off x="1113221" y="3068555"/>
            <a:ext cx="440665" cy="440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030A0"/>
              </a:solidFill>
            </a:endParaRPr>
          </a:p>
        </p:txBody>
      </p:sp>
      <p:cxnSp>
        <p:nvCxnSpPr>
          <p:cNvPr id="15" name="Conector de Seta Reta 14">
            <a:extLst>
              <a:ext uri="{FF2B5EF4-FFF2-40B4-BE49-F238E27FC236}">
                <a16:creationId xmlns:a16="http://schemas.microsoft.com/office/drawing/2014/main" id="{5E21DE59-0966-4421-9E20-5123A85D282B}"/>
              </a:ext>
            </a:extLst>
          </p:cNvPr>
          <p:cNvCxnSpPr>
            <a:cxnSpLocks/>
          </p:cNvCxnSpPr>
          <p:nvPr/>
        </p:nvCxnSpPr>
        <p:spPr>
          <a:xfrm flipV="1">
            <a:off x="1333553" y="2740326"/>
            <a:ext cx="0" cy="32822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CaixaDeTexto 17">
            <a:extLst>
              <a:ext uri="{FF2B5EF4-FFF2-40B4-BE49-F238E27FC236}">
                <a16:creationId xmlns:a16="http://schemas.microsoft.com/office/drawing/2014/main" id="{38D5FDC3-176B-4833-828B-267A90001C5B}"/>
              </a:ext>
            </a:extLst>
          </p:cNvPr>
          <p:cNvSpPr txBox="1"/>
          <p:nvPr/>
        </p:nvSpPr>
        <p:spPr>
          <a:xfrm>
            <a:off x="759360" y="2370593"/>
            <a:ext cx="1148385" cy="400110"/>
          </a:xfrm>
          <a:prstGeom prst="rect">
            <a:avLst/>
          </a:prstGeom>
          <a:noFill/>
        </p:spPr>
        <p:txBody>
          <a:bodyPr wrap="square" rtlCol="0">
            <a:spAutoFit/>
          </a:bodyPr>
          <a:lstStyle/>
          <a:p>
            <a:pPr algn="ctr"/>
            <a:r>
              <a:rPr lang="pt-BR" sz="1000" dirty="0">
                <a:solidFill>
                  <a:srgbClr val="7030A0"/>
                </a:solidFill>
              </a:rPr>
              <a:t>Ativar/desativar a câmera</a:t>
            </a:r>
          </a:p>
        </p:txBody>
      </p:sp>
      <p:sp>
        <p:nvSpPr>
          <p:cNvPr id="19" name="Elipse 18">
            <a:extLst>
              <a:ext uri="{FF2B5EF4-FFF2-40B4-BE49-F238E27FC236}">
                <a16:creationId xmlns:a16="http://schemas.microsoft.com/office/drawing/2014/main" id="{04005D1B-3233-4FB7-8D87-8BD3BF4E02BF}"/>
              </a:ext>
            </a:extLst>
          </p:cNvPr>
          <p:cNvSpPr/>
          <p:nvPr/>
        </p:nvSpPr>
        <p:spPr>
          <a:xfrm>
            <a:off x="1606326" y="3075353"/>
            <a:ext cx="440665" cy="440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030A0"/>
              </a:solidFill>
            </a:endParaRPr>
          </a:p>
        </p:txBody>
      </p:sp>
      <p:cxnSp>
        <p:nvCxnSpPr>
          <p:cNvPr id="20" name="Conector de Seta Reta 19">
            <a:extLst>
              <a:ext uri="{FF2B5EF4-FFF2-40B4-BE49-F238E27FC236}">
                <a16:creationId xmlns:a16="http://schemas.microsoft.com/office/drawing/2014/main" id="{4A4D801D-3EEA-4083-8B99-E546453C25D7}"/>
              </a:ext>
            </a:extLst>
          </p:cNvPr>
          <p:cNvCxnSpPr/>
          <p:nvPr/>
        </p:nvCxnSpPr>
        <p:spPr>
          <a:xfrm>
            <a:off x="1826658" y="3515385"/>
            <a:ext cx="0" cy="30400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CaixaDeTexto 20">
            <a:extLst>
              <a:ext uri="{FF2B5EF4-FFF2-40B4-BE49-F238E27FC236}">
                <a16:creationId xmlns:a16="http://schemas.microsoft.com/office/drawing/2014/main" id="{EEC7E30C-7741-4606-B5D5-8DAC9541191B}"/>
              </a:ext>
            </a:extLst>
          </p:cNvPr>
          <p:cNvSpPr txBox="1"/>
          <p:nvPr/>
        </p:nvSpPr>
        <p:spPr>
          <a:xfrm>
            <a:off x="1252465" y="3804730"/>
            <a:ext cx="1148385" cy="400110"/>
          </a:xfrm>
          <a:prstGeom prst="rect">
            <a:avLst/>
          </a:prstGeom>
          <a:noFill/>
        </p:spPr>
        <p:txBody>
          <a:bodyPr wrap="square" rtlCol="0">
            <a:spAutoFit/>
          </a:bodyPr>
          <a:lstStyle/>
          <a:p>
            <a:pPr algn="ctr"/>
            <a:r>
              <a:rPr lang="pt-BR" sz="1000" dirty="0">
                <a:solidFill>
                  <a:srgbClr val="7030A0"/>
                </a:solidFill>
              </a:rPr>
              <a:t>Ativar/desativar o microfone</a:t>
            </a:r>
          </a:p>
        </p:txBody>
      </p:sp>
      <p:sp>
        <p:nvSpPr>
          <p:cNvPr id="22" name="Elipse 21">
            <a:extLst>
              <a:ext uri="{FF2B5EF4-FFF2-40B4-BE49-F238E27FC236}">
                <a16:creationId xmlns:a16="http://schemas.microsoft.com/office/drawing/2014/main" id="{65C67BAB-B23B-44E0-9D97-168D90CD746A}"/>
              </a:ext>
            </a:extLst>
          </p:cNvPr>
          <p:cNvSpPr/>
          <p:nvPr/>
        </p:nvSpPr>
        <p:spPr>
          <a:xfrm>
            <a:off x="2099431" y="3084878"/>
            <a:ext cx="440665" cy="440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030A0"/>
              </a:solidFill>
            </a:endParaRPr>
          </a:p>
        </p:txBody>
      </p:sp>
      <p:cxnSp>
        <p:nvCxnSpPr>
          <p:cNvPr id="23" name="Conector de Seta Reta 22">
            <a:extLst>
              <a:ext uri="{FF2B5EF4-FFF2-40B4-BE49-F238E27FC236}">
                <a16:creationId xmlns:a16="http://schemas.microsoft.com/office/drawing/2014/main" id="{CBE49865-71EA-4DC7-9463-7F6159EB9252}"/>
              </a:ext>
            </a:extLst>
          </p:cNvPr>
          <p:cNvCxnSpPr>
            <a:cxnSpLocks/>
          </p:cNvCxnSpPr>
          <p:nvPr/>
        </p:nvCxnSpPr>
        <p:spPr>
          <a:xfrm flipV="1">
            <a:off x="2329288" y="2740326"/>
            <a:ext cx="0" cy="32822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CaixaDeTexto 23">
            <a:extLst>
              <a:ext uri="{FF2B5EF4-FFF2-40B4-BE49-F238E27FC236}">
                <a16:creationId xmlns:a16="http://schemas.microsoft.com/office/drawing/2014/main" id="{59497E67-CDCD-421F-A917-CC8953342EDD}"/>
              </a:ext>
            </a:extLst>
          </p:cNvPr>
          <p:cNvSpPr txBox="1"/>
          <p:nvPr/>
        </p:nvSpPr>
        <p:spPr>
          <a:xfrm>
            <a:off x="1822936" y="2399353"/>
            <a:ext cx="1148385" cy="400110"/>
          </a:xfrm>
          <a:prstGeom prst="rect">
            <a:avLst/>
          </a:prstGeom>
          <a:noFill/>
        </p:spPr>
        <p:txBody>
          <a:bodyPr wrap="square" rtlCol="0">
            <a:spAutoFit/>
          </a:bodyPr>
          <a:lstStyle/>
          <a:p>
            <a:pPr algn="ctr"/>
            <a:r>
              <a:rPr lang="pt-BR" sz="1000" dirty="0">
                <a:solidFill>
                  <a:srgbClr val="7030A0"/>
                </a:solidFill>
              </a:rPr>
              <a:t>Compartilhar a tela</a:t>
            </a:r>
          </a:p>
        </p:txBody>
      </p:sp>
      <p:sp>
        <p:nvSpPr>
          <p:cNvPr id="26" name="Elipse 25">
            <a:extLst>
              <a:ext uri="{FF2B5EF4-FFF2-40B4-BE49-F238E27FC236}">
                <a16:creationId xmlns:a16="http://schemas.microsoft.com/office/drawing/2014/main" id="{61FD1AC5-80B6-484D-8161-26C73D3419E2}"/>
              </a:ext>
            </a:extLst>
          </p:cNvPr>
          <p:cNvSpPr/>
          <p:nvPr/>
        </p:nvSpPr>
        <p:spPr>
          <a:xfrm>
            <a:off x="2597058" y="3080592"/>
            <a:ext cx="440665" cy="440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030A0"/>
              </a:solidFill>
            </a:endParaRPr>
          </a:p>
        </p:txBody>
      </p:sp>
      <p:pic>
        <p:nvPicPr>
          <p:cNvPr id="13" name="Imagem 12">
            <a:extLst>
              <a:ext uri="{FF2B5EF4-FFF2-40B4-BE49-F238E27FC236}">
                <a16:creationId xmlns:a16="http://schemas.microsoft.com/office/drawing/2014/main" id="{31AA9227-224A-43C1-84A4-8FF31714AD53}"/>
              </a:ext>
            </a:extLst>
          </p:cNvPr>
          <p:cNvPicPr>
            <a:picLocks noChangeAspect="1"/>
          </p:cNvPicPr>
          <p:nvPr/>
        </p:nvPicPr>
        <p:blipFill>
          <a:blip r:embed="rId5"/>
          <a:stretch>
            <a:fillRect/>
          </a:stretch>
        </p:blipFill>
        <p:spPr>
          <a:xfrm>
            <a:off x="1551069" y="4407483"/>
            <a:ext cx="2633865" cy="2235409"/>
          </a:xfrm>
          <a:prstGeom prst="rect">
            <a:avLst/>
          </a:prstGeom>
        </p:spPr>
      </p:pic>
      <p:sp>
        <p:nvSpPr>
          <p:cNvPr id="32" name="Elipse 31">
            <a:extLst>
              <a:ext uri="{FF2B5EF4-FFF2-40B4-BE49-F238E27FC236}">
                <a16:creationId xmlns:a16="http://schemas.microsoft.com/office/drawing/2014/main" id="{B56AC1E5-ECD1-4495-A386-B55FFFE3EF9B}"/>
              </a:ext>
            </a:extLst>
          </p:cNvPr>
          <p:cNvSpPr/>
          <p:nvPr/>
        </p:nvSpPr>
        <p:spPr>
          <a:xfrm>
            <a:off x="3090163" y="3084878"/>
            <a:ext cx="440665" cy="440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030A0"/>
              </a:solidFill>
            </a:endParaRPr>
          </a:p>
        </p:txBody>
      </p:sp>
      <p:cxnSp>
        <p:nvCxnSpPr>
          <p:cNvPr id="33" name="Conector de Seta Reta 32">
            <a:extLst>
              <a:ext uri="{FF2B5EF4-FFF2-40B4-BE49-F238E27FC236}">
                <a16:creationId xmlns:a16="http://schemas.microsoft.com/office/drawing/2014/main" id="{837B9D24-BD7E-4E32-82D7-A84E513A10FC}"/>
              </a:ext>
            </a:extLst>
          </p:cNvPr>
          <p:cNvCxnSpPr>
            <a:cxnSpLocks/>
          </p:cNvCxnSpPr>
          <p:nvPr/>
        </p:nvCxnSpPr>
        <p:spPr>
          <a:xfrm flipV="1">
            <a:off x="3299692" y="2756649"/>
            <a:ext cx="0" cy="32822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CaixaDeTexto 33">
            <a:extLst>
              <a:ext uri="{FF2B5EF4-FFF2-40B4-BE49-F238E27FC236}">
                <a16:creationId xmlns:a16="http://schemas.microsoft.com/office/drawing/2014/main" id="{FCC78EAD-7677-4C2F-93A0-411756522DB6}"/>
              </a:ext>
            </a:extLst>
          </p:cNvPr>
          <p:cNvSpPr txBox="1"/>
          <p:nvPr/>
        </p:nvSpPr>
        <p:spPr>
          <a:xfrm>
            <a:off x="2925759" y="2265566"/>
            <a:ext cx="741370" cy="553998"/>
          </a:xfrm>
          <a:prstGeom prst="rect">
            <a:avLst/>
          </a:prstGeom>
          <a:noFill/>
        </p:spPr>
        <p:txBody>
          <a:bodyPr wrap="square" rtlCol="0">
            <a:spAutoFit/>
          </a:bodyPr>
          <a:lstStyle/>
          <a:p>
            <a:pPr algn="ctr"/>
            <a:r>
              <a:rPr lang="pt-BR" sz="1000" dirty="0">
                <a:solidFill>
                  <a:srgbClr val="7030A0"/>
                </a:solidFill>
              </a:rPr>
              <a:t>Levantar a mão para falar</a:t>
            </a:r>
          </a:p>
        </p:txBody>
      </p:sp>
      <p:sp>
        <p:nvSpPr>
          <p:cNvPr id="35" name="Elipse 34">
            <a:extLst>
              <a:ext uri="{FF2B5EF4-FFF2-40B4-BE49-F238E27FC236}">
                <a16:creationId xmlns:a16="http://schemas.microsoft.com/office/drawing/2014/main" id="{5FBFCCA3-D234-4BF5-BB6B-4CC1AB81C3C7}"/>
              </a:ext>
            </a:extLst>
          </p:cNvPr>
          <p:cNvSpPr/>
          <p:nvPr/>
        </p:nvSpPr>
        <p:spPr>
          <a:xfrm>
            <a:off x="3583268" y="3075353"/>
            <a:ext cx="440665" cy="440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030A0"/>
              </a:solidFill>
            </a:endParaRPr>
          </a:p>
        </p:txBody>
      </p:sp>
      <p:cxnSp>
        <p:nvCxnSpPr>
          <p:cNvPr id="36" name="Conector de Seta Reta 35">
            <a:extLst>
              <a:ext uri="{FF2B5EF4-FFF2-40B4-BE49-F238E27FC236}">
                <a16:creationId xmlns:a16="http://schemas.microsoft.com/office/drawing/2014/main" id="{C74BA8EB-B11B-4A36-82E4-2DC0F813E735}"/>
              </a:ext>
            </a:extLst>
          </p:cNvPr>
          <p:cNvCxnSpPr/>
          <p:nvPr/>
        </p:nvCxnSpPr>
        <p:spPr>
          <a:xfrm>
            <a:off x="3804517" y="3546548"/>
            <a:ext cx="0" cy="30400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CaixaDeTexto 36">
            <a:extLst>
              <a:ext uri="{FF2B5EF4-FFF2-40B4-BE49-F238E27FC236}">
                <a16:creationId xmlns:a16="http://schemas.microsoft.com/office/drawing/2014/main" id="{2AA5EE74-910E-45BD-822D-95F49E70BA56}"/>
              </a:ext>
            </a:extLst>
          </p:cNvPr>
          <p:cNvSpPr txBox="1"/>
          <p:nvPr/>
        </p:nvSpPr>
        <p:spPr>
          <a:xfrm>
            <a:off x="3318154" y="3829745"/>
            <a:ext cx="936104" cy="246221"/>
          </a:xfrm>
          <a:prstGeom prst="rect">
            <a:avLst/>
          </a:prstGeom>
          <a:noFill/>
        </p:spPr>
        <p:txBody>
          <a:bodyPr wrap="square" rtlCol="0">
            <a:spAutoFit/>
          </a:bodyPr>
          <a:lstStyle/>
          <a:p>
            <a:pPr algn="ctr"/>
            <a:r>
              <a:rPr lang="pt-BR" sz="1000" dirty="0">
                <a:solidFill>
                  <a:srgbClr val="7030A0"/>
                </a:solidFill>
              </a:rPr>
              <a:t>Chat</a:t>
            </a:r>
          </a:p>
        </p:txBody>
      </p:sp>
      <p:sp>
        <p:nvSpPr>
          <p:cNvPr id="38" name="Elipse 37">
            <a:extLst>
              <a:ext uri="{FF2B5EF4-FFF2-40B4-BE49-F238E27FC236}">
                <a16:creationId xmlns:a16="http://schemas.microsoft.com/office/drawing/2014/main" id="{66081523-D355-4CB6-BADC-02EBECBA8400}"/>
              </a:ext>
            </a:extLst>
          </p:cNvPr>
          <p:cNvSpPr/>
          <p:nvPr/>
        </p:nvSpPr>
        <p:spPr>
          <a:xfrm>
            <a:off x="4071370" y="3076370"/>
            <a:ext cx="440665" cy="440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030A0"/>
              </a:solidFill>
            </a:endParaRPr>
          </a:p>
        </p:txBody>
      </p:sp>
      <p:cxnSp>
        <p:nvCxnSpPr>
          <p:cNvPr id="39" name="Conector de Seta Reta 38">
            <a:extLst>
              <a:ext uri="{FF2B5EF4-FFF2-40B4-BE49-F238E27FC236}">
                <a16:creationId xmlns:a16="http://schemas.microsoft.com/office/drawing/2014/main" id="{AC1CBDFC-215A-4C65-88B1-46DD21E6EE1D}"/>
              </a:ext>
            </a:extLst>
          </p:cNvPr>
          <p:cNvCxnSpPr>
            <a:cxnSpLocks/>
          </p:cNvCxnSpPr>
          <p:nvPr/>
        </p:nvCxnSpPr>
        <p:spPr>
          <a:xfrm flipV="1">
            <a:off x="4291702" y="2756649"/>
            <a:ext cx="0" cy="32822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0" name="CaixaDeTexto 39">
            <a:extLst>
              <a:ext uri="{FF2B5EF4-FFF2-40B4-BE49-F238E27FC236}">
                <a16:creationId xmlns:a16="http://schemas.microsoft.com/office/drawing/2014/main" id="{0085D4FF-48B3-4677-A327-EB610D3A09E0}"/>
              </a:ext>
            </a:extLst>
          </p:cNvPr>
          <p:cNvSpPr txBox="1"/>
          <p:nvPr/>
        </p:nvSpPr>
        <p:spPr>
          <a:xfrm>
            <a:off x="3876658" y="2380748"/>
            <a:ext cx="942364" cy="400110"/>
          </a:xfrm>
          <a:prstGeom prst="rect">
            <a:avLst/>
          </a:prstGeom>
          <a:noFill/>
          <a:ln>
            <a:noFill/>
            <a:prstDash val="dash"/>
          </a:ln>
        </p:spPr>
        <p:txBody>
          <a:bodyPr wrap="square" rtlCol="0">
            <a:spAutoFit/>
          </a:bodyPr>
          <a:lstStyle/>
          <a:p>
            <a:pPr algn="ctr"/>
            <a:r>
              <a:rPr lang="pt-BR" sz="1000" dirty="0">
                <a:solidFill>
                  <a:srgbClr val="7030A0"/>
                </a:solidFill>
              </a:rPr>
              <a:t>Mostrar participantes</a:t>
            </a:r>
          </a:p>
        </p:txBody>
      </p:sp>
      <p:cxnSp>
        <p:nvCxnSpPr>
          <p:cNvPr id="41" name="Conector de Seta Reta 40">
            <a:extLst>
              <a:ext uri="{FF2B5EF4-FFF2-40B4-BE49-F238E27FC236}">
                <a16:creationId xmlns:a16="http://schemas.microsoft.com/office/drawing/2014/main" id="{10941174-FC36-474E-9F60-73DC8C542D05}"/>
              </a:ext>
            </a:extLst>
          </p:cNvPr>
          <p:cNvCxnSpPr/>
          <p:nvPr/>
        </p:nvCxnSpPr>
        <p:spPr>
          <a:xfrm>
            <a:off x="4788023" y="3554532"/>
            <a:ext cx="0" cy="30400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Elipse 42">
            <a:extLst>
              <a:ext uri="{FF2B5EF4-FFF2-40B4-BE49-F238E27FC236}">
                <a16:creationId xmlns:a16="http://schemas.microsoft.com/office/drawing/2014/main" id="{02C6B17A-372C-4947-89B7-AA39E66E48DC}"/>
              </a:ext>
            </a:extLst>
          </p:cNvPr>
          <p:cNvSpPr/>
          <p:nvPr/>
        </p:nvSpPr>
        <p:spPr>
          <a:xfrm>
            <a:off x="4560324" y="3106516"/>
            <a:ext cx="440665" cy="440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030A0"/>
              </a:solidFill>
            </a:endParaRPr>
          </a:p>
        </p:txBody>
      </p:sp>
      <p:sp>
        <p:nvSpPr>
          <p:cNvPr id="44" name="CaixaDeTexto 43">
            <a:extLst>
              <a:ext uri="{FF2B5EF4-FFF2-40B4-BE49-F238E27FC236}">
                <a16:creationId xmlns:a16="http://schemas.microsoft.com/office/drawing/2014/main" id="{C1CA1A0D-4241-4853-AA71-4FB507BD1AB1}"/>
              </a:ext>
            </a:extLst>
          </p:cNvPr>
          <p:cNvSpPr txBox="1"/>
          <p:nvPr/>
        </p:nvSpPr>
        <p:spPr>
          <a:xfrm>
            <a:off x="4341715" y="3850549"/>
            <a:ext cx="936104" cy="400110"/>
          </a:xfrm>
          <a:prstGeom prst="rect">
            <a:avLst/>
          </a:prstGeom>
          <a:noFill/>
          <a:ln>
            <a:solidFill>
              <a:srgbClr val="C00000"/>
            </a:solidFill>
            <a:prstDash val="dash"/>
          </a:ln>
        </p:spPr>
        <p:txBody>
          <a:bodyPr wrap="square" rtlCol="0">
            <a:spAutoFit/>
          </a:bodyPr>
          <a:lstStyle/>
          <a:p>
            <a:pPr algn="ctr"/>
            <a:r>
              <a:rPr lang="pt-BR" sz="1000" dirty="0">
                <a:solidFill>
                  <a:srgbClr val="7030A0"/>
                </a:solidFill>
              </a:rPr>
              <a:t>Sair da reunião</a:t>
            </a:r>
          </a:p>
        </p:txBody>
      </p:sp>
      <p:sp>
        <p:nvSpPr>
          <p:cNvPr id="45" name="CaixaDeTexto 44">
            <a:extLst>
              <a:ext uri="{FF2B5EF4-FFF2-40B4-BE49-F238E27FC236}">
                <a16:creationId xmlns:a16="http://schemas.microsoft.com/office/drawing/2014/main" id="{628DDE3D-ECE1-435D-B986-B74D1C398A37}"/>
              </a:ext>
            </a:extLst>
          </p:cNvPr>
          <p:cNvSpPr txBox="1"/>
          <p:nvPr/>
        </p:nvSpPr>
        <p:spPr>
          <a:xfrm>
            <a:off x="2243197" y="3957160"/>
            <a:ext cx="1148385" cy="400110"/>
          </a:xfrm>
          <a:prstGeom prst="rect">
            <a:avLst/>
          </a:prstGeom>
          <a:solidFill>
            <a:schemeClr val="bg1"/>
          </a:solidFill>
        </p:spPr>
        <p:txBody>
          <a:bodyPr wrap="square" rtlCol="0">
            <a:spAutoFit/>
          </a:bodyPr>
          <a:lstStyle/>
          <a:p>
            <a:pPr algn="ctr"/>
            <a:r>
              <a:rPr lang="pt-BR" sz="1000" dirty="0">
                <a:solidFill>
                  <a:srgbClr val="7030A0"/>
                </a:solidFill>
              </a:rPr>
              <a:t>Mais Configurações</a:t>
            </a:r>
          </a:p>
        </p:txBody>
      </p:sp>
      <p:cxnSp>
        <p:nvCxnSpPr>
          <p:cNvPr id="31" name="Conector de Seta Reta 30">
            <a:extLst>
              <a:ext uri="{FF2B5EF4-FFF2-40B4-BE49-F238E27FC236}">
                <a16:creationId xmlns:a16="http://schemas.microsoft.com/office/drawing/2014/main" id="{4A8DEFF8-80E4-48E4-BF60-178DABFB76D8}"/>
              </a:ext>
            </a:extLst>
          </p:cNvPr>
          <p:cNvCxnSpPr>
            <a:cxnSpLocks/>
          </p:cNvCxnSpPr>
          <p:nvPr/>
        </p:nvCxnSpPr>
        <p:spPr>
          <a:xfrm>
            <a:off x="2812335" y="4366795"/>
            <a:ext cx="0" cy="14723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de Seta Reta 26">
            <a:extLst>
              <a:ext uri="{FF2B5EF4-FFF2-40B4-BE49-F238E27FC236}">
                <a16:creationId xmlns:a16="http://schemas.microsoft.com/office/drawing/2014/main" id="{F8E26867-78D5-46E4-B619-3FF36377C313}"/>
              </a:ext>
            </a:extLst>
          </p:cNvPr>
          <p:cNvCxnSpPr>
            <a:cxnSpLocks/>
            <a:endCxn id="45" idx="0"/>
          </p:cNvCxnSpPr>
          <p:nvPr/>
        </p:nvCxnSpPr>
        <p:spPr>
          <a:xfrm>
            <a:off x="2817390" y="3531690"/>
            <a:ext cx="0" cy="42547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9" name="Título 1">
            <a:extLst>
              <a:ext uri="{FF2B5EF4-FFF2-40B4-BE49-F238E27FC236}">
                <a16:creationId xmlns:a16="http://schemas.microsoft.com/office/drawing/2014/main" id="{968644F6-ACEB-4739-A7C6-A4D996AF0D2C}"/>
              </a:ext>
            </a:extLst>
          </p:cNvPr>
          <p:cNvSpPr txBox="1">
            <a:spLocks/>
          </p:cNvSpPr>
          <p:nvPr/>
        </p:nvSpPr>
        <p:spPr bwMode="auto">
          <a:xfrm>
            <a:off x="3347864" y="116632"/>
            <a:ext cx="5478760" cy="1035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pt-BR" sz="3000" b="1" kern="0" dirty="0">
                <a:solidFill>
                  <a:schemeClr val="bg1"/>
                </a:solidFill>
                <a:effectLst>
                  <a:outerShdw blurRad="38100" dist="38100" dir="2700000" algn="tl">
                    <a:srgbClr val="C0C0C0"/>
                  </a:outerShdw>
                </a:effectLst>
                <a:latin typeface="Calibri" panose="020F0502020204030204" pitchFamily="34" charset="0"/>
                <a:ea typeface="+mj-ea"/>
                <a:cs typeface="Calibri" panose="020F0502020204030204" pitchFamily="34" charset="0"/>
              </a:rPr>
              <a:t>MANUAL DO PARTICIPANTE</a:t>
            </a:r>
            <a:endParaRPr kumimoji="0" lang="pt-BR" sz="3000" b="1" i="0" u="none" strike="noStrike" kern="0" cap="none" spc="0" normalizeH="0" baseline="0" noProof="0" dirty="0">
              <a:ln>
                <a:noFill/>
              </a:ln>
              <a:solidFill>
                <a:schemeClr val="bg1"/>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endParaRPr>
          </a:p>
        </p:txBody>
      </p:sp>
      <p:sp>
        <p:nvSpPr>
          <p:cNvPr id="73" name="CaixaDeTexto 72">
            <a:extLst>
              <a:ext uri="{FF2B5EF4-FFF2-40B4-BE49-F238E27FC236}">
                <a16:creationId xmlns:a16="http://schemas.microsoft.com/office/drawing/2014/main" id="{7B3664A6-4018-46C6-A17C-76F251BD815B}"/>
              </a:ext>
            </a:extLst>
          </p:cNvPr>
          <p:cNvSpPr txBox="1"/>
          <p:nvPr/>
        </p:nvSpPr>
        <p:spPr>
          <a:xfrm>
            <a:off x="5076055" y="5033485"/>
            <a:ext cx="936105" cy="1015663"/>
          </a:xfrm>
          <a:prstGeom prst="rect">
            <a:avLst/>
          </a:prstGeom>
          <a:solidFill>
            <a:schemeClr val="bg1">
              <a:lumMod val="95000"/>
              <a:alpha val="88000"/>
            </a:schemeClr>
          </a:solidFill>
          <a:ln>
            <a:solidFill>
              <a:srgbClr val="C00000"/>
            </a:solidFill>
            <a:prstDash val="dash"/>
          </a:ln>
        </p:spPr>
        <p:txBody>
          <a:bodyPr wrap="square" rtlCol="0">
            <a:spAutoFit/>
          </a:bodyPr>
          <a:lstStyle/>
          <a:p>
            <a:pPr algn="ctr"/>
            <a:r>
              <a:rPr lang="pt-BR" sz="1000" dirty="0">
                <a:solidFill>
                  <a:schemeClr val="bg2">
                    <a:lumMod val="75000"/>
                  </a:schemeClr>
                </a:solidFill>
                <a:latin typeface="Calibri" panose="020F0502020204030204" pitchFamily="34" charset="0"/>
                <a:cs typeface="Calibri" panose="020F0502020204030204" pitchFamily="34" charset="0"/>
              </a:rPr>
              <a:t>Ao término da reunião, clique neste ícone para finalizar a sua participação</a:t>
            </a:r>
          </a:p>
        </p:txBody>
      </p:sp>
      <p:cxnSp>
        <p:nvCxnSpPr>
          <p:cNvPr id="75" name="Conector: Angulado 74">
            <a:extLst>
              <a:ext uri="{FF2B5EF4-FFF2-40B4-BE49-F238E27FC236}">
                <a16:creationId xmlns:a16="http://schemas.microsoft.com/office/drawing/2014/main" id="{FF231F77-721A-4487-8A13-2733B531E7EA}"/>
              </a:ext>
            </a:extLst>
          </p:cNvPr>
          <p:cNvCxnSpPr>
            <a:cxnSpLocks/>
          </p:cNvCxnSpPr>
          <p:nvPr/>
        </p:nvCxnSpPr>
        <p:spPr>
          <a:xfrm rot="16200000" flipH="1">
            <a:off x="5023987" y="4079652"/>
            <a:ext cx="1217277" cy="759069"/>
          </a:xfrm>
          <a:prstGeom prst="bentConnector3">
            <a:avLst>
              <a:gd name="adj1" fmla="val 212"/>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90" name="Imagem 89">
            <a:extLst>
              <a:ext uri="{FF2B5EF4-FFF2-40B4-BE49-F238E27FC236}">
                <a16:creationId xmlns:a16="http://schemas.microsoft.com/office/drawing/2014/main" id="{B1146F87-F9C5-48F3-BABD-5B33A37012B7}"/>
              </a:ext>
            </a:extLst>
          </p:cNvPr>
          <p:cNvPicPr>
            <a:picLocks noChangeAspect="1"/>
          </p:cNvPicPr>
          <p:nvPr/>
        </p:nvPicPr>
        <p:blipFill>
          <a:blip r:embed="rId6"/>
          <a:stretch>
            <a:fillRect/>
          </a:stretch>
        </p:blipFill>
        <p:spPr>
          <a:xfrm>
            <a:off x="6581154" y="2652047"/>
            <a:ext cx="547747" cy="504786"/>
          </a:xfrm>
          <a:prstGeom prst="ellipse">
            <a:avLst/>
          </a:prstGeom>
          <a:ln>
            <a:noFill/>
          </a:ln>
          <a:effectLst>
            <a:softEdge rad="112500"/>
          </a:effectLst>
        </p:spPr>
      </p:pic>
      <p:pic>
        <p:nvPicPr>
          <p:cNvPr id="91" name="Imagem 90">
            <a:extLst>
              <a:ext uri="{FF2B5EF4-FFF2-40B4-BE49-F238E27FC236}">
                <a16:creationId xmlns:a16="http://schemas.microsoft.com/office/drawing/2014/main" id="{A6865824-B954-4F76-A033-25A8972CC931}"/>
              </a:ext>
            </a:extLst>
          </p:cNvPr>
          <p:cNvPicPr>
            <a:picLocks noChangeAspect="1"/>
          </p:cNvPicPr>
          <p:nvPr/>
        </p:nvPicPr>
        <p:blipFill>
          <a:blip r:embed="rId7"/>
          <a:stretch>
            <a:fillRect/>
          </a:stretch>
        </p:blipFill>
        <p:spPr>
          <a:xfrm>
            <a:off x="6599806" y="4820551"/>
            <a:ext cx="547747" cy="513078"/>
          </a:xfrm>
          <a:prstGeom prst="ellipse">
            <a:avLst/>
          </a:prstGeom>
          <a:ln>
            <a:noFill/>
          </a:ln>
          <a:effectLst>
            <a:softEdge rad="112500"/>
          </a:effectLst>
        </p:spPr>
      </p:pic>
    </p:spTree>
    <p:extLst>
      <p:ext uri="{BB962C8B-B14F-4D97-AF65-F5344CB8AC3E}">
        <p14:creationId xmlns:p14="http://schemas.microsoft.com/office/powerpoint/2010/main" val="368418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6CB97586-6618-483A-85B5-3B6E5917BAC7}"/>
              </a:ext>
            </a:extLst>
          </p:cNvPr>
          <p:cNvPicPr>
            <a:picLocks noChangeAspect="1"/>
          </p:cNvPicPr>
          <p:nvPr/>
        </p:nvPicPr>
        <p:blipFill rotWithShape="1">
          <a:blip r:embed="rId3"/>
          <a:srcRect t="659" b="5768"/>
          <a:stretch/>
        </p:blipFill>
        <p:spPr>
          <a:xfrm>
            <a:off x="5082208" y="3792952"/>
            <a:ext cx="3744416" cy="2845757"/>
          </a:xfrm>
          <a:prstGeom prst="rect">
            <a:avLst/>
          </a:prstGeom>
        </p:spPr>
      </p:pic>
      <p:sp>
        <p:nvSpPr>
          <p:cNvPr id="5" name="CaixaDeTexto 4">
            <a:extLst>
              <a:ext uri="{FF2B5EF4-FFF2-40B4-BE49-F238E27FC236}">
                <a16:creationId xmlns:a16="http://schemas.microsoft.com/office/drawing/2014/main" id="{27123F6A-CA4A-4A1D-B49B-DEB775C59D2A}"/>
              </a:ext>
            </a:extLst>
          </p:cNvPr>
          <p:cNvSpPr txBox="1"/>
          <p:nvPr/>
        </p:nvSpPr>
        <p:spPr>
          <a:xfrm>
            <a:off x="0" y="1505049"/>
            <a:ext cx="7308304" cy="400110"/>
          </a:xfrm>
          <a:prstGeom prst="rect">
            <a:avLst/>
          </a:prstGeom>
          <a:solidFill>
            <a:schemeClr val="accent1">
              <a:lumMod val="75000"/>
            </a:schemeClr>
          </a:solidFill>
        </p:spPr>
        <p:txBody>
          <a:bodyPr wrap="square" rtlCol="0">
            <a:spAutoFit/>
          </a:bodyPr>
          <a:lstStyle/>
          <a:p>
            <a:r>
              <a:rPr lang="pt-BR"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Nova experiência em reunião/evento </a:t>
            </a:r>
            <a:endParaRPr lang="pt-BR" sz="2000" i="1" dirty="0">
              <a:solidFill>
                <a:schemeClr val="bg1"/>
              </a:solidFill>
              <a:latin typeface="Calibri" panose="020F0502020204030204" pitchFamily="34" charset="0"/>
              <a:cs typeface="Calibri" panose="020F0502020204030204" pitchFamily="34" charset="0"/>
            </a:endParaRPr>
          </a:p>
        </p:txBody>
      </p:sp>
      <p:sp>
        <p:nvSpPr>
          <p:cNvPr id="29" name="Retângulo 28">
            <a:extLst>
              <a:ext uri="{FF2B5EF4-FFF2-40B4-BE49-F238E27FC236}">
                <a16:creationId xmlns:a16="http://schemas.microsoft.com/office/drawing/2014/main" id="{2D01A990-5237-4DD3-8278-E9503863E463}"/>
              </a:ext>
            </a:extLst>
          </p:cNvPr>
          <p:cNvSpPr/>
          <p:nvPr/>
        </p:nvSpPr>
        <p:spPr>
          <a:xfrm>
            <a:off x="212627" y="2283738"/>
            <a:ext cx="4543861" cy="3816429"/>
          </a:xfrm>
          <a:prstGeom prst="rect">
            <a:avLst/>
          </a:prstGeom>
          <a:solidFill>
            <a:schemeClr val="bg1">
              <a:alpha val="70000"/>
            </a:schemeClr>
          </a:solidFill>
        </p:spPr>
        <p:txBody>
          <a:bodyPr wrap="square">
            <a:spAutoFit/>
          </a:bodyPr>
          <a:lstStyle/>
          <a:p>
            <a:pPr lvl="0" algn="just"/>
            <a:r>
              <a:rPr lang="pt-BR" sz="1100"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Em </a:t>
            </a:r>
            <a:r>
              <a:rPr lang="pt-BR" sz="1100" dirty="0" err="1">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jul</a:t>
            </a:r>
            <a:r>
              <a:rPr lang="pt-BR" sz="1100"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/2020 a Microsoft disponibilizou uma atualização no APP do Teams que possibilita uma “Nova Experiência” em reuniões no aplicativo.</a:t>
            </a:r>
          </a:p>
          <a:p>
            <a:pPr lvl="0" algn="just"/>
            <a:endParaRPr lang="pt-BR" sz="11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lvl="0" algn="just"/>
            <a:r>
              <a:rPr lang="pt-BR" sz="11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Para ativar as funcionalidades da nova experiência de reunião no Microsoft Teams você deve seguir os seguintes passos:</a:t>
            </a:r>
          </a:p>
          <a:p>
            <a:pPr lvl="0" algn="just"/>
            <a:endParaRPr lang="pt-BR" sz="11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lvl="0" algn="just"/>
            <a:r>
              <a:rPr lang="pt-BR" sz="1100" b="0" i="0" dirty="0">
                <a:solidFill>
                  <a:srgbClr val="1E1E1E"/>
                </a:solidFill>
                <a:effectLst/>
                <a:latin typeface="Segoe UI" panose="020B0502040204020203" pitchFamily="34" charset="0"/>
              </a:rPr>
              <a:t>1- Selecione a imagem do seu perfil na parte superior direita do Teams e, em seguida, em </a:t>
            </a:r>
            <a:r>
              <a:rPr lang="pt-BR" sz="1100" b="1" i="0" dirty="0">
                <a:solidFill>
                  <a:srgbClr val="1E1E1E"/>
                </a:solidFill>
                <a:effectLst/>
                <a:latin typeface="Segoe UI" panose="020B0502040204020203" pitchFamily="34" charset="0"/>
              </a:rPr>
              <a:t>configurações</a:t>
            </a:r>
            <a:r>
              <a:rPr lang="pt-BR" sz="1100" b="0" i="0" dirty="0">
                <a:solidFill>
                  <a:srgbClr val="1E1E1E"/>
                </a:solidFill>
                <a:effectLst/>
                <a:latin typeface="Segoe UI" panose="020B0502040204020203" pitchFamily="34" charset="0"/>
              </a:rPr>
              <a:t>.</a:t>
            </a:r>
          </a:p>
          <a:p>
            <a:pPr lvl="0" algn="just"/>
            <a:endParaRPr lang="pt-BR" sz="1100" b="0" i="0" dirty="0">
              <a:solidFill>
                <a:srgbClr val="1E1E1E"/>
              </a:solidFill>
              <a:effectLst/>
              <a:latin typeface="Segoe UI" panose="020B0502040204020203" pitchFamily="34" charset="0"/>
            </a:endParaRPr>
          </a:p>
          <a:p>
            <a:pPr lvl="0" algn="just"/>
            <a:r>
              <a:rPr lang="pt-BR" sz="1100" dirty="0">
                <a:solidFill>
                  <a:srgbClr val="1E1E1E"/>
                </a:solidFill>
                <a:latin typeface="Segoe UI" panose="020B0502040204020203" pitchFamily="34" charset="0"/>
              </a:rPr>
              <a:t>2-</a:t>
            </a:r>
            <a:r>
              <a:rPr lang="pt-BR" sz="1100" b="0" i="0" dirty="0">
                <a:solidFill>
                  <a:srgbClr val="1E1E1E"/>
                </a:solidFill>
                <a:effectLst/>
                <a:latin typeface="Segoe UI" panose="020B0502040204020203" pitchFamily="34" charset="0"/>
              </a:rPr>
              <a:t> Na guia </a:t>
            </a:r>
            <a:r>
              <a:rPr lang="pt-BR" sz="1100" b="1" i="0" dirty="0">
                <a:solidFill>
                  <a:srgbClr val="1E1E1E"/>
                </a:solidFill>
                <a:effectLst/>
                <a:latin typeface="Segoe UI" panose="020B0502040204020203" pitchFamily="34" charset="0"/>
              </a:rPr>
              <a:t>geral </a:t>
            </a:r>
            <a:r>
              <a:rPr lang="pt-BR" sz="1100" b="0" i="0" dirty="0">
                <a:solidFill>
                  <a:srgbClr val="1E1E1E"/>
                </a:solidFill>
                <a:effectLst/>
                <a:latin typeface="Segoe UI" panose="020B0502040204020203" pitchFamily="34" charset="0"/>
              </a:rPr>
              <a:t>, em </a:t>
            </a:r>
            <a:r>
              <a:rPr lang="pt-BR" sz="1100" b="1" i="0" dirty="0">
                <a:solidFill>
                  <a:srgbClr val="1E1E1E"/>
                </a:solidFill>
                <a:effectLst/>
                <a:latin typeface="Segoe UI" panose="020B0502040204020203" pitchFamily="34" charset="0"/>
              </a:rPr>
              <a:t>aplicativo</a:t>
            </a:r>
            <a:r>
              <a:rPr lang="pt-BR" sz="1100" b="0" i="0" dirty="0">
                <a:solidFill>
                  <a:srgbClr val="1E1E1E"/>
                </a:solidFill>
                <a:effectLst/>
                <a:latin typeface="Segoe UI" panose="020B0502040204020203" pitchFamily="34" charset="0"/>
              </a:rPr>
              <a:t>, selecione</a:t>
            </a:r>
            <a:r>
              <a:rPr lang="pt-BR" sz="1100" b="1" i="0" dirty="0">
                <a:solidFill>
                  <a:srgbClr val="1E1E1E"/>
                </a:solidFill>
                <a:effectLst/>
                <a:latin typeface="Segoe UI" panose="020B0502040204020203" pitchFamily="34" charset="0"/>
              </a:rPr>
              <a:t> ativar a nova experiência de reunião</a:t>
            </a:r>
            <a:r>
              <a:rPr lang="pt-BR" sz="1100" b="0" i="0" dirty="0">
                <a:solidFill>
                  <a:srgbClr val="1E1E1E"/>
                </a:solidFill>
                <a:effectLst/>
                <a:latin typeface="Segoe UI" panose="020B0502040204020203" pitchFamily="34" charset="0"/>
              </a:rPr>
              <a:t>. Em seguida, feche </a:t>
            </a:r>
            <a:r>
              <a:rPr lang="pt-BR" sz="1100" b="1" i="0" dirty="0">
                <a:solidFill>
                  <a:srgbClr val="1E1E1E"/>
                </a:solidFill>
                <a:effectLst/>
                <a:latin typeface="Segoe UI" panose="020B0502040204020203" pitchFamily="34" charset="0"/>
              </a:rPr>
              <a:t>as configurações </a:t>
            </a:r>
            <a:r>
              <a:rPr lang="pt-BR" sz="1100" b="0" i="0" dirty="0">
                <a:solidFill>
                  <a:srgbClr val="1E1E1E"/>
                </a:solidFill>
                <a:effectLst/>
                <a:latin typeface="Segoe UI" panose="020B0502040204020203" pitchFamily="34" charset="0"/>
              </a:rPr>
              <a:t>(selecione o X).</a:t>
            </a:r>
          </a:p>
          <a:p>
            <a:pPr lvl="0" algn="just"/>
            <a:endParaRPr lang="pt-BR" sz="1100" dirty="0">
              <a:solidFill>
                <a:srgbClr val="1E1E1E"/>
              </a:solidFill>
              <a:latin typeface="Segoe UI" panose="020B0502040204020203" pitchFamily="34" charset="0"/>
            </a:endParaRPr>
          </a:p>
          <a:p>
            <a:pPr lvl="0" algn="just"/>
            <a:r>
              <a:rPr lang="pt-BR" sz="1100" dirty="0">
                <a:solidFill>
                  <a:srgbClr val="1E1E1E"/>
                </a:solidFill>
                <a:latin typeface="Segoe UI" panose="020B0502040204020203" pitchFamily="34" charset="0"/>
              </a:rPr>
              <a:t>3- </a:t>
            </a:r>
            <a:r>
              <a:rPr lang="pt-BR" sz="1100" b="0" i="0" dirty="0">
                <a:solidFill>
                  <a:srgbClr val="1E1E1E"/>
                </a:solidFill>
                <a:effectLst/>
                <a:latin typeface="Segoe UI" panose="020B0502040204020203" pitchFamily="34" charset="0"/>
              </a:rPr>
              <a:t>Por fim, reinicie o Microsoft Teams para que as alterações entrem em vigor.</a:t>
            </a:r>
            <a:endParaRPr lang="pt-BR" sz="1100" dirty="0">
              <a:solidFill>
                <a:srgbClr val="363636"/>
              </a:solidFill>
              <a:latin typeface="Segoe UI" panose="020B0502040204020203" pitchFamily="34" charset="0"/>
            </a:endParaRPr>
          </a:p>
          <a:p>
            <a:pPr lvl="0" algn="just"/>
            <a:endParaRPr lang="pt-BR" sz="1100" b="0" i="0" dirty="0">
              <a:solidFill>
                <a:srgbClr val="363636"/>
              </a:solidFill>
              <a:effectLst/>
              <a:latin typeface="Segoe UI" panose="020B0502040204020203" pitchFamily="34" charset="0"/>
            </a:endParaRPr>
          </a:p>
          <a:p>
            <a:pPr lvl="0" algn="just"/>
            <a:r>
              <a:rPr lang="pt-BR" sz="1100" b="0" i="0" dirty="0">
                <a:solidFill>
                  <a:srgbClr val="1E1E1E"/>
                </a:solidFill>
                <a:effectLst/>
                <a:latin typeface="Segoe UI" panose="020B0502040204020203" pitchFamily="34" charset="0"/>
              </a:rPr>
              <a:t>No Windows, clique com o botão direito do mouse no ícone do </a:t>
            </a:r>
            <a:r>
              <a:rPr lang="pt-BR" sz="1100" b="0" i="0" dirty="0" err="1">
                <a:solidFill>
                  <a:srgbClr val="1E1E1E"/>
                </a:solidFill>
                <a:effectLst/>
                <a:latin typeface="Segoe UI" panose="020B0502040204020203" pitchFamily="34" charset="0"/>
              </a:rPr>
              <a:t>teams</a:t>
            </a:r>
            <a:r>
              <a:rPr lang="pt-BR" sz="1100" b="0" i="0" dirty="0">
                <a:solidFill>
                  <a:srgbClr val="1E1E1E"/>
                </a:solidFill>
                <a:effectLst/>
                <a:latin typeface="Segoe UI" panose="020B0502040204020203" pitchFamily="34" charset="0"/>
              </a:rPr>
              <a:t> na barra de tarefas &gt; </a:t>
            </a:r>
            <a:r>
              <a:rPr lang="pt-BR" sz="1100" b="1" i="0" dirty="0">
                <a:solidFill>
                  <a:srgbClr val="1E1E1E"/>
                </a:solidFill>
                <a:effectLst/>
                <a:latin typeface="Segoe UI" panose="020B0502040204020203" pitchFamily="34" charset="0"/>
              </a:rPr>
              <a:t>fechar</a:t>
            </a:r>
            <a:r>
              <a:rPr lang="pt-BR" sz="1100" b="0" i="0" dirty="0">
                <a:solidFill>
                  <a:srgbClr val="1E1E1E"/>
                </a:solidFill>
                <a:effectLst/>
                <a:latin typeface="Segoe UI" panose="020B0502040204020203" pitchFamily="34" charset="0"/>
              </a:rPr>
              <a:t>. Em seguida, abra o Teams novamente.</a:t>
            </a:r>
          </a:p>
          <a:p>
            <a:pPr lvl="0" algn="just"/>
            <a:endParaRPr lang="pt-BR" sz="1100" dirty="0">
              <a:solidFill>
                <a:srgbClr val="1E1E1E"/>
              </a:solidFill>
              <a:latin typeface="Segoe UI" panose="020B0502040204020203" pitchFamily="34" charset="0"/>
            </a:endParaRPr>
          </a:p>
          <a:p>
            <a:pPr lvl="0" algn="just"/>
            <a:r>
              <a:rPr lang="pt-BR" sz="1100" b="0" i="0" dirty="0">
                <a:solidFill>
                  <a:srgbClr val="1E1E1E"/>
                </a:solidFill>
                <a:effectLst/>
                <a:latin typeface="Segoe UI" panose="020B0502040204020203" pitchFamily="34" charset="0"/>
              </a:rPr>
              <a:t>No Mac, pressione </a:t>
            </a:r>
            <a:r>
              <a:rPr lang="pt-BR" sz="1100" b="0" i="0" dirty="0" err="1">
                <a:solidFill>
                  <a:srgbClr val="1E1E1E"/>
                </a:solidFill>
                <a:effectLst/>
                <a:latin typeface="Segoe UI" panose="020B0502040204020203" pitchFamily="34" charset="0"/>
              </a:rPr>
              <a:t>Ctrl</a:t>
            </a:r>
            <a:r>
              <a:rPr lang="pt-BR" sz="1100" b="0" i="0" dirty="0">
                <a:solidFill>
                  <a:srgbClr val="1E1E1E"/>
                </a:solidFill>
                <a:effectLst/>
                <a:latin typeface="Segoe UI" panose="020B0502040204020203" pitchFamily="34" charset="0"/>
              </a:rPr>
              <a:t> + clique no ícone do </a:t>
            </a:r>
            <a:r>
              <a:rPr lang="pt-BR" sz="1100" b="0" i="0" dirty="0" err="1">
                <a:solidFill>
                  <a:srgbClr val="1E1E1E"/>
                </a:solidFill>
                <a:effectLst/>
                <a:latin typeface="Segoe UI" panose="020B0502040204020203" pitchFamily="34" charset="0"/>
              </a:rPr>
              <a:t>teams</a:t>
            </a:r>
            <a:r>
              <a:rPr lang="pt-BR" sz="1100" b="0" i="0" dirty="0">
                <a:solidFill>
                  <a:srgbClr val="1E1E1E"/>
                </a:solidFill>
                <a:effectLst/>
                <a:latin typeface="Segoe UI" panose="020B0502040204020203" pitchFamily="34" charset="0"/>
              </a:rPr>
              <a:t> &gt; </a:t>
            </a:r>
            <a:r>
              <a:rPr lang="pt-BR" sz="1100" b="1" i="0" dirty="0">
                <a:solidFill>
                  <a:srgbClr val="1E1E1E"/>
                </a:solidFill>
                <a:effectLst/>
                <a:latin typeface="Segoe UI" panose="020B0502040204020203" pitchFamily="34" charset="0"/>
              </a:rPr>
              <a:t>encerrar</a:t>
            </a:r>
            <a:r>
              <a:rPr lang="pt-BR" sz="1100" b="0" i="0" dirty="0">
                <a:solidFill>
                  <a:srgbClr val="1E1E1E"/>
                </a:solidFill>
                <a:effectLst/>
                <a:latin typeface="Segoe UI" panose="020B0502040204020203" pitchFamily="34" charset="0"/>
              </a:rPr>
              <a:t>. Em seguida, abra o Teams novamente.</a:t>
            </a:r>
          </a:p>
          <a:p>
            <a:pPr algn="l"/>
            <a:r>
              <a:rPr lang="pt-BR" sz="1100" b="0" i="0" dirty="0">
                <a:solidFill>
                  <a:srgbClr val="1E1E1E"/>
                </a:solidFill>
                <a:effectLst/>
                <a:latin typeface="Segoe UI" panose="020B0502040204020203" pitchFamily="34" charset="0"/>
              </a:rPr>
              <a:t>Se você quiser retornar, desmarque a configuração, saia e reinicie o Teams. </a:t>
            </a:r>
          </a:p>
        </p:txBody>
      </p:sp>
      <p:sp>
        <p:nvSpPr>
          <p:cNvPr id="69" name="Título 1">
            <a:extLst>
              <a:ext uri="{FF2B5EF4-FFF2-40B4-BE49-F238E27FC236}">
                <a16:creationId xmlns:a16="http://schemas.microsoft.com/office/drawing/2014/main" id="{968644F6-ACEB-4739-A7C6-A4D996AF0D2C}"/>
              </a:ext>
            </a:extLst>
          </p:cNvPr>
          <p:cNvSpPr txBox="1">
            <a:spLocks/>
          </p:cNvSpPr>
          <p:nvPr/>
        </p:nvSpPr>
        <p:spPr bwMode="auto">
          <a:xfrm>
            <a:off x="3347864" y="116632"/>
            <a:ext cx="5478760" cy="1035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pt-BR" sz="3000" b="1" kern="0" dirty="0">
                <a:solidFill>
                  <a:schemeClr val="bg1"/>
                </a:solidFill>
                <a:effectLst>
                  <a:outerShdw blurRad="38100" dist="38100" dir="2700000" algn="tl">
                    <a:srgbClr val="C0C0C0"/>
                  </a:outerShdw>
                </a:effectLst>
                <a:latin typeface="Calibri" panose="020F0502020204030204" pitchFamily="34" charset="0"/>
                <a:ea typeface="+mj-ea"/>
                <a:cs typeface="Calibri" panose="020F0502020204030204" pitchFamily="34" charset="0"/>
              </a:rPr>
              <a:t>MANUAL DO PARTICIPANTE</a:t>
            </a:r>
            <a:endParaRPr kumimoji="0" lang="pt-BR" sz="3000" b="1" i="0" u="none" strike="noStrike" kern="0" cap="none" spc="0" normalizeH="0" baseline="0" noProof="0" dirty="0">
              <a:ln>
                <a:noFill/>
              </a:ln>
              <a:solidFill>
                <a:schemeClr val="bg1"/>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endParaRPr>
          </a:p>
        </p:txBody>
      </p:sp>
      <p:pic>
        <p:nvPicPr>
          <p:cNvPr id="6" name="Imagem 5">
            <a:extLst>
              <a:ext uri="{FF2B5EF4-FFF2-40B4-BE49-F238E27FC236}">
                <a16:creationId xmlns:a16="http://schemas.microsoft.com/office/drawing/2014/main" id="{7A7856B6-C1CC-4236-8466-D62BDEE91977}"/>
              </a:ext>
            </a:extLst>
          </p:cNvPr>
          <p:cNvPicPr>
            <a:picLocks noChangeAspect="1"/>
          </p:cNvPicPr>
          <p:nvPr/>
        </p:nvPicPr>
        <p:blipFill rotWithShape="1">
          <a:blip r:embed="rId4"/>
          <a:srcRect l="2951" r="3649" b="46245"/>
          <a:stretch/>
        </p:blipFill>
        <p:spPr>
          <a:xfrm>
            <a:off x="5780832" y="2067014"/>
            <a:ext cx="2161404" cy="1702853"/>
          </a:xfrm>
          <a:prstGeom prst="rect">
            <a:avLst/>
          </a:prstGeom>
        </p:spPr>
      </p:pic>
      <p:sp>
        <p:nvSpPr>
          <p:cNvPr id="8" name="Elipse 7">
            <a:extLst>
              <a:ext uri="{FF2B5EF4-FFF2-40B4-BE49-F238E27FC236}">
                <a16:creationId xmlns:a16="http://schemas.microsoft.com/office/drawing/2014/main" id="{985ACB81-0724-4EEB-AF6E-AAF97C06965C}"/>
              </a:ext>
            </a:extLst>
          </p:cNvPr>
          <p:cNvSpPr/>
          <p:nvPr/>
        </p:nvSpPr>
        <p:spPr>
          <a:xfrm>
            <a:off x="5148064" y="2379950"/>
            <a:ext cx="504056" cy="471249"/>
          </a:xfrm>
          <a:prstGeom prst="ellipse">
            <a:avLst/>
          </a:prstGeom>
          <a:solidFill>
            <a:schemeClr val="accent1">
              <a:lumMod val="40000"/>
              <a:lumOff val="60000"/>
            </a:schemeClr>
          </a:solidFill>
          <a:ln>
            <a:solidFill>
              <a:schemeClr val="accent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pt-BR" sz="2000" dirty="0"/>
              <a:t>1</a:t>
            </a:r>
          </a:p>
        </p:txBody>
      </p:sp>
      <p:sp>
        <p:nvSpPr>
          <p:cNvPr id="10" name="Elipse 9">
            <a:extLst>
              <a:ext uri="{FF2B5EF4-FFF2-40B4-BE49-F238E27FC236}">
                <a16:creationId xmlns:a16="http://schemas.microsoft.com/office/drawing/2014/main" id="{9403E77B-52E5-4E98-A5FE-388B3C5755C6}"/>
              </a:ext>
            </a:extLst>
          </p:cNvPr>
          <p:cNvSpPr/>
          <p:nvPr/>
        </p:nvSpPr>
        <p:spPr>
          <a:xfrm>
            <a:off x="5224045" y="5622047"/>
            <a:ext cx="504056" cy="471249"/>
          </a:xfrm>
          <a:prstGeom prst="ellipse">
            <a:avLst/>
          </a:prstGeom>
          <a:solidFill>
            <a:schemeClr val="accent1">
              <a:lumMod val="40000"/>
              <a:lumOff val="60000"/>
            </a:schemeClr>
          </a:solidFill>
          <a:ln>
            <a:solidFill>
              <a:schemeClr val="accent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pt-BR" sz="2000" dirty="0"/>
              <a:t>2</a:t>
            </a:r>
          </a:p>
        </p:txBody>
      </p:sp>
    </p:spTree>
    <p:extLst>
      <p:ext uri="{BB962C8B-B14F-4D97-AF65-F5344CB8AC3E}">
        <p14:creationId xmlns:p14="http://schemas.microsoft.com/office/powerpoint/2010/main" val="381930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7123F6A-CA4A-4A1D-B49B-DEB775C59D2A}"/>
              </a:ext>
            </a:extLst>
          </p:cNvPr>
          <p:cNvSpPr txBox="1"/>
          <p:nvPr/>
        </p:nvSpPr>
        <p:spPr>
          <a:xfrm>
            <a:off x="0" y="1505049"/>
            <a:ext cx="7740352" cy="461665"/>
          </a:xfrm>
          <a:prstGeom prst="rect">
            <a:avLst/>
          </a:prstGeom>
          <a:solidFill>
            <a:schemeClr val="accent1">
              <a:lumMod val="75000"/>
            </a:schemeClr>
          </a:solidFill>
        </p:spPr>
        <p:txBody>
          <a:bodyPr wrap="square" rtlCol="0">
            <a:spAutoFit/>
          </a:bodyPr>
          <a:lstStyle/>
          <a:p>
            <a:r>
              <a:rPr lang="pt-B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 que está incluso?  - </a:t>
            </a:r>
            <a:r>
              <a:rPr lang="pt-BR"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Nova experiência em reunião/evento  </a:t>
            </a:r>
            <a:endParaRPr lang="pt-BR" sz="2000" i="1" dirty="0">
              <a:solidFill>
                <a:schemeClr val="bg1"/>
              </a:solidFill>
              <a:latin typeface="Calibri" panose="020F0502020204030204" pitchFamily="34" charset="0"/>
              <a:cs typeface="Calibri" panose="020F0502020204030204" pitchFamily="34" charset="0"/>
            </a:endParaRPr>
          </a:p>
        </p:txBody>
      </p:sp>
      <p:sp>
        <p:nvSpPr>
          <p:cNvPr id="29" name="Retângulo 28">
            <a:extLst>
              <a:ext uri="{FF2B5EF4-FFF2-40B4-BE49-F238E27FC236}">
                <a16:creationId xmlns:a16="http://schemas.microsoft.com/office/drawing/2014/main" id="{2D01A990-5237-4DD3-8278-E9503863E463}"/>
              </a:ext>
            </a:extLst>
          </p:cNvPr>
          <p:cNvSpPr/>
          <p:nvPr/>
        </p:nvSpPr>
        <p:spPr>
          <a:xfrm>
            <a:off x="138014" y="1985020"/>
            <a:ext cx="8250410" cy="3987823"/>
          </a:xfrm>
          <a:prstGeom prst="rect">
            <a:avLst/>
          </a:prstGeom>
          <a:solidFill>
            <a:schemeClr val="bg1">
              <a:alpha val="70000"/>
            </a:schemeClr>
          </a:solidFill>
        </p:spPr>
        <p:txBody>
          <a:bodyPr wrap="square">
            <a:spAutoFit/>
          </a:bodyPr>
          <a:lstStyle/>
          <a:p>
            <a:pPr marL="171450" indent="-171450" algn="just">
              <a:lnSpc>
                <a:spcPct val="150000"/>
              </a:lnSpc>
              <a:buFont typeface="Wingdings" panose="05000000000000000000" pitchFamily="2" charset="2"/>
              <a:buChar char="ü"/>
            </a:pPr>
            <a:r>
              <a:rPr lang="pt-BR" sz="1000" b="0" i="0" dirty="0">
                <a:solidFill>
                  <a:srgbClr val="1E1E1E"/>
                </a:solidFill>
                <a:effectLst/>
                <a:latin typeface="Segoe UI" panose="020B0502040204020203" pitchFamily="34" charset="0"/>
                <a:cs typeface="Segoe UI" panose="020B0502040204020203" pitchFamily="34" charset="0"/>
              </a:rPr>
              <a:t>Qualquer chamada e reunião será exibida em sua própria janela, separada da janela principal do </a:t>
            </a:r>
            <a:r>
              <a:rPr lang="pt-BR" sz="1000" b="0" i="0" dirty="0" err="1">
                <a:solidFill>
                  <a:srgbClr val="1E1E1E"/>
                </a:solidFill>
                <a:effectLst/>
                <a:latin typeface="Segoe UI" panose="020B0502040204020203" pitchFamily="34" charset="0"/>
                <a:cs typeface="Segoe UI" panose="020B0502040204020203" pitchFamily="34" charset="0"/>
              </a:rPr>
              <a:t>teams</a:t>
            </a:r>
            <a:r>
              <a:rPr lang="pt-BR" sz="1000" b="0" i="0" dirty="0">
                <a:solidFill>
                  <a:srgbClr val="1E1E1E"/>
                </a:solidFill>
                <a:effectLst/>
                <a:latin typeface="Segoe UI" panose="020B0502040204020203" pitchFamily="34" charset="0"/>
                <a:cs typeface="Segoe UI" panose="020B0502040204020203" pitchFamily="34" charset="0"/>
              </a:rPr>
              <a:t>. Isso permite que você se movimente mais facilmente entre a reunião ou a chamada e a sua janela de equipes principal. </a:t>
            </a:r>
          </a:p>
          <a:p>
            <a:pPr marL="171450" indent="-171450" algn="just">
              <a:lnSpc>
                <a:spcPct val="150000"/>
              </a:lnSpc>
              <a:buFont typeface="Wingdings" panose="05000000000000000000" pitchFamily="2" charset="2"/>
              <a:buChar char="ü"/>
            </a:pPr>
            <a:r>
              <a:rPr lang="pt-BR" sz="1000" b="0" i="0" dirty="0">
                <a:solidFill>
                  <a:srgbClr val="1E1E1E"/>
                </a:solidFill>
                <a:effectLst/>
                <a:latin typeface="Segoe UI" panose="020B0502040204020203" pitchFamily="34" charset="0"/>
                <a:cs typeface="Segoe UI" panose="020B0502040204020203" pitchFamily="34" charset="0"/>
              </a:rPr>
              <a:t>Os controles de reunião e chamada estão na parte superior da janela da reunião ou da chamada, em vez da parte inferior. Elas estão encaixadas para que você sempre tenha acesso a elas (sem </a:t>
            </a:r>
            <a:r>
              <a:rPr lang="pt-BR" sz="1000" b="0" i="0" dirty="0" err="1">
                <a:solidFill>
                  <a:srgbClr val="1E1E1E"/>
                </a:solidFill>
                <a:effectLst/>
                <a:latin typeface="Segoe UI" panose="020B0502040204020203" pitchFamily="34" charset="0"/>
                <a:cs typeface="Segoe UI" panose="020B0502040204020203" pitchFamily="34" charset="0"/>
              </a:rPr>
              <a:t>jiggling</a:t>
            </a:r>
            <a:r>
              <a:rPr lang="pt-BR" sz="1000" b="0" i="0" dirty="0">
                <a:solidFill>
                  <a:srgbClr val="1E1E1E"/>
                </a:solidFill>
                <a:effectLst/>
                <a:latin typeface="Segoe UI" panose="020B0502040204020203" pitchFamily="34" charset="0"/>
                <a:cs typeface="Segoe UI" panose="020B0502040204020203" pitchFamily="34" charset="0"/>
              </a:rPr>
              <a:t> o seu mouse) e elas estão fora do caminho do conteúdo e do vídeo que está sendo compartilhado.</a:t>
            </a:r>
          </a:p>
          <a:p>
            <a:pPr marL="171450" indent="-171450" algn="just">
              <a:lnSpc>
                <a:spcPct val="150000"/>
              </a:lnSpc>
              <a:buFont typeface="Wingdings" panose="05000000000000000000" pitchFamily="2" charset="2"/>
              <a:buChar char="ü"/>
            </a:pPr>
            <a:r>
              <a:rPr lang="pt-BR" sz="1000" b="0" i="0" dirty="0">
                <a:solidFill>
                  <a:srgbClr val="1E1E1E"/>
                </a:solidFill>
                <a:effectLst/>
                <a:latin typeface="Segoe UI" panose="020B0502040204020203" pitchFamily="34" charset="0"/>
                <a:cs typeface="Segoe UI" panose="020B0502040204020203" pitchFamily="34" charset="0"/>
              </a:rPr>
              <a:t>O modo de exibição de galeria grande permite ver até 49 fluxos de vídeo ao mesmo tempo. Este modo de exibição está disponível quando há 10 ou mais participantes que estão compartilhando vídeo. Para alternar para a galeria grande, vá para </a:t>
            </a:r>
            <a:r>
              <a:rPr lang="pt-BR" sz="1000" b="1" i="0" dirty="0">
                <a:solidFill>
                  <a:srgbClr val="1E1E1E"/>
                </a:solidFill>
                <a:effectLst/>
                <a:latin typeface="Segoe UI" panose="020B0502040204020203" pitchFamily="34" charset="0"/>
                <a:cs typeface="Segoe UI" panose="020B0502040204020203" pitchFamily="34" charset="0"/>
              </a:rPr>
              <a:t>mais opções (...)</a:t>
            </a:r>
            <a:r>
              <a:rPr lang="pt-BR" sz="1000" b="0" i="0" dirty="0">
                <a:solidFill>
                  <a:srgbClr val="1E1E1E"/>
                </a:solidFill>
                <a:effectLst/>
                <a:latin typeface="Segoe UI" panose="020B0502040204020203" pitchFamily="34" charset="0"/>
                <a:cs typeface="Segoe UI" panose="020B0502040204020203" pitchFamily="34" charset="0"/>
              </a:rPr>
              <a:t> na Galeria controles de reunião &gt; </a:t>
            </a:r>
            <a:r>
              <a:rPr lang="pt-BR" sz="1000" b="1" i="0" dirty="0">
                <a:solidFill>
                  <a:srgbClr val="1E1E1E"/>
                </a:solidFill>
                <a:effectLst/>
                <a:latin typeface="Segoe UI" panose="020B0502040204020203" pitchFamily="34" charset="0"/>
                <a:cs typeface="Segoe UI" panose="020B0502040204020203" pitchFamily="34" charset="0"/>
              </a:rPr>
              <a:t>grande</a:t>
            </a:r>
            <a:r>
              <a:rPr lang="pt-BR" sz="1000" b="0" i="0" dirty="0">
                <a:solidFill>
                  <a:srgbClr val="1E1E1E"/>
                </a:solidFill>
                <a:effectLst/>
                <a:latin typeface="Segoe UI" panose="020B0502040204020203" pitchFamily="34" charset="0"/>
                <a:cs typeface="Segoe UI" panose="020B0502040204020203" pitchFamily="34" charset="0"/>
              </a:rPr>
              <a:t>.</a:t>
            </a:r>
          </a:p>
          <a:p>
            <a:pPr marL="171450" indent="-171450" algn="just">
              <a:lnSpc>
                <a:spcPct val="150000"/>
              </a:lnSpc>
              <a:buFont typeface="Wingdings" panose="05000000000000000000" pitchFamily="2" charset="2"/>
              <a:buChar char="ü"/>
            </a:pPr>
            <a:r>
              <a:rPr lang="pt-BR" sz="1000" b="0" i="0" dirty="0">
                <a:solidFill>
                  <a:srgbClr val="1E1E1E"/>
                </a:solidFill>
                <a:effectLst/>
                <a:latin typeface="Segoe UI" panose="020B0502040204020203" pitchFamily="34" charset="0"/>
                <a:cs typeface="Segoe UI" panose="020B0502040204020203" pitchFamily="34" charset="0"/>
              </a:rPr>
              <a:t>O </a:t>
            </a:r>
            <a:r>
              <a:rPr lang="pt-BR" sz="1000" b="1" i="0" dirty="0">
                <a:solidFill>
                  <a:srgbClr val="1E1E1E"/>
                </a:solidFill>
                <a:effectLst/>
                <a:latin typeface="Segoe UI" panose="020B0502040204020203" pitchFamily="34" charset="0"/>
                <a:cs typeface="Segoe UI" panose="020B0502040204020203" pitchFamily="34" charset="0"/>
              </a:rPr>
              <a:t>modo juntos</a:t>
            </a:r>
            <a:r>
              <a:rPr lang="pt-BR" sz="1000" b="0" i="0" dirty="0">
                <a:solidFill>
                  <a:srgbClr val="1E1E1E"/>
                </a:solidFill>
                <a:effectLst/>
                <a:latin typeface="Segoe UI" panose="020B0502040204020203" pitchFamily="34" charset="0"/>
                <a:cs typeface="Segoe UI" panose="020B0502040204020203" pitchFamily="34" charset="0"/>
              </a:rPr>
              <a:t> permite que você se sinta como está no mesmo espaço compartilhado com todos na reunião. Ele está no mesmo menu que a </a:t>
            </a:r>
            <a:r>
              <a:rPr lang="pt-BR" sz="1000" b="1" i="0" dirty="0">
                <a:solidFill>
                  <a:srgbClr val="1E1E1E"/>
                </a:solidFill>
                <a:effectLst/>
                <a:latin typeface="Segoe UI" panose="020B0502040204020203" pitchFamily="34" charset="0"/>
                <a:cs typeface="Segoe UI" panose="020B0502040204020203" pitchFamily="34" charset="0"/>
              </a:rPr>
              <a:t>Galeria grande</a:t>
            </a:r>
            <a:r>
              <a:rPr lang="pt-BR" sz="1000" b="0" i="0" dirty="0">
                <a:solidFill>
                  <a:srgbClr val="1E1E1E"/>
                </a:solidFill>
                <a:effectLst/>
                <a:latin typeface="Segoe UI" panose="020B0502040204020203" pitchFamily="34" charset="0"/>
                <a:cs typeface="Segoe UI" panose="020B0502040204020203" pitchFamily="34" charset="0"/>
              </a:rPr>
              <a:t>, logo abaixo.</a:t>
            </a:r>
          </a:p>
          <a:p>
            <a:pPr marL="171450" indent="-171450" algn="just">
              <a:lnSpc>
                <a:spcPct val="150000"/>
              </a:lnSpc>
              <a:buFont typeface="Wingdings" panose="05000000000000000000" pitchFamily="2" charset="2"/>
              <a:buChar char="ü"/>
            </a:pPr>
            <a:r>
              <a:rPr lang="pt-BR" sz="1000" b="0" i="0" dirty="0">
                <a:solidFill>
                  <a:srgbClr val="1E1E1E"/>
                </a:solidFill>
                <a:effectLst/>
                <a:latin typeface="Segoe UI" panose="020B0502040204020203" pitchFamily="34" charset="0"/>
                <a:cs typeface="Segoe UI" panose="020B0502040204020203" pitchFamily="34" charset="0"/>
              </a:rPr>
              <a:t>As anotações da reunião agora são usadas diretamente na guia </a:t>
            </a:r>
            <a:r>
              <a:rPr lang="pt-BR" sz="1000" b="1" i="0" dirty="0">
                <a:solidFill>
                  <a:srgbClr val="1E1E1E"/>
                </a:solidFill>
                <a:effectLst/>
                <a:latin typeface="Segoe UI" panose="020B0502040204020203" pitchFamily="34" charset="0"/>
                <a:cs typeface="Segoe UI" panose="020B0502040204020203" pitchFamily="34" charset="0"/>
              </a:rPr>
              <a:t>anotações</a:t>
            </a:r>
            <a:r>
              <a:rPr lang="pt-BR" sz="1000" b="0" i="0" dirty="0">
                <a:solidFill>
                  <a:srgbClr val="1E1E1E"/>
                </a:solidFill>
                <a:effectLst/>
                <a:latin typeface="Segoe UI" panose="020B0502040204020203" pitchFamily="34" charset="0"/>
                <a:cs typeface="Segoe UI" panose="020B0502040204020203" pitchFamily="34" charset="0"/>
              </a:rPr>
              <a:t> da reunião da reunião na janela principais do </a:t>
            </a:r>
            <a:r>
              <a:rPr lang="pt-BR" sz="1000" b="0" i="0" dirty="0" err="1">
                <a:solidFill>
                  <a:srgbClr val="1E1E1E"/>
                </a:solidFill>
                <a:effectLst/>
                <a:latin typeface="Segoe UI" panose="020B0502040204020203" pitchFamily="34" charset="0"/>
                <a:cs typeface="Segoe UI" panose="020B0502040204020203" pitchFamily="34" charset="0"/>
              </a:rPr>
              <a:t>teams</a:t>
            </a:r>
            <a:r>
              <a:rPr lang="pt-BR" sz="1000" b="0" i="0" dirty="0">
                <a:solidFill>
                  <a:srgbClr val="1E1E1E"/>
                </a:solidFill>
                <a:effectLst/>
                <a:latin typeface="Segoe UI" panose="020B0502040204020203" pitchFamily="34" charset="0"/>
                <a:cs typeface="Segoe UI" panose="020B0502040204020203" pitchFamily="34" charset="0"/>
              </a:rPr>
              <a:t>. Para acessar ou fazer anotações na janela da reunião, selecione </a:t>
            </a:r>
            <a:r>
              <a:rPr lang="pt-BR" sz="1000" b="1" i="0" dirty="0">
                <a:solidFill>
                  <a:srgbClr val="1E1E1E"/>
                </a:solidFill>
                <a:effectLst/>
                <a:latin typeface="Segoe UI" panose="020B0502040204020203" pitchFamily="34" charset="0"/>
                <a:cs typeface="Segoe UI" panose="020B0502040204020203" pitchFamily="34" charset="0"/>
              </a:rPr>
              <a:t>mais opções (...)</a:t>
            </a:r>
            <a:r>
              <a:rPr lang="pt-BR" sz="1000" b="0" i="0" dirty="0">
                <a:solidFill>
                  <a:srgbClr val="1E1E1E"/>
                </a:solidFill>
                <a:effectLst/>
                <a:latin typeface="Segoe UI" panose="020B0502040204020203" pitchFamily="34" charset="0"/>
                <a:cs typeface="Segoe UI" panose="020B0502040204020203" pitchFamily="34" charset="0"/>
              </a:rPr>
              <a:t> &gt; </a:t>
            </a:r>
            <a:r>
              <a:rPr lang="pt-BR" sz="1000" b="1" i="0" dirty="0">
                <a:solidFill>
                  <a:srgbClr val="1E1E1E"/>
                </a:solidFill>
                <a:effectLst/>
                <a:latin typeface="Segoe UI" panose="020B0502040204020203" pitchFamily="34" charset="0"/>
                <a:cs typeface="Segoe UI" panose="020B0502040204020203" pitchFamily="34" charset="0"/>
              </a:rPr>
              <a:t>Mostrar anotações da reunião</a:t>
            </a:r>
            <a:r>
              <a:rPr lang="pt-BR" sz="1000" b="0" i="0" dirty="0">
                <a:solidFill>
                  <a:srgbClr val="1E1E1E"/>
                </a:solidFill>
                <a:effectLst/>
                <a:latin typeface="Segoe UI" panose="020B0502040204020203" pitchFamily="34" charset="0"/>
                <a:cs typeface="Segoe UI" panose="020B0502040204020203" pitchFamily="34" charset="0"/>
              </a:rPr>
              <a:t> para ver o painel do lado usual. No painel, há um botão </a:t>
            </a:r>
            <a:r>
              <a:rPr lang="pt-BR" sz="1000" b="1" i="0" dirty="0">
                <a:solidFill>
                  <a:srgbClr val="1E1E1E"/>
                </a:solidFill>
                <a:effectLst/>
                <a:latin typeface="Segoe UI" panose="020B0502040204020203" pitchFamily="34" charset="0"/>
                <a:cs typeface="Segoe UI" panose="020B0502040204020203" pitchFamily="34" charset="0"/>
              </a:rPr>
              <a:t>fazer anotações</a:t>
            </a:r>
            <a:r>
              <a:rPr lang="pt-BR" sz="1000" b="0" i="0" dirty="0">
                <a:solidFill>
                  <a:srgbClr val="1E1E1E"/>
                </a:solidFill>
                <a:effectLst/>
                <a:latin typeface="Segoe UI" panose="020B0502040204020203" pitchFamily="34" charset="0"/>
                <a:cs typeface="Segoe UI" panose="020B0502040204020203" pitchFamily="34" charset="0"/>
              </a:rPr>
              <a:t> que lhe traz para a guia </a:t>
            </a:r>
            <a:r>
              <a:rPr lang="pt-BR" sz="1000" b="1" i="0" dirty="0">
                <a:solidFill>
                  <a:srgbClr val="1E1E1E"/>
                </a:solidFill>
                <a:effectLst/>
                <a:latin typeface="Segoe UI" panose="020B0502040204020203" pitchFamily="34" charset="0"/>
                <a:cs typeface="Segoe UI" panose="020B0502040204020203" pitchFamily="34" charset="0"/>
              </a:rPr>
              <a:t>anotações da reunião</a:t>
            </a:r>
            <a:r>
              <a:rPr lang="pt-BR" sz="1000" b="0" i="0" dirty="0">
                <a:solidFill>
                  <a:srgbClr val="1E1E1E"/>
                </a:solidFill>
                <a:effectLst/>
                <a:latin typeface="Segoe UI" panose="020B0502040204020203" pitchFamily="34" charset="0"/>
                <a:cs typeface="Segoe UI" panose="020B0502040204020203" pitchFamily="34" charset="0"/>
              </a:rPr>
              <a:t> .</a:t>
            </a:r>
          </a:p>
          <a:p>
            <a:pPr marL="171450" indent="-171450" algn="just">
              <a:lnSpc>
                <a:spcPct val="150000"/>
              </a:lnSpc>
              <a:buFont typeface="Wingdings" panose="05000000000000000000" pitchFamily="2" charset="2"/>
              <a:buChar char="ü"/>
            </a:pPr>
            <a:r>
              <a:rPr lang="pt-BR" sz="1000" b="0" i="0" dirty="0">
                <a:solidFill>
                  <a:srgbClr val="1E1E1E"/>
                </a:solidFill>
                <a:effectLst/>
                <a:latin typeface="Segoe UI" panose="020B0502040204020203" pitchFamily="34" charset="0"/>
                <a:cs typeface="Segoe UI" panose="020B0502040204020203" pitchFamily="34" charset="0"/>
              </a:rPr>
              <a:t>O </a:t>
            </a:r>
            <a:r>
              <a:rPr lang="pt-BR" sz="1000" b="1" i="0" dirty="0">
                <a:solidFill>
                  <a:srgbClr val="1E1E1E"/>
                </a:solidFill>
                <a:effectLst/>
                <a:latin typeface="Segoe UI" panose="020B0502040204020203" pitchFamily="34" charset="0"/>
                <a:cs typeface="Segoe UI" panose="020B0502040204020203" pitchFamily="34" charset="0"/>
              </a:rPr>
              <a:t>modo de foco</a:t>
            </a:r>
            <a:r>
              <a:rPr lang="pt-BR" sz="1000" b="0" i="0" dirty="0">
                <a:solidFill>
                  <a:srgbClr val="1E1E1E"/>
                </a:solidFill>
                <a:effectLst/>
                <a:latin typeface="Segoe UI" panose="020B0502040204020203" pitchFamily="34" charset="0"/>
                <a:cs typeface="Segoe UI" panose="020B0502040204020203" pitchFamily="34" charset="0"/>
              </a:rPr>
              <a:t> está disponível quando o conteúdo está sendo compartilhado. Se quiser pagar uma atenção próxima ao conteúdo, sem a distração de ver vídeos de vídeo, o modo de foco é para você. Ele está disponível nos controles da reunião em </a:t>
            </a:r>
            <a:r>
              <a:rPr lang="pt-BR" sz="1000" b="1" i="0" dirty="0">
                <a:solidFill>
                  <a:srgbClr val="1E1E1E"/>
                </a:solidFill>
                <a:effectLst/>
                <a:latin typeface="Segoe UI" panose="020B0502040204020203" pitchFamily="34" charset="0"/>
                <a:cs typeface="Segoe UI" panose="020B0502040204020203" pitchFamily="34" charset="0"/>
              </a:rPr>
              <a:t>mais opções (...)</a:t>
            </a:r>
            <a:r>
              <a:rPr lang="pt-BR" sz="1000" b="0" i="0" dirty="0">
                <a:solidFill>
                  <a:srgbClr val="1E1E1E"/>
                </a:solidFill>
                <a:effectLst/>
                <a:latin typeface="Segoe UI" panose="020B0502040204020203" pitchFamily="34" charset="0"/>
                <a:cs typeface="Segoe UI" panose="020B0502040204020203" pitchFamily="34" charset="0"/>
              </a:rPr>
              <a:t> &gt; </a:t>
            </a:r>
            <a:r>
              <a:rPr lang="pt-BR" sz="1000" b="1" i="0" dirty="0">
                <a:solidFill>
                  <a:srgbClr val="1E1E1E"/>
                </a:solidFill>
                <a:effectLst/>
                <a:latin typeface="Segoe UI" panose="020B0502040204020203" pitchFamily="34" charset="0"/>
                <a:cs typeface="Segoe UI" panose="020B0502040204020203" pitchFamily="34" charset="0"/>
              </a:rPr>
              <a:t>modo de foco</a:t>
            </a:r>
            <a:r>
              <a:rPr lang="pt-BR" sz="1000" b="0" i="0" dirty="0">
                <a:solidFill>
                  <a:srgbClr val="1E1E1E"/>
                </a:solidFill>
                <a:effectLst/>
                <a:latin typeface="Segoe UI" panose="020B0502040204020203" pitchFamily="34" charset="0"/>
                <a:cs typeface="Segoe UI" panose="020B0502040204020203" pitchFamily="34" charset="0"/>
              </a:rPr>
              <a:t>.</a:t>
            </a:r>
          </a:p>
          <a:p>
            <a:pPr marL="171450" indent="-171450" algn="just">
              <a:lnSpc>
                <a:spcPct val="150000"/>
              </a:lnSpc>
              <a:buFont typeface="Wingdings" panose="05000000000000000000" pitchFamily="2" charset="2"/>
              <a:buChar char="ü"/>
            </a:pPr>
            <a:r>
              <a:rPr lang="pt-BR" sz="1000" b="0" i="0" dirty="0">
                <a:solidFill>
                  <a:srgbClr val="1E1E1E"/>
                </a:solidFill>
                <a:effectLst/>
                <a:latin typeface="Segoe UI" panose="020B0502040204020203" pitchFamily="34" charset="0"/>
                <a:cs typeface="Segoe UI" panose="020B0502040204020203" pitchFamily="34" charset="0"/>
              </a:rPr>
              <a:t>As legendas ao vivo estão na parte inferior central da tela da reunião, em vez de à esquerda, para melhor legibilidade. (Somente em inglês)</a:t>
            </a:r>
          </a:p>
        </p:txBody>
      </p:sp>
      <p:sp>
        <p:nvSpPr>
          <p:cNvPr id="69" name="Título 1">
            <a:extLst>
              <a:ext uri="{FF2B5EF4-FFF2-40B4-BE49-F238E27FC236}">
                <a16:creationId xmlns:a16="http://schemas.microsoft.com/office/drawing/2014/main" id="{968644F6-ACEB-4739-A7C6-A4D996AF0D2C}"/>
              </a:ext>
            </a:extLst>
          </p:cNvPr>
          <p:cNvSpPr txBox="1">
            <a:spLocks/>
          </p:cNvSpPr>
          <p:nvPr/>
        </p:nvSpPr>
        <p:spPr bwMode="auto">
          <a:xfrm>
            <a:off x="3347864" y="116632"/>
            <a:ext cx="5478760" cy="1035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pt-BR" sz="3000" b="1" kern="0" dirty="0">
                <a:solidFill>
                  <a:schemeClr val="bg1"/>
                </a:solidFill>
                <a:effectLst>
                  <a:outerShdw blurRad="38100" dist="38100" dir="2700000" algn="tl">
                    <a:srgbClr val="C0C0C0"/>
                  </a:outerShdw>
                </a:effectLst>
                <a:latin typeface="Calibri" panose="020F0502020204030204" pitchFamily="34" charset="0"/>
                <a:ea typeface="+mj-ea"/>
                <a:cs typeface="Calibri" panose="020F0502020204030204" pitchFamily="34" charset="0"/>
              </a:rPr>
              <a:t>MANUAL DO PARTICIPANTE</a:t>
            </a:r>
            <a:endParaRPr kumimoji="0" lang="pt-BR" sz="3000" b="1" i="0" u="none" strike="noStrike" kern="0" cap="none" spc="0" normalizeH="0" baseline="0" noProof="0" dirty="0">
              <a:ln>
                <a:noFill/>
              </a:ln>
              <a:solidFill>
                <a:schemeClr val="bg1"/>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endParaRPr>
          </a:p>
        </p:txBody>
      </p:sp>
      <p:sp>
        <p:nvSpPr>
          <p:cNvPr id="12" name="CaixaDeTexto 11">
            <a:extLst>
              <a:ext uri="{FF2B5EF4-FFF2-40B4-BE49-F238E27FC236}">
                <a16:creationId xmlns:a16="http://schemas.microsoft.com/office/drawing/2014/main" id="{1B1068F1-E56B-44B6-94AA-6AC5C45A1492}"/>
              </a:ext>
            </a:extLst>
          </p:cNvPr>
          <p:cNvSpPr txBox="1"/>
          <p:nvPr/>
        </p:nvSpPr>
        <p:spPr>
          <a:xfrm>
            <a:off x="490836" y="6026545"/>
            <a:ext cx="8688610" cy="507831"/>
          </a:xfrm>
          <a:prstGeom prst="rect">
            <a:avLst/>
          </a:prstGeom>
          <a:noFill/>
        </p:spPr>
        <p:txBody>
          <a:bodyPr wrap="square">
            <a:spAutoFit/>
          </a:bodyPr>
          <a:lstStyle/>
          <a:p>
            <a:pPr marL="742950" lvl="1" indent="-285750" algn="l">
              <a:spcAft>
                <a:spcPts val="0"/>
              </a:spcAft>
              <a:buFont typeface="Courier New" panose="02070309020205020404" pitchFamily="49" charset="0"/>
              <a:buChar char="o"/>
            </a:pPr>
            <a:r>
              <a:rPr lang="pt-BR" sz="900" b="0" i="0" u="sng" dirty="0">
                <a:solidFill>
                  <a:srgbClr val="0563C1"/>
                </a:solidFill>
                <a:effectLst/>
                <a:latin typeface="Calibri" panose="020F0502020204030204" pitchFamily="34" charset="0"/>
                <a:hlinkClick r:id="rId3"/>
              </a:rPr>
              <a:t>https://www.youtube.com/watch?v=hPENTFVlCrE&amp;list=FLcMKEQcCadeQyvFaHsb0RaA&amp;index=5&amp;t=146s</a:t>
            </a:r>
            <a:endParaRPr lang="pt-BR" sz="900" b="0" i="0" dirty="0">
              <a:solidFill>
                <a:srgbClr val="201F1E"/>
              </a:solidFill>
              <a:effectLst/>
              <a:latin typeface="Calibri" panose="020F0502020204030204" pitchFamily="34" charset="0"/>
            </a:endParaRPr>
          </a:p>
          <a:p>
            <a:pPr marL="742950" lvl="1" indent="-285750" algn="l">
              <a:spcAft>
                <a:spcPts val="0"/>
              </a:spcAft>
              <a:buFont typeface="Courier New" panose="02070309020205020404" pitchFamily="49" charset="0"/>
              <a:buChar char="o"/>
            </a:pPr>
            <a:r>
              <a:rPr lang="pt-BR" sz="900" b="0" i="0" u="sng" dirty="0">
                <a:solidFill>
                  <a:srgbClr val="0563C1"/>
                </a:solidFill>
                <a:effectLst/>
                <a:latin typeface="Calibri" panose="020F0502020204030204" pitchFamily="34" charset="0"/>
                <a:hlinkClick r:id="rId4"/>
              </a:rPr>
              <a:t>https://support.microsoft.com/pt-br/office/obter-uma-visualiza%C3%A7%C3%A3o-dos-novos-recursos-de-reuni%C3%A3o-04533e91-3203-4530-a1c0-8f77c0731699</a:t>
            </a:r>
            <a:endParaRPr lang="pt-BR" sz="900" b="0" i="0" dirty="0">
              <a:solidFill>
                <a:srgbClr val="201F1E"/>
              </a:solidFill>
              <a:effectLst/>
              <a:latin typeface="Calibri" panose="020F0502020204030204" pitchFamily="34" charset="0"/>
            </a:endParaRPr>
          </a:p>
          <a:p>
            <a:pPr marL="742950" lvl="1" indent="-285750" algn="l">
              <a:spcAft>
                <a:spcPts val="0"/>
              </a:spcAft>
              <a:buFont typeface="Courier New" panose="02070309020205020404" pitchFamily="49" charset="0"/>
              <a:buChar char="o"/>
            </a:pPr>
            <a:r>
              <a:rPr lang="pt-BR" sz="900" b="0" i="0" u="sng" dirty="0">
                <a:solidFill>
                  <a:srgbClr val="0563C1"/>
                </a:solidFill>
                <a:effectLst/>
                <a:latin typeface="Calibri" panose="020F0502020204030204" pitchFamily="34" charset="0"/>
                <a:hlinkClick r:id="rId5"/>
              </a:rPr>
              <a:t>https://techcommunity.microsoft.com/t5/microsoft-teams-blog/what-s-new-in-microsoft-teams-july-2020/ba-p/1551561</a:t>
            </a:r>
            <a:endParaRPr lang="pt-BR" sz="900" b="0" i="0" dirty="0">
              <a:solidFill>
                <a:srgbClr val="201F1E"/>
              </a:solidFill>
              <a:effectLst/>
              <a:latin typeface="Calibri" panose="020F0502020204030204" pitchFamily="34" charset="0"/>
            </a:endParaRPr>
          </a:p>
        </p:txBody>
      </p:sp>
      <p:sp>
        <p:nvSpPr>
          <p:cNvPr id="3" name="Seta: para a Direita 2">
            <a:extLst>
              <a:ext uri="{FF2B5EF4-FFF2-40B4-BE49-F238E27FC236}">
                <a16:creationId xmlns:a16="http://schemas.microsoft.com/office/drawing/2014/main" id="{159614CE-61DB-4844-9A97-EE6343D9B249}"/>
              </a:ext>
            </a:extLst>
          </p:cNvPr>
          <p:cNvSpPr/>
          <p:nvPr/>
        </p:nvSpPr>
        <p:spPr>
          <a:xfrm>
            <a:off x="0" y="5991149"/>
            <a:ext cx="1043608" cy="627807"/>
          </a:xfrm>
          <a:prstGeom prst="rightArrow">
            <a:avLst>
              <a:gd name="adj1" fmla="val 50000"/>
              <a:gd name="adj2" fmla="val 8337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b="1" dirty="0">
                <a:solidFill>
                  <a:schemeClr val="accent1">
                    <a:lumMod val="75000"/>
                  </a:schemeClr>
                </a:solidFill>
              </a:rPr>
              <a:t>ACESSE</a:t>
            </a:r>
          </a:p>
        </p:txBody>
      </p:sp>
    </p:spTree>
    <p:extLst>
      <p:ext uri="{BB962C8B-B14F-4D97-AF65-F5344CB8AC3E}">
        <p14:creationId xmlns:p14="http://schemas.microsoft.com/office/powerpoint/2010/main" val="308870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7123F6A-CA4A-4A1D-B49B-DEB775C59D2A}"/>
              </a:ext>
            </a:extLst>
          </p:cNvPr>
          <p:cNvSpPr txBox="1"/>
          <p:nvPr/>
        </p:nvSpPr>
        <p:spPr>
          <a:xfrm>
            <a:off x="0" y="1505049"/>
            <a:ext cx="7740352" cy="461665"/>
          </a:xfrm>
          <a:prstGeom prst="rect">
            <a:avLst/>
          </a:prstGeom>
          <a:solidFill>
            <a:schemeClr val="accent1">
              <a:lumMod val="75000"/>
            </a:schemeClr>
          </a:solidFill>
        </p:spPr>
        <p:txBody>
          <a:bodyPr wrap="square" rtlCol="0">
            <a:spAutoFit/>
          </a:bodyPr>
          <a:lstStyle/>
          <a:p>
            <a:r>
              <a:rPr lang="pt-B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 que está incluso?  - </a:t>
            </a:r>
            <a:r>
              <a:rPr lang="pt-BR"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Nova experiência em reunião/evento  </a:t>
            </a:r>
            <a:endParaRPr lang="pt-BR" sz="2000" i="1" dirty="0">
              <a:solidFill>
                <a:schemeClr val="bg1"/>
              </a:solidFill>
              <a:latin typeface="Calibri" panose="020F0502020204030204" pitchFamily="34" charset="0"/>
              <a:cs typeface="Calibri" panose="020F0502020204030204" pitchFamily="34" charset="0"/>
            </a:endParaRPr>
          </a:p>
        </p:txBody>
      </p:sp>
      <p:sp>
        <p:nvSpPr>
          <p:cNvPr id="69" name="Título 1">
            <a:extLst>
              <a:ext uri="{FF2B5EF4-FFF2-40B4-BE49-F238E27FC236}">
                <a16:creationId xmlns:a16="http://schemas.microsoft.com/office/drawing/2014/main" id="{968644F6-ACEB-4739-A7C6-A4D996AF0D2C}"/>
              </a:ext>
            </a:extLst>
          </p:cNvPr>
          <p:cNvSpPr txBox="1">
            <a:spLocks/>
          </p:cNvSpPr>
          <p:nvPr/>
        </p:nvSpPr>
        <p:spPr bwMode="auto">
          <a:xfrm>
            <a:off x="3347864" y="116632"/>
            <a:ext cx="5478760" cy="1035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pt-BR" sz="3000" b="1" kern="0" dirty="0">
                <a:solidFill>
                  <a:schemeClr val="bg1"/>
                </a:solidFill>
                <a:effectLst>
                  <a:outerShdw blurRad="38100" dist="38100" dir="2700000" algn="tl">
                    <a:srgbClr val="C0C0C0"/>
                  </a:outerShdw>
                </a:effectLst>
                <a:latin typeface="Calibri" panose="020F0502020204030204" pitchFamily="34" charset="0"/>
                <a:ea typeface="+mj-ea"/>
                <a:cs typeface="Calibri" panose="020F0502020204030204" pitchFamily="34" charset="0"/>
              </a:rPr>
              <a:t>MANUAL DO PARTICIPANTE</a:t>
            </a:r>
            <a:endParaRPr kumimoji="0" lang="pt-BR" sz="3000" b="1" i="0" u="none" strike="noStrike" kern="0" cap="none" spc="0" normalizeH="0" baseline="0" noProof="0" dirty="0">
              <a:ln>
                <a:noFill/>
              </a:ln>
              <a:solidFill>
                <a:schemeClr val="bg1"/>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endParaRPr>
          </a:p>
        </p:txBody>
      </p:sp>
      <p:pic>
        <p:nvPicPr>
          <p:cNvPr id="2" name="Imagem 1">
            <a:extLst>
              <a:ext uri="{FF2B5EF4-FFF2-40B4-BE49-F238E27FC236}">
                <a16:creationId xmlns:a16="http://schemas.microsoft.com/office/drawing/2014/main" id="{C65691F3-3881-40E9-8704-8F78A43992F6}"/>
              </a:ext>
            </a:extLst>
          </p:cNvPr>
          <p:cNvPicPr>
            <a:picLocks noChangeAspect="1"/>
          </p:cNvPicPr>
          <p:nvPr/>
        </p:nvPicPr>
        <p:blipFill>
          <a:blip r:embed="rId3"/>
          <a:stretch>
            <a:fillRect/>
          </a:stretch>
        </p:blipFill>
        <p:spPr>
          <a:xfrm>
            <a:off x="328861" y="2537951"/>
            <a:ext cx="4352925" cy="581025"/>
          </a:xfrm>
          <a:prstGeom prst="rect">
            <a:avLst/>
          </a:prstGeom>
        </p:spPr>
      </p:pic>
      <p:pic>
        <p:nvPicPr>
          <p:cNvPr id="3" name="Imagem 2">
            <a:extLst>
              <a:ext uri="{FF2B5EF4-FFF2-40B4-BE49-F238E27FC236}">
                <a16:creationId xmlns:a16="http://schemas.microsoft.com/office/drawing/2014/main" id="{E71029EA-D135-41B3-ADA1-BC45501F3947}"/>
              </a:ext>
            </a:extLst>
          </p:cNvPr>
          <p:cNvPicPr>
            <a:picLocks noChangeAspect="1"/>
          </p:cNvPicPr>
          <p:nvPr/>
        </p:nvPicPr>
        <p:blipFill>
          <a:blip r:embed="rId4"/>
          <a:stretch>
            <a:fillRect/>
          </a:stretch>
        </p:blipFill>
        <p:spPr>
          <a:xfrm>
            <a:off x="417991" y="3717032"/>
            <a:ext cx="3864106" cy="2803371"/>
          </a:xfrm>
          <a:prstGeom prst="rect">
            <a:avLst/>
          </a:prstGeom>
        </p:spPr>
      </p:pic>
      <p:pic>
        <p:nvPicPr>
          <p:cNvPr id="4" name="Imagem 3">
            <a:extLst>
              <a:ext uri="{FF2B5EF4-FFF2-40B4-BE49-F238E27FC236}">
                <a16:creationId xmlns:a16="http://schemas.microsoft.com/office/drawing/2014/main" id="{C2477ED6-D29F-4D8C-BF7E-F034A722F363}"/>
              </a:ext>
            </a:extLst>
          </p:cNvPr>
          <p:cNvPicPr>
            <a:picLocks noChangeAspect="1"/>
          </p:cNvPicPr>
          <p:nvPr/>
        </p:nvPicPr>
        <p:blipFill>
          <a:blip r:embed="rId5"/>
          <a:stretch>
            <a:fillRect/>
          </a:stretch>
        </p:blipFill>
        <p:spPr>
          <a:xfrm>
            <a:off x="5580112" y="2492896"/>
            <a:ext cx="2499347" cy="4055689"/>
          </a:xfrm>
          <a:prstGeom prst="rect">
            <a:avLst/>
          </a:prstGeom>
        </p:spPr>
      </p:pic>
      <p:sp>
        <p:nvSpPr>
          <p:cNvPr id="8" name="Elipse 7">
            <a:extLst>
              <a:ext uri="{FF2B5EF4-FFF2-40B4-BE49-F238E27FC236}">
                <a16:creationId xmlns:a16="http://schemas.microsoft.com/office/drawing/2014/main" id="{5E5144BC-34E6-4D66-B5E1-44FEECC0BB84}"/>
              </a:ext>
            </a:extLst>
          </p:cNvPr>
          <p:cNvSpPr/>
          <p:nvPr/>
        </p:nvSpPr>
        <p:spPr>
          <a:xfrm>
            <a:off x="-2556792" y="4671271"/>
            <a:ext cx="440665" cy="440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030A0"/>
              </a:solidFill>
            </a:endParaRPr>
          </a:p>
        </p:txBody>
      </p:sp>
      <p:cxnSp>
        <p:nvCxnSpPr>
          <p:cNvPr id="10" name="Conector de Seta Reta 9">
            <a:extLst>
              <a:ext uri="{FF2B5EF4-FFF2-40B4-BE49-F238E27FC236}">
                <a16:creationId xmlns:a16="http://schemas.microsoft.com/office/drawing/2014/main" id="{28AFCF9E-89ED-4B2D-843C-9DD40F0645DF}"/>
              </a:ext>
            </a:extLst>
          </p:cNvPr>
          <p:cNvCxnSpPr>
            <a:cxnSpLocks/>
          </p:cNvCxnSpPr>
          <p:nvPr/>
        </p:nvCxnSpPr>
        <p:spPr>
          <a:xfrm flipV="1">
            <a:off x="-2336460" y="4343042"/>
            <a:ext cx="0" cy="32822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Elipse 11">
            <a:extLst>
              <a:ext uri="{FF2B5EF4-FFF2-40B4-BE49-F238E27FC236}">
                <a16:creationId xmlns:a16="http://schemas.microsoft.com/office/drawing/2014/main" id="{2BDDEEBA-0985-4B84-8F63-32987C6FF4BA}"/>
              </a:ext>
            </a:extLst>
          </p:cNvPr>
          <p:cNvSpPr/>
          <p:nvPr/>
        </p:nvSpPr>
        <p:spPr>
          <a:xfrm>
            <a:off x="1536152" y="2564904"/>
            <a:ext cx="440665" cy="440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030A0"/>
              </a:solidFill>
            </a:endParaRPr>
          </a:p>
        </p:txBody>
      </p:sp>
      <p:sp>
        <p:nvSpPr>
          <p:cNvPr id="16" name="CaixaDeTexto 15">
            <a:extLst>
              <a:ext uri="{FF2B5EF4-FFF2-40B4-BE49-F238E27FC236}">
                <a16:creationId xmlns:a16="http://schemas.microsoft.com/office/drawing/2014/main" id="{A72B5D6A-6927-445B-9F11-71BA26A04871}"/>
              </a:ext>
            </a:extLst>
          </p:cNvPr>
          <p:cNvSpPr txBox="1"/>
          <p:nvPr/>
        </p:nvSpPr>
        <p:spPr>
          <a:xfrm>
            <a:off x="141065" y="2204864"/>
            <a:ext cx="4286919" cy="246221"/>
          </a:xfrm>
          <a:prstGeom prst="rect">
            <a:avLst/>
          </a:prstGeom>
          <a:noFill/>
        </p:spPr>
        <p:txBody>
          <a:bodyPr wrap="square" rtlCol="0">
            <a:spAutoFit/>
          </a:bodyPr>
          <a:lstStyle/>
          <a:p>
            <a:pPr algn="ctr"/>
            <a:r>
              <a:rPr lang="pt-BR" sz="1000" dirty="0">
                <a:solidFill>
                  <a:srgbClr val="7030A0"/>
                </a:solidFill>
              </a:rPr>
              <a:t>Durante a reunião, o menu ficará na parte superior da tela destacada  </a:t>
            </a:r>
          </a:p>
        </p:txBody>
      </p:sp>
      <p:sp>
        <p:nvSpPr>
          <p:cNvPr id="24" name="Elipse 23">
            <a:extLst>
              <a:ext uri="{FF2B5EF4-FFF2-40B4-BE49-F238E27FC236}">
                <a16:creationId xmlns:a16="http://schemas.microsoft.com/office/drawing/2014/main" id="{6B72DF09-77D2-49C8-853E-F1236BA3E3DA}"/>
              </a:ext>
            </a:extLst>
          </p:cNvPr>
          <p:cNvSpPr/>
          <p:nvPr/>
        </p:nvSpPr>
        <p:spPr>
          <a:xfrm>
            <a:off x="6468687" y="2484912"/>
            <a:ext cx="440665" cy="440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030A0"/>
              </a:solidFill>
            </a:endParaRPr>
          </a:p>
        </p:txBody>
      </p:sp>
      <p:sp>
        <p:nvSpPr>
          <p:cNvPr id="26" name="CaixaDeTexto 25">
            <a:extLst>
              <a:ext uri="{FF2B5EF4-FFF2-40B4-BE49-F238E27FC236}">
                <a16:creationId xmlns:a16="http://schemas.microsoft.com/office/drawing/2014/main" id="{921D76D4-1BA2-4F21-BA27-EB3229351BCA}"/>
              </a:ext>
            </a:extLst>
          </p:cNvPr>
          <p:cNvSpPr txBox="1"/>
          <p:nvPr/>
        </p:nvSpPr>
        <p:spPr>
          <a:xfrm>
            <a:off x="288182" y="3244914"/>
            <a:ext cx="4392488" cy="400110"/>
          </a:xfrm>
          <a:prstGeom prst="rect">
            <a:avLst/>
          </a:prstGeom>
          <a:noFill/>
        </p:spPr>
        <p:txBody>
          <a:bodyPr wrap="square" rtlCol="0">
            <a:spAutoFit/>
          </a:bodyPr>
          <a:lstStyle/>
          <a:p>
            <a:r>
              <a:rPr lang="pt-BR" sz="1000" dirty="0">
                <a:solidFill>
                  <a:srgbClr val="7030A0"/>
                </a:solidFill>
              </a:rPr>
              <a:t>A opção (...) possibilita o gerenciamento de permissões e o download da lista de participantes</a:t>
            </a:r>
          </a:p>
        </p:txBody>
      </p:sp>
      <p:sp>
        <p:nvSpPr>
          <p:cNvPr id="28" name="CaixaDeTexto 27">
            <a:extLst>
              <a:ext uri="{FF2B5EF4-FFF2-40B4-BE49-F238E27FC236}">
                <a16:creationId xmlns:a16="http://schemas.microsoft.com/office/drawing/2014/main" id="{F60F5B0D-44BB-44D9-80D8-6F50EE1118D9}"/>
              </a:ext>
            </a:extLst>
          </p:cNvPr>
          <p:cNvSpPr txBox="1"/>
          <p:nvPr/>
        </p:nvSpPr>
        <p:spPr>
          <a:xfrm>
            <a:off x="5449852" y="2051323"/>
            <a:ext cx="2998939" cy="400110"/>
          </a:xfrm>
          <a:prstGeom prst="rect">
            <a:avLst/>
          </a:prstGeom>
          <a:noFill/>
        </p:spPr>
        <p:txBody>
          <a:bodyPr wrap="square" rtlCol="0">
            <a:spAutoFit/>
          </a:bodyPr>
          <a:lstStyle/>
          <a:p>
            <a:r>
              <a:rPr lang="pt-BR" sz="1000" dirty="0">
                <a:solidFill>
                  <a:srgbClr val="7030A0"/>
                </a:solidFill>
              </a:rPr>
              <a:t>No canto superior direito a opção (...) apresenta as possibilidades do menu abaixo</a:t>
            </a:r>
          </a:p>
        </p:txBody>
      </p:sp>
    </p:spTree>
    <p:extLst>
      <p:ext uri="{BB962C8B-B14F-4D97-AF65-F5344CB8AC3E}">
        <p14:creationId xmlns:p14="http://schemas.microsoft.com/office/powerpoint/2010/main" val="54839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5662</TotalTime>
  <Words>1074</Words>
  <Application>Microsoft Office PowerPoint</Application>
  <PresentationFormat>Apresentação na tela (4:3)</PresentationFormat>
  <Paragraphs>128</Paragraphs>
  <Slides>10</Slides>
  <Notes>4</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10</vt:i4>
      </vt:variant>
    </vt:vector>
  </HeadingPairs>
  <TitlesOfParts>
    <vt:vector size="17" baseType="lpstr">
      <vt:lpstr>Arial</vt:lpstr>
      <vt:lpstr>Calibri</vt:lpstr>
      <vt:lpstr>Courier New</vt:lpstr>
      <vt:lpstr>Segoe UI</vt:lpstr>
      <vt:lpstr>Times New Roman</vt:lpstr>
      <vt:lpstr>Wingdings</vt:lpstr>
      <vt:lpstr>Estrutura padrão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Anp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Anp</dc:creator>
  <cp:lastModifiedBy>Ana</cp:lastModifiedBy>
  <cp:revision>228</cp:revision>
  <dcterms:created xsi:type="dcterms:W3CDTF">2007-08-28T19:16:59Z</dcterms:created>
  <dcterms:modified xsi:type="dcterms:W3CDTF">2020-08-21T01:15:09Z</dcterms:modified>
</cp:coreProperties>
</file>