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9" r:id="rId1"/>
    <p:sldMasterId id="2147483926" r:id="rId2"/>
  </p:sldMasterIdLst>
  <p:notesMasterIdLst>
    <p:notesMasterId r:id="rId14"/>
  </p:notesMasterIdLst>
  <p:handoutMasterIdLst>
    <p:handoutMasterId r:id="rId15"/>
  </p:handoutMasterIdLst>
  <p:sldIdLst>
    <p:sldId id="441" r:id="rId3"/>
    <p:sldId id="263" r:id="rId4"/>
    <p:sldId id="493" r:id="rId5"/>
    <p:sldId id="2589" r:id="rId6"/>
    <p:sldId id="2595" r:id="rId7"/>
    <p:sldId id="2591" r:id="rId8"/>
    <p:sldId id="2592" r:id="rId9"/>
    <p:sldId id="2593" r:id="rId10"/>
    <p:sldId id="2594" r:id="rId11"/>
    <p:sldId id="535" r:id="rId12"/>
    <p:sldId id="375" r:id="rId13"/>
  </p:sldIdLst>
  <p:sldSz cx="9144000" cy="5143500" type="screen16x9"/>
  <p:notesSz cx="6808788" cy="9940925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3"/>
    <a:srgbClr val="BFC9C9"/>
    <a:srgbClr val="CBD0D7"/>
    <a:srgbClr val="004D74"/>
    <a:srgbClr val="595959"/>
    <a:srgbClr val="71B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0" autoAdjust="0"/>
    <p:restoredTop sz="93467" autoAdjust="0"/>
  </p:normalViewPr>
  <p:slideViewPr>
    <p:cSldViewPr snapToObjects="1">
      <p:cViewPr varScale="1">
        <p:scale>
          <a:sx n="102" d="100"/>
          <a:sy n="102" d="100"/>
        </p:scale>
        <p:origin x="638" y="67"/>
      </p:cViewPr>
      <p:guideLst>
        <p:guide orient="horz" pos="15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6888"/>
          </a:xfrm>
          <a:prstGeom prst="rect">
            <a:avLst/>
          </a:prstGeom>
        </p:spPr>
        <p:txBody>
          <a:bodyPr vert="horz" lIns="93801" tIns="46900" rIns="93801" bIns="46900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51162" cy="496888"/>
          </a:xfrm>
          <a:prstGeom prst="rect">
            <a:avLst/>
          </a:prstGeom>
        </p:spPr>
        <p:txBody>
          <a:bodyPr vert="horz" lIns="93801" tIns="46900" rIns="93801" bIns="46900" rtlCol="0"/>
          <a:lstStyle>
            <a:lvl1pPr algn="r">
              <a:defRPr sz="1300"/>
            </a:lvl1pPr>
          </a:lstStyle>
          <a:p>
            <a:fld id="{CCCBBE2B-ED35-4D9A-8A76-4C4500B4E75B}" type="datetimeFigureOut">
              <a:rPr lang="pt-BR" smtClean="0"/>
              <a:t>07/01/2020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42450"/>
            <a:ext cx="2951163" cy="496888"/>
          </a:xfrm>
          <a:prstGeom prst="rect">
            <a:avLst/>
          </a:prstGeom>
        </p:spPr>
        <p:txBody>
          <a:bodyPr vert="horz" lIns="93801" tIns="46900" rIns="93801" bIns="46900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6039" y="9442450"/>
            <a:ext cx="2951162" cy="496888"/>
          </a:xfrm>
          <a:prstGeom prst="rect">
            <a:avLst/>
          </a:prstGeom>
        </p:spPr>
        <p:txBody>
          <a:bodyPr vert="horz" lIns="93801" tIns="46900" rIns="93801" bIns="46900" rtlCol="0" anchor="b"/>
          <a:lstStyle>
            <a:lvl1pPr algn="r">
              <a:defRPr sz="1300"/>
            </a:lvl1pPr>
          </a:lstStyle>
          <a:p>
            <a:fld id="{DDE99F9D-3A0A-43F6-BD2A-A3F62ED65E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615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50474" cy="497046"/>
          </a:xfrm>
          <a:prstGeom prst="rect">
            <a:avLst/>
          </a:prstGeom>
        </p:spPr>
        <p:txBody>
          <a:bodyPr vert="horz" wrap="square" lIns="91825" tIns="45915" rIns="91825" bIns="4591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742" y="2"/>
            <a:ext cx="2950474" cy="497046"/>
          </a:xfrm>
          <a:prstGeom prst="rect">
            <a:avLst/>
          </a:prstGeom>
        </p:spPr>
        <p:txBody>
          <a:bodyPr vert="horz" wrap="square" lIns="91825" tIns="45915" rIns="91825" bIns="4591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B615B5C-9364-4684-B3EC-0F53B09EB8CA}" type="datetime1">
              <a:rPr lang="pt-BR" altLang="en-US"/>
              <a:pPr/>
              <a:t>07/01/2020</a:t>
            </a:fld>
            <a:endParaRPr lang="pt-BR" alt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3098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825" tIns="45915" rIns="91825" bIns="4591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wrap="square" lIns="91825" tIns="45915" rIns="91825" bIns="459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5" y="9442155"/>
            <a:ext cx="2950474" cy="497046"/>
          </a:xfrm>
          <a:prstGeom prst="rect">
            <a:avLst/>
          </a:prstGeom>
        </p:spPr>
        <p:txBody>
          <a:bodyPr vert="horz" wrap="square" lIns="91825" tIns="45915" rIns="91825" bIns="4591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742" y="9442155"/>
            <a:ext cx="2950474" cy="497046"/>
          </a:xfrm>
          <a:prstGeom prst="rect">
            <a:avLst/>
          </a:prstGeom>
        </p:spPr>
        <p:txBody>
          <a:bodyPr vert="horz" wrap="square" lIns="91825" tIns="45915" rIns="91825" bIns="4591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81100FD-BE6F-4EBD-8B23-3A5485C1183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57905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100FD-BE6F-4EBD-8B23-3A5485C1183C}" type="slidenum">
              <a:rPr lang="pt-BR" altLang="en-US" smtClean="0"/>
              <a:pPr/>
              <a:t>1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04743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pt-BR" dirty="0" err="1">
                <a:solidFill>
                  <a:srgbClr val="FFFFFF"/>
                </a:solidFill>
                <a:latin typeface="Verdana"/>
                <a:cs typeface="Verdana"/>
              </a:rPr>
              <a:t>nina.fernandez@ibp.org.br</a:t>
            </a:r>
            <a:r>
              <a:rPr lang="pt-BR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pt-BR" dirty="0">
                <a:solidFill>
                  <a:srgbClr val="FFFFFF"/>
                </a:solidFill>
                <a:latin typeface="Verdana"/>
                <a:cs typeface="Verdana"/>
              </a:rPr>
              <a:t>(21) 2112-1963</a:t>
            </a:r>
          </a:p>
          <a:p>
            <a:pPr algn="l" eaLnBrk="1" hangingPunct="1">
              <a:spcBef>
                <a:spcPct val="0"/>
              </a:spcBef>
            </a:pPr>
            <a:endParaRPr lang="pt-BR" altLang="pt-BR" dirty="0"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0"/>
              </a:spcBef>
            </a:pPr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6646300" indent="-362045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4266" indent="-2208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45972" indent="-2208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987679" indent="-2208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29385" indent="-220853" defTabSz="44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71091" indent="-220853" defTabSz="44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12798" indent="-220853" defTabSz="44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54504" indent="-220853" defTabSz="44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5BCE218-5AA2-4DC2-BD2C-8808FBBB6FB0}" type="slidenum">
              <a:rPr lang="pt-BR" altLang="pt-BR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pt-BR" altLang="pt-B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43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altLang="pt-BR">
                <a:ea typeface="ＭＳ Ｐゴシック" panose="020B0600070205080204" pitchFamily="34" charset="-128"/>
              </a:rPr>
              <a:t>PÁGINA DE ENCERRAMENTO PARA APRESENTAÇÕES INSTITUCIONAIS</a:t>
            </a:r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7434" indent="-29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96052" indent="-23921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74474" indent="-23921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52895" indent="-23921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1316" indent="-239212" defTabSz="478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09736" indent="-239212" defTabSz="478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88157" indent="-239212" defTabSz="478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66578" indent="-239212" defTabSz="4784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CC63D2-961F-4ACC-894D-586E07A2B2AF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470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en-US" dirty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8091852" indent="-3763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9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82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7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36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6EEB656-B69F-4396-8882-6A0AF635F641}" type="slidenum">
              <a:rPr lang="pt-BR" altLang="en-US" sz="1300"/>
              <a:pPr eaLnBrk="1" hangingPunct="1"/>
              <a:t>2</a:t>
            </a:fld>
            <a:endParaRPr lang="pt-BR" altLang="en-US" sz="1300"/>
          </a:p>
        </p:txBody>
      </p:sp>
    </p:spTree>
    <p:extLst>
      <p:ext uri="{BB962C8B-B14F-4D97-AF65-F5344CB8AC3E}">
        <p14:creationId xmlns:p14="http://schemas.microsoft.com/office/powerpoint/2010/main" val="118326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6646300" indent="-362045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4266" indent="-2208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45972" indent="-2208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987679" indent="-2208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29385" indent="-220853" defTabSz="44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71091" indent="-220853" defTabSz="44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12798" indent="-220853" defTabSz="44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54504" indent="-220853" defTabSz="44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D49A5C5-6D7C-48A6-9157-34450110B289}" type="slidenum">
              <a:rPr lang="pt-BR" altLang="pt-BR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pt-BR" altLang="pt-B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 dirty="0"/>
              <a:t> </a:t>
            </a:r>
            <a:r>
              <a:rPr lang="pt-BR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o tema interessa a todos, haveria que se buscar como essa colaboração da ANP (em atuar na oferta permanente)  melhor se encaixaria no processo de descomissionamento e isso precisa de tempo para discutir e encaminhar soluções viáveis.</a:t>
            </a:r>
            <a:endParaRPr lang="pt-BR" sz="1100" dirty="0"/>
          </a:p>
          <a:p>
            <a:pPr defTabSz="918963">
              <a:defRPr/>
            </a:pPr>
            <a:endParaRPr lang="pt-BR" sz="1100" dirty="0"/>
          </a:p>
          <a:p>
            <a:endParaRPr lang="pt-BR" sz="11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EE0CC-6866-49CF-B91A-63D000DE482C}" type="slidenum">
              <a:rPr lang="en-US" altLang="pt-BR" smtClean="0"/>
              <a:pPr/>
              <a:t>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73255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sz="1100" dirty="0"/>
          </a:p>
          <a:p>
            <a:r>
              <a:rPr lang="pt-BR" sz="1100" dirty="0"/>
              <a:t> </a:t>
            </a:r>
          </a:p>
          <a:p>
            <a:pPr defTabSz="918963">
              <a:defRPr/>
            </a:pPr>
            <a:endParaRPr lang="pt-BR" sz="1100" dirty="0"/>
          </a:p>
          <a:p>
            <a:endParaRPr lang="pt-BR" sz="11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EE0CC-6866-49CF-B91A-63D000DE482C}" type="slidenum">
              <a:rPr lang="en-US" altLang="pt-BR" smtClean="0"/>
              <a:pPr/>
              <a:t>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5993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sz="1100" dirty="0"/>
          </a:p>
          <a:p>
            <a:r>
              <a:rPr lang="pt-BR" sz="1100" dirty="0"/>
              <a:t> </a:t>
            </a:r>
          </a:p>
          <a:p>
            <a:pPr defTabSz="918963">
              <a:defRPr/>
            </a:pPr>
            <a:endParaRPr lang="pt-BR" sz="1100" dirty="0"/>
          </a:p>
          <a:p>
            <a:endParaRPr lang="pt-BR" sz="11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EE0CC-6866-49CF-B91A-63D000DE482C}" type="slidenum">
              <a:rPr lang="en-US" altLang="pt-BR" smtClean="0"/>
              <a:pPr/>
              <a:t>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26646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sz="1100" dirty="0"/>
          </a:p>
          <a:p>
            <a:r>
              <a:rPr lang="pt-BR" sz="1100" dirty="0"/>
              <a:t> </a:t>
            </a:r>
          </a:p>
          <a:p>
            <a:pPr defTabSz="918963">
              <a:defRPr/>
            </a:pPr>
            <a:endParaRPr lang="pt-BR" sz="1100" dirty="0"/>
          </a:p>
          <a:p>
            <a:endParaRPr lang="pt-BR" sz="11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EE0CC-6866-49CF-B91A-63D000DE482C}" type="slidenum">
              <a:rPr lang="en-US" altLang="pt-BR" smtClean="0"/>
              <a:pPr/>
              <a:t>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06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sz="1100" dirty="0"/>
          </a:p>
          <a:p>
            <a:r>
              <a:rPr lang="pt-BR" sz="1100" dirty="0"/>
              <a:t> </a:t>
            </a:r>
          </a:p>
          <a:p>
            <a:pPr defTabSz="918963">
              <a:defRPr/>
            </a:pPr>
            <a:endParaRPr lang="pt-BR" sz="1100" dirty="0"/>
          </a:p>
          <a:p>
            <a:endParaRPr lang="pt-BR" sz="11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EE0CC-6866-49CF-B91A-63D000DE482C}" type="slidenum">
              <a:rPr lang="en-US" altLang="pt-BR" smtClean="0"/>
              <a:pPr/>
              <a:t>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0887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da natureza da análise comparativa que nenhum dos critérios isoladamente será considerado decisivo. </a:t>
            </a:r>
            <a:endParaRPr lang="pt-BR" sz="1100" dirty="0"/>
          </a:p>
          <a:p>
            <a:r>
              <a:rPr lang="pt-BR" sz="1100" dirty="0"/>
              <a:t> </a:t>
            </a:r>
          </a:p>
          <a:p>
            <a:pPr defTabSz="918963">
              <a:defRPr/>
            </a:pPr>
            <a:endParaRPr lang="pt-BR" sz="1100" dirty="0"/>
          </a:p>
          <a:p>
            <a:endParaRPr lang="pt-BR" sz="11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EE0CC-6866-49CF-B91A-63D000DE482C}" type="slidenum">
              <a:rPr lang="en-US" altLang="pt-BR" smtClean="0"/>
              <a:pPr/>
              <a:t>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0984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B86-B310-40CA-8218-61C40D84835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BBD9-4BC5-4D22-9E65-DFFF11EB90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6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B86-B310-40CA-8218-61C40D84835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BBD9-4BC5-4D22-9E65-DFFF11EB90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2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B86-B310-40CA-8218-61C40D84835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BBD9-4BC5-4D22-9E65-DFFF11EB90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3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a.jpg"/>
          <p:cNvPicPr>
            <a:picLocks noChangeAspect="1"/>
          </p:cNvPicPr>
          <p:nvPr userDrawn="1"/>
        </p:nvPicPr>
        <p:blipFill>
          <a:blip r:embed="rId2"/>
          <a:srcRect l="44374"/>
          <a:stretch>
            <a:fillRect/>
          </a:stretch>
        </p:blipFill>
        <p:spPr>
          <a:xfrm>
            <a:off x="4058547" y="1"/>
            <a:ext cx="5085454" cy="5141119"/>
          </a:xfrm>
          <a:prstGeom prst="rect">
            <a:avLst/>
          </a:prstGeom>
        </p:spPr>
      </p:pic>
      <p:cxnSp>
        <p:nvCxnSpPr>
          <p:cNvPr id="7" name="Straight Connector 4"/>
          <p:cNvCxnSpPr/>
          <p:nvPr userDrawn="1"/>
        </p:nvCxnSpPr>
        <p:spPr>
          <a:xfrm flipH="1">
            <a:off x="4058546" y="2382"/>
            <a:ext cx="0" cy="5141119"/>
          </a:xfrm>
          <a:prstGeom prst="line">
            <a:avLst/>
          </a:prstGeom>
          <a:ln w="25400">
            <a:solidFill>
              <a:srgbClr val="71BA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4" y="4227935"/>
            <a:ext cx="1318000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6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 xmlns:mv="urn:schemas-microsoft-com:mac:vml">
      <p:transition spd="slow" advClick="0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71BA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ea typeface="ＭＳ Ｐゴシック" pitchFamily="29" charset="-128"/>
            </a:endParaRPr>
          </a:p>
        </p:txBody>
      </p:sp>
      <p:cxnSp>
        <p:nvCxnSpPr>
          <p:cNvPr id="9" name="Straight Connector 7"/>
          <p:cNvCxnSpPr/>
          <p:nvPr userDrawn="1"/>
        </p:nvCxnSpPr>
        <p:spPr>
          <a:xfrm>
            <a:off x="1" y="714375"/>
            <a:ext cx="234257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"/>
          <p:cNvCxnSpPr/>
          <p:nvPr userDrawn="1"/>
        </p:nvCxnSpPr>
        <p:spPr>
          <a:xfrm>
            <a:off x="1" y="914400"/>
            <a:ext cx="9271430" cy="0"/>
          </a:xfrm>
          <a:prstGeom prst="line">
            <a:avLst/>
          </a:prstGeom>
          <a:ln w="25400">
            <a:solidFill>
              <a:srgbClr val="004D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536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C633-DEC9-4B91-9427-81DBA3F5D92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7070-BA5F-4AED-8426-90B46782BF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11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C633-DEC9-4B91-9427-81DBA3F5D92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7070-BA5F-4AED-8426-90B46782BF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66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C633-DEC9-4B91-9427-81DBA3F5D92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7070-BA5F-4AED-8426-90B46782BF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89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C633-DEC9-4B91-9427-81DBA3F5D92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7070-BA5F-4AED-8426-90B46782BF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05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C633-DEC9-4B91-9427-81DBA3F5D92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7070-BA5F-4AED-8426-90B46782BF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24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C633-DEC9-4B91-9427-81DBA3F5D92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7070-BA5F-4AED-8426-90B46782BF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8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B86-B310-40CA-8218-61C40D84835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BBD9-4BC5-4D22-9E65-DFFF11EB90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11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C633-DEC9-4B91-9427-81DBA3F5D92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7070-BA5F-4AED-8426-90B46782BF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16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C633-DEC9-4B91-9427-81DBA3F5D92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7070-BA5F-4AED-8426-90B46782BF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65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C633-DEC9-4B91-9427-81DBA3F5D92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7070-BA5F-4AED-8426-90B46782BF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3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C633-DEC9-4B91-9427-81DBA3F5D92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7070-BA5F-4AED-8426-90B46782BF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05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C633-DEC9-4B91-9427-81DBA3F5D92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7070-BA5F-4AED-8426-90B46782BF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9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B86-B310-40CA-8218-61C40D84835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BBD9-4BC5-4D22-9E65-DFFF11EB90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8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B86-B310-40CA-8218-61C40D84835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BBD9-4BC5-4D22-9E65-DFFF11EB90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9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B86-B310-40CA-8218-61C40D84835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BBD9-4BC5-4D22-9E65-DFFF11EB90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3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B86-B310-40CA-8218-61C40D84835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BBD9-4BC5-4D22-9E65-DFFF11EB90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B86-B310-40CA-8218-61C40D84835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BBD9-4BC5-4D22-9E65-DFFF11EB90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8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B86-B310-40CA-8218-61C40D84835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BBD9-4BC5-4D22-9E65-DFFF11EB90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5B86-B310-40CA-8218-61C40D84835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BBD9-4BC5-4D22-9E65-DFFF11EB90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F5B86-B310-40CA-8218-61C40D84835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8BBD9-4BC5-4D22-9E65-DFFF11EB90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2" r:id="rId12"/>
    <p:sldLayoutId id="214748395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5C633-DEC9-4B91-9427-81DBA3F5D92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7070-BA5F-4AED-8426-90B46782BF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9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executivaeep@ibp.org.b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relacionamento@ibp.org.b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556" y="1322140"/>
            <a:ext cx="3898106" cy="43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b="1" dirty="0">
                <a:solidFill>
                  <a:srgbClr val="71BA3D"/>
                </a:solidFill>
                <a:latin typeface="Verdana" panose="020B0604030504040204" pitchFamily="34" charset="0"/>
              </a:rPr>
              <a:t>Descomissionamento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69162" y="1995686"/>
            <a:ext cx="5202004" cy="191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400" dirty="0">
                <a:solidFill>
                  <a:srgbClr val="71BA3D"/>
                </a:solidFill>
                <a:latin typeface="Verdana" panose="020B0604030504040204" pitchFamily="34" charset="0"/>
              </a:rPr>
              <a:t>Audiência Pública (ANP)</a:t>
            </a:r>
          </a:p>
          <a:p>
            <a:pPr eaLnBrk="1" hangingPunct="1"/>
            <a:endParaRPr lang="pt-BR" altLang="pt-BR" sz="2400" dirty="0">
              <a:solidFill>
                <a:srgbClr val="71BA3D"/>
              </a:solidFill>
              <a:latin typeface="Verdana" panose="020B0604030504040204" pitchFamily="34" charset="0"/>
            </a:endParaRPr>
          </a:p>
          <a:p>
            <a:r>
              <a:rPr lang="pt-BR" altLang="pt-BR" sz="2000" dirty="0">
                <a:solidFill>
                  <a:srgbClr val="71BA3D"/>
                </a:solidFill>
                <a:latin typeface="Verdana" panose="020B0604030504040204" pitchFamily="34" charset="0"/>
              </a:rPr>
              <a:t>Janeiro, 2019</a:t>
            </a:r>
          </a:p>
          <a:p>
            <a:endParaRPr lang="pt-BR" altLang="pt-BR" sz="2400" dirty="0">
              <a:solidFill>
                <a:srgbClr val="71BA3D"/>
              </a:solidFill>
              <a:latin typeface="Verdana" panose="020B0604030504040204" pitchFamily="34" charset="0"/>
            </a:endParaRPr>
          </a:p>
          <a:p>
            <a:endParaRPr lang="pt-BR" altLang="pt-BR" sz="2400" dirty="0">
              <a:solidFill>
                <a:srgbClr val="71BA3D"/>
              </a:solidFill>
              <a:latin typeface="Verdana" panose="020B0604030504040204" pitchFamily="34" charset="0"/>
            </a:endParaRPr>
          </a:p>
        </p:txBody>
      </p:sp>
      <p:cxnSp>
        <p:nvCxnSpPr>
          <p:cNvPr id="6" name="Straight Connector 10"/>
          <p:cNvCxnSpPr/>
          <p:nvPr/>
        </p:nvCxnSpPr>
        <p:spPr>
          <a:xfrm flipH="1">
            <a:off x="-79343" y="1851670"/>
            <a:ext cx="3643231" cy="0"/>
          </a:xfrm>
          <a:prstGeom prst="line">
            <a:avLst/>
          </a:prstGeom>
          <a:ln w="15875">
            <a:solidFill>
              <a:srgbClr val="74B22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4A405EC3-97CE-4A0F-BB74-676B953E7910}"/>
              </a:ext>
            </a:extLst>
          </p:cNvPr>
          <p:cNvSpPr/>
          <p:nvPr/>
        </p:nvSpPr>
        <p:spPr>
          <a:xfrm>
            <a:off x="25610" y="3684894"/>
            <a:ext cx="3139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400" dirty="0">
                <a:solidFill>
                  <a:srgbClr val="71BA3D"/>
                </a:solidFill>
                <a:latin typeface="Verdana" panose="020B0604030504040204" pitchFamily="34" charset="0"/>
              </a:rPr>
              <a:t>Antonio Guimarães</a:t>
            </a:r>
          </a:p>
        </p:txBody>
      </p:sp>
    </p:spTree>
    <p:extLst>
      <p:ext uri="{BB962C8B-B14F-4D97-AF65-F5344CB8AC3E}">
        <p14:creationId xmlns:p14="http://schemas.microsoft.com/office/powerpoint/2010/main" val="8691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 xmlns:mv="urn:schemas-microsoft-com:mac:vml"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456" y="4227934"/>
            <a:ext cx="5023126" cy="771549"/>
          </a:xfrm>
          <a:prstGeom prst="rect">
            <a:avLst/>
          </a:prstGeom>
          <a:solidFill>
            <a:srgbClr val="80BA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79512" y="275328"/>
            <a:ext cx="4987280" cy="48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9" tIns="34295" rIns="68589" bIns="342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altLang="pt-BR" sz="2700" b="1" dirty="0">
                <a:solidFill>
                  <a:srgbClr val="80BA27"/>
                </a:solidFill>
                <a:latin typeface="Verdana" panose="020B0604030504040204" pitchFamily="34" charset="0"/>
              </a:rPr>
              <a:t>Informação para contato</a:t>
            </a:r>
          </a:p>
        </p:txBody>
      </p:sp>
      <p:cxnSp>
        <p:nvCxnSpPr>
          <p:cNvPr id="25" name="Straight Connector 5"/>
          <p:cNvCxnSpPr/>
          <p:nvPr/>
        </p:nvCxnSpPr>
        <p:spPr>
          <a:xfrm flipH="1" flipV="1">
            <a:off x="-69851" y="843558"/>
            <a:ext cx="2926526" cy="10209"/>
          </a:xfrm>
          <a:prstGeom prst="line">
            <a:avLst/>
          </a:prstGeom>
          <a:ln>
            <a:solidFill>
              <a:srgbClr val="80BA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179512" y="1509474"/>
            <a:ext cx="8731696" cy="185436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pt-BR" altLang="pt-BR" sz="1300" b="1" dirty="0">
                <a:solidFill>
                  <a:srgbClr val="71BA3D"/>
                </a:solidFill>
                <a:ea typeface="Verdana" pitchFamily="34" charset="0"/>
                <a:cs typeface="Verdana" pitchFamily="34" charset="0"/>
              </a:rPr>
              <a:t>Secretaria Executiva</a:t>
            </a:r>
          </a:p>
          <a:p>
            <a:pPr algn="ctr"/>
            <a:r>
              <a:rPr lang="pt-BR" altLang="pt-BR" sz="13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Telefone: +55 21 2112-9010</a:t>
            </a:r>
          </a:p>
          <a:p>
            <a:pPr algn="ctr"/>
            <a:r>
              <a:rPr lang="pt-BR" altLang="pt-BR" sz="13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E-mail: </a:t>
            </a:r>
            <a:r>
              <a:rPr lang="pt-BR" altLang="pt-BR" sz="13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  <a:hlinkClick r:id="rId3"/>
              </a:rPr>
              <a:t>secretariaexecutivaeep@ibp.org.br</a:t>
            </a:r>
            <a:r>
              <a:rPr lang="pt-BR" altLang="pt-BR" sz="13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endParaRPr lang="pt-BR" altLang="pt-BR" sz="1300" dirty="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algn="ctr"/>
            <a:endParaRPr lang="pt-BR" altLang="pt-BR" sz="1300" dirty="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altLang="pt-BR" sz="1300" b="1" dirty="0">
                <a:solidFill>
                  <a:srgbClr val="71BA3D"/>
                </a:solidFill>
                <a:ea typeface="Verdana" pitchFamily="34" charset="0"/>
                <a:cs typeface="Verdana" pitchFamily="34" charset="0"/>
              </a:rPr>
              <a:t>IBP </a:t>
            </a:r>
            <a:r>
              <a:rPr lang="pt-BR" sz="1300" b="1" dirty="0">
                <a:solidFill>
                  <a:srgbClr val="71BA3D"/>
                </a:solidFill>
                <a:ea typeface="Verdana" pitchFamily="34" charset="0"/>
                <a:cs typeface="Verdana" pitchFamily="34" charset="0"/>
              </a:rPr>
              <a:t>Gerência de Relacionamento</a:t>
            </a:r>
          </a:p>
          <a:p>
            <a:pPr algn="ctr"/>
            <a:r>
              <a:rPr lang="pt-BR" altLang="pt-BR" sz="13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Telefone: +55 21 2112-1963 / 1974</a:t>
            </a:r>
          </a:p>
          <a:p>
            <a:pPr algn="ctr"/>
            <a:r>
              <a:rPr lang="pt-BR" altLang="pt-BR" sz="13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E-mail: </a:t>
            </a:r>
            <a:r>
              <a:rPr lang="pt-BR" altLang="pt-BR" sz="1300" dirty="0">
                <a:solidFill>
                  <a:schemeClr val="bg1"/>
                </a:solidFill>
                <a:ea typeface="Verdana" pitchFamily="34" charset="0"/>
                <a:cs typeface="Verdana" pitchFamily="34" charset="0"/>
                <a:hlinkClick r:id="rId4"/>
              </a:rPr>
              <a:t>relacionamento@ibp.org.br</a:t>
            </a:r>
            <a:r>
              <a:rPr lang="pt-BR" altLang="pt-BR" sz="13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pt-BR" altLang="pt-BR" sz="1200" dirty="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pt-BR" altLang="pt-BR" sz="1200" dirty="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773"/>
            <a:ext cx="2760050" cy="19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19" y="1587104"/>
            <a:ext cx="3315563" cy="196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250825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en-US" sz="3600" b="1" dirty="0">
                <a:solidFill>
                  <a:srgbClr val="004D74"/>
                </a:solidFill>
                <a:latin typeface="Verdana" charset="0"/>
              </a:rPr>
              <a:t>Obrigado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119608" y="895350"/>
            <a:ext cx="2819400" cy="1588"/>
          </a:xfrm>
          <a:prstGeom prst="line">
            <a:avLst/>
          </a:prstGeom>
          <a:ln w="12700">
            <a:solidFill>
              <a:srgbClr val="004D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02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895600" y="625475"/>
            <a:ext cx="2127250" cy="1588"/>
          </a:xfrm>
          <a:prstGeom prst="line">
            <a:avLst/>
          </a:prstGeom>
          <a:ln w="12700">
            <a:solidFill>
              <a:srgbClr val="71BA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31496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5400000">
            <a:off x="417437" y="2572544"/>
            <a:ext cx="5283201" cy="1588"/>
          </a:xfrm>
          <a:prstGeom prst="line">
            <a:avLst/>
          </a:prstGeom>
          <a:ln w="25400">
            <a:solidFill>
              <a:srgbClr val="71BA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3203848" y="133350"/>
            <a:ext cx="5899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en-US" sz="2800" b="1" dirty="0">
                <a:solidFill>
                  <a:srgbClr val="71BA3D"/>
                </a:solidFill>
                <a:latin typeface="Verdana" charset="0"/>
              </a:rPr>
              <a:t>Sumário – Principais pontos</a:t>
            </a:r>
          </a:p>
        </p:txBody>
      </p:sp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3098088" y="694824"/>
            <a:ext cx="6023258" cy="428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Reversão de bens e licitação: Capítulos IV e V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Exceção para interrupção da produção: 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Artigo 4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Cumprimento de prazos: Artigos 24 e 25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Garantias: Artigo 37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Avaliação comparativa de alternativas: ANEXO I, Item 3, Subitem 3.1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Critérios de análise comparativa ANEXO I, Item 3, Subitem 3.2 – 3.2.2</a:t>
            </a:r>
          </a:p>
        </p:txBody>
      </p:sp>
      <p:pic>
        <p:nvPicPr>
          <p:cNvPr id="16" name="Picture 1" descr="LogoIBP_Horizontal_RGB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4318637"/>
            <a:ext cx="1267834" cy="8963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5495" y="123478"/>
            <a:ext cx="6176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rgbClr val="71BA3D"/>
                </a:solidFill>
                <a:latin typeface="Verdana" panose="020B0604030504040204" pitchFamily="34" charset="0"/>
              </a:rPr>
              <a:t>Balanço das considerações</a:t>
            </a:r>
          </a:p>
        </p:txBody>
      </p:sp>
      <p:cxnSp>
        <p:nvCxnSpPr>
          <p:cNvPr id="15" name="Straight Connector 9"/>
          <p:cNvCxnSpPr/>
          <p:nvPr/>
        </p:nvCxnSpPr>
        <p:spPr>
          <a:xfrm>
            <a:off x="-94910" y="703495"/>
            <a:ext cx="3946830" cy="0"/>
          </a:xfrm>
          <a:prstGeom prst="line">
            <a:avLst/>
          </a:prstGeom>
          <a:ln w="28575">
            <a:solidFill>
              <a:srgbClr val="71BA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3134983B-BC07-4136-9446-E0EAEDFBA0E6}"/>
              </a:ext>
            </a:extLst>
          </p:cNvPr>
          <p:cNvSpPr txBox="1"/>
          <p:nvPr/>
        </p:nvSpPr>
        <p:spPr>
          <a:xfrm>
            <a:off x="35495" y="790973"/>
            <a:ext cx="8928992" cy="114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Amplo processo de discussão.</a:t>
            </a:r>
          </a:p>
          <a:p>
            <a:pPr marL="285750" indent="-28575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Consulta Pública mostrou que existem temas com amadurecimentos distintos: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86BC9A5-BDF6-43CC-A625-A5AACB31C45B}"/>
              </a:ext>
            </a:extLst>
          </p:cNvPr>
          <p:cNvSpPr/>
          <p:nvPr/>
        </p:nvSpPr>
        <p:spPr>
          <a:xfrm>
            <a:off x="4029767" y="1965994"/>
            <a:ext cx="4998926" cy="130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alterações no corpo da resolução</a:t>
            </a:r>
          </a:p>
          <a:p>
            <a:pPr marL="0" lvl="1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lvl="1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alterações nos anexos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2586600-8166-46CD-B2FD-FAAE92EC1876}"/>
              </a:ext>
            </a:extLst>
          </p:cNvPr>
          <p:cNvSpPr/>
          <p:nvPr/>
        </p:nvSpPr>
        <p:spPr>
          <a:xfrm>
            <a:off x="179512" y="2062285"/>
            <a:ext cx="2755421" cy="130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Complexidade: 46 propostas da indústria foram relacionadas as questões técnicas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02D10E8-CA4B-417D-991E-76725CA7E524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934933" y="2216405"/>
            <a:ext cx="1025285" cy="497629"/>
          </a:xfrm>
          <a:prstGeom prst="straightConnector1">
            <a:avLst/>
          </a:prstGeom>
          <a:ln>
            <a:solidFill>
              <a:srgbClr val="004D7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DC5F52CA-3CE5-4639-AC33-9811034148E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934933" y="2714034"/>
            <a:ext cx="1080120" cy="324932"/>
          </a:xfrm>
          <a:prstGeom prst="straightConnector1">
            <a:avLst/>
          </a:prstGeom>
          <a:ln>
            <a:solidFill>
              <a:srgbClr val="004D7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FE8B6F7E-3272-4617-A6AB-5D89AFD9E042}"/>
              </a:ext>
            </a:extLst>
          </p:cNvPr>
          <p:cNvSpPr/>
          <p:nvPr/>
        </p:nvSpPr>
        <p:spPr>
          <a:xfrm>
            <a:off x="16378" y="3507854"/>
            <a:ext cx="9127622" cy="1611275"/>
          </a:xfrm>
          <a:prstGeom prst="rect">
            <a:avLst/>
          </a:prstGeom>
          <a:solidFill>
            <a:srgbClr val="004D74"/>
          </a:solidFill>
          <a:ln>
            <a:solidFill>
              <a:srgbClr val="004D74"/>
            </a:solidFill>
          </a:ln>
        </p:spPr>
        <p:txBody>
          <a:bodyPr wrap="square">
            <a:spAutoFit/>
          </a:bodyPr>
          <a:lstStyle/>
          <a:p>
            <a:pPr marL="0" lvl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Note-se que, atualmente, os temas já são tratados em resoluções distintas de grande complexidade:</a:t>
            </a:r>
          </a:p>
          <a:p>
            <a:pPr marL="342900" lvl="1" indent="-34290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27/2006 que trata de descomissionamento e </a:t>
            </a:r>
          </a:p>
          <a:p>
            <a:pPr marL="342900" lvl="1" indent="-34290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28/2006 que trata da Reversão de Bens.</a:t>
            </a:r>
          </a:p>
        </p:txBody>
      </p:sp>
      <p:pic>
        <p:nvPicPr>
          <p:cNvPr id="22" name="Picture 1" descr="LogoIBP_Horizontal_RGB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4256696"/>
            <a:ext cx="1267834" cy="896302"/>
          </a:xfrm>
          <a:prstGeom prst="rect">
            <a:avLst/>
          </a:prstGeom>
          <a:solidFill>
            <a:srgbClr val="E4E4E3"/>
          </a:solidFill>
        </p:spPr>
      </p:pic>
    </p:spTree>
    <p:extLst>
      <p:ext uri="{BB962C8B-B14F-4D97-AF65-F5344CB8AC3E}">
        <p14:creationId xmlns:p14="http://schemas.microsoft.com/office/powerpoint/2010/main" val="9926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6">
            <a:extLst>
              <a:ext uri="{FF2B5EF4-FFF2-40B4-BE49-F238E27FC236}">
                <a16:creationId xmlns:a16="http://schemas.microsoft.com/office/drawing/2014/main" id="{43112440-AF13-4F27-9510-A25D66BA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8" y="125241"/>
            <a:ext cx="8957798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en-US"/>
            </a:defPPr>
            <a:lvl1pPr eaLnBrk="1" hangingPunct="1"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altLang="pt-BR" sz="3600" dirty="0"/>
              <a:t>Capítulos IV e V (Art.41 a 57)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C45E356-7AD4-4E64-BAD5-C915861B0546}"/>
              </a:ext>
            </a:extLst>
          </p:cNvPr>
          <p:cNvSpPr/>
          <p:nvPr/>
        </p:nvSpPr>
        <p:spPr>
          <a:xfrm>
            <a:off x="0" y="91556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Proposta: Extrair da resolução técnica, para que sejam objeto de outra resolução específica para tratar de tais temas.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A9000A6-316B-4216-A5B6-C5D335D1AEB1}"/>
              </a:ext>
            </a:extLst>
          </p:cNvPr>
          <p:cNvSpPr/>
          <p:nvPr/>
        </p:nvSpPr>
        <p:spPr>
          <a:xfrm>
            <a:off x="78698" y="1685007"/>
            <a:ext cx="8957797" cy="3407023"/>
          </a:xfrm>
          <a:prstGeom prst="rect">
            <a:avLst/>
          </a:prstGeom>
          <a:ln>
            <a:solidFill>
              <a:srgbClr val="004D7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Reversão de bens e licitação da área necessitam de maior discussão.</a:t>
            </a:r>
          </a:p>
          <a:p>
            <a:pPr marL="285750" indent="-28575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Inexistência de análise de impacto regulatório. </a:t>
            </a:r>
          </a:p>
          <a:p>
            <a:pPr marL="285750" indent="-28575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Prazos exíguos para entendimentos dos interessados (vendedor e comprador).</a:t>
            </a:r>
          </a:p>
          <a:p>
            <a:pPr marL="285750" indent="-28575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Segurança jurídica: interferência na esfera privada pode ensejar discussão de inconstitucionalidade, com insegurança também para o comprador.</a:t>
            </a:r>
          </a:p>
          <a:p>
            <a:pPr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01C97E5-0B16-44F7-A4F9-3D876451330A}"/>
              </a:ext>
            </a:extLst>
          </p:cNvPr>
          <p:cNvSpPr/>
          <p:nvPr/>
        </p:nvSpPr>
        <p:spPr>
          <a:xfrm>
            <a:off x="78698" y="4445699"/>
            <a:ext cx="8957797" cy="646331"/>
          </a:xfrm>
          <a:prstGeom prst="rect">
            <a:avLst/>
          </a:prstGeom>
          <a:solidFill>
            <a:srgbClr val="004D74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Nossa proposta é tratar em Resolução específica as Área sob Contrato na Fase de Produção em Processo de Licitação e Alienação e Reversão de Bens</a:t>
            </a:r>
          </a:p>
        </p:txBody>
      </p:sp>
    </p:spTree>
    <p:extLst>
      <p:ext uri="{BB962C8B-B14F-4D97-AF65-F5344CB8AC3E}">
        <p14:creationId xmlns:p14="http://schemas.microsoft.com/office/powerpoint/2010/main" val="11563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6">
            <a:extLst>
              <a:ext uri="{FF2B5EF4-FFF2-40B4-BE49-F238E27FC236}">
                <a16:creationId xmlns:a16="http://schemas.microsoft.com/office/drawing/2014/main" id="{43112440-AF13-4F27-9510-A25D66BA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8" y="125241"/>
            <a:ext cx="8957798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en-US"/>
            </a:defPPr>
            <a:lvl1pPr eaLnBrk="1" hangingPunct="1"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altLang="pt-BR" sz="3600" dirty="0"/>
              <a:t>Artigo 4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C45E356-7AD4-4E64-BAD5-C915861B0546}"/>
              </a:ext>
            </a:extLst>
          </p:cNvPr>
          <p:cNvSpPr/>
          <p:nvPr/>
        </p:nvSpPr>
        <p:spPr>
          <a:xfrm>
            <a:off x="0" y="956268"/>
            <a:ext cx="9154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Proposta: I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ncluir exceção 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o 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descomissionamento de instalações levar à interrupção da p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rodução. </a:t>
            </a:r>
            <a:endParaRPr lang="pt-BR" sz="28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A9000A6-316B-4216-A5B6-C5D335D1AEB1}"/>
              </a:ext>
            </a:extLst>
          </p:cNvPr>
          <p:cNvSpPr/>
          <p:nvPr/>
        </p:nvSpPr>
        <p:spPr>
          <a:xfrm>
            <a:off x="167577" y="2499742"/>
            <a:ext cx="8808846" cy="1944215"/>
          </a:xfrm>
          <a:prstGeom prst="rect">
            <a:avLst/>
          </a:prstGeom>
          <a:ln>
            <a:solidFill>
              <a:srgbClr val="004D7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Serão aceitas exceções ao disposto no caput, desde que técnica ou economicamente justificadas, </a:t>
            </a:r>
            <a:r>
              <a:rPr lang="pt-BR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</a:t>
            </a:r>
            <a:r>
              <a:rPr lang="pt-BR" sz="2000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descomissionamentos</a:t>
            </a:r>
            <a:r>
              <a:rPr lang="pt-BR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parciais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serem realizados no âmbito de um processo de cessão de contratos ou em situações de risco ao meio ambiente ou às pessoas.</a:t>
            </a:r>
          </a:p>
        </p:txBody>
      </p:sp>
      <p:pic>
        <p:nvPicPr>
          <p:cNvPr id="5" name="Picture 1" descr="LogoIBP_Horizontal_RGB-01.png">
            <a:extLst>
              <a:ext uri="{FF2B5EF4-FFF2-40B4-BE49-F238E27FC236}">
                <a16:creationId xmlns:a16="http://schemas.microsoft.com/office/drawing/2014/main" id="{30C72AEE-5595-4070-8D6A-5FBB95CF24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686" y="4339744"/>
            <a:ext cx="1267834" cy="89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2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6">
            <a:extLst>
              <a:ext uri="{FF2B5EF4-FFF2-40B4-BE49-F238E27FC236}">
                <a16:creationId xmlns:a16="http://schemas.microsoft.com/office/drawing/2014/main" id="{43112440-AF13-4F27-9510-A25D66BA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8" y="125241"/>
            <a:ext cx="8957798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en-US"/>
            </a:defPPr>
            <a:lvl1pPr eaLnBrk="1" hangingPunct="1"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altLang="pt-BR" sz="3600" dirty="0"/>
              <a:t>Artigos 24 e 25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C45E356-7AD4-4E64-BAD5-C915861B0546}"/>
              </a:ext>
            </a:extLst>
          </p:cNvPr>
          <p:cNvSpPr/>
          <p:nvPr/>
        </p:nvSpPr>
        <p:spPr>
          <a:xfrm>
            <a:off x="20504" y="913532"/>
            <a:ext cx="9123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Proposta: Incluir prazos razoáveis, quer sejam para as empresas como para os órgãos públicos. </a:t>
            </a:r>
            <a:endParaRPr lang="pt-BR" sz="24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A9000A6-316B-4216-A5B6-C5D335D1AEB1}"/>
              </a:ext>
            </a:extLst>
          </p:cNvPr>
          <p:cNvSpPr/>
          <p:nvPr/>
        </p:nvSpPr>
        <p:spPr>
          <a:xfrm>
            <a:off x="71500" y="1770771"/>
            <a:ext cx="9001000" cy="3321259"/>
          </a:xfrm>
          <a:prstGeom prst="rect">
            <a:avLst/>
          </a:prstGeom>
          <a:ln>
            <a:solidFill>
              <a:srgbClr val="004D7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não se terá, de imediato, um instrumento normativo interministerial que fixe prazos de análise do PDI para os órgãos vinculados, há que se examinar qual papel poderá a ANP ter para que haja previsibilidade de todo o processo.</a:t>
            </a:r>
          </a:p>
          <a:p>
            <a:pPr marL="285750" indent="-28575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9486151-D35B-4173-BF33-286B891032DF}"/>
              </a:ext>
            </a:extLst>
          </p:cNvPr>
          <p:cNvSpPr/>
          <p:nvPr/>
        </p:nvSpPr>
        <p:spPr>
          <a:xfrm>
            <a:off x="1475655" y="3292046"/>
            <a:ext cx="7446037" cy="17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25 – Análise do PDI em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meses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pela ANP. A aprovação célere do conteúdo mínimo é fundamental para o planejamento e execução do descomissionamento.</a:t>
            </a:r>
          </a:p>
          <a:p>
            <a:pPr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26 – Apresentação do conteúdo integral do PDI em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meses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pelo contratado.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9ECD185-A797-4823-A5AE-2F0A6E1A0B20}"/>
              </a:ext>
            </a:extLst>
          </p:cNvPr>
          <p:cNvSpPr/>
          <p:nvPr/>
        </p:nvSpPr>
        <p:spPr>
          <a:xfrm>
            <a:off x="323528" y="3279011"/>
            <a:ext cx="1278427" cy="372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Exemplo:</a:t>
            </a:r>
          </a:p>
        </p:txBody>
      </p:sp>
    </p:spTree>
    <p:extLst>
      <p:ext uri="{BB962C8B-B14F-4D97-AF65-F5344CB8AC3E}">
        <p14:creationId xmlns:p14="http://schemas.microsoft.com/office/powerpoint/2010/main" val="218294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6">
            <a:extLst>
              <a:ext uri="{FF2B5EF4-FFF2-40B4-BE49-F238E27FC236}">
                <a16:creationId xmlns:a16="http://schemas.microsoft.com/office/drawing/2014/main" id="{43112440-AF13-4F27-9510-A25D66BA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8" y="125241"/>
            <a:ext cx="8957798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en-US"/>
            </a:defPPr>
            <a:lvl1pPr eaLnBrk="1" hangingPunct="1"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altLang="pt-BR" sz="3600" dirty="0"/>
              <a:t>Artigo 37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C45E356-7AD4-4E64-BAD5-C915861B0546}"/>
              </a:ext>
            </a:extLst>
          </p:cNvPr>
          <p:cNvSpPr/>
          <p:nvPr/>
        </p:nvSpPr>
        <p:spPr>
          <a:xfrm>
            <a:off x="20504" y="942275"/>
            <a:ext cx="9123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Proposta: A ANP poderá executar as garantias previstas no contrato e no regulamento sem prejuízo das sanções cominadas na legislação aplicável no caso de não cumprimento das obrigações financeiras relacionadas ao PDI.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A9000A6-316B-4216-A5B6-C5D335D1AEB1}"/>
              </a:ext>
            </a:extLst>
          </p:cNvPr>
          <p:cNvSpPr/>
          <p:nvPr/>
        </p:nvSpPr>
        <p:spPr>
          <a:xfrm>
            <a:off x="67857" y="2265714"/>
            <a:ext cx="8968639" cy="2826316"/>
          </a:xfrm>
          <a:prstGeom prst="rect">
            <a:avLst/>
          </a:prstGeom>
          <a:ln>
            <a:solidFill>
              <a:srgbClr val="004D7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garantias de descomissionamento têm caráter financeiro. </a:t>
            </a:r>
          </a:p>
          <a:p>
            <a:pPr marL="285750" indent="-28575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respeito ao princípio da ampla defesa e do devido processo legal, o inadimplemento deve ser apurado em processo administrativo e a execução das garantias não se pode dar antes decisão final de tal processo.</a:t>
            </a:r>
          </a:p>
          <a:p>
            <a:pPr marL="285750" indent="-28575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qualquer caso a execução deverá ser sempre proporcional ao inadimplemento, visto que o escopo pode ter sido cumprido parcialmente.</a:t>
            </a:r>
          </a:p>
        </p:txBody>
      </p:sp>
    </p:spTree>
    <p:extLst>
      <p:ext uri="{BB962C8B-B14F-4D97-AF65-F5344CB8AC3E}">
        <p14:creationId xmlns:p14="http://schemas.microsoft.com/office/powerpoint/2010/main" val="133009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6">
            <a:extLst>
              <a:ext uri="{FF2B5EF4-FFF2-40B4-BE49-F238E27FC236}">
                <a16:creationId xmlns:a16="http://schemas.microsoft.com/office/drawing/2014/main" id="{43112440-AF13-4F27-9510-A25D66BA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8" y="125241"/>
            <a:ext cx="8957798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en-US"/>
            </a:defPPr>
            <a:lvl1pPr eaLnBrk="1" hangingPunct="1"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altLang="pt-BR" sz="3600" dirty="0"/>
              <a:t>ANEXO I, Item 3, Subitem 3.1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C45E356-7AD4-4E64-BAD5-C915861B0546}"/>
              </a:ext>
            </a:extLst>
          </p:cNvPr>
          <p:cNvSpPr/>
          <p:nvPr/>
        </p:nvSpPr>
        <p:spPr>
          <a:xfrm>
            <a:off x="20504" y="1155397"/>
            <a:ext cx="9123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Proposta: A destinação de todas as instalações deverá ser definida através de avaliação comparativa de alternativas.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A9000A6-316B-4216-A5B6-C5D335D1AEB1}"/>
              </a:ext>
            </a:extLst>
          </p:cNvPr>
          <p:cNvSpPr/>
          <p:nvPr/>
        </p:nvSpPr>
        <p:spPr>
          <a:xfrm>
            <a:off x="72765" y="2892805"/>
            <a:ext cx="8957798" cy="1374931"/>
          </a:xfrm>
          <a:prstGeom prst="rect">
            <a:avLst/>
          </a:prstGeom>
          <a:ln>
            <a:solidFill>
              <a:srgbClr val="004D7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texto originalmente proposto pode induzir a situações de obrigação de remoção de estruturas, sem a devida avaliação de impactos.</a:t>
            </a:r>
          </a:p>
        </p:txBody>
      </p:sp>
      <p:pic>
        <p:nvPicPr>
          <p:cNvPr id="5" name="Picture 1" descr="LogoIBP_Horizontal_RGB-01.png">
            <a:extLst>
              <a:ext uri="{FF2B5EF4-FFF2-40B4-BE49-F238E27FC236}">
                <a16:creationId xmlns:a16="http://schemas.microsoft.com/office/drawing/2014/main" id="{231EEB8D-18BB-4CFF-89CB-A99B13D73B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422" y="4267736"/>
            <a:ext cx="1267834" cy="89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7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6">
            <a:extLst>
              <a:ext uri="{FF2B5EF4-FFF2-40B4-BE49-F238E27FC236}">
                <a16:creationId xmlns:a16="http://schemas.microsoft.com/office/drawing/2014/main" id="{43112440-AF13-4F27-9510-A25D66BA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8" y="125241"/>
            <a:ext cx="8957798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en-US"/>
            </a:defPPr>
            <a:lvl1pPr eaLnBrk="1" hangingPunct="1"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altLang="pt-BR" sz="3600" dirty="0"/>
              <a:t>ANEXO I, Item 3, Subitem 3.2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C45E356-7AD4-4E64-BAD5-C915861B0546}"/>
              </a:ext>
            </a:extLst>
          </p:cNvPr>
          <p:cNvSpPr/>
          <p:nvPr/>
        </p:nvSpPr>
        <p:spPr>
          <a:xfrm>
            <a:off x="20504" y="942275"/>
            <a:ext cx="9123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Proposta: Nenhum dos critérios da análise comparativa, isoladamente, deverá ser considerado decisivo para a definição da alternativa.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A9000A6-316B-4216-A5B6-C5D335D1AEB1}"/>
              </a:ext>
            </a:extLst>
          </p:cNvPr>
          <p:cNvSpPr/>
          <p:nvPr/>
        </p:nvSpPr>
        <p:spPr>
          <a:xfrm>
            <a:off x="107504" y="2119164"/>
            <a:ext cx="8881886" cy="2899096"/>
          </a:xfrm>
          <a:prstGeom prst="rect">
            <a:avLst/>
          </a:prstGeom>
          <a:ln>
            <a:solidFill>
              <a:srgbClr val="004D7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remoção parcial de instalações pode ser adequadamente tratada por meio de análise comparativa de alternativas baseada em risco. Há sugestões quanto à redação de alguns itens visando tornar menos prescritiva e mais aderente à tendência regulatória e boas práticas da indústria.</a:t>
            </a:r>
          </a:p>
          <a:p>
            <a:pPr marL="171450" indent="-17145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economicidade é somente um dentre vários fatores considerados na estratégia de gestão de portifólio de uma companhia pode-se ter outras motivações.</a:t>
            </a:r>
          </a:p>
          <a:p>
            <a:pPr marL="171450" indent="-171450" algn="just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ênfase para espécies incrustradas restringe-se à espécies exóticas invasoras. A limpeza deverá considerar varáveis envolvidas como viabilidade e condições ambientais no entorno.</a:t>
            </a:r>
          </a:p>
        </p:txBody>
      </p:sp>
    </p:spTree>
    <p:extLst>
      <p:ext uri="{BB962C8B-B14F-4D97-AF65-F5344CB8AC3E}">
        <p14:creationId xmlns:p14="http://schemas.microsoft.com/office/powerpoint/2010/main" val="1460701029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829</Words>
  <Application>Microsoft Office PowerPoint</Application>
  <PresentationFormat>Apresentação na tela (16:9)</PresentationFormat>
  <Paragraphs>94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1_Personalizar design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grande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Grande</dc:creator>
  <cp:lastModifiedBy>IBP</cp:lastModifiedBy>
  <cp:revision>1426</cp:revision>
  <cp:lastPrinted>2020-01-07T16:59:43Z</cp:lastPrinted>
  <dcterms:created xsi:type="dcterms:W3CDTF">2015-02-25T14:48:11Z</dcterms:created>
  <dcterms:modified xsi:type="dcterms:W3CDTF">2020-01-07T17:20:31Z</dcterms:modified>
</cp:coreProperties>
</file>