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1" r:id="rId2"/>
    <p:sldId id="271" r:id="rId3"/>
    <p:sldId id="270" r:id="rId4"/>
    <p:sldId id="300" r:id="rId5"/>
    <p:sldId id="328" r:id="rId6"/>
    <p:sldId id="329" r:id="rId7"/>
    <p:sldId id="293" r:id="rId8"/>
    <p:sldId id="326" r:id="rId9"/>
    <p:sldId id="367" r:id="rId10"/>
    <p:sldId id="282" r:id="rId11"/>
    <p:sldId id="273" r:id="rId12"/>
    <p:sldId id="374" r:id="rId13"/>
    <p:sldId id="368" r:id="rId14"/>
    <p:sldId id="376" r:id="rId15"/>
    <p:sldId id="375" r:id="rId16"/>
    <p:sldId id="378" r:id="rId17"/>
    <p:sldId id="379" r:id="rId18"/>
    <p:sldId id="377" r:id="rId19"/>
    <p:sldId id="276" r:id="rId20"/>
    <p:sldId id="277" r:id="rId21"/>
    <p:sldId id="334" r:id="rId22"/>
    <p:sldId id="381" r:id="rId23"/>
    <p:sldId id="382" r:id="rId24"/>
    <p:sldId id="380" r:id="rId25"/>
    <p:sldId id="281" r:id="rId26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88317" autoAdjust="0"/>
  </p:normalViewPr>
  <p:slideViewPr>
    <p:cSldViewPr>
      <p:cViewPr varScale="1">
        <p:scale>
          <a:sx n="101" d="100"/>
          <a:sy n="10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jofs01\SSM$\08%20-%20CDRA\Revis&#227;o%20Resolu&#231;&#227;o%2027\An&#225;lise%20das%20sugest&#245;es\N&#218;MEROS%20SUGEST&#213;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dirty="0"/>
              <a:t>Dispositivos com</a:t>
            </a:r>
            <a:r>
              <a:rPr lang="pt-BR" sz="1800" b="1" baseline="0" dirty="0"/>
              <a:t> mais sugestões</a:t>
            </a:r>
            <a:endParaRPr lang="pt-BR" sz="1800" b="1" dirty="0"/>
          </a:p>
        </c:rich>
      </c:tx>
      <c:layout>
        <c:manualLayout>
          <c:xMode val="edge"/>
          <c:yMode val="edge"/>
          <c:x val="0.30763129689174701"/>
          <c:y val="3.5214081196058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7183262863846196"/>
          <c:y val="0.20878849696874063"/>
          <c:w val="0.78838176037854424"/>
          <c:h val="0.7376003960512840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'Contagem por dados'!$F$2:$F$11</c:f>
              <c:strCache>
                <c:ptCount val="10"/>
                <c:pt idx="0">
                  <c:v>Art.2º</c:v>
                </c:pt>
                <c:pt idx="1">
                  <c:v>Art.8º</c:v>
                </c:pt>
                <c:pt idx="2">
                  <c:v>Art.14</c:v>
                </c:pt>
                <c:pt idx="3">
                  <c:v>Art.15</c:v>
                </c:pt>
                <c:pt idx="4">
                  <c:v>Art.16</c:v>
                </c:pt>
                <c:pt idx="5">
                  <c:v>Anexo I, Item 3</c:v>
                </c:pt>
                <c:pt idx="6">
                  <c:v>Anexo I, item 4</c:v>
                </c:pt>
                <c:pt idx="7">
                  <c:v>Anexo II, Item 3</c:v>
                </c:pt>
                <c:pt idx="8">
                  <c:v>Anexo III, Item 3</c:v>
                </c:pt>
                <c:pt idx="9">
                  <c:v>Anexo III, Item 7</c:v>
                </c:pt>
              </c:strCache>
            </c:strRef>
          </c:cat>
          <c:val>
            <c:numRef>
              <c:f>'Contagem por dados'!$G$2:$G$11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9</c:v>
                </c:pt>
                <c:pt idx="5">
                  <c:v>40</c:v>
                </c:pt>
                <c:pt idx="6">
                  <c:v>12</c:v>
                </c:pt>
                <c:pt idx="7">
                  <c:v>23</c:v>
                </c:pt>
                <c:pt idx="8">
                  <c:v>31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44-4704-B195-DFA0C79435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3775872"/>
        <c:axId val="437017552"/>
      </c:barChart>
      <c:catAx>
        <c:axId val="433775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37017552"/>
        <c:crosses val="autoZero"/>
        <c:auto val="1"/>
        <c:lblAlgn val="ctr"/>
        <c:lblOffset val="100"/>
        <c:noMultiLvlLbl val="0"/>
      </c:catAx>
      <c:valAx>
        <c:axId val="4370175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3377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0.74834</cdr:x>
      <cdr:y>0.05642</cdr:y>
    </cdr:from>
    <cdr:to>
      <cdr:x>0.91736</cdr:x>
      <cdr:y>0.11165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E314F089-F457-4B3C-84C5-8468942F7E97}"/>
            </a:ext>
          </a:extLst>
        </cdr:cNvPr>
        <cdr:cNvSpPr txBox="1"/>
      </cdr:nvSpPr>
      <cdr:spPr>
        <a:xfrm xmlns:a="http://schemas.openxmlformats.org/drawingml/2006/main">
          <a:off x="4433585" y="223839"/>
          <a:ext cx="1001333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800"/>
            <a:t>(acima de </a:t>
          </a:r>
          <a:r>
            <a:rPr lang="pt-BR" sz="800" baseline="0"/>
            <a:t>5)</a:t>
          </a:r>
          <a:endParaRPr lang="pt-BR" sz="8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4860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4860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45195-5349-4316-A2EF-E56713D6E3B2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105"/>
            <a:ext cx="2982869" cy="48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37" y="9223105"/>
            <a:ext cx="2982869" cy="4860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0F59F-1D0F-45F7-95E2-3BE05081C7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092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1C80B-6C98-4C43-84A9-16A25ED8229A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5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5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DCD3F-94F1-4A22-8C95-E806BA7C3E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18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CEDE7-B949-474C-A13D-8891D9B2A187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341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CEDE7-B949-474C-A13D-8891D9B2A187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4031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CEDE7-B949-474C-A13D-8891D9B2A187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871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CEDE7-B949-474C-A13D-8891D9B2A187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726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CEDE7-B949-474C-A13D-8891D9B2A187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178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CEDE7-B949-474C-A13D-8891D9B2A187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425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CEDE7-B949-474C-A13D-8891D9B2A187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226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4CEDE7-B949-474C-A13D-8891D9B2A187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99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capa_institucional_PORTUGU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opo_verde_out_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984069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58639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Atribuições da ANP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BE20-3253-467D-B5E5-277F5ED9726F}" type="datetimeFigureOut">
              <a:rPr lang="pt-BR" smtClean="0"/>
              <a:pPr/>
              <a:t>08/01/2020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BB2E-5D00-49BA-B110-6992A804FA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8078.ht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665820" y="0"/>
            <a:ext cx="781236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2800" b="1" dirty="0">
              <a:solidFill>
                <a:srgbClr val="FFC000"/>
              </a:solidFill>
              <a:latin typeface="+mj-lt"/>
              <a:cs typeface="Aparajita" pitchFamily="34" charset="0"/>
            </a:endParaRPr>
          </a:p>
          <a:p>
            <a:pPr algn="ctr"/>
            <a:r>
              <a:rPr lang="pt-BR" sz="2800" b="1" dirty="0">
                <a:solidFill>
                  <a:srgbClr val="FFC000"/>
                </a:solidFill>
                <a:latin typeface="+mj-lt"/>
                <a:cs typeface="Aparajita" pitchFamily="34" charset="0"/>
              </a:rPr>
              <a:t>AUDIÊNCIA  PÚBLICA Nº 24/2020</a:t>
            </a:r>
          </a:p>
          <a:p>
            <a:pPr algn="ctr"/>
            <a:endParaRPr lang="pt-BR" sz="3200" b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pPr algn="ctr"/>
            <a:r>
              <a:rPr lang="pt-BR" sz="3500" b="1" dirty="0">
                <a:solidFill>
                  <a:schemeClr val="bg1"/>
                </a:solidFill>
                <a:latin typeface="+mj-lt"/>
                <a:cs typeface="Aparajita" pitchFamily="34" charset="0"/>
              </a:rPr>
              <a:t>Minuta de Resolução que regulamenta o </a:t>
            </a:r>
            <a:r>
              <a:rPr lang="pt-BR" sz="3500" b="1" dirty="0" err="1">
                <a:solidFill>
                  <a:schemeClr val="bg1"/>
                </a:solidFill>
                <a:latin typeface="+mj-lt"/>
                <a:cs typeface="Aparajita" pitchFamily="34" charset="0"/>
              </a:rPr>
              <a:t>descomissionamento</a:t>
            </a:r>
            <a:r>
              <a:rPr lang="pt-BR" sz="3500" b="1" dirty="0">
                <a:solidFill>
                  <a:schemeClr val="bg1"/>
                </a:solidFill>
                <a:latin typeface="+mj-lt"/>
                <a:cs typeface="Aparajita" pitchFamily="34" charset="0"/>
              </a:rPr>
              <a:t> de instalações de exploração e produção de petróleo e gás natural e os procedimentos relacionados</a:t>
            </a:r>
          </a:p>
          <a:p>
            <a:pPr algn="ctr"/>
            <a:r>
              <a:rPr lang="pt-BR" sz="3200" b="1" i="1" dirty="0">
                <a:solidFill>
                  <a:schemeClr val="bg1"/>
                </a:solidFill>
                <a:latin typeface="+mj-lt"/>
                <a:cs typeface="Aparajita" pitchFamily="34" charset="0"/>
              </a:rPr>
              <a:t> </a:t>
            </a:r>
            <a:endParaRPr lang="pt-BR" sz="2800" i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pPr algn="ctr"/>
            <a:endParaRPr lang="pt-BR" sz="2800" b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pPr algn="ctr"/>
            <a:endParaRPr lang="pt-BR" sz="2800" b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endParaRPr lang="pt-BR" sz="2200" dirty="0">
              <a:solidFill>
                <a:schemeClr val="bg1"/>
              </a:solidFill>
              <a:latin typeface="+mj-lt"/>
              <a:cs typeface="Aparajita" pitchFamily="34" charset="0"/>
            </a:endParaRPr>
          </a:p>
          <a:p>
            <a:r>
              <a:rPr lang="pt-BR" sz="2200" dirty="0">
                <a:solidFill>
                  <a:schemeClr val="bg1"/>
                </a:solidFill>
                <a:latin typeface="+mj-lt"/>
                <a:cs typeface="Aparajita" pitchFamily="34" charset="0"/>
              </a:rPr>
              <a:t>Rio de Janeiro, 8 de janeiro de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648200" y="53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008000"/>
                </a:solidFill>
              </a:rPr>
              <a:t>    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67644" y="2132856"/>
            <a:ext cx="64087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000" lvl="1"/>
            <a:r>
              <a:rPr lang="pt-BR" sz="2000" b="1" dirty="0">
                <a:latin typeface="+mj-lt"/>
                <a:cs typeface="Aparajita" pitchFamily="34" charset="0"/>
              </a:rPr>
              <a:t>ROTEIRO:</a:t>
            </a:r>
            <a:endParaRPr lang="pt-BR" sz="2000" dirty="0"/>
          </a:p>
          <a:p>
            <a:r>
              <a:rPr lang="pt-BR" sz="2000" b="1" dirty="0"/>
              <a:t> </a:t>
            </a:r>
            <a:endParaRPr lang="pt-BR" sz="2000" dirty="0"/>
          </a:p>
          <a:p>
            <a:pPr marL="971550" lvl="1" indent="-514350" algn="just">
              <a:buAutoNum type="romanUcParenR"/>
            </a:pPr>
            <a:r>
              <a:rPr lang="pt-BR" sz="2000" b="1" dirty="0">
                <a:latin typeface="+mj-lt"/>
                <a:cs typeface="Aparajita" pitchFamily="34" charset="0"/>
              </a:rPr>
              <a:t>ESTRUTURA DA RESOLUÇÃO.</a:t>
            </a:r>
          </a:p>
          <a:p>
            <a:pPr marL="971550" lvl="1" indent="-514350" algn="just">
              <a:buAutoNum type="romanUcParenR"/>
            </a:pPr>
            <a:endParaRPr lang="pt-BR" sz="2000" b="1" dirty="0">
              <a:latin typeface="+mj-lt"/>
              <a:cs typeface="Aparajita" pitchFamily="34" charset="0"/>
            </a:endParaRPr>
          </a:p>
          <a:p>
            <a:pPr marL="971550" lvl="1" indent="-514350" algn="just">
              <a:buAutoNum type="romanUcParenR"/>
            </a:pPr>
            <a:r>
              <a:rPr lang="pt-BR" sz="2000" b="1" dirty="0">
                <a:latin typeface="+mj-lt"/>
                <a:cs typeface="Aparajita" pitchFamily="34" charset="0"/>
              </a:rPr>
              <a:t>ENUMERAÇÃO DOS DISPOSITIVOS PRINCIPAIS</a:t>
            </a:r>
          </a:p>
          <a:p>
            <a:pPr marL="971550" lvl="1" indent="-514350" algn="just">
              <a:buAutoNum type="romanUcParenR"/>
            </a:pPr>
            <a:endParaRPr lang="pt-BR" sz="2000" b="1" dirty="0">
              <a:latin typeface="+mj-lt"/>
              <a:cs typeface="Aparajita" pitchFamily="34" charset="0"/>
            </a:endParaRPr>
          </a:p>
          <a:p>
            <a:pPr marL="971550" lvl="1" indent="-514350" algn="just">
              <a:buAutoNum type="romanUcParenR"/>
            </a:pPr>
            <a:r>
              <a:rPr lang="pt-BR" sz="2000" b="1" dirty="0">
                <a:latin typeface="+mj-lt"/>
                <a:cs typeface="Aparajita" pitchFamily="34" charset="0"/>
              </a:rPr>
              <a:t>RESULTADOS DA CONSULTA PÚBLICA Nº 24/2019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87824" y="116632"/>
            <a:ext cx="590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MINUTA DE RESOLUÇÃO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456665"/>
            <a:ext cx="8352928" cy="4765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4763">
              <a:spcAft>
                <a:spcPts val="1000"/>
              </a:spcAft>
            </a:pPr>
            <a:r>
              <a:rPr lang="pt-BR" sz="2200" b="1" dirty="0">
                <a:cs typeface="Aparajita" pitchFamily="34" charset="0"/>
              </a:rPr>
              <a:t>Estrutura da Resolução</a:t>
            </a:r>
            <a:endParaRPr lang="pt-BR" sz="2200" dirty="0">
              <a:cs typeface="Aparajita" pitchFamily="34" charset="0"/>
            </a:endParaRP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endParaRPr lang="pt-BR" sz="2000" dirty="0">
              <a:cs typeface="Aparajita" pitchFamily="34" charset="0"/>
            </a:endParaRP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Ementa</a:t>
            </a:r>
          </a:p>
          <a:p>
            <a:pPr lvl="2" algn="just">
              <a:spcAft>
                <a:spcPts val="800"/>
              </a:spcAft>
            </a:pPr>
            <a:r>
              <a:rPr lang="pt-BR" sz="2000" dirty="0">
                <a:cs typeface="Aparajita" pitchFamily="34" charset="0"/>
              </a:rPr>
              <a:t>- Enumera como objeto o </a:t>
            </a:r>
            <a:r>
              <a:rPr lang="pt-BR" sz="2000" dirty="0" err="1">
                <a:cs typeface="Aparajita" pitchFamily="34" charset="0"/>
              </a:rPr>
              <a:t>descomissionamento</a:t>
            </a:r>
            <a:r>
              <a:rPr lang="pt-BR" sz="2000" dirty="0">
                <a:cs typeface="Aparajita" pitchFamily="34" charset="0"/>
              </a:rPr>
              <a:t>, a reversão e alienação de bens, as </a:t>
            </a:r>
            <a:r>
              <a:rPr lang="pt-BR" sz="2000">
                <a:cs typeface="Aparajita" pitchFamily="34" charset="0"/>
              </a:rPr>
              <a:t>obrigações remanescentes </a:t>
            </a:r>
            <a:r>
              <a:rPr lang="pt-BR" sz="2000" dirty="0">
                <a:cs typeface="Aparajita" pitchFamily="34" charset="0"/>
              </a:rPr>
              <a:t>e a devolução de áreas</a:t>
            </a:r>
          </a:p>
          <a:p>
            <a:pPr marL="1257300" lvl="2" indent="-342900" algn="just">
              <a:spcAft>
                <a:spcPts val="800"/>
              </a:spcAft>
              <a:buFont typeface="Arial" pitchFamily="34" charset="0"/>
              <a:buChar char="•"/>
            </a:pPr>
            <a:endParaRPr lang="pt-BR" sz="2000" dirty="0">
              <a:cs typeface="Aparajita" pitchFamily="34" charset="0"/>
            </a:endParaRP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Capítulo I – Disposições preliminares e definições</a:t>
            </a:r>
          </a:p>
          <a:p>
            <a:pPr lvl="3" algn="just">
              <a:spcAft>
                <a:spcPts val="800"/>
              </a:spcAft>
            </a:pPr>
            <a:endParaRPr lang="pt-BR" sz="2000" b="1" dirty="0">
              <a:cs typeface="Aparajita" pitchFamily="34" charset="0"/>
            </a:endParaRPr>
          </a:p>
          <a:p>
            <a:pPr lvl="3" algn="just">
              <a:spcAft>
                <a:spcPts val="800"/>
              </a:spcAft>
            </a:pPr>
            <a:r>
              <a:rPr lang="pt-BR" sz="2000" b="1" dirty="0">
                <a:cs typeface="Aparajita" pitchFamily="34" charset="0"/>
              </a:rPr>
              <a:t>Pontos principais deste Capítulo I</a:t>
            </a:r>
          </a:p>
          <a:p>
            <a:pPr marL="1714500" lvl="3" indent="-342900" algn="just">
              <a:spcAft>
                <a:spcPts val="800"/>
              </a:spcAft>
              <a:buFont typeface="Calibri" panose="020F0502020204030204" pitchFamily="34" charset="0"/>
              <a:buChar char="₋"/>
            </a:pPr>
            <a:r>
              <a:rPr lang="pt-BR" sz="2000" dirty="0">
                <a:cs typeface="Aparajita" pitchFamily="34" charset="0"/>
              </a:rPr>
              <a:t>Inclui as instalações fora da concessão</a:t>
            </a:r>
          </a:p>
          <a:p>
            <a:pPr marL="1714500" lvl="3" indent="-342900" algn="just">
              <a:spcAft>
                <a:spcPts val="800"/>
              </a:spcAft>
              <a:buFont typeface="Calibri" panose="020F0502020204030204" pitchFamily="34" charset="0"/>
              <a:buChar char="₋"/>
            </a:pPr>
            <a:r>
              <a:rPr lang="pt-BR" sz="2000" dirty="0">
                <a:cs typeface="Aparajita" pitchFamily="34" charset="0"/>
              </a:rPr>
              <a:t>24 definições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Minuta de Resolução</a:t>
            </a:r>
          </a:p>
          <a:p>
            <a:pPr algn="ctr"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216392"/>
            <a:ext cx="8352928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4763">
              <a:spcAft>
                <a:spcPts val="1000"/>
              </a:spcAft>
            </a:pPr>
            <a:r>
              <a:rPr lang="pt-BR" sz="2200" b="1" dirty="0">
                <a:cs typeface="Aparajita" pitchFamily="34" charset="0"/>
              </a:rPr>
              <a:t>Estrutura da Resolução</a:t>
            </a:r>
            <a:endParaRPr lang="pt-BR" sz="2200" dirty="0">
              <a:cs typeface="Aparajita" pitchFamily="34" charset="0"/>
            </a:endParaRP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Capítulo II – </a:t>
            </a:r>
            <a:r>
              <a:rPr lang="pt-BR" sz="2000" dirty="0" err="1">
                <a:cs typeface="Aparajita" pitchFamily="34" charset="0"/>
              </a:rPr>
              <a:t>Descomissionamento</a:t>
            </a:r>
            <a:r>
              <a:rPr lang="pt-BR" sz="2000" dirty="0">
                <a:cs typeface="Aparajita" pitchFamily="34" charset="0"/>
              </a:rPr>
              <a:t> de instalações</a:t>
            </a:r>
          </a:p>
          <a:p>
            <a:pPr marL="1257300" lvl="2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dirty="0">
                <a:cs typeface="Aparajita" pitchFamily="34" charset="0"/>
              </a:rPr>
              <a:t>Seção I – Disposições gerais</a:t>
            </a:r>
          </a:p>
          <a:p>
            <a:pPr marL="1257300" lvl="2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dirty="0">
                <a:cs typeface="Aparajita" pitchFamily="34" charset="0"/>
              </a:rPr>
              <a:t>Seção II - </a:t>
            </a:r>
            <a:r>
              <a:rPr lang="pt-BR" dirty="0"/>
              <a:t>Estudo de justificativas para o </a:t>
            </a:r>
            <a:r>
              <a:rPr lang="pt-BR" dirty="0" err="1"/>
              <a:t>descomissionamento</a:t>
            </a:r>
            <a:r>
              <a:rPr lang="pt-BR" dirty="0"/>
              <a:t> de instalações de produção (EJD)</a:t>
            </a:r>
          </a:p>
          <a:p>
            <a:pPr marL="1257300" lvl="2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dirty="0">
                <a:cs typeface="Aparajita" pitchFamily="34" charset="0"/>
              </a:rPr>
              <a:t>Seção III - </a:t>
            </a:r>
            <a:r>
              <a:rPr lang="pt-BR" dirty="0"/>
              <a:t>Programa de </a:t>
            </a:r>
            <a:r>
              <a:rPr lang="pt-BR" dirty="0" err="1"/>
              <a:t>descomissionamento</a:t>
            </a:r>
            <a:r>
              <a:rPr lang="pt-BR" dirty="0"/>
              <a:t> de instalações</a:t>
            </a:r>
          </a:p>
          <a:p>
            <a:pPr marL="1714500" lvl="3" indent="-342900" algn="just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dirty="0"/>
              <a:t>Subseção I - Programa de </a:t>
            </a:r>
            <a:r>
              <a:rPr lang="pt-BR" dirty="0" err="1"/>
              <a:t>descomissionamento</a:t>
            </a:r>
            <a:r>
              <a:rPr lang="pt-BR" dirty="0"/>
              <a:t> de instalações de exploração</a:t>
            </a:r>
          </a:p>
          <a:p>
            <a:pPr marL="1714500" lvl="3" indent="-342900" algn="just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dirty="0"/>
              <a:t>Subseção II - Programa de </a:t>
            </a:r>
            <a:r>
              <a:rPr lang="pt-BR" dirty="0" err="1"/>
              <a:t>descomissionamento</a:t>
            </a:r>
            <a:r>
              <a:rPr lang="pt-BR" dirty="0"/>
              <a:t> de instalações de produção marítimas</a:t>
            </a:r>
            <a:endParaRPr lang="pt-BR" sz="2200" dirty="0">
              <a:latin typeface="Aparajita" pitchFamily="34" charset="0"/>
              <a:cs typeface="Aparajita" pitchFamily="34" charset="0"/>
            </a:endParaRPr>
          </a:p>
          <a:p>
            <a:pPr marL="1714500" lvl="3" indent="-342900" algn="just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2200" dirty="0">
                <a:latin typeface="Aparajita" pitchFamily="34" charset="0"/>
                <a:cs typeface="Aparajita" pitchFamily="34" charset="0"/>
              </a:rPr>
              <a:t>Subseção III - </a:t>
            </a:r>
            <a:r>
              <a:rPr lang="pt-BR" dirty="0"/>
              <a:t>Programa de </a:t>
            </a:r>
            <a:r>
              <a:rPr lang="pt-BR" dirty="0" err="1"/>
              <a:t>descomissionamento</a:t>
            </a:r>
            <a:r>
              <a:rPr lang="pt-BR" dirty="0"/>
              <a:t> de instalações de produção terrestres</a:t>
            </a:r>
          </a:p>
          <a:p>
            <a:pPr marL="1714500" lvl="3" indent="-342900" algn="just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dirty="0"/>
              <a:t>Subseção IV - Programa de </a:t>
            </a:r>
            <a:r>
              <a:rPr lang="pt-BR" dirty="0" err="1"/>
              <a:t>descomissionamento</a:t>
            </a:r>
            <a:r>
              <a:rPr lang="pt-BR" dirty="0"/>
              <a:t> de instalações utilizadas em sistemas de produção antecipada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Minuta de Resolução</a:t>
            </a:r>
          </a:p>
          <a:p>
            <a:pPr algn="ctr"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59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65820" y="1124744"/>
            <a:ext cx="8352928" cy="5421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4763">
              <a:spcAft>
                <a:spcPts val="1000"/>
              </a:spcAft>
            </a:pPr>
            <a:r>
              <a:rPr lang="pt-BR" sz="2200" b="1" dirty="0">
                <a:cs typeface="Aparajita" pitchFamily="34" charset="0"/>
              </a:rPr>
              <a:t>Estrutura da Resolução (cont.)</a:t>
            </a:r>
            <a:endParaRPr lang="pt-BR" sz="2200" dirty="0">
              <a:cs typeface="Aparajita" pitchFamily="34" charset="0"/>
            </a:endParaRP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Capítulo II – </a:t>
            </a:r>
            <a:r>
              <a:rPr lang="pt-BR" sz="2000" dirty="0" err="1">
                <a:cs typeface="Aparajita" pitchFamily="34" charset="0"/>
              </a:rPr>
              <a:t>Descomissionamento</a:t>
            </a:r>
            <a:r>
              <a:rPr lang="pt-BR" sz="2000" dirty="0">
                <a:cs typeface="Aparajita" pitchFamily="34" charset="0"/>
              </a:rPr>
              <a:t> de instalações (cont.)</a:t>
            </a:r>
          </a:p>
          <a:p>
            <a:pPr marL="1257300" lvl="2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dirty="0">
                <a:cs typeface="Aparajita" pitchFamily="34" charset="0"/>
              </a:rPr>
              <a:t>Seção IV - </a:t>
            </a:r>
            <a:r>
              <a:rPr lang="pt-BR" dirty="0"/>
              <a:t>Relatório de </a:t>
            </a:r>
            <a:r>
              <a:rPr lang="pt-BR" dirty="0" err="1"/>
              <a:t>descomissionamento</a:t>
            </a:r>
            <a:r>
              <a:rPr lang="pt-BR" dirty="0"/>
              <a:t> de instalações</a:t>
            </a:r>
          </a:p>
          <a:p>
            <a:pPr marL="1257300" lvl="2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t-BR" dirty="0"/>
          </a:p>
          <a:p>
            <a:pPr lvl="2" algn="just">
              <a:spcAft>
                <a:spcPts val="600"/>
              </a:spcAft>
            </a:pPr>
            <a:r>
              <a:rPr lang="pt-BR" sz="2000" b="1" dirty="0"/>
              <a:t>Pontos principais deste Capítulo II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Reafirma a obrigação de maximização da recuperação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Apresentação do EJD à ANP, e do PDI à ANP, IBAMA e Autoridade Marítima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Prazos para apresentação do PDI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/>
              <a:t>Isenções de apresentação do PDI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/>
              <a:t>Prescrição dos prazos de análise e aprovação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/>
              <a:t>Prevê a possibilidade de publicidade do PDI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/>
              <a:t>Instituição de regulamentos para conteúdo do PDI e do RDI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Minuta de Resolução</a:t>
            </a:r>
          </a:p>
          <a:p>
            <a:pPr algn="ctr"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9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844824"/>
            <a:ext cx="8352928" cy="430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4763">
              <a:spcAft>
                <a:spcPts val="1000"/>
              </a:spcAft>
            </a:pPr>
            <a:r>
              <a:rPr lang="pt-BR" sz="2200" b="1" dirty="0">
                <a:cs typeface="Aparajita" pitchFamily="34" charset="0"/>
              </a:rPr>
              <a:t>Estrutura da Resolução (cont.)</a:t>
            </a:r>
            <a:endParaRPr lang="pt-BR" sz="2200" dirty="0">
              <a:cs typeface="Aparajita" pitchFamily="34" charset="0"/>
            </a:endParaRP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Capítulo III - Inclusão de área sob contrato na fase de produção em processo de licitação</a:t>
            </a: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endParaRPr lang="pt-BR" sz="2000" dirty="0">
              <a:cs typeface="Aparajita" pitchFamily="34" charset="0"/>
            </a:endParaRPr>
          </a:p>
          <a:p>
            <a:pPr lvl="2" algn="just">
              <a:spcAft>
                <a:spcPts val="600"/>
              </a:spcAft>
            </a:pPr>
            <a:r>
              <a:rPr lang="pt-BR" sz="2000" b="1" dirty="0"/>
              <a:t>Pontos principais deste Capítulo III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Inclusão de áreas sob contrato em processo de licitação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Transferência das operações e revisão do PDI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/>
              <a:t>Execução do PDI apresentado ante insucesso da licitação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/>
              <a:t>Definição do escopo do </a:t>
            </a:r>
            <a:r>
              <a:rPr lang="pt-BR" sz="2000" dirty="0" err="1"/>
              <a:t>descomissionamento</a:t>
            </a:r>
            <a:r>
              <a:rPr lang="pt-BR" sz="2000" dirty="0"/>
              <a:t> após licitação</a:t>
            </a:r>
          </a:p>
          <a:p>
            <a:pPr lvl="2" algn="just">
              <a:spcAft>
                <a:spcPts val="600"/>
              </a:spcAft>
            </a:pPr>
            <a:endParaRPr lang="pt-BR" sz="2000" dirty="0"/>
          </a:p>
          <a:p>
            <a:pPr lvl="2" algn="just">
              <a:spcAft>
                <a:spcPts val="600"/>
              </a:spcAft>
            </a:pPr>
            <a:r>
              <a:rPr lang="pt-BR" sz="2000" b="1" dirty="0">
                <a:cs typeface="Aparajita" pitchFamily="34" charset="0"/>
              </a:rPr>
              <a:t>Motivação do instituto e alternativas regulatórias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Minuta de Resolução</a:t>
            </a:r>
          </a:p>
          <a:p>
            <a:pPr algn="ctr"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6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216392"/>
            <a:ext cx="8352928" cy="4806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4763">
              <a:spcAft>
                <a:spcPts val="1000"/>
              </a:spcAft>
            </a:pPr>
            <a:r>
              <a:rPr lang="pt-BR" sz="2200" b="1" dirty="0">
                <a:cs typeface="Aparajita" pitchFamily="34" charset="0"/>
              </a:rPr>
              <a:t>Estrutura da Resolução (cont.)</a:t>
            </a:r>
            <a:endParaRPr lang="pt-BR" sz="2000" dirty="0">
              <a:cs typeface="Aparajita" pitchFamily="34" charset="0"/>
            </a:endParaRP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Capítulo V - Alienação e reversão de bens, cumprimento das obrigações remanescentes da fase de exploração e devolução de área na fase de produção</a:t>
            </a:r>
          </a:p>
          <a:p>
            <a:pPr marL="1257300" lvl="2" indent="-34290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dirty="0">
                <a:cs typeface="Aparajita" pitchFamily="34" charset="0"/>
              </a:rPr>
              <a:t>Seção I – Alienação de bens</a:t>
            </a:r>
          </a:p>
          <a:p>
            <a:pPr marL="1257300" lvl="2" indent="-34290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dirty="0">
                <a:cs typeface="Aparajita" pitchFamily="34" charset="0"/>
              </a:rPr>
              <a:t>Seção II – Reversão de bens</a:t>
            </a:r>
          </a:p>
          <a:p>
            <a:pPr marL="1257300" lvl="2" indent="-34290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dirty="0">
                <a:cs typeface="Aparajita" pitchFamily="34" charset="0"/>
              </a:rPr>
              <a:t>Seção III - Cumprimento das obrigações remanescentes da fase de exploração</a:t>
            </a:r>
          </a:p>
          <a:p>
            <a:pPr marL="1257300" lvl="2" indent="-34290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dirty="0">
                <a:cs typeface="Aparajita" pitchFamily="34" charset="0"/>
              </a:rPr>
              <a:t>Seção IV - Devolução de área na fase de produção</a:t>
            </a:r>
          </a:p>
          <a:p>
            <a:pPr marL="1257300" lvl="2" indent="-34290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t-BR" dirty="0">
              <a:cs typeface="Aparajita" pitchFamily="34" charset="0"/>
            </a:endParaRPr>
          </a:p>
          <a:p>
            <a:pPr lvl="2" algn="just">
              <a:spcAft>
                <a:spcPts val="600"/>
              </a:spcAft>
            </a:pPr>
            <a:r>
              <a:rPr lang="pt-BR" sz="2000" b="1" dirty="0"/>
              <a:t>Pontos principais deste Capítulo V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A alienação de bens segue a norma vigente</a:t>
            </a:r>
          </a:p>
          <a:p>
            <a:pPr marL="1257300" lvl="2" indent="-34290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t-BR" dirty="0">
              <a:cs typeface="Aparajit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Minuta de Resolução</a:t>
            </a:r>
          </a:p>
          <a:p>
            <a:pPr algn="ctr"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45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216392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t-BR" dirty="0">
              <a:cs typeface="Aparajita" pitchFamily="34" charset="0"/>
            </a:endParaRPr>
          </a:p>
          <a:p>
            <a:pPr marL="177800" indent="4763">
              <a:spcAft>
                <a:spcPts val="1000"/>
              </a:spcAft>
            </a:pPr>
            <a:r>
              <a:rPr lang="pt-BR" sz="2200" b="1" dirty="0">
                <a:cs typeface="Aparajita" pitchFamily="34" charset="0"/>
              </a:rPr>
              <a:t>Estrutura da Resolução (cont.)</a:t>
            </a:r>
            <a:endParaRPr lang="pt-BR" sz="2000" dirty="0">
              <a:cs typeface="Aparajita" pitchFamily="34" charset="0"/>
            </a:endParaRPr>
          </a:p>
          <a:p>
            <a:pPr lvl="2" algn="just">
              <a:spcAft>
                <a:spcPts val="600"/>
              </a:spcAft>
            </a:pPr>
            <a:r>
              <a:rPr lang="pt-BR" sz="2000" b="1" dirty="0"/>
              <a:t>Pontos principais deste Capítulo V (cont.)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Fica interdita a alienação de poços para finalidades que não E&amp;P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A alienação de instalações é objeto de instrumento comercial particular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A reversão de bens ocorrerá na aprovação do PDI e colocação do campo em licitação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O insucesso da licitação tornará sem efeito a reversão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As unidades flutuantes não serão objeto de reversão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O </a:t>
            </a:r>
            <a:r>
              <a:rPr lang="pt-BR" sz="2000" dirty="0" err="1">
                <a:cs typeface="Aparajita" pitchFamily="34" charset="0"/>
              </a:rPr>
              <a:t>descomissionamento</a:t>
            </a:r>
            <a:r>
              <a:rPr lang="pt-BR" sz="2000" dirty="0">
                <a:cs typeface="Aparajita" pitchFamily="34" charset="0"/>
              </a:rPr>
              <a:t> dos bens revertidos por ele assumidos passará a ser obrigação do novo contratado</a:t>
            </a:r>
            <a:endParaRPr lang="pt-BR" sz="2000" dirty="0"/>
          </a:p>
          <a:p>
            <a:pPr marL="1257300" lvl="2" indent="-34290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t-BR" dirty="0">
              <a:cs typeface="Aparajit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Minuta de Resolução</a:t>
            </a:r>
          </a:p>
          <a:p>
            <a:pPr algn="ctr"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39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216392"/>
            <a:ext cx="83529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4763">
              <a:spcAft>
                <a:spcPts val="1000"/>
              </a:spcAft>
            </a:pPr>
            <a:r>
              <a:rPr lang="pt-BR" sz="2200" b="1" dirty="0">
                <a:cs typeface="Aparajita" pitchFamily="34" charset="0"/>
              </a:rPr>
              <a:t>Estrutura da Resolução (cont.)</a:t>
            </a:r>
            <a:endParaRPr lang="pt-BR" sz="2000" dirty="0">
              <a:cs typeface="Aparajita" pitchFamily="34" charset="0"/>
            </a:endParaRPr>
          </a:p>
          <a:p>
            <a:pPr lvl="2" algn="just">
              <a:spcAft>
                <a:spcPts val="600"/>
              </a:spcAft>
            </a:pPr>
            <a:r>
              <a:rPr lang="pt-BR" sz="2000" b="1" dirty="0"/>
              <a:t>Pontos principais deste Capítulo V (cont.)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O cumprimento das obrigações remanescentes da fase de exploração segue a norma vigente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Eventual monitoramento posterior poderá ser objeto de termo de compromisso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r>
              <a:rPr lang="pt-BR" sz="2000" dirty="0">
                <a:cs typeface="Aparajita" pitchFamily="34" charset="0"/>
              </a:rPr>
              <a:t>Na fase de produção a devolução da área é assinalada por termo de resilição contratual</a:t>
            </a:r>
          </a:p>
          <a:p>
            <a:pPr marL="1257300" lvl="2" indent="-342900" algn="just">
              <a:spcAft>
                <a:spcPts val="600"/>
              </a:spcAft>
              <a:buFontTx/>
              <a:buChar char="-"/>
            </a:pPr>
            <a:endParaRPr lang="pt-BR" sz="2000" dirty="0">
              <a:cs typeface="Aparajita" pitchFamily="34" charset="0"/>
            </a:endParaRP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Capítulo VI - Disposições finais e transitórias</a:t>
            </a:r>
          </a:p>
          <a:p>
            <a:pPr lvl="2" algn="just">
              <a:spcAft>
                <a:spcPts val="600"/>
              </a:spcAft>
            </a:pPr>
            <a:r>
              <a:rPr lang="pt-BR" sz="2000" b="1" dirty="0"/>
              <a:t>Pontos principais deste Capítulo VI</a:t>
            </a:r>
          </a:p>
          <a:p>
            <a:pPr marL="1257300" lvl="2" indent="-342900" algn="just">
              <a:spcAft>
                <a:spcPts val="600"/>
              </a:spcAft>
              <a:buFont typeface="Calibri" panose="020F0502020204030204" pitchFamily="34" charset="0"/>
              <a:buChar char="₋"/>
            </a:pPr>
            <a:r>
              <a:rPr lang="pt-BR" sz="2000" dirty="0">
                <a:cs typeface="Aparajita" pitchFamily="34" charset="0"/>
              </a:rPr>
              <a:t>Manutenção de informações cadastrais das instalações</a:t>
            </a:r>
          </a:p>
          <a:p>
            <a:pPr marL="1257300" lvl="2" indent="-342900" algn="just">
              <a:spcAft>
                <a:spcPts val="600"/>
              </a:spcAft>
              <a:buFont typeface="Calibri" panose="020F0502020204030204" pitchFamily="34" charset="0"/>
              <a:buChar char="₋"/>
            </a:pPr>
            <a:r>
              <a:rPr lang="pt-BR" sz="2000" dirty="0">
                <a:cs typeface="Aparajita" pitchFamily="34" charset="0"/>
              </a:rPr>
              <a:t>EJD e PDI de instalações em vias de </a:t>
            </a:r>
            <a:r>
              <a:rPr lang="pt-BR" sz="2000" dirty="0" err="1">
                <a:cs typeface="Aparajita" pitchFamily="34" charset="0"/>
              </a:rPr>
              <a:t>descomissionamento</a:t>
            </a:r>
            <a:r>
              <a:rPr lang="pt-BR" sz="2000" dirty="0">
                <a:cs typeface="Aparajita" pitchFamily="34" charset="0"/>
              </a:rPr>
              <a:t> devem ser apresentados em 90 dias após publicação da norma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Minuta de Resolução</a:t>
            </a:r>
          </a:p>
          <a:p>
            <a:pPr algn="ctr"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32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700808"/>
            <a:ext cx="835292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4763">
              <a:spcAft>
                <a:spcPts val="1000"/>
              </a:spcAft>
            </a:pPr>
            <a:r>
              <a:rPr lang="pt-BR" sz="2200" b="1" dirty="0">
                <a:cs typeface="Aparajita" pitchFamily="34" charset="0"/>
              </a:rPr>
              <a:t>Estrutura da Resolução (cont.)</a:t>
            </a:r>
            <a:endParaRPr lang="pt-BR" sz="2200" dirty="0">
              <a:cs typeface="Aparajita" pitchFamily="34" charset="0"/>
            </a:endParaRP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Anexo I - R</a:t>
            </a:r>
            <a:r>
              <a:rPr lang="pt-BR" sz="2000" dirty="0"/>
              <a:t>egulamento técnico de </a:t>
            </a:r>
            <a:r>
              <a:rPr lang="pt-BR" sz="2000" dirty="0" err="1"/>
              <a:t>descomissionamento</a:t>
            </a:r>
            <a:r>
              <a:rPr lang="pt-BR" sz="2000" dirty="0"/>
              <a:t> de instalações de exploração e de produção</a:t>
            </a: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>
                <a:cs typeface="Aparajita" pitchFamily="34" charset="0"/>
              </a:rPr>
              <a:t>Anexo II - </a:t>
            </a:r>
            <a:r>
              <a:rPr lang="pt-BR" sz="2000" dirty="0"/>
              <a:t>Roteiro para a elaboração de estudo de justificativas para o </a:t>
            </a:r>
            <a:r>
              <a:rPr lang="pt-BR" sz="2000" dirty="0" err="1"/>
              <a:t>descomissionamento</a:t>
            </a:r>
            <a:endParaRPr lang="pt-BR" sz="2000" dirty="0"/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/>
              <a:t>Anexo III - Modelo do programa de </a:t>
            </a:r>
            <a:r>
              <a:rPr lang="pt-BR" sz="2000" dirty="0" err="1"/>
              <a:t>descomissionamento</a:t>
            </a:r>
            <a:r>
              <a:rPr lang="pt-BR" sz="2000" dirty="0"/>
              <a:t> de instalações marítimas</a:t>
            </a: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/>
              <a:t>Anexo IV - Modelo do programa de </a:t>
            </a:r>
            <a:r>
              <a:rPr lang="pt-BR" sz="2000" dirty="0" err="1"/>
              <a:t>descomissionamento</a:t>
            </a:r>
            <a:r>
              <a:rPr lang="pt-BR" sz="2000" dirty="0"/>
              <a:t> de instalações terrestres</a:t>
            </a:r>
          </a:p>
          <a:p>
            <a:pPr marL="800100" lvl="1" indent="-342900" algn="just">
              <a:spcAft>
                <a:spcPts val="800"/>
              </a:spcAft>
              <a:buFont typeface="Arial" pitchFamily="34" charset="0"/>
              <a:buChar char="•"/>
            </a:pPr>
            <a:r>
              <a:rPr lang="pt-BR" sz="2000" dirty="0"/>
              <a:t>Anexo V - Modelo do relatório de </a:t>
            </a:r>
            <a:r>
              <a:rPr lang="pt-BR" sz="2000" dirty="0" err="1"/>
              <a:t>descomissionamento</a:t>
            </a:r>
            <a:r>
              <a:rPr lang="pt-BR" sz="2000" dirty="0"/>
              <a:t> de instalações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31840" y="260648"/>
            <a:ext cx="56166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Minuta de Resolução</a:t>
            </a:r>
          </a:p>
          <a:p>
            <a:pPr algn="ctr">
              <a:defRPr/>
            </a:pP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33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648200" y="53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008000"/>
                </a:solidFill>
              </a:rPr>
              <a:t>    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447800" y="2514600"/>
            <a:ext cx="7696200" cy="28194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692150" y="-938213"/>
          <a:ext cx="3717925" cy="629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Flash Document" r:id="rId3" imgW="3705840" imgH="6276960" progId="">
                  <p:embed/>
                </p:oleObj>
              </mc:Choice>
              <mc:Fallback>
                <p:oleObj name="Flash Document" r:id="rId3" imgW="3705840" imgH="6276960" progId="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92150" y="-938213"/>
                        <a:ext cx="3717925" cy="6299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263776" y="3124125"/>
            <a:ext cx="570071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800" b="1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Resultado da</a:t>
            </a:r>
            <a:b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</a:b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 Consulta Pública  nº 24/2019</a:t>
            </a:r>
          </a:p>
          <a:p>
            <a:pPr algn="ctr"/>
            <a:endParaRPr lang="pt-BR" sz="2800" b="1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648200" y="53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008000"/>
                </a:solidFill>
              </a:rPr>
              <a:t>    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447800" y="2514600"/>
            <a:ext cx="7696200" cy="28194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692150" y="-938213"/>
          <a:ext cx="3717925" cy="629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Flash Document" r:id="rId3" imgW="3705840" imgH="6276960" progId="">
                  <p:embed/>
                </p:oleObj>
              </mc:Choice>
              <mc:Fallback>
                <p:oleObj name="Flash Document" r:id="rId3" imgW="3705840" imgH="6276960" progId="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92150" y="-938213"/>
                        <a:ext cx="3717925" cy="6299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275856" y="3212976"/>
            <a:ext cx="5700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Motivação e aspectos gerais da regulamentação em curso de aprovação</a:t>
            </a:r>
            <a:endParaRPr lang="pt-BR" sz="2400" b="1" dirty="0">
              <a:solidFill>
                <a:schemeClr val="bg1"/>
              </a:solidFill>
              <a:latin typeface="+mj-lt"/>
              <a:cs typeface="Aparajita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257526" y="188640"/>
            <a:ext cx="4706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CONSULTA PÚBLICA</a:t>
            </a:r>
          </a:p>
        </p:txBody>
      </p:sp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179512" y="1052736"/>
            <a:ext cx="8784976" cy="551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+mj-lt"/>
                <a:cs typeface="Aparajita" pitchFamily="34" charset="0"/>
              </a:rPr>
              <a:t>14 Manifestantes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cs typeface="Aparajita" pitchFamily="34" charset="0"/>
              </a:rPr>
              <a:t>Instituto Brasileiro do Meio Ambiente e do Recursos Naturais Renováveis (IBAMA)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cs typeface="Aparajita" pitchFamily="34" charset="0"/>
              </a:rPr>
              <a:t>Instituto Brasileiro do Petróleo, Gás Natural e Biocombustíveis (IBP)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cs typeface="Aparajita" pitchFamily="34" charset="0"/>
              </a:rPr>
              <a:t>Petróleo Brasileiro S. A. (Petrobras)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cs typeface="Aparajita" pitchFamily="34" charset="0"/>
              </a:rPr>
              <a:t>ExxonMobil Exploração Brasil Ltda.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cs typeface="Aparajita" pitchFamily="34" charset="0"/>
              </a:rPr>
              <a:t>Shell Brasil Petróleo Ltda.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cs typeface="Aparajita" pitchFamily="34" charset="0"/>
              </a:rPr>
              <a:t>Schmidt, </a:t>
            </a:r>
            <a:r>
              <a:rPr lang="pt-BR" dirty="0" err="1">
                <a:cs typeface="Aparajita" pitchFamily="34" charset="0"/>
              </a:rPr>
              <a:t>Valois</a:t>
            </a:r>
            <a:r>
              <a:rPr lang="pt-BR" dirty="0">
                <a:cs typeface="Aparajita" pitchFamily="34" charset="0"/>
              </a:rPr>
              <a:t>, Miranda Ferreira, </a:t>
            </a:r>
            <a:r>
              <a:rPr lang="pt-BR" dirty="0" err="1">
                <a:cs typeface="Aparajita" pitchFamily="34" charset="0"/>
              </a:rPr>
              <a:t>Agel</a:t>
            </a:r>
            <a:r>
              <a:rPr lang="pt-BR" dirty="0">
                <a:cs typeface="Aparajita" pitchFamily="34" charset="0"/>
              </a:rPr>
              <a:t> Advogados Advogados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 err="1">
                <a:cs typeface="Aparajita" pitchFamily="34" charset="0"/>
              </a:rPr>
              <a:t>Trench</a:t>
            </a:r>
            <a:r>
              <a:rPr lang="pt-BR" dirty="0">
                <a:cs typeface="Aparajita" pitchFamily="34" charset="0"/>
              </a:rPr>
              <a:t>, Rossi, Watanabe Advogados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cs typeface="Aparajita" pitchFamily="34" charset="0"/>
              </a:rPr>
              <a:t>Premier </a:t>
            </a:r>
            <a:r>
              <a:rPr lang="pt-BR" dirty="0" err="1">
                <a:cs typeface="Aparajita" pitchFamily="34" charset="0"/>
              </a:rPr>
              <a:t>Oil</a:t>
            </a:r>
            <a:r>
              <a:rPr lang="pt-BR" dirty="0">
                <a:cs typeface="Aparajita" pitchFamily="34" charset="0"/>
              </a:rPr>
              <a:t> do Brasil Petróleo e Gás Ltda.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 err="1">
                <a:cs typeface="Aparajita" pitchFamily="34" charset="0"/>
              </a:rPr>
              <a:t>Ramboll</a:t>
            </a:r>
            <a:r>
              <a:rPr lang="pt-BR" dirty="0">
                <a:cs typeface="Aparajita" pitchFamily="34" charset="0"/>
              </a:rPr>
              <a:t> Brasil Engenharia e Consultoria Ambiental Ltda./BMA Advogados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 err="1">
                <a:cs typeface="Aparajita" pitchFamily="34" charset="0"/>
              </a:rPr>
              <a:t>PetroReconcavo</a:t>
            </a:r>
            <a:r>
              <a:rPr lang="pt-BR" dirty="0">
                <a:cs typeface="Aparajita" pitchFamily="34" charset="0"/>
              </a:rPr>
              <a:t> S. A.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cs typeface="Aparajita" pitchFamily="34" charset="0"/>
              </a:rPr>
              <a:t>Destri Consulting</a:t>
            </a:r>
          </a:p>
          <a:p>
            <a:pPr marL="622800" lvl="1" indent="-285750" algn="just">
              <a:lnSpc>
                <a:spcPts val="3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t-BR" dirty="0">
                <a:latin typeface="+mj-lt"/>
                <a:cs typeface="Aparajita" pitchFamily="34" charset="0"/>
              </a:rPr>
              <a:t>Pessoas físicas (3)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55776" y="188640"/>
            <a:ext cx="6408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ANÁLISE PRELIMINAR DA CONSULTA PÚBLICA</a:t>
            </a:r>
          </a:p>
        </p:txBody>
      </p:sp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395537" y="1484784"/>
            <a:ext cx="8136904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+mj-lt"/>
                <a:cs typeface="Aparajita" pitchFamily="34" charset="0"/>
              </a:rPr>
              <a:t>342 sugestões e comentários</a:t>
            </a:r>
          </a:p>
          <a:p>
            <a:pPr marL="355600" lvl="2" algn="just"/>
            <a:endParaRPr lang="pt-BR" sz="2000" dirty="0">
              <a:latin typeface="+mj-lt"/>
              <a:cs typeface="Aparajita" pitchFamily="34" charset="0"/>
            </a:endParaRP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+mj-lt"/>
                <a:cs typeface="Aparajita" pitchFamily="34" charset="0"/>
              </a:rPr>
              <a:t>Em análise preliminar foram acatadas ou parcialmente acatadas 155 contribuições.</a:t>
            </a: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endParaRPr lang="pt-BR" sz="2000" dirty="0">
              <a:latin typeface="+mj-lt"/>
              <a:cs typeface="Aparajita" pitchFamily="34" charset="0"/>
            </a:endParaRP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+mj-lt"/>
                <a:cs typeface="Aparajita" pitchFamily="34" charset="0"/>
              </a:rPr>
              <a:t>Entre as contribuições, 57 do IBAMA.</a:t>
            </a: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endParaRPr lang="pt-BR" sz="2000" dirty="0">
              <a:latin typeface="+mj-lt"/>
              <a:cs typeface="Aparajita" pitchFamily="34" charset="0"/>
            </a:endParaRP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+mj-lt"/>
                <a:cs typeface="Aparajita" pitchFamily="34" charset="0"/>
              </a:rPr>
              <a:t>Após a devida análise, os manifestantes receberão resposta da ANP.</a:t>
            </a: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endParaRPr lang="pt-BR" sz="2000" dirty="0">
              <a:latin typeface="+mj-lt"/>
              <a:cs typeface="Aparajita" pitchFamily="34" charset="0"/>
            </a:endParaRP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+mj-lt"/>
                <a:cs typeface="Aparajita" pitchFamily="34" charset="0"/>
              </a:rPr>
              <a:t>A minuta poderá sofrer alterações.</a:t>
            </a: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endParaRPr lang="pt-BR" sz="2000" dirty="0">
              <a:latin typeface="+mj-lt"/>
              <a:cs typeface="Aparajita" pitchFamily="34" charset="0"/>
            </a:endParaRPr>
          </a:p>
          <a:p>
            <a:pPr marL="1080000" lvl="2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+mj-lt"/>
                <a:cs typeface="Aparajita" pitchFamily="34" charset="0"/>
              </a:rPr>
              <a:t>O novo texto será ainda apreciado pela Procuradoria e pela Diretoria da ANP. </a:t>
            </a:r>
          </a:p>
        </p:txBody>
      </p:sp>
    </p:spTree>
    <p:extLst>
      <p:ext uri="{BB962C8B-B14F-4D97-AF65-F5344CB8AC3E}">
        <p14:creationId xmlns:p14="http://schemas.microsoft.com/office/powerpoint/2010/main" val="2965942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99792" y="188640"/>
            <a:ext cx="62646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ANÁLISE PRELIMINAR DA CONSULTA PÚBLICA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0F1CDB1-3202-4CD4-A010-4D74B47C2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8354591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58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24439C7-FBE0-46C4-B64E-F4470CC49E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666915"/>
              </p:ext>
            </p:extLst>
          </p:nvPr>
        </p:nvGraphicFramePr>
        <p:xfrm>
          <a:off x="683568" y="1052736"/>
          <a:ext cx="77048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73034F89-9C2D-414F-8719-7E6B18CB1194}"/>
              </a:ext>
            </a:extLst>
          </p:cNvPr>
          <p:cNvSpPr txBox="1"/>
          <p:nvPr/>
        </p:nvSpPr>
        <p:spPr>
          <a:xfrm>
            <a:off x="2699792" y="188640"/>
            <a:ext cx="62646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ANÁLISE PRELIMINAR DA CONSULTA PÚBLICA</a:t>
            </a:r>
          </a:p>
        </p:txBody>
      </p:sp>
    </p:spTree>
    <p:extLst>
      <p:ext uri="{BB962C8B-B14F-4D97-AF65-F5344CB8AC3E}">
        <p14:creationId xmlns:p14="http://schemas.microsoft.com/office/powerpoint/2010/main" val="2672050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395537" y="1484784"/>
            <a:ext cx="8136904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latin typeface="+mj-lt"/>
                <a:cs typeface="Aparajita" pitchFamily="34" charset="0"/>
              </a:rPr>
              <a:t>Pontos mais criticados</a:t>
            </a:r>
            <a:endParaRPr lang="pt-BR" sz="2000" dirty="0">
              <a:latin typeface="+mj-lt"/>
              <a:cs typeface="Aparajita" pitchFamily="34" charset="0"/>
            </a:endParaRPr>
          </a:p>
          <a:p>
            <a:pPr marL="1080000" lvl="2" indent="-342900" algn="just">
              <a:buFont typeface="Courier New" panose="02070309020205020404" pitchFamily="49" charset="0"/>
              <a:buChar char="o"/>
            </a:pPr>
            <a:r>
              <a:rPr lang="pt-BR" sz="2000" dirty="0" err="1">
                <a:latin typeface="+mj-lt"/>
                <a:cs typeface="Aparajita" pitchFamily="34" charset="0"/>
              </a:rPr>
              <a:t>Descomissionamento</a:t>
            </a:r>
            <a:r>
              <a:rPr lang="pt-BR" sz="2000" dirty="0">
                <a:latin typeface="+mj-lt"/>
                <a:cs typeface="Aparajita" pitchFamily="34" charset="0"/>
              </a:rPr>
              <a:t> de instalações marítimas (Anexo I), principalmente a premissa básica de retirada total;</a:t>
            </a:r>
          </a:p>
          <a:p>
            <a:pPr marL="1080000" lvl="2" indent="-342900" algn="just">
              <a:buFont typeface="Courier New" panose="02070309020205020404" pitchFamily="49" charset="0"/>
              <a:buChar char="o"/>
            </a:pPr>
            <a:r>
              <a:rPr lang="pt-BR" sz="2000" dirty="0">
                <a:latin typeface="+mj-lt"/>
                <a:cs typeface="Aparajita" pitchFamily="34" charset="0"/>
              </a:rPr>
              <a:t>PDI de instalações marítimas (Anexo III): aspectos técnicos;</a:t>
            </a:r>
          </a:p>
          <a:p>
            <a:pPr marL="1080000" lvl="2" indent="-342900" algn="just">
              <a:buFont typeface="Courier New" panose="02070309020205020404" pitchFamily="49" charset="0"/>
              <a:buChar char="o"/>
            </a:pPr>
            <a:r>
              <a:rPr lang="pt-BR" sz="2000" dirty="0">
                <a:latin typeface="+mj-lt"/>
                <a:cs typeface="Aparajita" pitchFamily="34" charset="0"/>
              </a:rPr>
              <a:t>Conteúdo do EJD (Anexo II): aspectos técnicos;</a:t>
            </a:r>
          </a:p>
          <a:p>
            <a:pPr marL="1080000" lvl="2" indent="-342900" algn="just">
              <a:buFont typeface="Courier New" panose="02070309020205020404" pitchFamily="49" charset="0"/>
              <a:buChar char="o"/>
            </a:pPr>
            <a:r>
              <a:rPr lang="pt-BR" sz="2000" dirty="0" err="1">
                <a:cs typeface="Aparajita" pitchFamily="34" charset="0"/>
              </a:rPr>
              <a:t>Descomissionamento</a:t>
            </a:r>
            <a:r>
              <a:rPr lang="pt-BR" sz="2000" dirty="0">
                <a:cs typeface="Aparajita" pitchFamily="34" charset="0"/>
              </a:rPr>
              <a:t> de instalações terrestres (Anexo I): aspectos técnicos.</a:t>
            </a:r>
          </a:p>
          <a:p>
            <a:pPr marL="737100" lvl="2" algn="just"/>
            <a:endParaRPr lang="pt-BR" sz="2000" dirty="0">
              <a:latin typeface="+mj-lt"/>
              <a:cs typeface="Aparajita" pitchFamily="34" charset="0"/>
            </a:endParaRPr>
          </a:p>
          <a:p>
            <a:pPr marL="180000" lvl="1" algn="just"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latin typeface="+mj-lt"/>
                <a:cs typeface="Aparajita" pitchFamily="34" charset="0"/>
              </a:rPr>
              <a:t>Críticas mais impactantes</a:t>
            </a:r>
          </a:p>
          <a:p>
            <a:pPr marL="1080000" lvl="2" indent="-342900" algn="just">
              <a:buFont typeface="Courier New" panose="02070309020205020404" pitchFamily="49" charset="0"/>
              <a:buChar char="o"/>
            </a:pPr>
            <a:r>
              <a:rPr lang="pt-BR" sz="2000" dirty="0">
                <a:latin typeface="+mj-lt"/>
                <a:cs typeface="Aparajita" pitchFamily="34" charset="0"/>
              </a:rPr>
              <a:t>Inclusão da reversão e alienação de bens conjugadas à licitação de áreas sob contrato;</a:t>
            </a:r>
          </a:p>
          <a:p>
            <a:pPr marL="1080000" lvl="2" indent="-342900" algn="just">
              <a:buFont typeface="Courier New" panose="02070309020205020404" pitchFamily="49" charset="0"/>
              <a:buChar char="o"/>
            </a:pPr>
            <a:r>
              <a:rPr lang="pt-BR" sz="2000" dirty="0">
                <a:latin typeface="+mj-lt"/>
                <a:cs typeface="Aparajita" pitchFamily="34" charset="0"/>
              </a:rPr>
              <a:t>Submissão do PDI a três instituições;</a:t>
            </a:r>
          </a:p>
          <a:p>
            <a:pPr marL="1080000" lvl="2" indent="-342900" algn="just">
              <a:buFont typeface="Courier New" panose="02070309020205020404" pitchFamily="49" charset="0"/>
              <a:buChar char="o"/>
            </a:pPr>
            <a:r>
              <a:rPr lang="pt-BR" sz="2000" dirty="0">
                <a:latin typeface="+mj-lt"/>
                <a:cs typeface="Aparajita" pitchFamily="34" charset="0"/>
              </a:rPr>
              <a:t>Necessidade de publicidade;</a:t>
            </a:r>
          </a:p>
          <a:p>
            <a:pPr marL="1080000" lvl="2" indent="-342900" algn="just">
              <a:buFont typeface="Courier New" panose="02070309020205020404" pitchFamily="49" charset="0"/>
              <a:buChar char="o"/>
            </a:pPr>
            <a:r>
              <a:rPr lang="pt-BR" sz="2000" dirty="0">
                <a:latin typeface="+mj-lt"/>
                <a:cs typeface="Aparajita" pitchFamily="34" charset="0"/>
              </a:rPr>
              <a:t>Necessidade do EJD.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C657DD3-08C0-42CB-89A0-EB335972FAE7}"/>
              </a:ext>
            </a:extLst>
          </p:cNvPr>
          <p:cNvSpPr txBox="1"/>
          <p:nvPr/>
        </p:nvSpPr>
        <p:spPr>
          <a:xfrm>
            <a:off x="2699792" y="188640"/>
            <a:ext cx="62646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ANÁLISE PRELIMINAR DA CONSULTA PÚBLICA</a:t>
            </a:r>
          </a:p>
        </p:txBody>
      </p:sp>
    </p:spTree>
    <p:extLst>
      <p:ext uri="{BB962C8B-B14F-4D97-AF65-F5344CB8AC3E}">
        <p14:creationId xmlns:p14="http://schemas.microsoft.com/office/powerpoint/2010/main" val="4167330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87624" y="2492896"/>
            <a:ext cx="7391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200" b="1" dirty="0"/>
              <a:t>AGRADECEMOS A COLABORAÇÃO DE TODOS!</a:t>
            </a:r>
            <a:br>
              <a:rPr lang="pt-BR" sz="2200" b="1" dirty="0"/>
            </a:br>
            <a:br>
              <a:rPr lang="pt-BR" b="1" dirty="0"/>
            </a:br>
            <a:br>
              <a:rPr lang="pt-BR" b="1" dirty="0"/>
            </a:br>
            <a:r>
              <a:rPr lang="pt-BR" b="1" dirty="0"/>
              <a:t>Agência Nacional do Petróleo, Gás Natural e Biocombustíveis</a:t>
            </a:r>
            <a:br>
              <a:rPr lang="pt-BR" b="1" dirty="0"/>
            </a:br>
            <a:r>
              <a:rPr lang="pt-BR" b="1" dirty="0"/>
              <a:t>Av. Rio Branco, 65 – 12º ao 22º andar</a:t>
            </a:r>
            <a:br>
              <a:rPr lang="pt-BR" b="1" dirty="0"/>
            </a:br>
            <a:r>
              <a:rPr lang="pt-BR" b="1" dirty="0"/>
              <a:t>Rio de Janeiro – RJ – Brasil</a:t>
            </a: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214313" y="5929313"/>
            <a:ext cx="8429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800" b="1" dirty="0"/>
              <a:t>www.anp.gov.br </a:t>
            </a:r>
            <a:endParaRPr lang="pt-B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83568" y="3284984"/>
            <a:ext cx="796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800" b="1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79512" y="1052736"/>
            <a:ext cx="871296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algn="just">
              <a:spcBef>
                <a:spcPts val="600"/>
              </a:spcBef>
            </a:pPr>
            <a:r>
              <a:rPr lang="pt-BR" sz="2200" b="1" dirty="0">
                <a:latin typeface="+mj-lt"/>
                <a:cs typeface="Aparajita" pitchFamily="34" charset="0"/>
              </a:rPr>
              <a:t>Motivação</a:t>
            </a:r>
          </a:p>
          <a:p>
            <a:pPr marL="177800" algn="just">
              <a:tabLst>
                <a:tab pos="4308475" algn="l"/>
              </a:tabLst>
            </a:pPr>
            <a:r>
              <a:rPr lang="pt-BR" sz="2000" dirty="0"/>
              <a:t>A Resolução do CNPE nº 17/2017, de 8 de junho de 2017, (revisão da política energética de exploração e produção de petróleo e gás natural), no art. 3º, estipula que a ANP deverá:</a:t>
            </a:r>
          </a:p>
          <a:p>
            <a:pPr marL="635000" lvl="1" algn="just">
              <a:tabLst>
                <a:tab pos="4308475" algn="l"/>
              </a:tabLst>
            </a:pPr>
            <a:r>
              <a:rPr lang="pt-BR" dirty="0"/>
              <a:t>(...)</a:t>
            </a:r>
          </a:p>
          <a:p>
            <a:pPr lvl="1" algn="just"/>
            <a:r>
              <a:rPr lang="pt-BR" dirty="0"/>
              <a:t> </a:t>
            </a:r>
            <a:r>
              <a:rPr lang="pt-BR" i="1" dirty="0"/>
              <a:t>“VIII - estimular </a:t>
            </a:r>
            <a:r>
              <a:rPr lang="pt-BR" i="1" dirty="0">
                <a:solidFill>
                  <a:srgbClr val="FF0000"/>
                </a:solidFill>
              </a:rPr>
              <a:t>a extensão de vida útil dos campos</a:t>
            </a:r>
            <a:r>
              <a:rPr lang="pt-BR" i="1" dirty="0"/>
              <a:t>, promovendo, simultaneamente, a cultura de preservação das condições de segurança e respeito ao meio ambiente;</a:t>
            </a:r>
            <a:endParaRPr lang="pt-BR" dirty="0"/>
          </a:p>
          <a:p>
            <a:pPr lvl="1" algn="just"/>
            <a:r>
              <a:rPr lang="pt-BR" i="1" dirty="0"/>
              <a:t>IX - garantir </a:t>
            </a:r>
            <a:r>
              <a:rPr lang="pt-BR" i="1" dirty="0">
                <a:solidFill>
                  <a:srgbClr val="FF0000"/>
                </a:solidFill>
              </a:rPr>
              <a:t>o adequado </a:t>
            </a:r>
            <a:r>
              <a:rPr lang="pt-BR" i="1" dirty="0" err="1">
                <a:solidFill>
                  <a:srgbClr val="FF0000"/>
                </a:solidFill>
              </a:rPr>
              <a:t>descomissionamento</a:t>
            </a:r>
            <a:r>
              <a:rPr lang="pt-BR" i="1" dirty="0"/>
              <a:t> das instalações ao final da vida útil dos campos, evitando que ocorra de forma prematura;</a:t>
            </a:r>
            <a:endParaRPr lang="pt-BR" dirty="0"/>
          </a:p>
          <a:p>
            <a:pPr lvl="1" algn="just"/>
            <a:r>
              <a:rPr lang="pt-BR" i="1" dirty="0"/>
              <a:t>X - estimular </a:t>
            </a:r>
            <a:r>
              <a:rPr lang="pt-BR" i="1" dirty="0">
                <a:solidFill>
                  <a:srgbClr val="FF0000"/>
                </a:solidFill>
              </a:rPr>
              <a:t>a cessão parcial ou total de contratos</a:t>
            </a:r>
            <a:r>
              <a:rPr lang="pt-BR" i="1" dirty="0"/>
              <a:t>, em vez de sua devolução, pelos detentores de direitos e obrigações que não estejam implementando os investimentos necessários ao pleno aproveitamento dos recursos descobertos;</a:t>
            </a:r>
            <a:endParaRPr lang="pt-BR" dirty="0"/>
          </a:p>
          <a:p>
            <a:pPr lvl="1" algn="just"/>
            <a:r>
              <a:rPr lang="pt-BR" i="1" dirty="0"/>
              <a:t>XI - incentivar a plena utilização da </a:t>
            </a:r>
            <a:r>
              <a:rPr lang="pt-BR" i="1" dirty="0">
                <a:solidFill>
                  <a:srgbClr val="FF0000"/>
                </a:solidFill>
              </a:rPr>
              <a:t>capacidade da infraestrutura </a:t>
            </a:r>
            <a:r>
              <a:rPr lang="pt-BR" i="1" dirty="0"/>
              <a:t>instalada, por meio do seu compartilhamento;”</a:t>
            </a:r>
          </a:p>
          <a:p>
            <a:pPr lvl="1"/>
            <a:r>
              <a:rPr lang="pt-BR" i="1" dirty="0"/>
              <a:t>  (...)</a:t>
            </a:r>
          </a:p>
          <a:p>
            <a:r>
              <a:rPr lang="pt-BR" sz="2000" dirty="0"/>
              <a:t>E, no art. 4º, autoriza a ANP a licitar os campos devolvidos ou em processo de devolução, observando que:</a:t>
            </a:r>
          </a:p>
          <a:p>
            <a:pPr lvl="1"/>
            <a:r>
              <a:rPr lang="pt-BR" i="1" dirty="0"/>
              <a:t>I - a ANP poderá conduzir </a:t>
            </a:r>
            <a:r>
              <a:rPr lang="pt-BR" i="1" dirty="0">
                <a:solidFill>
                  <a:srgbClr val="FF0000"/>
                </a:solidFill>
              </a:rPr>
              <a:t>ofertas permanentes</a:t>
            </a:r>
            <a:r>
              <a:rPr lang="pt-BR" i="1" dirty="0"/>
              <a:t> desses campos e blocos;</a:t>
            </a:r>
          </a:p>
          <a:p>
            <a:pPr lvl="1"/>
            <a:r>
              <a:rPr lang="pt-BR" i="1" dirty="0"/>
              <a:t>(...)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87824" y="116632"/>
            <a:ext cx="5904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Descomissionamento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parajita" pitchFamily="34" charset="0"/>
              </a:rPr>
              <a:t> de instalações de exploração e produção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83568" y="3284984"/>
            <a:ext cx="796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800" b="1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509564" y="1199798"/>
            <a:ext cx="8136904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algn="just"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+mj-lt"/>
                <a:cs typeface="Aparajita" pitchFamily="34" charset="0"/>
              </a:rPr>
              <a:t>Referências Legais</a:t>
            </a:r>
          </a:p>
          <a:p>
            <a:pPr marL="1588" algn="just"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A Lei n° 9.478/1997 dispõe:</a:t>
            </a:r>
          </a:p>
          <a:p>
            <a:pPr marL="1588" algn="just">
              <a:spcBef>
                <a:spcPts val="600"/>
              </a:spcBef>
              <a:spcAft>
                <a:spcPts val="600"/>
              </a:spcAft>
            </a:pPr>
            <a:r>
              <a:rPr lang="pt-BR" i="1" dirty="0"/>
              <a:t>Art. 8</a:t>
            </a:r>
            <a:r>
              <a:rPr lang="pt-BR" i="1" baseline="30000" dirty="0"/>
              <a:t>o</a:t>
            </a:r>
            <a:r>
              <a:rPr lang="pt-BR" i="1" dirty="0"/>
              <a:t> A ANP terá como finalidade promover a regulação, a contratação e a fiscalização das atividades econômicas integrantes da indústria do petróleo, do gás natural e dos biocombustíveis, cabendo-lhe:</a:t>
            </a:r>
            <a:endParaRPr lang="pt-BR" dirty="0"/>
          </a:p>
          <a:p>
            <a:r>
              <a:rPr lang="pt-BR" i="1" dirty="0"/>
              <a:t>(...)</a:t>
            </a:r>
          </a:p>
          <a:p>
            <a:pPr algn="just"/>
            <a:r>
              <a:rPr lang="pt-BR" i="1" dirty="0"/>
              <a:t>VII - fiscalizar diretamente e de forma concorrente nos termos da </a:t>
            </a:r>
            <a:r>
              <a:rPr lang="pt-BR" i="1" dirty="0">
                <a:hlinkClick r:id="rId2"/>
              </a:rPr>
              <a:t>Lei n  8.078, de 11 de setembro de 1990</a:t>
            </a:r>
            <a:r>
              <a:rPr lang="pt-BR" i="1" dirty="0"/>
              <a:t>, ou mediante </a:t>
            </a:r>
            <a:r>
              <a:rPr lang="pt-BR" i="1" dirty="0">
                <a:solidFill>
                  <a:srgbClr val="FF0000"/>
                </a:solidFill>
              </a:rPr>
              <a:t>convênios com órgãos dos Estados e do Distrito Federal</a:t>
            </a:r>
            <a:r>
              <a:rPr lang="pt-BR" i="1" dirty="0"/>
              <a:t> as atividades integrantes da indústria do petróleo, do gás natural e dos biocombustíveis, bem como aplicar as sanções administrativas e pecuniárias previstas em lei, regulamento ou contrato;  </a:t>
            </a:r>
            <a:endParaRPr lang="pt-BR" dirty="0"/>
          </a:p>
          <a:p>
            <a:r>
              <a:rPr lang="pt-BR" i="1" dirty="0"/>
              <a:t>(...)</a:t>
            </a:r>
          </a:p>
          <a:p>
            <a:pPr algn="just"/>
            <a:r>
              <a:rPr lang="pt-BR" i="1" dirty="0"/>
              <a:t>IX - fazer cumprir as boas práticas de </a:t>
            </a:r>
            <a:r>
              <a:rPr lang="pt-BR" i="1" dirty="0">
                <a:solidFill>
                  <a:srgbClr val="FF0000"/>
                </a:solidFill>
              </a:rPr>
              <a:t>conservação</a:t>
            </a:r>
            <a:r>
              <a:rPr lang="pt-BR" i="1" dirty="0"/>
              <a:t> e uso racional do petróleo, gás natural, seus derivados e biocombustíveis e de preservação do meio ambiente; </a:t>
            </a:r>
            <a:endParaRPr lang="pt-BR" dirty="0"/>
          </a:p>
          <a:p>
            <a:pPr algn="just"/>
            <a:r>
              <a:rPr lang="pt-BR" i="1" dirty="0"/>
              <a:t>(...)</a:t>
            </a:r>
            <a:endParaRPr lang="pt-BR" dirty="0"/>
          </a:p>
          <a:p>
            <a:pPr algn="just"/>
            <a:r>
              <a:rPr lang="pt-BR" i="1" dirty="0"/>
              <a:t>XXVIII - articular-se com </a:t>
            </a:r>
            <a:r>
              <a:rPr lang="pt-BR" i="1" dirty="0">
                <a:solidFill>
                  <a:srgbClr val="FF0000"/>
                </a:solidFill>
              </a:rPr>
              <a:t>órgãos reguladores</a:t>
            </a:r>
            <a:r>
              <a:rPr lang="pt-BR" i="1" dirty="0"/>
              <a:t> estaduais e ambientais, objetivando compatibilizar e uniformizar as normas aplicáveis à indústria e aos mercados de gás natural.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87824" y="116632"/>
            <a:ext cx="5904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Descomissionamento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 de instalações de exploração e produção</a:t>
            </a:r>
          </a:p>
        </p:txBody>
      </p:sp>
    </p:spTree>
    <p:extLst>
      <p:ext uri="{BB962C8B-B14F-4D97-AF65-F5344CB8AC3E}">
        <p14:creationId xmlns:p14="http://schemas.microsoft.com/office/powerpoint/2010/main" val="14322220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83568" y="3284984"/>
            <a:ext cx="796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800" b="1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95536" y="1078279"/>
            <a:ext cx="8496944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algn="just"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+mj-lt"/>
                <a:cs typeface="Aparajita" pitchFamily="34" charset="0"/>
              </a:rPr>
              <a:t>Referências Legais</a:t>
            </a:r>
          </a:p>
          <a:p>
            <a:pPr marL="1588" algn="just"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Os editais e contratos das rodadas de licitações sucessivamente dispõem que:</a:t>
            </a:r>
          </a:p>
          <a:p>
            <a:pPr marL="287338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700" i="1" dirty="0"/>
              <a:t>Concluída a fase de produção, ou encerrado o contrato, o campo será devolvido à ANP, que poderá, se assim julgar conveniente, adotar as medidas cabíveis para </a:t>
            </a:r>
            <a:r>
              <a:rPr lang="pt-BR" sz="1700" i="1" dirty="0">
                <a:solidFill>
                  <a:srgbClr val="FF0000"/>
                </a:solidFill>
              </a:rPr>
              <a:t>prosseguir com a operação</a:t>
            </a:r>
            <a:r>
              <a:rPr lang="pt-BR" sz="1700" i="1" dirty="0"/>
              <a:t> do mesmo. Neste caso, o concessionário envidará todos os esforços e adotará todas as providências cabíveis no sentido de, ao longo dos últimos 6 (seis) meses da fase de produção (...), </a:t>
            </a:r>
            <a:r>
              <a:rPr lang="pt-BR" sz="1700" i="1" dirty="0">
                <a:solidFill>
                  <a:srgbClr val="FF0000"/>
                </a:solidFill>
              </a:rPr>
              <a:t>transferir adequadamente as operações</a:t>
            </a:r>
            <a:r>
              <a:rPr lang="pt-BR" sz="1700" i="1" dirty="0"/>
              <a:t> (...), de modo a não prejudicar a administração e produção do Campo.</a:t>
            </a:r>
          </a:p>
          <a:p>
            <a:pPr marL="287338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700" i="1" dirty="0"/>
              <a:t>O Campo deverá ser devolvido à ANP ao </a:t>
            </a:r>
            <a:r>
              <a:rPr lang="pt-BR" sz="1700" i="1" dirty="0">
                <a:solidFill>
                  <a:srgbClr val="FF0000"/>
                </a:solidFill>
              </a:rPr>
              <a:t>término previsto</a:t>
            </a:r>
            <a:r>
              <a:rPr lang="pt-BR" sz="1700" i="1" dirty="0"/>
              <a:t> da produção. </a:t>
            </a:r>
            <a:endParaRPr lang="pt-BR" sz="1700" dirty="0"/>
          </a:p>
          <a:p>
            <a:pPr marL="287338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700" i="1" dirty="0"/>
              <a:t>A seu critério, a ANP poderá adotar as medidas necessárias para o prosseguimento da operação do campo, podendo, inclusive, promover </a:t>
            </a:r>
            <a:r>
              <a:rPr lang="pt-BR" sz="1700" i="1" dirty="0">
                <a:solidFill>
                  <a:srgbClr val="FF0000"/>
                </a:solidFill>
              </a:rPr>
              <a:t>nova contratação </a:t>
            </a:r>
            <a:r>
              <a:rPr lang="pt-BR" sz="1700" i="1" dirty="0"/>
              <a:t>ao longo dos últimos 180 (cento e oitenta) dias de produção ou a partir da recusa do Concessionário em prosseguir com a operação do campo (...)</a:t>
            </a:r>
          </a:p>
          <a:p>
            <a:pPr marL="287338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700" i="1" dirty="0"/>
              <a:t>9.9.1 O Concessionário envidará todos os esforços e adotará todas as providências cabíveis no sentido de, ao longo dos últimos 180 (cento e oitenta) dias de produção ou a partir da notificação descrita no parágrafo 9.7, </a:t>
            </a:r>
            <a:r>
              <a:rPr lang="pt-BR" sz="1700" i="1" dirty="0">
                <a:solidFill>
                  <a:srgbClr val="FF0000"/>
                </a:solidFill>
              </a:rPr>
              <a:t>transferir adequadamente as operações </a:t>
            </a:r>
            <a:r>
              <a:rPr lang="pt-BR" sz="1700" i="1" dirty="0"/>
              <a:t>para o novo concessionário, de modo a não prejudicar a administração e a produção do campo.</a:t>
            </a:r>
            <a:endParaRPr lang="pt-BR" sz="17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87824" y="116632"/>
            <a:ext cx="5904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Descomissionamento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 de instalações de exploração e produção</a:t>
            </a:r>
          </a:p>
        </p:txBody>
      </p:sp>
    </p:spTree>
    <p:extLst>
      <p:ext uri="{BB962C8B-B14F-4D97-AF65-F5344CB8AC3E}">
        <p14:creationId xmlns:p14="http://schemas.microsoft.com/office/powerpoint/2010/main" val="26507165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83568" y="3284984"/>
            <a:ext cx="796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800" b="1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481905" y="1844824"/>
            <a:ext cx="8136904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algn="just">
              <a:spcBef>
                <a:spcPts val="600"/>
              </a:spcBef>
              <a:spcAft>
                <a:spcPts val="600"/>
              </a:spcAft>
            </a:pPr>
            <a:r>
              <a:rPr lang="pt-BR" sz="2200" b="1" dirty="0">
                <a:latin typeface="+mj-lt"/>
                <a:cs typeface="Aparajita" pitchFamily="34" charset="0"/>
              </a:rPr>
              <a:t>Referências Legais</a:t>
            </a:r>
          </a:p>
          <a:p>
            <a:pPr marL="1588" algn="just">
              <a:spcBef>
                <a:spcPts val="600"/>
              </a:spcBef>
              <a:spcAft>
                <a:spcPts val="600"/>
              </a:spcAft>
            </a:pPr>
            <a:r>
              <a:rPr lang="pt-BR" sz="2000" dirty="0"/>
              <a:t>Limites de responsabilidade previstos nos Editais: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i="1" dirty="0"/>
              <a:t>Toda e qualquer </a:t>
            </a:r>
            <a:r>
              <a:rPr lang="pt-BR" i="1" dirty="0">
                <a:solidFill>
                  <a:srgbClr val="FF0000"/>
                </a:solidFill>
              </a:rPr>
              <a:t>devolução</a:t>
            </a:r>
            <a:r>
              <a:rPr lang="pt-BR" i="1" dirty="0"/>
              <a:t>, parcial ou total, da Área da Concessão, assim como a consequente </a:t>
            </a:r>
            <a:r>
              <a:rPr lang="pt-BR" i="1" dirty="0">
                <a:solidFill>
                  <a:srgbClr val="FF0000"/>
                </a:solidFill>
              </a:rPr>
              <a:t>reversão de bens</a:t>
            </a:r>
            <a:r>
              <a:rPr lang="pt-BR" i="1" dirty="0"/>
              <a:t> de que trata o parágrafo 18.7, terá </a:t>
            </a:r>
            <a:r>
              <a:rPr lang="pt-BR" i="1" dirty="0">
                <a:solidFill>
                  <a:srgbClr val="FF0000"/>
                </a:solidFill>
              </a:rPr>
              <a:t>caráter definitivo</a:t>
            </a:r>
            <a:r>
              <a:rPr lang="pt-BR" i="1" dirty="0"/>
              <a:t> e será feita pelo Concessionário sem ônus de qualquer natureza para a União ou para a ANP, nos termos do artigo 28, §§ 1º e 2º, da Lei do Petróleo....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i="1" dirty="0"/>
              <a:t>A ANP poderá requerer que o Concessionário não tampone e abandone poços e/ou não desative ou remova certas instalações e equipamentos, </a:t>
            </a:r>
            <a:r>
              <a:rPr lang="pt-BR" i="1" dirty="0">
                <a:solidFill>
                  <a:srgbClr val="FF0000"/>
                </a:solidFill>
              </a:rPr>
              <a:t>ficando esta responsável</a:t>
            </a:r>
            <a:r>
              <a:rPr lang="pt-BR" i="1" dirty="0"/>
              <a:t> por tais poços, instalações e equipamentos após a saída do Concessionário.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i="1" dirty="0"/>
              <a:t>Caso sejam utilizados poços ou infraestrutura </a:t>
            </a:r>
            <a:r>
              <a:rPr lang="pt-BR" i="1" dirty="0">
                <a:solidFill>
                  <a:srgbClr val="FF0000"/>
                </a:solidFill>
              </a:rPr>
              <a:t>preexistentes</a:t>
            </a:r>
            <a:r>
              <a:rPr lang="pt-BR" i="1" dirty="0"/>
              <a:t>, o Concessionário assumirá, em relação a estes, as responsabilidades previstas no Contrato e na Legislação Aplicável.</a:t>
            </a:r>
            <a:endParaRPr lang="pt-BR" sz="2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87824" y="116632"/>
            <a:ext cx="5904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Descomissionamento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 de instalações de exploração e produção</a:t>
            </a:r>
          </a:p>
        </p:txBody>
      </p:sp>
    </p:spTree>
    <p:extLst>
      <p:ext uri="{BB962C8B-B14F-4D97-AF65-F5344CB8AC3E}">
        <p14:creationId xmlns:p14="http://schemas.microsoft.com/office/powerpoint/2010/main" val="7172664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83568" y="3284984"/>
            <a:ext cx="796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800" b="1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596566" y="948423"/>
            <a:ext cx="813690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algn="just">
              <a:spcAft>
                <a:spcPts val="600"/>
              </a:spcAft>
            </a:pPr>
            <a:r>
              <a:rPr lang="pt-BR" sz="2200" b="1" dirty="0">
                <a:latin typeface="+mj-lt"/>
                <a:cs typeface="Aparajita" pitchFamily="34" charset="0"/>
              </a:rPr>
              <a:t>Motivação e objeto</a:t>
            </a:r>
          </a:p>
          <a:p>
            <a:pPr marL="182563" algn="just">
              <a:spcAft>
                <a:spcPts val="600"/>
              </a:spcAft>
            </a:pPr>
            <a:r>
              <a:rPr lang="pt-BR" dirty="0"/>
              <a:t>Fatos que motivaram a revisão da norma: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extensão de vida útil</a:t>
            </a:r>
            <a:r>
              <a:rPr lang="pt-BR" dirty="0"/>
              <a:t> de um campo é prioridade para a ANP.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É imperativo o </a:t>
            </a:r>
            <a:r>
              <a:rPr lang="pt-BR" dirty="0">
                <a:solidFill>
                  <a:srgbClr val="FF0000"/>
                </a:solidFill>
              </a:rPr>
              <a:t>aumento do fator de recuperação </a:t>
            </a:r>
            <a:r>
              <a:rPr lang="pt-BR" dirty="0"/>
              <a:t>(21% na média brasileira vs. média mundial em torno de 35%).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A viabilidade da produção leva em conta apenas as premissas particulares da empresa que opera o campo.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A devolução não impede a imediata </a:t>
            </a:r>
            <a:r>
              <a:rPr lang="pt-BR" dirty="0" err="1"/>
              <a:t>relicitação</a:t>
            </a:r>
            <a:r>
              <a:rPr lang="pt-BR" dirty="0"/>
              <a:t> de áreas exploratórias, sem prejuízo de eventuais atividades de abandono de poços e recuperação de áreas.</a:t>
            </a:r>
          </a:p>
          <a:p>
            <a:pPr marL="182563" algn="just">
              <a:spcAft>
                <a:spcPts val="600"/>
              </a:spcAft>
            </a:pPr>
            <a:endParaRPr lang="pt-BR" sz="1200" dirty="0"/>
          </a:p>
          <a:p>
            <a:pPr marL="182563" algn="just">
              <a:spcAft>
                <a:spcPts val="600"/>
              </a:spcAft>
            </a:pPr>
            <a:r>
              <a:rPr lang="pt-BR" dirty="0"/>
              <a:t>Objetivos da revisão da norma: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Estabelecer os requisitos técnicos ambientais, de segurança operacional e de navegação relativos ao </a:t>
            </a:r>
            <a:r>
              <a:rPr lang="pt-BR" dirty="0" err="1"/>
              <a:t>descomissionamento</a:t>
            </a:r>
            <a:r>
              <a:rPr lang="pt-BR" dirty="0"/>
              <a:t> de instalações;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Definir o procedimento de devolução de áreas à ANP, com a respectiva inclusão em oferta permanente;</a:t>
            </a:r>
          </a:p>
          <a:p>
            <a:pPr marL="7429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Regulamentar os aspectos relacionados à alienação e à reversão de bens.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87824" y="116632"/>
            <a:ext cx="5904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Descomissionamento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 de instalações de exploração e produção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683568" y="3284984"/>
            <a:ext cx="796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800" b="1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470867" y="1124744"/>
            <a:ext cx="8136904" cy="49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algn="just">
              <a:spcBef>
                <a:spcPts val="600"/>
              </a:spcBef>
              <a:spcAft>
                <a:spcPts val="1800"/>
              </a:spcAft>
            </a:pPr>
            <a:r>
              <a:rPr lang="pt-BR" sz="2200" b="1" dirty="0">
                <a:latin typeface="+mj-lt"/>
                <a:cs typeface="Aparajita" pitchFamily="34" charset="0"/>
              </a:rPr>
              <a:t>Histórico</a:t>
            </a:r>
          </a:p>
          <a:p>
            <a:pPr marL="1778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pt-BR" sz="2000" dirty="0"/>
              <a:t> Normas internacionais foram tomadas como referência (IMO, OSPAR, UK) para estruturação da revisão.</a:t>
            </a:r>
          </a:p>
          <a:p>
            <a:pPr marL="1778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pt-BR" sz="2000" dirty="0"/>
              <a:t> O trabalho foi realizado conjuntamente com IBAMA e Marinha do Brasil a partir de 2016.</a:t>
            </a:r>
          </a:p>
          <a:p>
            <a:pPr marL="1778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pt-BR" sz="2000" dirty="0"/>
              <a:t> </a:t>
            </a:r>
            <a:r>
              <a:rPr lang="pt-BR" sz="2000" dirty="0">
                <a:cs typeface="Aparajita" pitchFamily="34" charset="0"/>
              </a:rPr>
              <a:t>Grupo de trabalho instituído pela Portaria ANP nº 173/2018.</a:t>
            </a:r>
          </a:p>
          <a:p>
            <a:pPr marL="1778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pt-BR" sz="2000" dirty="0"/>
              <a:t> Realizadas várias discussões com os agentes afetados (IBP e produtores individuais).</a:t>
            </a:r>
          </a:p>
          <a:p>
            <a:pPr marL="177800" algn="just">
              <a:spcAft>
                <a:spcPts val="1000"/>
              </a:spcAft>
              <a:buFont typeface="Arial" pitchFamily="34" charset="0"/>
              <a:buChar char="•"/>
            </a:pPr>
            <a:endParaRPr lang="pt-BR" sz="2000" dirty="0"/>
          </a:p>
          <a:p>
            <a:pPr marL="177800" algn="just">
              <a:spcAft>
                <a:spcPts val="1000"/>
              </a:spcAft>
            </a:pPr>
            <a:r>
              <a:rPr lang="pt-BR" sz="2000" b="1" dirty="0"/>
              <a:t>A presente norma é uma Resolução ANP, instituição que aprovará o </a:t>
            </a:r>
            <a:r>
              <a:rPr lang="pt-BR" sz="2000" b="1" dirty="0" err="1"/>
              <a:t>descomissionamento</a:t>
            </a:r>
            <a:r>
              <a:rPr lang="pt-BR" sz="2000" b="1" dirty="0"/>
              <a:t>, sujeito a condicionantes impostos pelo IBAMA e pela Autoridade Marítima, com base em um plano elaborado pelo contratado e submetido às três instituições.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87824" y="116632"/>
            <a:ext cx="5904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Descomissionamento</a:t>
            </a: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 de instalações de exploração e produção</a:t>
            </a:r>
          </a:p>
        </p:txBody>
      </p:sp>
    </p:spTree>
    <p:extLst>
      <p:ext uri="{BB962C8B-B14F-4D97-AF65-F5344CB8AC3E}">
        <p14:creationId xmlns:p14="http://schemas.microsoft.com/office/powerpoint/2010/main" val="307271553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648200" y="53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008000"/>
                </a:solidFill>
              </a:rPr>
              <a:t>    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447800" y="2514600"/>
            <a:ext cx="7696200" cy="28194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692150" y="-938213"/>
          <a:ext cx="3717925" cy="629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Flash Document" r:id="rId3" imgW="3705840" imgH="6276960" progId="">
                  <p:embed/>
                </p:oleObj>
              </mc:Choice>
              <mc:Fallback>
                <p:oleObj name="Flash Document" r:id="rId3" imgW="3705840" imgH="62769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92150" y="-938213"/>
                        <a:ext cx="3717925" cy="6299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347864" y="3501008"/>
            <a:ext cx="5700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parajita" pitchFamily="34" charset="0"/>
              </a:rPr>
              <a:t>MINUTA DE RESOLUÇÃO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28712</TotalTime>
  <Words>1881</Words>
  <Application>Microsoft Office PowerPoint</Application>
  <PresentationFormat>Apresentação na tela (4:3)</PresentationFormat>
  <Paragraphs>217</Paragraphs>
  <Slides>25</Slides>
  <Notes>8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Aparajita</vt:lpstr>
      <vt:lpstr>Arial</vt:lpstr>
      <vt:lpstr>Calibri</vt:lpstr>
      <vt:lpstr>Courier New</vt:lpstr>
      <vt:lpstr>Wingdings</vt:lpstr>
      <vt:lpstr>Tema do Office</vt:lpstr>
      <vt:lpstr>Flash Document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lferraz</dc:creator>
  <cp:lastModifiedBy>Nilce Olivier Costa</cp:lastModifiedBy>
  <cp:revision>1158</cp:revision>
  <cp:lastPrinted>2018-06-28T16:02:47Z</cp:lastPrinted>
  <dcterms:created xsi:type="dcterms:W3CDTF">2014-09-22T19:51:46Z</dcterms:created>
  <dcterms:modified xsi:type="dcterms:W3CDTF">2020-01-08T11:37:18Z</dcterms:modified>
</cp:coreProperties>
</file>