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61" r:id="rId2"/>
    <p:sldId id="271" r:id="rId3"/>
    <p:sldId id="270" r:id="rId4"/>
    <p:sldId id="300" r:id="rId5"/>
    <p:sldId id="328" r:id="rId6"/>
    <p:sldId id="329" r:id="rId7"/>
    <p:sldId id="293" r:id="rId8"/>
    <p:sldId id="326" r:id="rId9"/>
    <p:sldId id="367" r:id="rId10"/>
    <p:sldId id="282" r:id="rId11"/>
    <p:sldId id="273" r:id="rId12"/>
    <p:sldId id="374" r:id="rId13"/>
    <p:sldId id="368" r:id="rId14"/>
    <p:sldId id="376" r:id="rId15"/>
    <p:sldId id="375" r:id="rId16"/>
    <p:sldId id="378" r:id="rId17"/>
    <p:sldId id="379" r:id="rId18"/>
    <p:sldId id="377" r:id="rId19"/>
    <p:sldId id="276" r:id="rId20"/>
    <p:sldId id="277" r:id="rId21"/>
    <p:sldId id="334" r:id="rId22"/>
    <p:sldId id="381" r:id="rId23"/>
    <p:sldId id="382" r:id="rId24"/>
    <p:sldId id="380" r:id="rId25"/>
    <p:sldId id="281" r:id="rId26"/>
  </p:sldIdLst>
  <p:sldSz cx="9144000" cy="6858000" type="screen4x3"/>
  <p:notesSz cx="6881813" cy="97107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7" autoAdjust="0"/>
    <p:restoredTop sz="88317" autoAdjust="0"/>
  </p:normalViewPr>
  <p:slideViewPr>
    <p:cSldViewPr>
      <p:cViewPr varScale="1">
        <p:scale>
          <a:sx n="101" d="100"/>
          <a:sy n="101" d="100"/>
        </p:scale>
        <p:origin x="191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rjofs01\SSM$\08%20-%20CDRA\Revis&#227;o%20Resolu&#231;&#227;o%2027\An&#225;lise%20das%20sugest&#245;es\N&#218;MEROS%20SUGEST&#213;ES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800" b="1" dirty="0"/>
              <a:t>Dispositivos com</a:t>
            </a:r>
            <a:r>
              <a:rPr lang="pt-BR" sz="1800" b="1" baseline="0" dirty="0"/>
              <a:t> mais sugestões</a:t>
            </a:r>
            <a:endParaRPr lang="pt-BR" sz="1800" b="1" dirty="0"/>
          </a:p>
        </c:rich>
      </c:tx>
      <c:layout>
        <c:manualLayout>
          <c:xMode val="edge"/>
          <c:yMode val="edge"/>
          <c:x val="0.30763129689174701"/>
          <c:y val="3.52140811960587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0.17183262863846196"/>
          <c:y val="0.20878849696874063"/>
          <c:w val="0.78838176037854424"/>
          <c:h val="0.7376003960512840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'Contagem por dados'!$F$2:$F$11</c:f>
              <c:strCache>
                <c:ptCount val="10"/>
                <c:pt idx="0">
                  <c:v>Art.2º</c:v>
                </c:pt>
                <c:pt idx="1">
                  <c:v>Art.8º</c:v>
                </c:pt>
                <c:pt idx="2">
                  <c:v>Art.14</c:v>
                </c:pt>
                <c:pt idx="3">
                  <c:v>Art.15</c:v>
                </c:pt>
                <c:pt idx="4">
                  <c:v>Art.16</c:v>
                </c:pt>
                <c:pt idx="5">
                  <c:v>Anexo I, Item 3</c:v>
                </c:pt>
                <c:pt idx="6">
                  <c:v>Anexo I, item 4</c:v>
                </c:pt>
                <c:pt idx="7">
                  <c:v>Anexo II, Item 3</c:v>
                </c:pt>
                <c:pt idx="8">
                  <c:v>Anexo III, Item 3</c:v>
                </c:pt>
                <c:pt idx="9">
                  <c:v>Anexo III, Item 7</c:v>
                </c:pt>
              </c:strCache>
            </c:strRef>
          </c:cat>
          <c:val>
            <c:numRef>
              <c:f>'Contagem por dados'!$G$2:$G$11</c:f>
              <c:numCache>
                <c:formatCode>General</c:formatCode>
                <c:ptCount val="10"/>
                <c:pt idx="0">
                  <c:v>7</c:v>
                </c:pt>
                <c:pt idx="1">
                  <c:v>6</c:v>
                </c:pt>
                <c:pt idx="2">
                  <c:v>7</c:v>
                </c:pt>
                <c:pt idx="3">
                  <c:v>6</c:v>
                </c:pt>
                <c:pt idx="4">
                  <c:v>9</c:v>
                </c:pt>
                <c:pt idx="5">
                  <c:v>40</c:v>
                </c:pt>
                <c:pt idx="6">
                  <c:v>12</c:v>
                </c:pt>
                <c:pt idx="7">
                  <c:v>23</c:v>
                </c:pt>
                <c:pt idx="8">
                  <c:v>31</c:v>
                </c:pt>
                <c:pt idx="9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44-4704-B195-DFA0C794350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33775872"/>
        <c:axId val="437017552"/>
      </c:barChart>
      <c:catAx>
        <c:axId val="4337758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37017552"/>
        <c:crosses val="autoZero"/>
        <c:auto val="1"/>
        <c:lblAlgn val="ctr"/>
        <c:lblOffset val="100"/>
        <c:noMultiLvlLbl val="0"/>
      </c:catAx>
      <c:valAx>
        <c:axId val="4370175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33775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0.74834</cdr:x>
      <cdr:y>0.05642</cdr:y>
    </cdr:from>
    <cdr:to>
      <cdr:x>0.91736</cdr:x>
      <cdr:y>0.11165</cdr:y>
    </cdr:to>
    <cdr:sp macro="" textlink="">
      <cdr:nvSpPr>
        <cdr:cNvPr id="2" name="CaixaDeTexto 1">
          <a:extLst xmlns:a="http://schemas.openxmlformats.org/drawingml/2006/main">
            <a:ext uri="{FF2B5EF4-FFF2-40B4-BE49-F238E27FC236}">
              <a16:creationId xmlns:a16="http://schemas.microsoft.com/office/drawing/2014/main" id="{E314F089-F457-4B3C-84C5-8468942F7E97}"/>
            </a:ext>
          </a:extLst>
        </cdr:cNvPr>
        <cdr:cNvSpPr txBox="1"/>
      </cdr:nvSpPr>
      <cdr:spPr>
        <a:xfrm xmlns:a="http://schemas.openxmlformats.org/drawingml/2006/main">
          <a:off x="4433585" y="223839"/>
          <a:ext cx="1001333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t-BR" sz="800"/>
            <a:t>(acima de </a:t>
          </a:r>
          <a:r>
            <a:rPr lang="pt-BR" sz="800" baseline="0"/>
            <a:t>5)</a:t>
          </a:r>
          <a:endParaRPr lang="pt-BR" sz="80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869" cy="4860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97337" y="0"/>
            <a:ext cx="2982869" cy="4860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845195-5349-4316-A2EF-E56713D6E3B2}" type="datetimeFigureOut">
              <a:rPr lang="pt-BR" smtClean="0"/>
              <a:pPr/>
              <a:t>08/01/2020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223105"/>
            <a:ext cx="2982869" cy="4860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97337" y="9223105"/>
            <a:ext cx="2982869" cy="4860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30F59F-1D0F-45F7-95E2-3BE05081C7D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3092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855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855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51C80B-6C98-4C43-84A9-16A25ED8229A}" type="datetimeFigureOut">
              <a:rPr lang="pt-BR" smtClean="0"/>
              <a:pPr/>
              <a:t>08/01/2020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012825" y="728663"/>
            <a:ext cx="4856163" cy="3641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8182" y="4612601"/>
            <a:ext cx="5505450" cy="4369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223515"/>
            <a:ext cx="2982119" cy="485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98102" y="9223515"/>
            <a:ext cx="2982119" cy="485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0DCD3F-94F1-4A22-8C95-E806BA7C3EA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7183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dirty="0"/>
          </a:p>
        </p:txBody>
      </p:sp>
      <p:sp>
        <p:nvSpPr>
          <p:cNvPr id="3072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F4CEDE7-B949-474C-A13D-8891D9B2A187}" type="slidenum">
              <a:rPr lang="pt-BR" smtClean="0"/>
              <a:pPr/>
              <a:t>11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73418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dirty="0"/>
          </a:p>
        </p:txBody>
      </p:sp>
      <p:sp>
        <p:nvSpPr>
          <p:cNvPr id="3072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F4CEDE7-B949-474C-A13D-8891D9B2A187}" type="slidenum">
              <a:rPr lang="pt-BR" smtClean="0"/>
              <a:pPr/>
              <a:t>12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4031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dirty="0"/>
          </a:p>
        </p:txBody>
      </p:sp>
      <p:sp>
        <p:nvSpPr>
          <p:cNvPr id="3072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F4CEDE7-B949-474C-A13D-8891D9B2A187}" type="slidenum">
              <a:rPr lang="pt-BR" smtClean="0"/>
              <a:pPr/>
              <a:t>13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958711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dirty="0"/>
          </a:p>
        </p:txBody>
      </p:sp>
      <p:sp>
        <p:nvSpPr>
          <p:cNvPr id="3072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F4CEDE7-B949-474C-A13D-8891D9B2A187}" type="slidenum">
              <a:rPr lang="pt-BR" smtClean="0"/>
              <a:pPr/>
              <a:t>14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617261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dirty="0"/>
          </a:p>
        </p:txBody>
      </p:sp>
      <p:sp>
        <p:nvSpPr>
          <p:cNvPr id="3072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F4CEDE7-B949-474C-A13D-8891D9B2A187}" type="slidenum">
              <a:rPr lang="pt-BR" smtClean="0"/>
              <a:pPr/>
              <a:t>15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091783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dirty="0"/>
          </a:p>
        </p:txBody>
      </p:sp>
      <p:sp>
        <p:nvSpPr>
          <p:cNvPr id="3072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F4CEDE7-B949-474C-A13D-8891D9B2A187}" type="slidenum">
              <a:rPr lang="pt-BR" smtClean="0"/>
              <a:pPr/>
              <a:t>16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444255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dirty="0"/>
          </a:p>
        </p:txBody>
      </p:sp>
      <p:sp>
        <p:nvSpPr>
          <p:cNvPr id="3072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F4CEDE7-B949-474C-A13D-8891D9B2A187}" type="slidenum">
              <a:rPr lang="pt-BR" smtClean="0"/>
              <a:pPr/>
              <a:t>17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52265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dirty="0"/>
          </a:p>
        </p:txBody>
      </p:sp>
      <p:sp>
        <p:nvSpPr>
          <p:cNvPr id="3072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F4CEDE7-B949-474C-A13D-8891D9B2A187}" type="slidenum">
              <a:rPr lang="pt-BR" smtClean="0"/>
              <a:pPr/>
              <a:t>18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0994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BE20-3253-467D-B5E5-277F5ED9726F}" type="datetimeFigureOut">
              <a:rPr lang="pt-BR" smtClean="0"/>
              <a:pPr/>
              <a:t>08/01/2020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8" name="Imagem 7" descr="capa_institucional_PORTUGUES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BE20-3253-467D-B5E5-277F5ED9726F}" type="datetimeFigureOut">
              <a:rPr lang="pt-BR" smtClean="0"/>
              <a:pPr/>
              <a:t>08/01/2020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BE20-3253-467D-B5E5-277F5ED9726F}" type="datetimeFigureOut">
              <a:rPr lang="pt-BR" smtClean="0"/>
              <a:pPr/>
              <a:t>08/01/2020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 b="0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BE20-3253-467D-B5E5-277F5ED9726F}" type="datetimeFigureOut">
              <a:rPr lang="pt-BR" smtClean="0"/>
              <a:pPr/>
              <a:t>08/01/2020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BE20-3253-467D-B5E5-277F5ED9726F}" type="datetimeFigureOut">
              <a:rPr lang="pt-BR" smtClean="0"/>
              <a:pPr/>
              <a:t>08/01/2020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BE20-3253-467D-B5E5-277F5ED9726F}" type="datetimeFigureOut">
              <a:rPr lang="pt-BR" smtClean="0"/>
              <a:pPr/>
              <a:t>08/01/2020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BE20-3253-467D-B5E5-277F5ED9726F}" type="datetimeFigureOut">
              <a:rPr lang="pt-BR" smtClean="0"/>
              <a:pPr/>
              <a:t>08/01/2020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BE20-3253-467D-B5E5-277F5ED9726F}" type="datetimeFigureOut">
              <a:rPr lang="pt-BR" smtClean="0"/>
              <a:pPr/>
              <a:t>08/01/2020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BE20-3253-467D-B5E5-277F5ED9726F}" type="datetimeFigureOut">
              <a:rPr lang="pt-BR" smtClean="0"/>
              <a:pPr/>
              <a:t>08/01/2020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BE20-3253-467D-B5E5-277F5ED9726F}" type="datetimeFigureOut">
              <a:rPr lang="pt-BR" smtClean="0"/>
              <a:pPr/>
              <a:t>08/01/2020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BE20-3253-467D-B5E5-277F5ED9726F}" type="datetimeFigureOut">
              <a:rPr lang="pt-BR" smtClean="0"/>
              <a:pPr/>
              <a:t>08/01/2020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topo_verde_out_2014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984069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214678" y="214290"/>
            <a:ext cx="5586394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Atribuições da ANP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CBE20-3253-467D-B5E5-277F5ED9726F}" type="datetimeFigureOut">
              <a:rPr lang="pt-BR" smtClean="0"/>
              <a:pPr/>
              <a:t>08/01/2020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DBB2E-5D00-49BA-B110-6992A804FA7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2800" b="1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leis/L8078.htm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3"/>
          <p:cNvSpPr txBox="1">
            <a:spLocks noChangeArrowheads="1"/>
          </p:cNvSpPr>
          <p:nvPr/>
        </p:nvSpPr>
        <p:spPr bwMode="auto">
          <a:xfrm>
            <a:off x="665820" y="0"/>
            <a:ext cx="7812360" cy="630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t-BR" sz="2800" b="1" dirty="0">
              <a:solidFill>
                <a:srgbClr val="FFC000"/>
              </a:solidFill>
              <a:latin typeface="+mj-lt"/>
              <a:cs typeface="Aparajita" pitchFamily="34" charset="0"/>
            </a:endParaRPr>
          </a:p>
          <a:p>
            <a:pPr algn="ctr"/>
            <a:r>
              <a:rPr lang="pt-BR" sz="2800" b="1" dirty="0">
                <a:solidFill>
                  <a:srgbClr val="FFC000"/>
                </a:solidFill>
                <a:latin typeface="+mj-lt"/>
                <a:cs typeface="Aparajita" pitchFamily="34" charset="0"/>
              </a:rPr>
              <a:t>AUDIÊNCIA  PÚBLICA Nº 24/2020</a:t>
            </a:r>
          </a:p>
          <a:p>
            <a:pPr algn="ctr"/>
            <a:endParaRPr lang="pt-BR" sz="3200" b="1" dirty="0">
              <a:solidFill>
                <a:schemeClr val="bg1"/>
              </a:solidFill>
              <a:latin typeface="+mj-lt"/>
              <a:cs typeface="Aparajita" pitchFamily="34" charset="0"/>
            </a:endParaRPr>
          </a:p>
          <a:p>
            <a:pPr algn="ctr"/>
            <a:r>
              <a:rPr lang="pt-BR" sz="3500" b="1" dirty="0">
                <a:solidFill>
                  <a:schemeClr val="bg1"/>
                </a:solidFill>
                <a:latin typeface="+mj-lt"/>
                <a:cs typeface="Aparajita" pitchFamily="34" charset="0"/>
              </a:rPr>
              <a:t>Minuta de Resolução que regulamenta o </a:t>
            </a:r>
            <a:r>
              <a:rPr lang="pt-BR" sz="3500" b="1" dirty="0" err="1">
                <a:solidFill>
                  <a:schemeClr val="bg1"/>
                </a:solidFill>
                <a:latin typeface="+mj-lt"/>
                <a:cs typeface="Aparajita" pitchFamily="34" charset="0"/>
              </a:rPr>
              <a:t>descomissionamento</a:t>
            </a:r>
            <a:r>
              <a:rPr lang="pt-BR" sz="3500" b="1" dirty="0">
                <a:solidFill>
                  <a:schemeClr val="bg1"/>
                </a:solidFill>
                <a:latin typeface="+mj-lt"/>
                <a:cs typeface="Aparajita" pitchFamily="34" charset="0"/>
              </a:rPr>
              <a:t> de instalações de exploração e produção de petróleo e gás natural e os procedimentos relacionados</a:t>
            </a:r>
          </a:p>
          <a:p>
            <a:pPr algn="ctr"/>
            <a:r>
              <a:rPr lang="pt-BR" sz="3200" b="1" i="1" dirty="0">
                <a:solidFill>
                  <a:schemeClr val="bg1"/>
                </a:solidFill>
                <a:latin typeface="+mj-lt"/>
                <a:cs typeface="Aparajita" pitchFamily="34" charset="0"/>
              </a:rPr>
              <a:t> </a:t>
            </a:r>
            <a:endParaRPr lang="pt-BR" sz="2800" i="1" dirty="0">
              <a:solidFill>
                <a:schemeClr val="bg1"/>
              </a:solidFill>
              <a:latin typeface="+mj-lt"/>
              <a:cs typeface="Aparajita" pitchFamily="34" charset="0"/>
            </a:endParaRPr>
          </a:p>
          <a:p>
            <a:pPr algn="ctr"/>
            <a:endParaRPr lang="pt-BR" sz="2800" b="1" dirty="0">
              <a:solidFill>
                <a:schemeClr val="bg1"/>
              </a:solidFill>
              <a:latin typeface="+mj-lt"/>
              <a:cs typeface="Aparajita" pitchFamily="34" charset="0"/>
            </a:endParaRPr>
          </a:p>
          <a:p>
            <a:pPr algn="ctr"/>
            <a:endParaRPr lang="pt-BR" sz="2800" b="1" dirty="0">
              <a:solidFill>
                <a:schemeClr val="bg1"/>
              </a:solidFill>
              <a:latin typeface="+mj-lt"/>
              <a:cs typeface="Aparajita" pitchFamily="34" charset="0"/>
            </a:endParaRPr>
          </a:p>
          <a:p>
            <a:endParaRPr lang="pt-BR" sz="2200" dirty="0">
              <a:solidFill>
                <a:schemeClr val="bg1"/>
              </a:solidFill>
              <a:latin typeface="+mj-lt"/>
              <a:cs typeface="Aparajita" pitchFamily="34" charset="0"/>
            </a:endParaRPr>
          </a:p>
          <a:p>
            <a:endParaRPr lang="pt-BR" sz="2200" dirty="0">
              <a:solidFill>
                <a:schemeClr val="bg1"/>
              </a:solidFill>
              <a:latin typeface="+mj-lt"/>
              <a:cs typeface="Aparajita" pitchFamily="34" charset="0"/>
            </a:endParaRPr>
          </a:p>
          <a:p>
            <a:endParaRPr lang="pt-BR" sz="2200" dirty="0">
              <a:solidFill>
                <a:schemeClr val="bg1"/>
              </a:solidFill>
              <a:latin typeface="+mj-lt"/>
              <a:cs typeface="Aparajita" pitchFamily="34" charset="0"/>
            </a:endParaRPr>
          </a:p>
          <a:p>
            <a:r>
              <a:rPr lang="pt-BR" sz="2200" dirty="0">
                <a:solidFill>
                  <a:schemeClr val="bg1"/>
                </a:solidFill>
                <a:latin typeface="+mj-lt"/>
                <a:cs typeface="Aparajita" pitchFamily="34" charset="0"/>
              </a:rPr>
              <a:t>Rio de Janeiro, 8 de janeiro de 2020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2"/>
          <p:cNvSpPr txBox="1">
            <a:spLocks noChangeArrowheads="1"/>
          </p:cNvSpPr>
          <p:nvPr/>
        </p:nvSpPr>
        <p:spPr bwMode="auto">
          <a:xfrm>
            <a:off x="4648200" y="533400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>
                <a:solidFill>
                  <a:srgbClr val="008000"/>
                </a:solidFill>
              </a:rPr>
              <a:t>    </a:t>
            </a: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367644" y="2132856"/>
            <a:ext cx="640871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0000" lvl="1"/>
            <a:r>
              <a:rPr lang="pt-BR" sz="2000" b="1" dirty="0">
                <a:latin typeface="+mj-lt"/>
                <a:cs typeface="Aparajita" pitchFamily="34" charset="0"/>
              </a:rPr>
              <a:t>ROTEIRO:</a:t>
            </a:r>
            <a:endParaRPr lang="pt-BR" sz="2000" dirty="0"/>
          </a:p>
          <a:p>
            <a:r>
              <a:rPr lang="pt-BR" sz="2000" b="1" dirty="0"/>
              <a:t> </a:t>
            </a:r>
            <a:endParaRPr lang="pt-BR" sz="2000" dirty="0"/>
          </a:p>
          <a:p>
            <a:pPr marL="971550" lvl="1" indent="-514350" algn="just">
              <a:buAutoNum type="romanUcParenR"/>
            </a:pPr>
            <a:r>
              <a:rPr lang="pt-BR" sz="2000" b="1" dirty="0">
                <a:latin typeface="+mj-lt"/>
                <a:cs typeface="Aparajita" pitchFamily="34" charset="0"/>
              </a:rPr>
              <a:t>ESTRUTURA DA RESOLUÇÃO.</a:t>
            </a:r>
          </a:p>
          <a:p>
            <a:pPr marL="971550" lvl="1" indent="-514350" algn="just">
              <a:buAutoNum type="romanUcParenR"/>
            </a:pPr>
            <a:endParaRPr lang="pt-BR" sz="2000" b="1" dirty="0">
              <a:latin typeface="+mj-lt"/>
              <a:cs typeface="Aparajita" pitchFamily="34" charset="0"/>
            </a:endParaRPr>
          </a:p>
          <a:p>
            <a:pPr marL="971550" lvl="1" indent="-514350" algn="just">
              <a:buAutoNum type="romanUcParenR"/>
            </a:pPr>
            <a:r>
              <a:rPr lang="pt-BR" sz="2000" b="1" dirty="0">
                <a:latin typeface="+mj-lt"/>
                <a:cs typeface="Aparajita" pitchFamily="34" charset="0"/>
              </a:rPr>
              <a:t>ENUMERAÇÃO DOS DISPOSITIVOS PRINCIPAIS</a:t>
            </a:r>
          </a:p>
          <a:p>
            <a:pPr marL="971550" lvl="1" indent="-514350" algn="just">
              <a:buAutoNum type="romanUcParenR"/>
            </a:pPr>
            <a:endParaRPr lang="pt-BR" sz="2000" b="1" dirty="0">
              <a:latin typeface="+mj-lt"/>
              <a:cs typeface="Aparajita" pitchFamily="34" charset="0"/>
            </a:endParaRPr>
          </a:p>
          <a:p>
            <a:pPr marL="971550" lvl="1" indent="-514350" algn="just">
              <a:buAutoNum type="romanUcParenR"/>
            </a:pPr>
            <a:r>
              <a:rPr lang="pt-BR" sz="2000" b="1" dirty="0">
                <a:latin typeface="+mj-lt"/>
                <a:cs typeface="Aparajita" pitchFamily="34" charset="0"/>
              </a:rPr>
              <a:t>RESULTADOS DA CONSULTA PÚBLICA Nº 24/2019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2987824" y="116632"/>
            <a:ext cx="59046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j-lt"/>
                <a:cs typeface="Aparajita" pitchFamily="34" charset="0"/>
              </a:rPr>
              <a:t>MINUTA DE RESOLUÇÃO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95536" y="1456665"/>
            <a:ext cx="8352928" cy="4765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4763">
              <a:spcAft>
                <a:spcPts val="1000"/>
              </a:spcAft>
            </a:pPr>
            <a:r>
              <a:rPr lang="pt-BR" sz="2200" b="1" dirty="0">
                <a:cs typeface="Aparajita" pitchFamily="34" charset="0"/>
              </a:rPr>
              <a:t>Estrutura da Resolução</a:t>
            </a:r>
            <a:endParaRPr lang="pt-BR" sz="2200" dirty="0">
              <a:cs typeface="Aparajita" pitchFamily="34" charset="0"/>
            </a:endParaRPr>
          </a:p>
          <a:p>
            <a:pPr marL="800100" lvl="1" indent="-342900" algn="just">
              <a:spcAft>
                <a:spcPts val="800"/>
              </a:spcAft>
              <a:buFont typeface="Arial" pitchFamily="34" charset="0"/>
              <a:buChar char="•"/>
            </a:pPr>
            <a:endParaRPr lang="pt-BR" sz="2000" dirty="0">
              <a:cs typeface="Aparajita" pitchFamily="34" charset="0"/>
            </a:endParaRPr>
          </a:p>
          <a:p>
            <a:pPr marL="800100" lvl="1" indent="-342900" algn="just">
              <a:spcAft>
                <a:spcPts val="800"/>
              </a:spcAft>
              <a:buFont typeface="Arial" pitchFamily="34" charset="0"/>
              <a:buChar char="•"/>
            </a:pPr>
            <a:r>
              <a:rPr lang="pt-BR" sz="2000" dirty="0">
                <a:cs typeface="Aparajita" pitchFamily="34" charset="0"/>
              </a:rPr>
              <a:t>Ementa</a:t>
            </a:r>
          </a:p>
          <a:p>
            <a:pPr lvl="2" algn="just">
              <a:spcAft>
                <a:spcPts val="800"/>
              </a:spcAft>
            </a:pPr>
            <a:r>
              <a:rPr lang="pt-BR" sz="2000" dirty="0">
                <a:cs typeface="Aparajita" pitchFamily="34" charset="0"/>
              </a:rPr>
              <a:t>- Enumera como objeto o </a:t>
            </a:r>
            <a:r>
              <a:rPr lang="pt-BR" sz="2000" dirty="0" err="1">
                <a:cs typeface="Aparajita" pitchFamily="34" charset="0"/>
              </a:rPr>
              <a:t>descomissionamento</a:t>
            </a:r>
            <a:r>
              <a:rPr lang="pt-BR" sz="2000" dirty="0">
                <a:cs typeface="Aparajita" pitchFamily="34" charset="0"/>
              </a:rPr>
              <a:t>, a reversão e alienação de bens, as </a:t>
            </a:r>
            <a:r>
              <a:rPr lang="pt-BR" sz="2000">
                <a:cs typeface="Aparajita" pitchFamily="34" charset="0"/>
              </a:rPr>
              <a:t>obrigações remanescentes </a:t>
            </a:r>
            <a:r>
              <a:rPr lang="pt-BR" sz="2000" dirty="0">
                <a:cs typeface="Aparajita" pitchFamily="34" charset="0"/>
              </a:rPr>
              <a:t>e a devolução de áreas</a:t>
            </a:r>
          </a:p>
          <a:p>
            <a:pPr marL="1257300" lvl="2" indent="-342900" algn="just">
              <a:spcAft>
                <a:spcPts val="800"/>
              </a:spcAft>
              <a:buFont typeface="Arial" pitchFamily="34" charset="0"/>
              <a:buChar char="•"/>
            </a:pPr>
            <a:endParaRPr lang="pt-BR" sz="2000" dirty="0">
              <a:cs typeface="Aparajita" pitchFamily="34" charset="0"/>
            </a:endParaRPr>
          </a:p>
          <a:p>
            <a:pPr marL="800100" lvl="1" indent="-342900" algn="just">
              <a:spcAft>
                <a:spcPts val="800"/>
              </a:spcAft>
              <a:buFont typeface="Arial" pitchFamily="34" charset="0"/>
              <a:buChar char="•"/>
            </a:pPr>
            <a:r>
              <a:rPr lang="pt-BR" sz="2000" dirty="0">
                <a:cs typeface="Aparajita" pitchFamily="34" charset="0"/>
              </a:rPr>
              <a:t>Capítulo I – Disposições preliminares e definições</a:t>
            </a:r>
          </a:p>
          <a:p>
            <a:pPr lvl="3" algn="just">
              <a:spcAft>
                <a:spcPts val="800"/>
              </a:spcAft>
            </a:pPr>
            <a:endParaRPr lang="pt-BR" sz="2000" b="1" dirty="0">
              <a:cs typeface="Aparajita" pitchFamily="34" charset="0"/>
            </a:endParaRPr>
          </a:p>
          <a:p>
            <a:pPr lvl="3" algn="just">
              <a:spcAft>
                <a:spcPts val="800"/>
              </a:spcAft>
            </a:pPr>
            <a:r>
              <a:rPr lang="pt-BR" sz="2000" b="1" dirty="0">
                <a:cs typeface="Aparajita" pitchFamily="34" charset="0"/>
              </a:rPr>
              <a:t>Pontos principais deste Capítulo I</a:t>
            </a:r>
          </a:p>
          <a:p>
            <a:pPr marL="1714500" lvl="3" indent="-342900" algn="just">
              <a:spcAft>
                <a:spcPts val="800"/>
              </a:spcAft>
              <a:buFont typeface="Calibri" panose="020F0502020204030204" pitchFamily="34" charset="0"/>
              <a:buChar char="₋"/>
            </a:pPr>
            <a:r>
              <a:rPr lang="pt-BR" sz="2000" dirty="0">
                <a:cs typeface="Aparajita" pitchFamily="34" charset="0"/>
              </a:rPr>
              <a:t>Inclui as instalações fora da concessão</a:t>
            </a:r>
          </a:p>
          <a:p>
            <a:pPr marL="1714500" lvl="3" indent="-342900" algn="just">
              <a:spcAft>
                <a:spcPts val="800"/>
              </a:spcAft>
              <a:buFont typeface="Calibri" panose="020F0502020204030204" pitchFamily="34" charset="0"/>
              <a:buChar char="₋"/>
            </a:pPr>
            <a:r>
              <a:rPr lang="pt-BR" sz="2000" dirty="0">
                <a:cs typeface="Aparajita" pitchFamily="34" charset="0"/>
              </a:rPr>
              <a:t>24 definições</a:t>
            </a:r>
          </a:p>
        </p:txBody>
      </p:sp>
      <p:sp>
        <p:nvSpPr>
          <p:cNvPr id="5" name="Retângulo 4"/>
          <p:cNvSpPr/>
          <p:nvPr/>
        </p:nvSpPr>
        <p:spPr>
          <a:xfrm>
            <a:off x="3131840" y="260648"/>
            <a:ext cx="56166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BR" sz="2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Minuta de Resolução</a:t>
            </a:r>
          </a:p>
          <a:p>
            <a:pPr algn="ctr">
              <a:defRPr/>
            </a:pPr>
            <a:endParaRPr lang="pt-BR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95536" y="1216392"/>
            <a:ext cx="8352928" cy="497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4763">
              <a:spcAft>
                <a:spcPts val="1000"/>
              </a:spcAft>
            </a:pPr>
            <a:r>
              <a:rPr lang="pt-BR" sz="2200" b="1" dirty="0">
                <a:cs typeface="Aparajita" pitchFamily="34" charset="0"/>
              </a:rPr>
              <a:t>Estrutura da Resolução</a:t>
            </a:r>
            <a:endParaRPr lang="pt-BR" sz="2200" dirty="0">
              <a:cs typeface="Aparajita" pitchFamily="34" charset="0"/>
            </a:endParaRPr>
          </a:p>
          <a:p>
            <a:pPr marL="800100" lvl="1" indent="-342900" algn="just">
              <a:spcAft>
                <a:spcPts val="800"/>
              </a:spcAft>
              <a:buFont typeface="Arial" pitchFamily="34" charset="0"/>
              <a:buChar char="•"/>
            </a:pPr>
            <a:r>
              <a:rPr lang="pt-BR" sz="2000" dirty="0">
                <a:cs typeface="Aparajita" pitchFamily="34" charset="0"/>
              </a:rPr>
              <a:t>Capítulo II – </a:t>
            </a:r>
            <a:r>
              <a:rPr lang="pt-BR" sz="2000" dirty="0" err="1">
                <a:cs typeface="Aparajita" pitchFamily="34" charset="0"/>
              </a:rPr>
              <a:t>Descomissionamento</a:t>
            </a:r>
            <a:r>
              <a:rPr lang="pt-BR" sz="2000" dirty="0">
                <a:cs typeface="Aparajita" pitchFamily="34" charset="0"/>
              </a:rPr>
              <a:t> de instalações</a:t>
            </a:r>
          </a:p>
          <a:p>
            <a:pPr marL="1257300" lvl="2" indent="-34290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dirty="0">
                <a:cs typeface="Aparajita" pitchFamily="34" charset="0"/>
              </a:rPr>
              <a:t>Seção I – Disposições gerais</a:t>
            </a:r>
          </a:p>
          <a:p>
            <a:pPr marL="1257300" lvl="2" indent="-34290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dirty="0">
                <a:cs typeface="Aparajita" pitchFamily="34" charset="0"/>
              </a:rPr>
              <a:t>Seção II - </a:t>
            </a:r>
            <a:r>
              <a:rPr lang="pt-BR" dirty="0"/>
              <a:t>Estudo de justificativas para o </a:t>
            </a:r>
            <a:r>
              <a:rPr lang="pt-BR" dirty="0" err="1"/>
              <a:t>descomissionamento</a:t>
            </a:r>
            <a:r>
              <a:rPr lang="pt-BR" dirty="0"/>
              <a:t> de instalações de produção (EJD)</a:t>
            </a:r>
          </a:p>
          <a:p>
            <a:pPr marL="1257300" lvl="2" indent="-34290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dirty="0">
                <a:cs typeface="Aparajita" pitchFamily="34" charset="0"/>
              </a:rPr>
              <a:t>Seção III - </a:t>
            </a:r>
            <a:r>
              <a:rPr lang="pt-BR" dirty="0"/>
              <a:t>Programa de </a:t>
            </a:r>
            <a:r>
              <a:rPr lang="pt-BR" dirty="0" err="1"/>
              <a:t>descomissionamento</a:t>
            </a:r>
            <a:r>
              <a:rPr lang="pt-BR" dirty="0"/>
              <a:t> de instalações</a:t>
            </a:r>
          </a:p>
          <a:p>
            <a:pPr marL="1714500" lvl="3" indent="-342900" algn="just"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pt-BR" dirty="0"/>
              <a:t>Subseção I - Programa de </a:t>
            </a:r>
            <a:r>
              <a:rPr lang="pt-BR" dirty="0" err="1"/>
              <a:t>descomissionamento</a:t>
            </a:r>
            <a:r>
              <a:rPr lang="pt-BR" dirty="0"/>
              <a:t> de instalações de exploração</a:t>
            </a:r>
          </a:p>
          <a:p>
            <a:pPr marL="1714500" lvl="3" indent="-342900" algn="just"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pt-BR" dirty="0"/>
              <a:t>Subseção II - Programa de </a:t>
            </a:r>
            <a:r>
              <a:rPr lang="pt-BR" dirty="0" err="1"/>
              <a:t>descomissionamento</a:t>
            </a:r>
            <a:r>
              <a:rPr lang="pt-BR" dirty="0"/>
              <a:t> de instalações de produção marítimas</a:t>
            </a:r>
            <a:endParaRPr lang="pt-BR" sz="2200" dirty="0">
              <a:latin typeface="Aparajita" pitchFamily="34" charset="0"/>
              <a:cs typeface="Aparajita" pitchFamily="34" charset="0"/>
            </a:endParaRPr>
          </a:p>
          <a:p>
            <a:pPr marL="1714500" lvl="3" indent="-342900" algn="just"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pt-BR" sz="2200" dirty="0">
                <a:latin typeface="Aparajita" pitchFamily="34" charset="0"/>
                <a:cs typeface="Aparajita" pitchFamily="34" charset="0"/>
              </a:rPr>
              <a:t>Subseção III - </a:t>
            </a:r>
            <a:r>
              <a:rPr lang="pt-BR" dirty="0"/>
              <a:t>Programa de </a:t>
            </a:r>
            <a:r>
              <a:rPr lang="pt-BR" dirty="0" err="1"/>
              <a:t>descomissionamento</a:t>
            </a:r>
            <a:r>
              <a:rPr lang="pt-BR" dirty="0"/>
              <a:t> de instalações de produção terrestres</a:t>
            </a:r>
          </a:p>
          <a:p>
            <a:pPr marL="1714500" lvl="3" indent="-342900" algn="just"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pt-BR" dirty="0"/>
              <a:t>Subseção IV - Programa de </a:t>
            </a:r>
            <a:r>
              <a:rPr lang="pt-BR" dirty="0" err="1"/>
              <a:t>descomissionamento</a:t>
            </a:r>
            <a:r>
              <a:rPr lang="pt-BR" dirty="0"/>
              <a:t> de instalações utilizadas em sistemas de produção antecipada</a:t>
            </a:r>
          </a:p>
        </p:txBody>
      </p:sp>
      <p:sp>
        <p:nvSpPr>
          <p:cNvPr id="5" name="Retângulo 4"/>
          <p:cNvSpPr/>
          <p:nvPr/>
        </p:nvSpPr>
        <p:spPr>
          <a:xfrm>
            <a:off x="3131840" y="260648"/>
            <a:ext cx="56166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BR" sz="2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Minuta de Resolução</a:t>
            </a:r>
          </a:p>
          <a:p>
            <a:pPr algn="ctr">
              <a:defRPr/>
            </a:pPr>
            <a:endParaRPr lang="pt-BR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8599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65820" y="1124744"/>
            <a:ext cx="8352928" cy="5421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4763">
              <a:spcAft>
                <a:spcPts val="1000"/>
              </a:spcAft>
            </a:pPr>
            <a:r>
              <a:rPr lang="pt-BR" sz="2200" b="1" dirty="0">
                <a:cs typeface="Aparajita" pitchFamily="34" charset="0"/>
              </a:rPr>
              <a:t>Estrutura da Resolução (cont.)</a:t>
            </a:r>
            <a:endParaRPr lang="pt-BR" sz="2200" dirty="0">
              <a:cs typeface="Aparajita" pitchFamily="34" charset="0"/>
            </a:endParaRPr>
          </a:p>
          <a:p>
            <a:pPr marL="800100" lvl="1" indent="-342900" algn="just">
              <a:spcAft>
                <a:spcPts val="800"/>
              </a:spcAft>
              <a:buFont typeface="Arial" pitchFamily="34" charset="0"/>
              <a:buChar char="•"/>
            </a:pPr>
            <a:r>
              <a:rPr lang="pt-BR" sz="2000" dirty="0">
                <a:cs typeface="Aparajita" pitchFamily="34" charset="0"/>
              </a:rPr>
              <a:t>Capítulo II – </a:t>
            </a:r>
            <a:r>
              <a:rPr lang="pt-BR" sz="2000" dirty="0" err="1">
                <a:cs typeface="Aparajita" pitchFamily="34" charset="0"/>
              </a:rPr>
              <a:t>Descomissionamento</a:t>
            </a:r>
            <a:r>
              <a:rPr lang="pt-BR" sz="2000" dirty="0">
                <a:cs typeface="Aparajita" pitchFamily="34" charset="0"/>
              </a:rPr>
              <a:t> de instalações (cont.)</a:t>
            </a:r>
          </a:p>
          <a:p>
            <a:pPr marL="1257300" lvl="2" indent="-34290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dirty="0">
                <a:cs typeface="Aparajita" pitchFamily="34" charset="0"/>
              </a:rPr>
              <a:t>Seção IV - </a:t>
            </a:r>
            <a:r>
              <a:rPr lang="pt-BR" dirty="0"/>
              <a:t>Relatório de </a:t>
            </a:r>
            <a:r>
              <a:rPr lang="pt-BR" dirty="0" err="1"/>
              <a:t>descomissionamento</a:t>
            </a:r>
            <a:r>
              <a:rPr lang="pt-BR" dirty="0"/>
              <a:t> de instalações</a:t>
            </a:r>
          </a:p>
          <a:p>
            <a:pPr marL="1257300" lvl="2" indent="-34290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pt-BR" dirty="0"/>
          </a:p>
          <a:p>
            <a:pPr lvl="2" algn="just">
              <a:spcAft>
                <a:spcPts val="600"/>
              </a:spcAft>
            </a:pPr>
            <a:r>
              <a:rPr lang="pt-BR" sz="2000" b="1" dirty="0"/>
              <a:t>Pontos principais deste Capítulo II</a:t>
            </a:r>
          </a:p>
          <a:p>
            <a:pPr marL="1257300" lvl="2" indent="-342900" algn="just">
              <a:spcAft>
                <a:spcPts val="600"/>
              </a:spcAft>
              <a:buFontTx/>
              <a:buChar char="-"/>
            </a:pPr>
            <a:r>
              <a:rPr lang="pt-BR" sz="2000" dirty="0">
                <a:cs typeface="Aparajita" pitchFamily="34" charset="0"/>
              </a:rPr>
              <a:t>Reafirma a obrigação de maximização da recuperação</a:t>
            </a:r>
          </a:p>
          <a:p>
            <a:pPr marL="1257300" lvl="2" indent="-342900" algn="just">
              <a:spcAft>
                <a:spcPts val="600"/>
              </a:spcAft>
              <a:buFontTx/>
              <a:buChar char="-"/>
            </a:pPr>
            <a:r>
              <a:rPr lang="pt-BR" sz="2000" dirty="0">
                <a:cs typeface="Aparajita" pitchFamily="34" charset="0"/>
              </a:rPr>
              <a:t>Apresentação do EJD à ANP, e do PDI à ANP, IBAMA e Autoridade Marítima</a:t>
            </a:r>
          </a:p>
          <a:p>
            <a:pPr marL="1257300" lvl="2" indent="-342900" algn="just">
              <a:spcAft>
                <a:spcPts val="600"/>
              </a:spcAft>
              <a:buFontTx/>
              <a:buChar char="-"/>
            </a:pPr>
            <a:r>
              <a:rPr lang="pt-BR" sz="2000" dirty="0">
                <a:cs typeface="Aparajita" pitchFamily="34" charset="0"/>
              </a:rPr>
              <a:t>Prazos para apresentação do PDI</a:t>
            </a:r>
          </a:p>
          <a:p>
            <a:pPr marL="1257300" lvl="2" indent="-342900" algn="just">
              <a:spcAft>
                <a:spcPts val="600"/>
              </a:spcAft>
              <a:buFontTx/>
              <a:buChar char="-"/>
            </a:pPr>
            <a:r>
              <a:rPr lang="pt-BR" sz="2000" dirty="0"/>
              <a:t>Isenções de apresentação do PDI</a:t>
            </a:r>
          </a:p>
          <a:p>
            <a:pPr marL="1257300" lvl="2" indent="-342900" algn="just">
              <a:spcAft>
                <a:spcPts val="600"/>
              </a:spcAft>
              <a:buFontTx/>
              <a:buChar char="-"/>
            </a:pPr>
            <a:r>
              <a:rPr lang="pt-BR" sz="2000" dirty="0"/>
              <a:t>Prescrição dos prazos de análise e aprovação</a:t>
            </a:r>
          </a:p>
          <a:p>
            <a:pPr marL="1257300" lvl="2" indent="-342900" algn="just">
              <a:spcAft>
                <a:spcPts val="600"/>
              </a:spcAft>
              <a:buFontTx/>
              <a:buChar char="-"/>
            </a:pPr>
            <a:r>
              <a:rPr lang="pt-BR" sz="2000" dirty="0"/>
              <a:t>Prevê a possibilidade de publicidade do PDI</a:t>
            </a:r>
          </a:p>
          <a:p>
            <a:pPr marL="1257300" lvl="2" indent="-342900" algn="just">
              <a:spcAft>
                <a:spcPts val="600"/>
              </a:spcAft>
              <a:buFontTx/>
              <a:buChar char="-"/>
            </a:pPr>
            <a:r>
              <a:rPr lang="pt-BR" sz="2000" dirty="0"/>
              <a:t>Instituição de regulamentos para conteúdo do PDI e do RDI</a:t>
            </a:r>
          </a:p>
          <a:p>
            <a:pPr marL="1257300" lvl="2" indent="-342900" algn="just">
              <a:spcAft>
                <a:spcPts val="600"/>
              </a:spcAft>
              <a:buFontTx/>
              <a:buChar char="-"/>
            </a:pPr>
            <a:endParaRPr lang="pt-BR" sz="2000" dirty="0"/>
          </a:p>
        </p:txBody>
      </p:sp>
      <p:sp>
        <p:nvSpPr>
          <p:cNvPr id="5" name="Retângulo 4"/>
          <p:cNvSpPr/>
          <p:nvPr/>
        </p:nvSpPr>
        <p:spPr>
          <a:xfrm>
            <a:off x="3131840" y="260648"/>
            <a:ext cx="56166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BR" sz="2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Minuta de Resolução</a:t>
            </a:r>
          </a:p>
          <a:p>
            <a:pPr algn="ctr">
              <a:defRPr/>
            </a:pPr>
            <a:endParaRPr lang="pt-BR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7939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95536" y="1844824"/>
            <a:ext cx="8352928" cy="4303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4763">
              <a:spcAft>
                <a:spcPts val="1000"/>
              </a:spcAft>
            </a:pPr>
            <a:r>
              <a:rPr lang="pt-BR" sz="2200" b="1" dirty="0">
                <a:cs typeface="Aparajita" pitchFamily="34" charset="0"/>
              </a:rPr>
              <a:t>Estrutura da Resolução (cont.)</a:t>
            </a:r>
            <a:endParaRPr lang="pt-BR" sz="2200" dirty="0">
              <a:cs typeface="Aparajita" pitchFamily="34" charset="0"/>
            </a:endParaRPr>
          </a:p>
          <a:p>
            <a:pPr marL="800100" lvl="1" indent="-342900" algn="just">
              <a:spcAft>
                <a:spcPts val="800"/>
              </a:spcAft>
              <a:buFont typeface="Arial" pitchFamily="34" charset="0"/>
              <a:buChar char="•"/>
            </a:pPr>
            <a:r>
              <a:rPr lang="pt-BR" sz="2000" dirty="0">
                <a:cs typeface="Aparajita" pitchFamily="34" charset="0"/>
              </a:rPr>
              <a:t>Capítulo III - Inclusão de área sob contrato na fase de produção em processo de licitação</a:t>
            </a:r>
          </a:p>
          <a:p>
            <a:pPr marL="800100" lvl="1" indent="-342900" algn="just">
              <a:spcAft>
                <a:spcPts val="800"/>
              </a:spcAft>
              <a:buFont typeface="Arial" pitchFamily="34" charset="0"/>
              <a:buChar char="•"/>
            </a:pPr>
            <a:endParaRPr lang="pt-BR" sz="2000" dirty="0">
              <a:cs typeface="Aparajita" pitchFamily="34" charset="0"/>
            </a:endParaRPr>
          </a:p>
          <a:p>
            <a:pPr lvl="2" algn="just">
              <a:spcAft>
                <a:spcPts val="600"/>
              </a:spcAft>
            </a:pPr>
            <a:r>
              <a:rPr lang="pt-BR" sz="2000" b="1" dirty="0"/>
              <a:t>Pontos principais deste Capítulo III</a:t>
            </a:r>
          </a:p>
          <a:p>
            <a:pPr marL="1257300" lvl="2" indent="-342900" algn="just">
              <a:spcAft>
                <a:spcPts val="600"/>
              </a:spcAft>
              <a:buFontTx/>
              <a:buChar char="-"/>
            </a:pPr>
            <a:r>
              <a:rPr lang="pt-BR" sz="2000" dirty="0">
                <a:cs typeface="Aparajita" pitchFamily="34" charset="0"/>
              </a:rPr>
              <a:t>Inclusão de áreas sob contrato em processo de licitação</a:t>
            </a:r>
          </a:p>
          <a:p>
            <a:pPr marL="1257300" lvl="2" indent="-342900" algn="just">
              <a:spcAft>
                <a:spcPts val="600"/>
              </a:spcAft>
              <a:buFontTx/>
              <a:buChar char="-"/>
            </a:pPr>
            <a:r>
              <a:rPr lang="pt-BR" sz="2000" dirty="0">
                <a:cs typeface="Aparajita" pitchFamily="34" charset="0"/>
              </a:rPr>
              <a:t>Transferência das operações e revisão do PDI</a:t>
            </a:r>
          </a:p>
          <a:p>
            <a:pPr marL="1257300" lvl="2" indent="-342900" algn="just">
              <a:spcAft>
                <a:spcPts val="600"/>
              </a:spcAft>
              <a:buFontTx/>
              <a:buChar char="-"/>
            </a:pPr>
            <a:r>
              <a:rPr lang="pt-BR" sz="2000" dirty="0"/>
              <a:t>Execução do PDI apresentado ante insucesso da licitação</a:t>
            </a:r>
          </a:p>
          <a:p>
            <a:pPr marL="1257300" lvl="2" indent="-342900" algn="just">
              <a:spcAft>
                <a:spcPts val="600"/>
              </a:spcAft>
              <a:buFontTx/>
              <a:buChar char="-"/>
            </a:pPr>
            <a:r>
              <a:rPr lang="pt-BR" sz="2000" dirty="0"/>
              <a:t>Definição do escopo do </a:t>
            </a:r>
            <a:r>
              <a:rPr lang="pt-BR" sz="2000" dirty="0" err="1"/>
              <a:t>descomissionamento</a:t>
            </a:r>
            <a:r>
              <a:rPr lang="pt-BR" sz="2000" dirty="0"/>
              <a:t> após licitação</a:t>
            </a:r>
          </a:p>
          <a:p>
            <a:pPr lvl="2" algn="just">
              <a:spcAft>
                <a:spcPts val="600"/>
              </a:spcAft>
            </a:pPr>
            <a:endParaRPr lang="pt-BR" sz="2000" dirty="0"/>
          </a:p>
          <a:p>
            <a:pPr lvl="2" algn="just">
              <a:spcAft>
                <a:spcPts val="600"/>
              </a:spcAft>
            </a:pPr>
            <a:r>
              <a:rPr lang="pt-BR" sz="2000" b="1" dirty="0">
                <a:cs typeface="Aparajita" pitchFamily="34" charset="0"/>
              </a:rPr>
              <a:t>Motivação do instituto e alternativas regulatórias</a:t>
            </a:r>
          </a:p>
        </p:txBody>
      </p:sp>
      <p:sp>
        <p:nvSpPr>
          <p:cNvPr id="5" name="Retângulo 4"/>
          <p:cNvSpPr/>
          <p:nvPr/>
        </p:nvSpPr>
        <p:spPr>
          <a:xfrm>
            <a:off x="3131840" y="260648"/>
            <a:ext cx="56166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BR" sz="2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Minuta de Resolução</a:t>
            </a:r>
          </a:p>
          <a:p>
            <a:pPr algn="ctr">
              <a:defRPr/>
            </a:pPr>
            <a:endParaRPr lang="pt-BR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3662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95536" y="1216392"/>
            <a:ext cx="8352928" cy="4806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4763">
              <a:spcAft>
                <a:spcPts val="1000"/>
              </a:spcAft>
            </a:pPr>
            <a:r>
              <a:rPr lang="pt-BR" sz="2200" b="1" dirty="0">
                <a:cs typeface="Aparajita" pitchFamily="34" charset="0"/>
              </a:rPr>
              <a:t>Estrutura da Resolução (cont.)</a:t>
            </a:r>
            <a:endParaRPr lang="pt-BR" sz="2000" dirty="0">
              <a:cs typeface="Aparajita" pitchFamily="34" charset="0"/>
            </a:endParaRPr>
          </a:p>
          <a:p>
            <a:pPr marL="800100" lvl="1" indent="-342900" algn="just">
              <a:spcAft>
                <a:spcPts val="800"/>
              </a:spcAft>
              <a:buFont typeface="Arial" pitchFamily="34" charset="0"/>
              <a:buChar char="•"/>
            </a:pPr>
            <a:r>
              <a:rPr lang="pt-BR" sz="2000" dirty="0">
                <a:cs typeface="Aparajita" pitchFamily="34" charset="0"/>
              </a:rPr>
              <a:t>Capítulo V - Alienação e reversão de bens, cumprimento das obrigações remanescentes da fase de exploração e devolução de área na fase de produção</a:t>
            </a:r>
          </a:p>
          <a:p>
            <a:pPr marL="1257300" lvl="2" indent="-342900" algn="just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pt-BR" dirty="0">
                <a:cs typeface="Aparajita" pitchFamily="34" charset="0"/>
              </a:rPr>
              <a:t>Seção I – Alienação de bens</a:t>
            </a:r>
          </a:p>
          <a:p>
            <a:pPr marL="1257300" lvl="2" indent="-342900" algn="just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pt-BR" dirty="0">
                <a:cs typeface="Aparajita" pitchFamily="34" charset="0"/>
              </a:rPr>
              <a:t>Seção II – Reversão de bens</a:t>
            </a:r>
          </a:p>
          <a:p>
            <a:pPr marL="1257300" lvl="2" indent="-342900" algn="just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pt-BR" dirty="0">
                <a:cs typeface="Aparajita" pitchFamily="34" charset="0"/>
              </a:rPr>
              <a:t>Seção III - Cumprimento das obrigações remanescentes da fase de exploração</a:t>
            </a:r>
          </a:p>
          <a:p>
            <a:pPr marL="1257300" lvl="2" indent="-342900" algn="just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pt-BR" dirty="0">
                <a:cs typeface="Aparajita" pitchFamily="34" charset="0"/>
              </a:rPr>
              <a:t>Seção IV - Devolução de área na fase de produção</a:t>
            </a:r>
          </a:p>
          <a:p>
            <a:pPr marL="1257300" lvl="2" indent="-342900" algn="just"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pt-BR" dirty="0">
              <a:cs typeface="Aparajita" pitchFamily="34" charset="0"/>
            </a:endParaRPr>
          </a:p>
          <a:p>
            <a:pPr lvl="2" algn="just">
              <a:spcAft>
                <a:spcPts val="600"/>
              </a:spcAft>
            </a:pPr>
            <a:r>
              <a:rPr lang="pt-BR" sz="2000" b="1" dirty="0"/>
              <a:t>Pontos principais deste Capítulo V</a:t>
            </a:r>
          </a:p>
          <a:p>
            <a:pPr marL="1257300" lvl="2" indent="-342900" algn="just">
              <a:spcAft>
                <a:spcPts val="600"/>
              </a:spcAft>
              <a:buFontTx/>
              <a:buChar char="-"/>
            </a:pPr>
            <a:r>
              <a:rPr lang="pt-BR" sz="2000" dirty="0">
                <a:cs typeface="Aparajita" pitchFamily="34" charset="0"/>
              </a:rPr>
              <a:t>A alienação de bens segue a norma vigente</a:t>
            </a:r>
          </a:p>
          <a:p>
            <a:pPr marL="1257300" lvl="2" indent="-342900" algn="just"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pt-BR" dirty="0">
              <a:cs typeface="Aparajita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3131840" y="260648"/>
            <a:ext cx="56166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BR" sz="2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Minuta de Resolução</a:t>
            </a:r>
          </a:p>
          <a:p>
            <a:pPr algn="ctr">
              <a:defRPr/>
            </a:pPr>
            <a:endParaRPr lang="pt-BR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8453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95536" y="1216392"/>
            <a:ext cx="835292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57300" lvl="2" indent="-342900" algn="just"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pt-BR" dirty="0">
              <a:cs typeface="Aparajita" pitchFamily="34" charset="0"/>
            </a:endParaRPr>
          </a:p>
          <a:p>
            <a:pPr marL="177800" indent="4763">
              <a:spcAft>
                <a:spcPts val="1000"/>
              </a:spcAft>
            </a:pPr>
            <a:r>
              <a:rPr lang="pt-BR" sz="2200" b="1" dirty="0">
                <a:cs typeface="Aparajita" pitchFamily="34" charset="0"/>
              </a:rPr>
              <a:t>Estrutura da Resolução (cont.)</a:t>
            </a:r>
            <a:endParaRPr lang="pt-BR" sz="2000" dirty="0">
              <a:cs typeface="Aparajita" pitchFamily="34" charset="0"/>
            </a:endParaRPr>
          </a:p>
          <a:p>
            <a:pPr lvl="2" algn="just">
              <a:spcAft>
                <a:spcPts val="600"/>
              </a:spcAft>
            </a:pPr>
            <a:r>
              <a:rPr lang="pt-BR" sz="2000" b="1" dirty="0"/>
              <a:t>Pontos principais deste Capítulo V (cont.)</a:t>
            </a:r>
          </a:p>
          <a:p>
            <a:pPr marL="1257300" lvl="2" indent="-342900" algn="just">
              <a:spcAft>
                <a:spcPts val="600"/>
              </a:spcAft>
              <a:buFontTx/>
              <a:buChar char="-"/>
            </a:pPr>
            <a:r>
              <a:rPr lang="pt-BR" sz="2000" dirty="0">
                <a:cs typeface="Aparajita" pitchFamily="34" charset="0"/>
              </a:rPr>
              <a:t>Fica interdita a alienação de poços para finalidades que não E&amp;P</a:t>
            </a:r>
          </a:p>
          <a:p>
            <a:pPr marL="1257300" lvl="2" indent="-342900" algn="just">
              <a:spcAft>
                <a:spcPts val="600"/>
              </a:spcAft>
              <a:buFontTx/>
              <a:buChar char="-"/>
            </a:pPr>
            <a:r>
              <a:rPr lang="pt-BR" sz="2000" dirty="0">
                <a:cs typeface="Aparajita" pitchFamily="34" charset="0"/>
              </a:rPr>
              <a:t>A alienação de instalações é objeto de instrumento comercial particular</a:t>
            </a:r>
          </a:p>
          <a:p>
            <a:pPr marL="1257300" lvl="2" indent="-342900" algn="just">
              <a:spcAft>
                <a:spcPts val="600"/>
              </a:spcAft>
              <a:buFontTx/>
              <a:buChar char="-"/>
            </a:pPr>
            <a:r>
              <a:rPr lang="pt-BR" sz="2000" dirty="0">
                <a:cs typeface="Aparajita" pitchFamily="34" charset="0"/>
              </a:rPr>
              <a:t>A reversão de bens ocorrerá na aprovação do PDI e colocação do campo em licitação</a:t>
            </a:r>
          </a:p>
          <a:p>
            <a:pPr marL="1257300" lvl="2" indent="-342900" algn="just">
              <a:spcAft>
                <a:spcPts val="600"/>
              </a:spcAft>
              <a:buFontTx/>
              <a:buChar char="-"/>
            </a:pPr>
            <a:r>
              <a:rPr lang="pt-BR" sz="2000" dirty="0">
                <a:cs typeface="Aparajita" pitchFamily="34" charset="0"/>
              </a:rPr>
              <a:t>O insucesso da licitação tornará sem efeito a reversão</a:t>
            </a:r>
          </a:p>
          <a:p>
            <a:pPr marL="1257300" lvl="2" indent="-342900" algn="just">
              <a:spcAft>
                <a:spcPts val="600"/>
              </a:spcAft>
              <a:buFontTx/>
              <a:buChar char="-"/>
            </a:pPr>
            <a:r>
              <a:rPr lang="pt-BR" sz="2000" dirty="0">
                <a:cs typeface="Aparajita" pitchFamily="34" charset="0"/>
              </a:rPr>
              <a:t>As unidades flutuantes não serão objeto de reversão</a:t>
            </a:r>
          </a:p>
          <a:p>
            <a:pPr marL="1257300" lvl="2" indent="-342900" algn="just">
              <a:spcAft>
                <a:spcPts val="600"/>
              </a:spcAft>
              <a:buFontTx/>
              <a:buChar char="-"/>
            </a:pPr>
            <a:r>
              <a:rPr lang="pt-BR" sz="2000" dirty="0">
                <a:cs typeface="Aparajita" pitchFamily="34" charset="0"/>
              </a:rPr>
              <a:t>O </a:t>
            </a:r>
            <a:r>
              <a:rPr lang="pt-BR" sz="2000" dirty="0" err="1">
                <a:cs typeface="Aparajita" pitchFamily="34" charset="0"/>
              </a:rPr>
              <a:t>descomissionamento</a:t>
            </a:r>
            <a:r>
              <a:rPr lang="pt-BR" sz="2000" dirty="0">
                <a:cs typeface="Aparajita" pitchFamily="34" charset="0"/>
              </a:rPr>
              <a:t> dos bens revertidos por ele assumidos passará a ser obrigação do novo contratado</a:t>
            </a:r>
            <a:endParaRPr lang="pt-BR" sz="2000" dirty="0"/>
          </a:p>
          <a:p>
            <a:pPr marL="1257300" lvl="2" indent="-342900" algn="just"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pt-BR" dirty="0">
              <a:cs typeface="Aparajita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3131840" y="260648"/>
            <a:ext cx="56166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BR" sz="2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Minuta de Resolução</a:t>
            </a:r>
          </a:p>
          <a:p>
            <a:pPr algn="ctr">
              <a:defRPr/>
            </a:pPr>
            <a:endParaRPr lang="pt-BR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8391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95536" y="1216392"/>
            <a:ext cx="8352928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4763">
              <a:spcAft>
                <a:spcPts val="1000"/>
              </a:spcAft>
            </a:pPr>
            <a:r>
              <a:rPr lang="pt-BR" sz="2200" b="1" dirty="0">
                <a:cs typeface="Aparajita" pitchFamily="34" charset="0"/>
              </a:rPr>
              <a:t>Estrutura da Resolução (cont.)</a:t>
            </a:r>
            <a:endParaRPr lang="pt-BR" sz="2000" dirty="0">
              <a:cs typeface="Aparajita" pitchFamily="34" charset="0"/>
            </a:endParaRPr>
          </a:p>
          <a:p>
            <a:pPr lvl="2" algn="just">
              <a:spcAft>
                <a:spcPts val="600"/>
              </a:spcAft>
            </a:pPr>
            <a:r>
              <a:rPr lang="pt-BR" sz="2000" b="1" dirty="0"/>
              <a:t>Pontos principais deste Capítulo V (cont.)</a:t>
            </a:r>
          </a:p>
          <a:p>
            <a:pPr marL="1257300" lvl="2" indent="-342900" algn="just">
              <a:spcAft>
                <a:spcPts val="600"/>
              </a:spcAft>
              <a:buFontTx/>
              <a:buChar char="-"/>
            </a:pPr>
            <a:r>
              <a:rPr lang="pt-BR" sz="2000" dirty="0">
                <a:cs typeface="Aparajita" pitchFamily="34" charset="0"/>
              </a:rPr>
              <a:t>O cumprimento das obrigações remanescentes da fase de exploração segue a norma vigente</a:t>
            </a:r>
          </a:p>
          <a:p>
            <a:pPr marL="1257300" lvl="2" indent="-342900" algn="just">
              <a:spcAft>
                <a:spcPts val="600"/>
              </a:spcAft>
              <a:buFontTx/>
              <a:buChar char="-"/>
            </a:pPr>
            <a:r>
              <a:rPr lang="pt-BR" sz="2000" dirty="0">
                <a:cs typeface="Aparajita" pitchFamily="34" charset="0"/>
              </a:rPr>
              <a:t>Eventual monitoramento posterior poderá ser objeto de termo de compromisso</a:t>
            </a:r>
          </a:p>
          <a:p>
            <a:pPr marL="1257300" lvl="2" indent="-342900" algn="just">
              <a:spcAft>
                <a:spcPts val="600"/>
              </a:spcAft>
              <a:buFontTx/>
              <a:buChar char="-"/>
            </a:pPr>
            <a:r>
              <a:rPr lang="pt-BR" sz="2000" dirty="0">
                <a:cs typeface="Aparajita" pitchFamily="34" charset="0"/>
              </a:rPr>
              <a:t>Na fase de produção a devolução da área é assinalada por termo de resilição contratual</a:t>
            </a:r>
          </a:p>
          <a:p>
            <a:pPr marL="1257300" lvl="2" indent="-342900" algn="just">
              <a:spcAft>
                <a:spcPts val="600"/>
              </a:spcAft>
              <a:buFontTx/>
              <a:buChar char="-"/>
            </a:pPr>
            <a:endParaRPr lang="pt-BR" sz="2000" dirty="0">
              <a:cs typeface="Aparajita" pitchFamily="34" charset="0"/>
            </a:endParaRPr>
          </a:p>
          <a:p>
            <a:pPr marL="342900" indent="-34290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2000" dirty="0">
                <a:cs typeface="Aparajita" pitchFamily="34" charset="0"/>
              </a:rPr>
              <a:t>Capítulo VI - Disposições finais e transitórias</a:t>
            </a:r>
          </a:p>
          <a:p>
            <a:pPr lvl="2" algn="just">
              <a:spcAft>
                <a:spcPts val="600"/>
              </a:spcAft>
            </a:pPr>
            <a:r>
              <a:rPr lang="pt-BR" sz="2000" b="1" dirty="0"/>
              <a:t>Pontos principais deste Capítulo VI</a:t>
            </a:r>
          </a:p>
          <a:p>
            <a:pPr marL="1257300" lvl="2" indent="-342900" algn="just">
              <a:spcAft>
                <a:spcPts val="600"/>
              </a:spcAft>
              <a:buFont typeface="Calibri" panose="020F0502020204030204" pitchFamily="34" charset="0"/>
              <a:buChar char="₋"/>
            </a:pPr>
            <a:r>
              <a:rPr lang="pt-BR" sz="2000" dirty="0">
                <a:cs typeface="Aparajita" pitchFamily="34" charset="0"/>
              </a:rPr>
              <a:t>Manutenção de informações cadastrais das instalações</a:t>
            </a:r>
          </a:p>
          <a:p>
            <a:pPr marL="1257300" lvl="2" indent="-342900" algn="just">
              <a:spcAft>
                <a:spcPts val="600"/>
              </a:spcAft>
              <a:buFont typeface="Calibri" panose="020F0502020204030204" pitchFamily="34" charset="0"/>
              <a:buChar char="₋"/>
            </a:pPr>
            <a:r>
              <a:rPr lang="pt-BR" sz="2000" dirty="0">
                <a:cs typeface="Aparajita" pitchFamily="34" charset="0"/>
              </a:rPr>
              <a:t>EJD e PDI de instalações em vias de </a:t>
            </a:r>
            <a:r>
              <a:rPr lang="pt-BR" sz="2000" dirty="0" err="1">
                <a:cs typeface="Aparajita" pitchFamily="34" charset="0"/>
              </a:rPr>
              <a:t>descomissionamento</a:t>
            </a:r>
            <a:r>
              <a:rPr lang="pt-BR" sz="2000" dirty="0">
                <a:cs typeface="Aparajita" pitchFamily="34" charset="0"/>
              </a:rPr>
              <a:t> devem ser apresentados em 90 dias após publicação da norma</a:t>
            </a:r>
          </a:p>
        </p:txBody>
      </p:sp>
      <p:sp>
        <p:nvSpPr>
          <p:cNvPr id="5" name="Retângulo 4"/>
          <p:cNvSpPr/>
          <p:nvPr/>
        </p:nvSpPr>
        <p:spPr>
          <a:xfrm>
            <a:off x="3131840" y="260648"/>
            <a:ext cx="56166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BR" sz="2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Minuta de Resolução</a:t>
            </a:r>
          </a:p>
          <a:p>
            <a:pPr algn="ctr">
              <a:defRPr/>
            </a:pPr>
            <a:endParaRPr lang="pt-BR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0328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95536" y="1700808"/>
            <a:ext cx="8352928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4763">
              <a:spcAft>
                <a:spcPts val="1000"/>
              </a:spcAft>
            </a:pPr>
            <a:r>
              <a:rPr lang="pt-BR" sz="2200" b="1" dirty="0">
                <a:cs typeface="Aparajita" pitchFamily="34" charset="0"/>
              </a:rPr>
              <a:t>Estrutura da Resolução (cont.)</a:t>
            </a:r>
            <a:endParaRPr lang="pt-BR" sz="2200" dirty="0">
              <a:cs typeface="Aparajita" pitchFamily="34" charset="0"/>
            </a:endParaRPr>
          </a:p>
          <a:p>
            <a:pPr marL="800100" lvl="1" indent="-342900" algn="just">
              <a:spcAft>
                <a:spcPts val="800"/>
              </a:spcAft>
              <a:buFont typeface="Arial" pitchFamily="34" charset="0"/>
              <a:buChar char="•"/>
            </a:pPr>
            <a:r>
              <a:rPr lang="pt-BR" sz="2000" dirty="0">
                <a:cs typeface="Aparajita" pitchFamily="34" charset="0"/>
              </a:rPr>
              <a:t>Anexo I - R</a:t>
            </a:r>
            <a:r>
              <a:rPr lang="pt-BR" sz="2000" dirty="0"/>
              <a:t>egulamento técnico de </a:t>
            </a:r>
            <a:r>
              <a:rPr lang="pt-BR" sz="2000" dirty="0" err="1"/>
              <a:t>descomissionamento</a:t>
            </a:r>
            <a:r>
              <a:rPr lang="pt-BR" sz="2000" dirty="0"/>
              <a:t> de instalações de exploração e de produção</a:t>
            </a:r>
          </a:p>
          <a:p>
            <a:pPr marL="800100" lvl="1" indent="-342900" algn="just">
              <a:spcAft>
                <a:spcPts val="800"/>
              </a:spcAft>
              <a:buFont typeface="Arial" pitchFamily="34" charset="0"/>
              <a:buChar char="•"/>
            </a:pPr>
            <a:r>
              <a:rPr lang="pt-BR" sz="2000" dirty="0">
                <a:cs typeface="Aparajita" pitchFamily="34" charset="0"/>
              </a:rPr>
              <a:t>Anexo II - </a:t>
            </a:r>
            <a:r>
              <a:rPr lang="pt-BR" sz="2000" dirty="0"/>
              <a:t>Roteiro para a elaboração de estudo de justificativas para o </a:t>
            </a:r>
            <a:r>
              <a:rPr lang="pt-BR" sz="2000" dirty="0" err="1"/>
              <a:t>descomissionamento</a:t>
            </a:r>
            <a:endParaRPr lang="pt-BR" sz="2000" dirty="0"/>
          </a:p>
          <a:p>
            <a:pPr marL="800100" lvl="1" indent="-342900" algn="just">
              <a:spcAft>
                <a:spcPts val="800"/>
              </a:spcAft>
              <a:buFont typeface="Arial" pitchFamily="34" charset="0"/>
              <a:buChar char="•"/>
            </a:pPr>
            <a:r>
              <a:rPr lang="pt-BR" sz="2000" dirty="0"/>
              <a:t>Anexo III - Modelo do programa de </a:t>
            </a:r>
            <a:r>
              <a:rPr lang="pt-BR" sz="2000" dirty="0" err="1"/>
              <a:t>descomissionamento</a:t>
            </a:r>
            <a:r>
              <a:rPr lang="pt-BR" sz="2000" dirty="0"/>
              <a:t> de instalações marítimas</a:t>
            </a:r>
          </a:p>
          <a:p>
            <a:pPr marL="800100" lvl="1" indent="-342900" algn="just">
              <a:spcAft>
                <a:spcPts val="800"/>
              </a:spcAft>
              <a:buFont typeface="Arial" pitchFamily="34" charset="0"/>
              <a:buChar char="•"/>
            </a:pPr>
            <a:r>
              <a:rPr lang="pt-BR" sz="2000" dirty="0"/>
              <a:t>Anexo IV - Modelo do programa de </a:t>
            </a:r>
            <a:r>
              <a:rPr lang="pt-BR" sz="2000" dirty="0" err="1"/>
              <a:t>descomissionamento</a:t>
            </a:r>
            <a:r>
              <a:rPr lang="pt-BR" sz="2000" dirty="0"/>
              <a:t> de instalações terrestres</a:t>
            </a:r>
          </a:p>
          <a:p>
            <a:pPr marL="800100" lvl="1" indent="-342900" algn="just">
              <a:spcAft>
                <a:spcPts val="800"/>
              </a:spcAft>
              <a:buFont typeface="Arial" pitchFamily="34" charset="0"/>
              <a:buChar char="•"/>
            </a:pPr>
            <a:r>
              <a:rPr lang="pt-BR" sz="2000" dirty="0"/>
              <a:t>Anexo V - Modelo do relatório de </a:t>
            </a:r>
            <a:r>
              <a:rPr lang="pt-BR" sz="2000" dirty="0" err="1"/>
              <a:t>descomissionamento</a:t>
            </a:r>
            <a:r>
              <a:rPr lang="pt-BR" sz="2000" dirty="0"/>
              <a:t> de instalações</a:t>
            </a:r>
          </a:p>
        </p:txBody>
      </p:sp>
      <p:sp>
        <p:nvSpPr>
          <p:cNvPr id="5" name="Retângulo 4"/>
          <p:cNvSpPr/>
          <p:nvPr/>
        </p:nvSpPr>
        <p:spPr>
          <a:xfrm>
            <a:off x="3131840" y="260648"/>
            <a:ext cx="56166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BR" sz="2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Minuta de Resolução</a:t>
            </a:r>
          </a:p>
          <a:p>
            <a:pPr algn="ctr">
              <a:defRPr/>
            </a:pPr>
            <a:endParaRPr lang="pt-BR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3331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2"/>
          <p:cNvSpPr txBox="1">
            <a:spLocks noChangeArrowheads="1"/>
          </p:cNvSpPr>
          <p:nvPr/>
        </p:nvSpPr>
        <p:spPr bwMode="auto">
          <a:xfrm>
            <a:off x="4648200" y="533400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>
                <a:solidFill>
                  <a:srgbClr val="008000"/>
                </a:solidFill>
              </a:rPr>
              <a:t>    </a:t>
            </a:r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1447800" y="2514600"/>
            <a:ext cx="7696200" cy="2819400"/>
          </a:xfrm>
          <a:prstGeom prst="rect">
            <a:avLst/>
          </a:prstGeom>
          <a:solidFill>
            <a:srgbClr val="3399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-692150" y="-938213"/>
          <a:ext cx="3717925" cy="62992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1" name="Flash Document" r:id="rId3" imgW="3705840" imgH="6276960" progId="">
                  <p:embed/>
                </p:oleObj>
              </mc:Choice>
              <mc:Fallback>
                <p:oleObj name="Flash Document" r:id="rId3" imgW="3705840" imgH="6276960" progId="">
                  <p:embed/>
                  <p:pic>
                    <p:nvPicPr>
                      <p:cNvPr id="0" name="Picture 1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692150" y="-938213"/>
                        <a:ext cx="3717925" cy="62992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3263776" y="3124125"/>
            <a:ext cx="5700712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t-BR" sz="2800" b="1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  <a:p>
            <a:pPr algn="ctr"/>
            <a:r>
              <a:rPr lang="pt-BR" sz="2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j-lt"/>
                <a:cs typeface="Aparajita" pitchFamily="34" charset="0"/>
              </a:rPr>
              <a:t>Resultado da</a:t>
            </a:r>
            <a:br>
              <a:rPr lang="pt-BR" sz="2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j-lt"/>
                <a:cs typeface="Aparajita" pitchFamily="34" charset="0"/>
              </a:rPr>
            </a:br>
            <a:r>
              <a:rPr lang="pt-BR" sz="2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j-lt"/>
                <a:cs typeface="Aparajita" pitchFamily="34" charset="0"/>
              </a:rPr>
              <a:t> Consulta Pública  nº 24/2019</a:t>
            </a:r>
          </a:p>
          <a:p>
            <a:pPr algn="ctr"/>
            <a:endParaRPr lang="pt-BR" sz="2800" b="1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2"/>
          <p:cNvSpPr txBox="1">
            <a:spLocks noChangeArrowheads="1"/>
          </p:cNvSpPr>
          <p:nvPr/>
        </p:nvSpPr>
        <p:spPr bwMode="auto">
          <a:xfrm>
            <a:off x="4648200" y="533400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>
                <a:solidFill>
                  <a:srgbClr val="008000"/>
                </a:solidFill>
              </a:rPr>
              <a:t>    </a:t>
            </a:r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1447800" y="2514600"/>
            <a:ext cx="7696200" cy="2819400"/>
          </a:xfrm>
          <a:prstGeom prst="rect">
            <a:avLst/>
          </a:prstGeom>
          <a:solidFill>
            <a:srgbClr val="3399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-692150" y="-938213"/>
          <a:ext cx="3717925" cy="62992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0" name="Flash Document" r:id="rId3" imgW="3705840" imgH="6276960" progId="">
                  <p:embed/>
                </p:oleObj>
              </mc:Choice>
              <mc:Fallback>
                <p:oleObj name="Flash Document" r:id="rId3" imgW="3705840" imgH="6276960" progId="">
                  <p:embed/>
                  <p:pic>
                    <p:nvPicPr>
                      <p:cNvPr id="0" name="Picture 1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692150" y="-938213"/>
                        <a:ext cx="3717925" cy="62992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3275856" y="3212976"/>
            <a:ext cx="57007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j-lt"/>
                <a:cs typeface="Aparajita" pitchFamily="34" charset="0"/>
              </a:rPr>
              <a:t>Motivação e aspectos gerais da regulamentação em curso de aprovação</a:t>
            </a:r>
            <a:endParaRPr lang="pt-BR" sz="2400" b="1" dirty="0">
              <a:solidFill>
                <a:schemeClr val="bg1"/>
              </a:solidFill>
              <a:latin typeface="+mj-lt"/>
              <a:cs typeface="Aparajita" pitchFamily="34" charset="0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4257526" y="188640"/>
            <a:ext cx="47069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pt-BR" sz="2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j-lt"/>
                <a:cs typeface="Aparajita" pitchFamily="34" charset="0"/>
              </a:rPr>
              <a:t>CONSULTA PÚBLICA</a:t>
            </a:r>
          </a:p>
        </p:txBody>
      </p:sp>
      <p:sp>
        <p:nvSpPr>
          <p:cNvPr id="5123" name="CaixaDeTexto 6"/>
          <p:cNvSpPr txBox="1">
            <a:spLocks noChangeArrowheads="1"/>
          </p:cNvSpPr>
          <p:nvPr/>
        </p:nvSpPr>
        <p:spPr bwMode="auto">
          <a:xfrm>
            <a:off x="179512" y="1052736"/>
            <a:ext cx="8784976" cy="5512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0000" algn="just">
              <a:spcBef>
                <a:spcPts val="600"/>
              </a:spcBef>
              <a:spcAft>
                <a:spcPts val="600"/>
              </a:spcAft>
            </a:pPr>
            <a:r>
              <a:rPr lang="pt-BR" sz="2200" b="1" dirty="0">
                <a:latin typeface="+mj-lt"/>
                <a:cs typeface="Aparajita" pitchFamily="34" charset="0"/>
              </a:rPr>
              <a:t>14 Manifestantes</a:t>
            </a:r>
          </a:p>
          <a:p>
            <a:pPr marL="622800" lvl="1" indent="-285750" algn="just">
              <a:lnSpc>
                <a:spcPts val="3000"/>
              </a:lnSpc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pt-BR" dirty="0">
                <a:cs typeface="Aparajita" pitchFamily="34" charset="0"/>
              </a:rPr>
              <a:t>Instituto Brasileiro do Meio Ambiente e do Recursos Naturais Renováveis (IBAMA)</a:t>
            </a:r>
          </a:p>
          <a:p>
            <a:pPr marL="622800" lvl="1" indent="-285750" algn="just">
              <a:lnSpc>
                <a:spcPts val="3000"/>
              </a:lnSpc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pt-BR" dirty="0">
                <a:cs typeface="Aparajita" pitchFamily="34" charset="0"/>
              </a:rPr>
              <a:t>Instituto Brasileiro do Petróleo, Gás Natural e Biocombustíveis (IBP)</a:t>
            </a:r>
          </a:p>
          <a:p>
            <a:pPr marL="622800" lvl="1" indent="-285750" algn="just">
              <a:lnSpc>
                <a:spcPts val="3000"/>
              </a:lnSpc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pt-BR" dirty="0">
                <a:cs typeface="Aparajita" pitchFamily="34" charset="0"/>
              </a:rPr>
              <a:t>Petróleo Brasileiro S. A. (Petrobras)</a:t>
            </a:r>
          </a:p>
          <a:p>
            <a:pPr marL="622800" lvl="1" indent="-285750" algn="just">
              <a:lnSpc>
                <a:spcPts val="3000"/>
              </a:lnSpc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pt-BR" dirty="0">
                <a:cs typeface="Aparajita" pitchFamily="34" charset="0"/>
              </a:rPr>
              <a:t>ExxonMobil Exploração Brasil Ltda.</a:t>
            </a:r>
          </a:p>
          <a:p>
            <a:pPr marL="622800" lvl="1" indent="-285750" algn="just">
              <a:lnSpc>
                <a:spcPts val="3000"/>
              </a:lnSpc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pt-BR" dirty="0">
                <a:cs typeface="Aparajita" pitchFamily="34" charset="0"/>
              </a:rPr>
              <a:t>Shell Brasil Petróleo Ltda.</a:t>
            </a:r>
          </a:p>
          <a:p>
            <a:pPr marL="622800" lvl="1" indent="-285750" algn="just">
              <a:lnSpc>
                <a:spcPts val="3000"/>
              </a:lnSpc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pt-BR" dirty="0">
                <a:cs typeface="Aparajita" pitchFamily="34" charset="0"/>
              </a:rPr>
              <a:t>Schmidt, </a:t>
            </a:r>
            <a:r>
              <a:rPr lang="pt-BR" dirty="0" err="1">
                <a:cs typeface="Aparajita" pitchFamily="34" charset="0"/>
              </a:rPr>
              <a:t>Valois</a:t>
            </a:r>
            <a:r>
              <a:rPr lang="pt-BR" dirty="0">
                <a:cs typeface="Aparajita" pitchFamily="34" charset="0"/>
              </a:rPr>
              <a:t>, Miranda Ferreira, </a:t>
            </a:r>
            <a:r>
              <a:rPr lang="pt-BR" dirty="0" err="1">
                <a:cs typeface="Aparajita" pitchFamily="34" charset="0"/>
              </a:rPr>
              <a:t>Agel</a:t>
            </a:r>
            <a:r>
              <a:rPr lang="pt-BR" dirty="0">
                <a:cs typeface="Aparajita" pitchFamily="34" charset="0"/>
              </a:rPr>
              <a:t> Advogados Advogados</a:t>
            </a:r>
          </a:p>
          <a:p>
            <a:pPr marL="622800" lvl="1" indent="-285750" algn="just">
              <a:lnSpc>
                <a:spcPts val="3000"/>
              </a:lnSpc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pt-BR" dirty="0" err="1">
                <a:cs typeface="Aparajita" pitchFamily="34" charset="0"/>
              </a:rPr>
              <a:t>Trench</a:t>
            </a:r>
            <a:r>
              <a:rPr lang="pt-BR" dirty="0">
                <a:cs typeface="Aparajita" pitchFamily="34" charset="0"/>
              </a:rPr>
              <a:t>, Rossi, Watanabe Advogados</a:t>
            </a:r>
          </a:p>
          <a:p>
            <a:pPr marL="622800" lvl="1" indent="-285750" algn="just">
              <a:lnSpc>
                <a:spcPts val="3000"/>
              </a:lnSpc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pt-BR" dirty="0">
                <a:cs typeface="Aparajita" pitchFamily="34" charset="0"/>
              </a:rPr>
              <a:t>Premier </a:t>
            </a:r>
            <a:r>
              <a:rPr lang="pt-BR" dirty="0" err="1">
                <a:cs typeface="Aparajita" pitchFamily="34" charset="0"/>
              </a:rPr>
              <a:t>Oil</a:t>
            </a:r>
            <a:r>
              <a:rPr lang="pt-BR" dirty="0">
                <a:cs typeface="Aparajita" pitchFamily="34" charset="0"/>
              </a:rPr>
              <a:t> do Brasil Petróleo e Gás Ltda.</a:t>
            </a:r>
          </a:p>
          <a:p>
            <a:pPr marL="622800" lvl="1" indent="-285750" algn="just">
              <a:lnSpc>
                <a:spcPts val="3000"/>
              </a:lnSpc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pt-BR" dirty="0" err="1">
                <a:cs typeface="Aparajita" pitchFamily="34" charset="0"/>
              </a:rPr>
              <a:t>Ramboll</a:t>
            </a:r>
            <a:r>
              <a:rPr lang="pt-BR" dirty="0">
                <a:cs typeface="Aparajita" pitchFamily="34" charset="0"/>
              </a:rPr>
              <a:t> Brasil Engenharia e Consultoria Ambiental Ltda./BMA Advogados</a:t>
            </a:r>
          </a:p>
          <a:p>
            <a:pPr marL="622800" lvl="1" indent="-285750" algn="just">
              <a:lnSpc>
                <a:spcPts val="3000"/>
              </a:lnSpc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pt-BR" dirty="0" err="1">
                <a:cs typeface="Aparajita" pitchFamily="34" charset="0"/>
              </a:rPr>
              <a:t>PetroReconcavo</a:t>
            </a:r>
            <a:r>
              <a:rPr lang="pt-BR" dirty="0">
                <a:cs typeface="Aparajita" pitchFamily="34" charset="0"/>
              </a:rPr>
              <a:t> S. A.</a:t>
            </a:r>
          </a:p>
          <a:p>
            <a:pPr marL="622800" lvl="1" indent="-285750" algn="just">
              <a:lnSpc>
                <a:spcPts val="3000"/>
              </a:lnSpc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pt-BR" dirty="0">
                <a:cs typeface="Aparajita" pitchFamily="34" charset="0"/>
              </a:rPr>
              <a:t>Destri Consulting</a:t>
            </a:r>
          </a:p>
          <a:p>
            <a:pPr marL="622800" lvl="1" indent="-285750" algn="just">
              <a:lnSpc>
                <a:spcPts val="3000"/>
              </a:lnSpc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pt-BR" dirty="0">
                <a:latin typeface="+mj-lt"/>
                <a:cs typeface="Aparajita" pitchFamily="34" charset="0"/>
              </a:rPr>
              <a:t>Pessoas físicas (3)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555776" y="188640"/>
            <a:ext cx="64087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pt-BR" sz="2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j-lt"/>
                <a:cs typeface="Aparajita" pitchFamily="34" charset="0"/>
              </a:rPr>
              <a:t>ANÁLISE PRELIMINAR DA CONSULTA PÚBLICA</a:t>
            </a:r>
          </a:p>
        </p:txBody>
      </p:sp>
      <p:sp>
        <p:nvSpPr>
          <p:cNvPr id="5123" name="CaixaDeTexto 6"/>
          <p:cNvSpPr txBox="1">
            <a:spLocks noChangeArrowheads="1"/>
          </p:cNvSpPr>
          <p:nvPr/>
        </p:nvSpPr>
        <p:spPr bwMode="auto">
          <a:xfrm>
            <a:off x="395537" y="1484784"/>
            <a:ext cx="8136904" cy="4508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0000" algn="just">
              <a:spcBef>
                <a:spcPts val="600"/>
              </a:spcBef>
              <a:spcAft>
                <a:spcPts val="600"/>
              </a:spcAft>
            </a:pPr>
            <a:r>
              <a:rPr lang="pt-BR" sz="2200" b="1" dirty="0">
                <a:latin typeface="+mj-lt"/>
                <a:cs typeface="Aparajita" pitchFamily="34" charset="0"/>
              </a:rPr>
              <a:t>342 sugestões e comentários</a:t>
            </a:r>
          </a:p>
          <a:p>
            <a:pPr marL="355600" lvl="2" algn="just"/>
            <a:endParaRPr lang="pt-BR" sz="2000" dirty="0">
              <a:latin typeface="+mj-lt"/>
              <a:cs typeface="Aparajita" pitchFamily="34" charset="0"/>
            </a:endParaRPr>
          </a:p>
          <a:p>
            <a:pPr marL="1080000" lvl="2" indent="-342900" algn="just">
              <a:buFont typeface="Wingdings" panose="05000000000000000000" pitchFamily="2" charset="2"/>
              <a:buChar char="Ø"/>
            </a:pPr>
            <a:r>
              <a:rPr lang="pt-BR" sz="2000" dirty="0">
                <a:latin typeface="+mj-lt"/>
                <a:cs typeface="Aparajita" pitchFamily="34" charset="0"/>
              </a:rPr>
              <a:t>Em análise preliminar foram acatadas ou parcialmente acatadas 155 contribuições.</a:t>
            </a:r>
          </a:p>
          <a:p>
            <a:pPr marL="1080000" lvl="2" indent="-342900" algn="just">
              <a:buFont typeface="Wingdings" panose="05000000000000000000" pitchFamily="2" charset="2"/>
              <a:buChar char="Ø"/>
            </a:pPr>
            <a:endParaRPr lang="pt-BR" sz="2000" dirty="0">
              <a:latin typeface="+mj-lt"/>
              <a:cs typeface="Aparajita" pitchFamily="34" charset="0"/>
            </a:endParaRPr>
          </a:p>
          <a:p>
            <a:pPr marL="1080000" lvl="2" indent="-342900" algn="just">
              <a:buFont typeface="Wingdings" panose="05000000000000000000" pitchFamily="2" charset="2"/>
              <a:buChar char="Ø"/>
            </a:pPr>
            <a:r>
              <a:rPr lang="pt-BR" sz="2000" dirty="0">
                <a:latin typeface="+mj-lt"/>
                <a:cs typeface="Aparajita" pitchFamily="34" charset="0"/>
              </a:rPr>
              <a:t>Entre as contribuições, 57 do IBAMA.</a:t>
            </a:r>
          </a:p>
          <a:p>
            <a:pPr marL="1080000" lvl="2" indent="-342900" algn="just">
              <a:buFont typeface="Wingdings" panose="05000000000000000000" pitchFamily="2" charset="2"/>
              <a:buChar char="Ø"/>
            </a:pPr>
            <a:endParaRPr lang="pt-BR" sz="2000" dirty="0">
              <a:latin typeface="+mj-lt"/>
              <a:cs typeface="Aparajita" pitchFamily="34" charset="0"/>
            </a:endParaRPr>
          </a:p>
          <a:p>
            <a:pPr marL="1080000" lvl="2" indent="-342900" algn="just">
              <a:buFont typeface="Wingdings" panose="05000000000000000000" pitchFamily="2" charset="2"/>
              <a:buChar char="Ø"/>
            </a:pPr>
            <a:r>
              <a:rPr lang="pt-BR" sz="2000" dirty="0">
                <a:latin typeface="+mj-lt"/>
                <a:cs typeface="Aparajita" pitchFamily="34" charset="0"/>
              </a:rPr>
              <a:t>Após a devida análise, os manifestantes receberão resposta da ANP.</a:t>
            </a:r>
          </a:p>
          <a:p>
            <a:pPr marL="1080000" lvl="2" indent="-342900" algn="just">
              <a:buFont typeface="Wingdings" panose="05000000000000000000" pitchFamily="2" charset="2"/>
              <a:buChar char="Ø"/>
            </a:pPr>
            <a:endParaRPr lang="pt-BR" sz="2000" dirty="0">
              <a:latin typeface="+mj-lt"/>
              <a:cs typeface="Aparajita" pitchFamily="34" charset="0"/>
            </a:endParaRPr>
          </a:p>
          <a:p>
            <a:pPr marL="1080000" lvl="2" indent="-342900" algn="just">
              <a:buFont typeface="Wingdings" panose="05000000000000000000" pitchFamily="2" charset="2"/>
              <a:buChar char="Ø"/>
            </a:pPr>
            <a:r>
              <a:rPr lang="pt-BR" sz="2000" dirty="0">
                <a:latin typeface="+mj-lt"/>
                <a:cs typeface="Aparajita" pitchFamily="34" charset="0"/>
              </a:rPr>
              <a:t>A minuta poderá sofrer alterações.</a:t>
            </a:r>
          </a:p>
          <a:p>
            <a:pPr marL="1080000" lvl="2" indent="-342900" algn="just">
              <a:buFont typeface="Wingdings" panose="05000000000000000000" pitchFamily="2" charset="2"/>
              <a:buChar char="Ø"/>
            </a:pPr>
            <a:endParaRPr lang="pt-BR" sz="2000" dirty="0">
              <a:latin typeface="+mj-lt"/>
              <a:cs typeface="Aparajita" pitchFamily="34" charset="0"/>
            </a:endParaRPr>
          </a:p>
          <a:p>
            <a:pPr marL="1080000" lvl="2" indent="-342900" algn="just">
              <a:buFont typeface="Wingdings" panose="05000000000000000000" pitchFamily="2" charset="2"/>
              <a:buChar char="Ø"/>
            </a:pPr>
            <a:r>
              <a:rPr lang="pt-BR" sz="2000" dirty="0">
                <a:latin typeface="+mj-lt"/>
                <a:cs typeface="Aparajita" pitchFamily="34" charset="0"/>
              </a:rPr>
              <a:t>O novo texto será ainda apreciado pela Procuradoria e pela Diretoria da ANP. </a:t>
            </a:r>
          </a:p>
        </p:txBody>
      </p:sp>
    </p:spTree>
    <p:extLst>
      <p:ext uri="{BB962C8B-B14F-4D97-AF65-F5344CB8AC3E}">
        <p14:creationId xmlns:p14="http://schemas.microsoft.com/office/powerpoint/2010/main" val="29659429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699792" y="188640"/>
            <a:ext cx="62646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pt-BR" sz="2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j-lt"/>
                <a:cs typeface="Aparajita" pitchFamily="34" charset="0"/>
              </a:rPr>
              <a:t>ANÁLISE PRELIMINAR DA CONSULTA PÚBLICA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A0F1CDB1-3202-4CD4-A010-4D74B47C2F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556792"/>
            <a:ext cx="8354591" cy="4382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0580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824439C7-FBE0-46C4-B64E-F4470CC49E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3666915"/>
              </p:ext>
            </p:extLst>
          </p:nvPr>
        </p:nvGraphicFramePr>
        <p:xfrm>
          <a:off x="683568" y="1052736"/>
          <a:ext cx="770485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73034F89-9C2D-414F-8719-7E6B18CB1194}"/>
              </a:ext>
            </a:extLst>
          </p:cNvPr>
          <p:cNvSpPr txBox="1"/>
          <p:nvPr/>
        </p:nvSpPr>
        <p:spPr>
          <a:xfrm>
            <a:off x="2699792" y="188640"/>
            <a:ext cx="62646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pt-BR" sz="2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j-lt"/>
                <a:cs typeface="Aparajita" pitchFamily="34" charset="0"/>
              </a:rPr>
              <a:t>ANÁLISE PRELIMINAR DA CONSULTA PÚBLICA</a:t>
            </a:r>
          </a:p>
        </p:txBody>
      </p:sp>
    </p:spTree>
    <p:extLst>
      <p:ext uri="{BB962C8B-B14F-4D97-AF65-F5344CB8AC3E}">
        <p14:creationId xmlns:p14="http://schemas.microsoft.com/office/powerpoint/2010/main" val="26720502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aixaDeTexto 6"/>
          <p:cNvSpPr txBox="1">
            <a:spLocks noChangeArrowheads="1"/>
          </p:cNvSpPr>
          <p:nvPr/>
        </p:nvSpPr>
        <p:spPr bwMode="auto">
          <a:xfrm>
            <a:off x="395537" y="1484784"/>
            <a:ext cx="8136904" cy="463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0000" algn="just">
              <a:spcBef>
                <a:spcPts val="600"/>
              </a:spcBef>
              <a:spcAft>
                <a:spcPts val="600"/>
              </a:spcAft>
            </a:pPr>
            <a:r>
              <a:rPr lang="pt-BR" sz="2000" b="1" dirty="0">
                <a:latin typeface="+mj-lt"/>
                <a:cs typeface="Aparajita" pitchFamily="34" charset="0"/>
              </a:rPr>
              <a:t>Pontos mais criticados</a:t>
            </a:r>
            <a:endParaRPr lang="pt-BR" sz="2000" dirty="0">
              <a:latin typeface="+mj-lt"/>
              <a:cs typeface="Aparajita" pitchFamily="34" charset="0"/>
            </a:endParaRPr>
          </a:p>
          <a:p>
            <a:pPr marL="1080000" lvl="2" indent="-342900" algn="just">
              <a:buFont typeface="Courier New" panose="02070309020205020404" pitchFamily="49" charset="0"/>
              <a:buChar char="o"/>
            </a:pPr>
            <a:r>
              <a:rPr lang="pt-BR" sz="2000" dirty="0" err="1">
                <a:latin typeface="+mj-lt"/>
                <a:cs typeface="Aparajita" pitchFamily="34" charset="0"/>
              </a:rPr>
              <a:t>Descomissionamento</a:t>
            </a:r>
            <a:r>
              <a:rPr lang="pt-BR" sz="2000" dirty="0">
                <a:latin typeface="+mj-lt"/>
                <a:cs typeface="Aparajita" pitchFamily="34" charset="0"/>
              </a:rPr>
              <a:t> de instalações marítimas (Anexo I), principalmente a premissa básica de retirada total;</a:t>
            </a:r>
          </a:p>
          <a:p>
            <a:pPr marL="1080000" lvl="2" indent="-342900" algn="just">
              <a:buFont typeface="Courier New" panose="02070309020205020404" pitchFamily="49" charset="0"/>
              <a:buChar char="o"/>
            </a:pPr>
            <a:r>
              <a:rPr lang="pt-BR" sz="2000" dirty="0">
                <a:latin typeface="+mj-lt"/>
                <a:cs typeface="Aparajita" pitchFamily="34" charset="0"/>
              </a:rPr>
              <a:t>PDI de instalações marítimas (Anexo III): aspectos técnicos;</a:t>
            </a:r>
          </a:p>
          <a:p>
            <a:pPr marL="1080000" lvl="2" indent="-342900" algn="just">
              <a:buFont typeface="Courier New" panose="02070309020205020404" pitchFamily="49" charset="0"/>
              <a:buChar char="o"/>
            </a:pPr>
            <a:r>
              <a:rPr lang="pt-BR" sz="2000" dirty="0">
                <a:latin typeface="+mj-lt"/>
                <a:cs typeface="Aparajita" pitchFamily="34" charset="0"/>
              </a:rPr>
              <a:t>Conteúdo do EJD (Anexo II): aspectos técnicos;</a:t>
            </a:r>
          </a:p>
          <a:p>
            <a:pPr marL="1080000" lvl="2" indent="-342900" algn="just">
              <a:buFont typeface="Courier New" panose="02070309020205020404" pitchFamily="49" charset="0"/>
              <a:buChar char="o"/>
            </a:pPr>
            <a:r>
              <a:rPr lang="pt-BR" sz="2000" dirty="0" err="1">
                <a:cs typeface="Aparajita" pitchFamily="34" charset="0"/>
              </a:rPr>
              <a:t>Descomissionamento</a:t>
            </a:r>
            <a:r>
              <a:rPr lang="pt-BR" sz="2000" dirty="0">
                <a:cs typeface="Aparajita" pitchFamily="34" charset="0"/>
              </a:rPr>
              <a:t> de instalações terrestres (Anexo I): aspectos técnicos.</a:t>
            </a:r>
          </a:p>
          <a:p>
            <a:pPr marL="737100" lvl="2" algn="just"/>
            <a:endParaRPr lang="pt-BR" sz="2000" dirty="0">
              <a:latin typeface="+mj-lt"/>
              <a:cs typeface="Aparajita" pitchFamily="34" charset="0"/>
            </a:endParaRPr>
          </a:p>
          <a:p>
            <a:pPr marL="180000" lvl="1" algn="just">
              <a:spcBef>
                <a:spcPts val="600"/>
              </a:spcBef>
              <a:spcAft>
                <a:spcPts val="600"/>
              </a:spcAft>
            </a:pPr>
            <a:r>
              <a:rPr lang="pt-BR" sz="2000" b="1" dirty="0">
                <a:latin typeface="+mj-lt"/>
                <a:cs typeface="Aparajita" pitchFamily="34" charset="0"/>
              </a:rPr>
              <a:t>Críticas mais impactantes</a:t>
            </a:r>
          </a:p>
          <a:p>
            <a:pPr marL="1080000" lvl="2" indent="-342900" algn="just">
              <a:buFont typeface="Courier New" panose="02070309020205020404" pitchFamily="49" charset="0"/>
              <a:buChar char="o"/>
            </a:pPr>
            <a:r>
              <a:rPr lang="pt-BR" sz="2000" dirty="0">
                <a:latin typeface="+mj-lt"/>
                <a:cs typeface="Aparajita" pitchFamily="34" charset="0"/>
              </a:rPr>
              <a:t>Inclusão da reversão e alienação de bens conjugadas à licitação de áreas sob contrato;</a:t>
            </a:r>
          </a:p>
          <a:p>
            <a:pPr marL="1080000" lvl="2" indent="-342900" algn="just">
              <a:buFont typeface="Courier New" panose="02070309020205020404" pitchFamily="49" charset="0"/>
              <a:buChar char="o"/>
            </a:pPr>
            <a:r>
              <a:rPr lang="pt-BR" sz="2000" dirty="0">
                <a:latin typeface="+mj-lt"/>
                <a:cs typeface="Aparajita" pitchFamily="34" charset="0"/>
              </a:rPr>
              <a:t>Submissão do PDI a três instituições;</a:t>
            </a:r>
          </a:p>
          <a:p>
            <a:pPr marL="1080000" lvl="2" indent="-342900" algn="just">
              <a:buFont typeface="Courier New" panose="02070309020205020404" pitchFamily="49" charset="0"/>
              <a:buChar char="o"/>
            </a:pPr>
            <a:r>
              <a:rPr lang="pt-BR" sz="2000" dirty="0">
                <a:latin typeface="+mj-lt"/>
                <a:cs typeface="Aparajita" pitchFamily="34" charset="0"/>
              </a:rPr>
              <a:t>Necessidade de publicidade;</a:t>
            </a:r>
          </a:p>
          <a:p>
            <a:pPr marL="1080000" lvl="2" indent="-342900" algn="just">
              <a:buFont typeface="Courier New" panose="02070309020205020404" pitchFamily="49" charset="0"/>
              <a:buChar char="o"/>
            </a:pPr>
            <a:r>
              <a:rPr lang="pt-BR" sz="2000" dirty="0">
                <a:latin typeface="+mj-lt"/>
                <a:cs typeface="Aparajita" pitchFamily="34" charset="0"/>
              </a:rPr>
              <a:t>Necessidade do EJD.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C657DD3-08C0-42CB-89A0-EB335972FAE7}"/>
              </a:ext>
            </a:extLst>
          </p:cNvPr>
          <p:cNvSpPr txBox="1"/>
          <p:nvPr/>
        </p:nvSpPr>
        <p:spPr>
          <a:xfrm>
            <a:off x="2699792" y="188640"/>
            <a:ext cx="62646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pt-BR" sz="2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j-lt"/>
                <a:cs typeface="Aparajita" pitchFamily="34" charset="0"/>
              </a:rPr>
              <a:t>ANÁLISE PRELIMINAR DA CONSULTA PÚBLICA</a:t>
            </a:r>
          </a:p>
        </p:txBody>
      </p:sp>
    </p:spTree>
    <p:extLst>
      <p:ext uri="{BB962C8B-B14F-4D97-AF65-F5344CB8AC3E}">
        <p14:creationId xmlns:p14="http://schemas.microsoft.com/office/powerpoint/2010/main" val="41673301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187624" y="2492896"/>
            <a:ext cx="73914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2200" b="1" dirty="0"/>
              <a:t>AGRADECEMOS A COLABORAÇÃO DE TODOS!</a:t>
            </a:r>
            <a:br>
              <a:rPr lang="pt-BR" sz="2200" b="1" dirty="0"/>
            </a:br>
            <a:br>
              <a:rPr lang="pt-BR" b="1" dirty="0"/>
            </a:br>
            <a:br>
              <a:rPr lang="pt-BR" b="1" dirty="0"/>
            </a:br>
            <a:r>
              <a:rPr lang="pt-BR" b="1" dirty="0"/>
              <a:t>Agência Nacional do Petróleo, Gás Natural e Biocombustíveis</a:t>
            </a:r>
            <a:br>
              <a:rPr lang="pt-BR" b="1" dirty="0"/>
            </a:br>
            <a:r>
              <a:rPr lang="pt-BR" b="1" dirty="0"/>
              <a:t>Av. Rio Branco, 65 – 12º ao 22º andar</a:t>
            </a:r>
            <a:br>
              <a:rPr lang="pt-BR" b="1" dirty="0"/>
            </a:br>
            <a:r>
              <a:rPr lang="pt-BR" b="1" dirty="0"/>
              <a:t>Rio de Janeiro – RJ – Brasil</a:t>
            </a:r>
          </a:p>
        </p:txBody>
      </p:sp>
      <p:sp>
        <p:nvSpPr>
          <p:cNvPr id="6" name="CaixaDeTexto 3"/>
          <p:cNvSpPr txBox="1">
            <a:spLocks noChangeArrowheads="1"/>
          </p:cNvSpPr>
          <p:nvPr/>
        </p:nvSpPr>
        <p:spPr bwMode="auto">
          <a:xfrm>
            <a:off x="214313" y="5929313"/>
            <a:ext cx="8429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pt-B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t-BR" sz="1800" b="1" dirty="0"/>
              <a:t>www.anp.gov.br </a:t>
            </a:r>
            <a:endParaRPr lang="pt-BR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8"/>
          <p:cNvSpPr txBox="1">
            <a:spLocks noChangeArrowheads="1"/>
          </p:cNvSpPr>
          <p:nvPr/>
        </p:nvSpPr>
        <p:spPr bwMode="auto">
          <a:xfrm>
            <a:off x="683568" y="3284984"/>
            <a:ext cx="79629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t-BR" sz="1800" b="1" dirty="0"/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179512" y="1052736"/>
            <a:ext cx="8712968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2563" algn="just">
              <a:spcBef>
                <a:spcPts val="600"/>
              </a:spcBef>
            </a:pPr>
            <a:r>
              <a:rPr lang="pt-BR" sz="2200" b="1" dirty="0">
                <a:latin typeface="+mj-lt"/>
                <a:cs typeface="Aparajita" pitchFamily="34" charset="0"/>
              </a:rPr>
              <a:t>Motivação</a:t>
            </a:r>
          </a:p>
          <a:p>
            <a:pPr marL="177800" algn="just">
              <a:tabLst>
                <a:tab pos="4308475" algn="l"/>
              </a:tabLst>
            </a:pPr>
            <a:r>
              <a:rPr lang="pt-BR" sz="2000" dirty="0"/>
              <a:t>A Resolução do CNPE nº 17/2017, de 8 de junho de 2017, (revisão da política energética de exploração e produção de petróleo e gás natural), no art. 3º, estipula que a ANP deverá:</a:t>
            </a:r>
          </a:p>
          <a:p>
            <a:pPr marL="635000" lvl="1" algn="just">
              <a:tabLst>
                <a:tab pos="4308475" algn="l"/>
              </a:tabLst>
            </a:pPr>
            <a:r>
              <a:rPr lang="pt-BR" dirty="0"/>
              <a:t>(...)</a:t>
            </a:r>
          </a:p>
          <a:p>
            <a:pPr lvl="1" algn="just"/>
            <a:r>
              <a:rPr lang="pt-BR" dirty="0"/>
              <a:t> </a:t>
            </a:r>
            <a:r>
              <a:rPr lang="pt-BR" i="1" dirty="0"/>
              <a:t>“VIII - estimular </a:t>
            </a:r>
            <a:r>
              <a:rPr lang="pt-BR" i="1" dirty="0">
                <a:solidFill>
                  <a:srgbClr val="FF0000"/>
                </a:solidFill>
              </a:rPr>
              <a:t>a extensão de vida útil dos campos</a:t>
            </a:r>
            <a:r>
              <a:rPr lang="pt-BR" i="1" dirty="0"/>
              <a:t>, promovendo, simultaneamente, a cultura de preservação das condições de segurança e respeito ao meio ambiente;</a:t>
            </a:r>
            <a:endParaRPr lang="pt-BR" dirty="0"/>
          </a:p>
          <a:p>
            <a:pPr lvl="1" algn="just"/>
            <a:r>
              <a:rPr lang="pt-BR" i="1" dirty="0"/>
              <a:t>IX - garantir </a:t>
            </a:r>
            <a:r>
              <a:rPr lang="pt-BR" i="1" dirty="0">
                <a:solidFill>
                  <a:srgbClr val="FF0000"/>
                </a:solidFill>
              </a:rPr>
              <a:t>o adequado </a:t>
            </a:r>
            <a:r>
              <a:rPr lang="pt-BR" i="1" dirty="0" err="1">
                <a:solidFill>
                  <a:srgbClr val="FF0000"/>
                </a:solidFill>
              </a:rPr>
              <a:t>descomissionamento</a:t>
            </a:r>
            <a:r>
              <a:rPr lang="pt-BR" i="1" dirty="0"/>
              <a:t> das instalações ao final da vida útil dos campos, evitando que ocorra de forma prematura;</a:t>
            </a:r>
            <a:endParaRPr lang="pt-BR" dirty="0"/>
          </a:p>
          <a:p>
            <a:pPr lvl="1" algn="just"/>
            <a:r>
              <a:rPr lang="pt-BR" i="1" dirty="0"/>
              <a:t>X - estimular </a:t>
            </a:r>
            <a:r>
              <a:rPr lang="pt-BR" i="1" dirty="0">
                <a:solidFill>
                  <a:srgbClr val="FF0000"/>
                </a:solidFill>
              </a:rPr>
              <a:t>a cessão parcial ou total de contratos</a:t>
            </a:r>
            <a:r>
              <a:rPr lang="pt-BR" i="1" dirty="0"/>
              <a:t>, em vez de sua devolução, pelos detentores de direitos e obrigações que não estejam implementando os investimentos necessários ao pleno aproveitamento dos recursos descobertos;</a:t>
            </a:r>
            <a:endParaRPr lang="pt-BR" dirty="0"/>
          </a:p>
          <a:p>
            <a:pPr lvl="1" algn="just"/>
            <a:r>
              <a:rPr lang="pt-BR" i="1" dirty="0"/>
              <a:t>XI - incentivar a plena utilização da </a:t>
            </a:r>
            <a:r>
              <a:rPr lang="pt-BR" i="1" dirty="0">
                <a:solidFill>
                  <a:srgbClr val="FF0000"/>
                </a:solidFill>
              </a:rPr>
              <a:t>capacidade da infraestrutura </a:t>
            </a:r>
            <a:r>
              <a:rPr lang="pt-BR" i="1" dirty="0"/>
              <a:t>instalada, por meio do seu compartilhamento;”</a:t>
            </a:r>
          </a:p>
          <a:p>
            <a:pPr lvl="1"/>
            <a:r>
              <a:rPr lang="pt-BR" i="1" dirty="0"/>
              <a:t>  (...)</a:t>
            </a:r>
          </a:p>
          <a:p>
            <a:r>
              <a:rPr lang="pt-BR" sz="2000" dirty="0"/>
              <a:t>E, no art. 4º, autoriza a ANP a licitar os campos devolvidos ou em processo de devolução, observando que:</a:t>
            </a:r>
          </a:p>
          <a:p>
            <a:pPr lvl="1"/>
            <a:r>
              <a:rPr lang="pt-BR" i="1" dirty="0"/>
              <a:t>I - a ANP poderá conduzir </a:t>
            </a:r>
            <a:r>
              <a:rPr lang="pt-BR" i="1" dirty="0">
                <a:solidFill>
                  <a:srgbClr val="FF0000"/>
                </a:solidFill>
              </a:rPr>
              <a:t>ofertas permanentes</a:t>
            </a:r>
            <a:r>
              <a:rPr lang="pt-BR" i="1" dirty="0"/>
              <a:t> desses campos e blocos;</a:t>
            </a:r>
          </a:p>
          <a:p>
            <a:pPr lvl="1"/>
            <a:r>
              <a:rPr lang="pt-BR" i="1" dirty="0"/>
              <a:t>(...)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987824" y="116632"/>
            <a:ext cx="590465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400" b="1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+mj-lt"/>
                <a:cs typeface="Aparajita" pitchFamily="34" charset="0"/>
              </a:rPr>
              <a:t>Descomissionamento</a:t>
            </a:r>
            <a:r>
              <a:rPr lang="pt-BR" sz="2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j-lt"/>
                <a:cs typeface="Aparajita" pitchFamily="34" charset="0"/>
              </a:rPr>
              <a:t> de instalações de exploração e produção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8"/>
          <p:cNvSpPr txBox="1">
            <a:spLocks noChangeArrowheads="1"/>
          </p:cNvSpPr>
          <p:nvPr/>
        </p:nvSpPr>
        <p:spPr bwMode="auto">
          <a:xfrm>
            <a:off x="683568" y="3284984"/>
            <a:ext cx="79629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t-BR" sz="1800" b="1" dirty="0"/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509564" y="1199798"/>
            <a:ext cx="8136904" cy="5524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588" algn="just">
              <a:spcBef>
                <a:spcPts val="600"/>
              </a:spcBef>
              <a:spcAft>
                <a:spcPts val="600"/>
              </a:spcAft>
            </a:pPr>
            <a:r>
              <a:rPr lang="pt-BR" sz="2200" b="1" dirty="0">
                <a:latin typeface="+mj-lt"/>
                <a:cs typeface="Aparajita" pitchFamily="34" charset="0"/>
              </a:rPr>
              <a:t>Referências Legais</a:t>
            </a:r>
          </a:p>
          <a:p>
            <a:pPr marL="1588" algn="just">
              <a:spcBef>
                <a:spcPts val="600"/>
              </a:spcBef>
              <a:spcAft>
                <a:spcPts val="600"/>
              </a:spcAft>
            </a:pPr>
            <a:r>
              <a:rPr lang="pt-BR" dirty="0"/>
              <a:t>A Lei n° 9.478/1997 dispõe:</a:t>
            </a:r>
          </a:p>
          <a:p>
            <a:pPr marL="1588" algn="just">
              <a:spcBef>
                <a:spcPts val="600"/>
              </a:spcBef>
              <a:spcAft>
                <a:spcPts val="600"/>
              </a:spcAft>
            </a:pPr>
            <a:r>
              <a:rPr lang="pt-BR" i="1" dirty="0"/>
              <a:t>Art. 8</a:t>
            </a:r>
            <a:r>
              <a:rPr lang="pt-BR" i="1" baseline="30000" dirty="0"/>
              <a:t>o</a:t>
            </a:r>
            <a:r>
              <a:rPr lang="pt-BR" i="1" dirty="0"/>
              <a:t> A ANP terá como finalidade promover a regulação, a contratação e a fiscalização das atividades econômicas integrantes da indústria do petróleo, do gás natural e dos biocombustíveis, cabendo-lhe:</a:t>
            </a:r>
            <a:endParaRPr lang="pt-BR" dirty="0"/>
          </a:p>
          <a:p>
            <a:r>
              <a:rPr lang="pt-BR" i="1" dirty="0"/>
              <a:t>(...)</a:t>
            </a:r>
          </a:p>
          <a:p>
            <a:pPr algn="just"/>
            <a:r>
              <a:rPr lang="pt-BR" i="1" dirty="0"/>
              <a:t>VII - fiscalizar diretamente e de forma concorrente nos termos da </a:t>
            </a:r>
            <a:r>
              <a:rPr lang="pt-BR" i="1" dirty="0">
                <a:hlinkClick r:id="rId2"/>
              </a:rPr>
              <a:t>Lei n  8.078, de 11 de setembro de 1990</a:t>
            </a:r>
            <a:r>
              <a:rPr lang="pt-BR" i="1" dirty="0"/>
              <a:t>, ou mediante </a:t>
            </a:r>
            <a:r>
              <a:rPr lang="pt-BR" i="1" dirty="0">
                <a:solidFill>
                  <a:srgbClr val="FF0000"/>
                </a:solidFill>
              </a:rPr>
              <a:t>convênios com órgãos dos Estados e do Distrito Federal</a:t>
            </a:r>
            <a:r>
              <a:rPr lang="pt-BR" i="1" dirty="0"/>
              <a:t> as atividades integrantes da indústria do petróleo, do gás natural e dos biocombustíveis, bem como aplicar as sanções administrativas e pecuniárias previstas em lei, regulamento ou contrato;  </a:t>
            </a:r>
            <a:endParaRPr lang="pt-BR" dirty="0"/>
          </a:p>
          <a:p>
            <a:r>
              <a:rPr lang="pt-BR" i="1" dirty="0"/>
              <a:t>(...)</a:t>
            </a:r>
          </a:p>
          <a:p>
            <a:pPr algn="just"/>
            <a:r>
              <a:rPr lang="pt-BR" i="1" dirty="0"/>
              <a:t>IX - fazer cumprir as boas práticas de </a:t>
            </a:r>
            <a:r>
              <a:rPr lang="pt-BR" i="1" dirty="0">
                <a:solidFill>
                  <a:srgbClr val="FF0000"/>
                </a:solidFill>
              </a:rPr>
              <a:t>conservação</a:t>
            </a:r>
            <a:r>
              <a:rPr lang="pt-BR" i="1" dirty="0"/>
              <a:t> e uso racional do petróleo, gás natural, seus derivados e biocombustíveis e de preservação do meio ambiente; </a:t>
            </a:r>
            <a:endParaRPr lang="pt-BR" dirty="0"/>
          </a:p>
          <a:p>
            <a:pPr algn="just"/>
            <a:r>
              <a:rPr lang="pt-BR" i="1" dirty="0"/>
              <a:t>(...)</a:t>
            </a:r>
            <a:endParaRPr lang="pt-BR" dirty="0"/>
          </a:p>
          <a:p>
            <a:pPr algn="just"/>
            <a:r>
              <a:rPr lang="pt-BR" i="1" dirty="0"/>
              <a:t>XXVIII - articular-se com </a:t>
            </a:r>
            <a:r>
              <a:rPr lang="pt-BR" i="1" dirty="0">
                <a:solidFill>
                  <a:srgbClr val="FF0000"/>
                </a:solidFill>
              </a:rPr>
              <a:t>órgãos reguladores</a:t>
            </a:r>
            <a:r>
              <a:rPr lang="pt-BR" i="1" dirty="0"/>
              <a:t> estaduais e ambientais, objetivando compatibilizar e uniformizar as normas aplicáveis à indústria e aos mercados de gás natural.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2987824" y="116632"/>
            <a:ext cx="590465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400" b="1" dirty="0" err="1">
                <a:solidFill>
                  <a:schemeClr val="accent3">
                    <a:lumMod val="20000"/>
                    <a:lumOff val="80000"/>
                  </a:schemeClr>
                </a:solidFill>
                <a:cs typeface="Aparajita" pitchFamily="34" charset="0"/>
              </a:rPr>
              <a:t>Descomissionamento</a:t>
            </a:r>
            <a:r>
              <a:rPr lang="pt-BR" sz="2400" b="1" dirty="0">
                <a:solidFill>
                  <a:schemeClr val="accent3">
                    <a:lumMod val="20000"/>
                    <a:lumOff val="80000"/>
                  </a:schemeClr>
                </a:solidFill>
                <a:cs typeface="Aparajita" pitchFamily="34" charset="0"/>
              </a:rPr>
              <a:t> de instalações de exploração e produção</a:t>
            </a:r>
          </a:p>
        </p:txBody>
      </p:sp>
    </p:spTree>
    <p:extLst>
      <p:ext uri="{BB962C8B-B14F-4D97-AF65-F5344CB8AC3E}">
        <p14:creationId xmlns:p14="http://schemas.microsoft.com/office/powerpoint/2010/main" val="143222203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8"/>
          <p:cNvSpPr txBox="1">
            <a:spLocks noChangeArrowheads="1"/>
          </p:cNvSpPr>
          <p:nvPr/>
        </p:nvSpPr>
        <p:spPr bwMode="auto">
          <a:xfrm>
            <a:off x="683568" y="3284984"/>
            <a:ext cx="79629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t-BR" sz="1800" b="1" dirty="0"/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395536" y="1078279"/>
            <a:ext cx="8496944" cy="5401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588" algn="just">
              <a:spcBef>
                <a:spcPts val="600"/>
              </a:spcBef>
              <a:spcAft>
                <a:spcPts val="600"/>
              </a:spcAft>
            </a:pPr>
            <a:r>
              <a:rPr lang="pt-BR" sz="2200" b="1" dirty="0">
                <a:latin typeface="+mj-lt"/>
                <a:cs typeface="Aparajita" pitchFamily="34" charset="0"/>
              </a:rPr>
              <a:t>Referências Legais</a:t>
            </a:r>
          </a:p>
          <a:p>
            <a:pPr marL="1588" algn="just">
              <a:spcBef>
                <a:spcPts val="600"/>
              </a:spcBef>
              <a:spcAft>
                <a:spcPts val="600"/>
              </a:spcAft>
            </a:pPr>
            <a:r>
              <a:rPr lang="pt-BR" dirty="0"/>
              <a:t>Os editais e contratos das rodadas de licitações sucessivamente dispõem que:</a:t>
            </a:r>
          </a:p>
          <a:p>
            <a:pPr marL="287338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1700" i="1" dirty="0"/>
              <a:t>Concluída a fase de produção, ou encerrado o contrato, o campo será devolvido à ANP, que poderá, se assim julgar conveniente, adotar as medidas cabíveis para </a:t>
            </a:r>
            <a:r>
              <a:rPr lang="pt-BR" sz="1700" i="1" dirty="0">
                <a:solidFill>
                  <a:srgbClr val="FF0000"/>
                </a:solidFill>
              </a:rPr>
              <a:t>prosseguir com a operação</a:t>
            </a:r>
            <a:r>
              <a:rPr lang="pt-BR" sz="1700" i="1" dirty="0"/>
              <a:t> do mesmo. Neste caso, o concessionário envidará todos os esforços e adotará todas as providências cabíveis no sentido de, ao longo dos últimos 6 (seis) meses da fase de produção (...), </a:t>
            </a:r>
            <a:r>
              <a:rPr lang="pt-BR" sz="1700" i="1" dirty="0">
                <a:solidFill>
                  <a:srgbClr val="FF0000"/>
                </a:solidFill>
              </a:rPr>
              <a:t>transferir adequadamente as operações</a:t>
            </a:r>
            <a:r>
              <a:rPr lang="pt-BR" sz="1700" i="1" dirty="0"/>
              <a:t> (...), de modo a não prejudicar a administração e produção do Campo.</a:t>
            </a:r>
          </a:p>
          <a:p>
            <a:pPr marL="287338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1700" i="1" dirty="0"/>
              <a:t>O Campo deverá ser devolvido à ANP ao </a:t>
            </a:r>
            <a:r>
              <a:rPr lang="pt-BR" sz="1700" i="1" dirty="0">
                <a:solidFill>
                  <a:srgbClr val="FF0000"/>
                </a:solidFill>
              </a:rPr>
              <a:t>término previsto</a:t>
            </a:r>
            <a:r>
              <a:rPr lang="pt-BR" sz="1700" i="1" dirty="0"/>
              <a:t> da produção. </a:t>
            </a:r>
            <a:endParaRPr lang="pt-BR" sz="1700" dirty="0"/>
          </a:p>
          <a:p>
            <a:pPr marL="287338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1700" i="1" dirty="0"/>
              <a:t>A seu critério, a ANP poderá adotar as medidas necessárias para o prosseguimento da operação do campo, podendo, inclusive, promover </a:t>
            </a:r>
            <a:r>
              <a:rPr lang="pt-BR" sz="1700" i="1" dirty="0">
                <a:solidFill>
                  <a:srgbClr val="FF0000"/>
                </a:solidFill>
              </a:rPr>
              <a:t>nova contratação </a:t>
            </a:r>
            <a:r>
              <a:rPr lang="pt-BR" sz="1700" i="1" dirty="0"/>
              <a:t>ao longo dos últimos 180 (cento e oitenta) dias de produção ou a partir da recusa do Concessionário em prosseguir com a operação do campo (...)</a:t>
            </a:r>
          </a:p>
          <a:p>
            <a:pPr marL="287338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1700" i="1" dirty="0"/>
              <a:t>9.9.1 O Concessionário envidará todos os esforços e adotará todas as providências cabíveis no sentido de, ao longo dos últimos 180 (cento e oitenta) dias de produção ou a partir da notificação descrita no parágrafo 9.7, </a:t>
            </a:r>
            <a:r>
              <a:rPr lang="pt-BR" sz="1700" i="1" dirty="0">
                <a:solidFill>
                  <a:srgbClr val="FF0000"/>
                </a:solidFill>
              </a:rPr>
              <a:t>transferir adequadamente as operações </a:t>
            </a:r>
            <a:r>
              <a:rPr lang="pt-BR" sz="1700" i="1" dirty="0"/>
              <a:t>para o novo concessionário, de modo a não prejudicar a administração e a produção do campo.</a:t>
            </a:r>
            <a:endParaRPr lang="pt-BR" sz="17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2987824" y="116632"/>
            <a:ext cx="590465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400" b="1" dirty="0" err="1">
                <a:solidFill>
                  <a:schemeClr val="accent3">
                    <a:lumMod val="20000"/>
                    <a:lumOff val="80000"/>
                  </a:schemeClr>
                </a:solidFill>
                <a:cs typeface="Aparajita" pitchFamily="34" charset="0"/>
              </a:rPr>
              <a:t>Descomissionamento</a:t>
            </a:r>
            <a:r>
              <a:rPr lang="pt-BR" sz="2400" b="1" dirty="0">
                <a:solidFill>
                  <a:schemeClr val="accent3">
                    <a:lumMod val="20000"/>
                    <a:lumOff val="80000"/>
                  </a:schemeClr>
                </a:solidFill>
                <a:cs typeface="Aparajita" pitchFamily="34" charset="0"/>
              </a:rPr>
              <a:t> de instalações de exploração e produção</a:t>
            </a:r>
          </a:p>
        </p:txBody>
      </p:sp>
    </p:spTree>
    <p:extLst>
      <p:ext uri="{BB962C8B-B14F-4D97-AF65-F5344CB8AC3E}">
        <p14:creationId xmlns:p14="http://schemas.microsoft.com/office/powerpoint/2010/main" val="265071652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8"/>
          <p:cNvSpPr txBox="1">
            <a:spLocks noChangeArrowheads="1"/>
          </p:cNvSpPr>
          <p:nvPr/>
        </p:nvSpPr>
        <p:spPr bwMode="auto">
          <a:xfrm>
            <a:off x="683568" y="3284984"/>
            <a:ext cx="79629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t-BR" sz="1800" b="1" dirty="0"/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481905" y="1844824"/>
            <a:ext cx="8136904" cy="417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588" algn="just">
              <a:spcBef>
                <a:spcPts val="600"/>
              </a:spcBef>
              <a:spcAft>
                <a:spcPts val="600"/>
              </a:spcAft>
            </a:pPr>
            <a:r>
              <a:rPr lang="pt-BR" sz="2200" b="1" dirty="0">
                <a:latin typeface="+mj-lt"/>
                <a:cs typeface="Aparajita" pitchFamily="34" charset="0"/>
              </a:rPr>
              <a:t>Referências Legais</a:t>
            </a:r>
          </a:p>
          <a:p>
            <a:pPr marL="1588" algn="just">
              <a:spcBef>
                <a:spcPts val="600"/>
              </a:spcBef>
              <a:spcAft>
                <a:spcPts val="600"/>
              </a:spcAft>
            </a:pPr>
            <a:r>
              <a:rPr lang="pt-BR" sz="2000" dirty="0"/>
              <a:t>Limites de responsabilidade previstos nos Editais: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i="1" dirty="0"/>
              <a:t>Toda e qualquer </a:t>
            </a:r>
            <a:r>
              <a:rPr lang="pt-BR" i="1" dirty="0">
                <a:solidFill>
                  <a:srgbClr val="FF0000"/>
                </a:solidFill>
              </a:rPr>
              <a:t>devolução</a:t>
            </a:r>
            <a:r>
              <a:rPr lang="pt-BR" i="1" dirty="0"/>
              <a:t>, parcial ou total, da Área da Concessão, assim como a consequente </a:t>
            </a:r>
            <a:r>
              <a:rPr lang="pt-BR" i="1" dirty="0">
                <a:solidFill>
                  <a:srgbClr val="FF0000"/>
                </a:solidFill>
              </a:rPr>
              <a:t>reversão de bens</a:t>
            </a:r>
            <a:r>
              <a:rPr lang="pt-BR" i="1" dirty="0"/>
              <a:t> de que trata o parágrafo 18.7, terá </a:t>
            </a:r>
            <a:r>
              <a:rPr lang="pt-BR" i="1" dirty="0">
                <a:solidFill>
                  <a:srgbClr val="FF0000"/>
                </a:solidFill>
              </a:rPr>
              <a:t>caráter definitivo</a:t>
            </a:r>
            <a:r>
              <a:rPr lang="pt-BR" i="1" dirty="0"/>
              <a:t> e será feita pelo Concessionário sem ônus de qualquer natureza para a União ou para a ANP, nos termos do artigo 28, §§ 1º e 2º, da Lei do Petróleo.... 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i="1" dirty="0"/>
              <a:t>A ANP poderá requerer que o Concessionário não tampone e abandone poços e/ou não desative ou remova certas instalações e equipamentos, </a:t>
            </a:r>
            <a:r>
              <a:rPr lang="pt-BR" i="1" dirty="0">
                <a:solidFill>
                  <a:srgbClr val="FF0000"/>
                </a:solidFill>
              </a:rPr>
              <a:t>ficando esta responsável</a:t>
            </a:r>
            <a:r>
              <a:rPr lang="pt-BR" i="1" dirty="0"/>
              <a:t> por tais poços, instalações e equipamentos após a saída do Concessionário.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i="1" dirty="0"/>
              <a:t>Caso sejam utilizados poços ou infraestrutura </a:t>
            </a:r>
            <a:r>
              <a:rPr lang="pt-BR" i="1" dirty="0">
                <a:solidFill>
                  <a:srgbClr val="FF0000"/>
                </a:solidFill>
              </a:rPr>
              <a:t>preexistentes</a:t>
            </a:r>
            <a:r>
              <a:rPr lang="pt-BR" i="1" dirty="0"/>
              <a:t>, o Concessionário assumirá, em relação a estes, as responsabilidades previstas no Contrato e na Legislação Aplicável.</a:t>
            </a:r>
            <a:endParaRPr lang="pt-BR" sz="2000" i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2987824" y="116632"/>
            <a:ext cx="590465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400" b="1" dirty="0" err="1">
                <a:solidFill>
                  <a:schemeClr val="accent3">
                    <a:lumMod val="20000"/>
                    <a:lumOff val="80000"/>
                  </a:schemeClr>
                </a:solidFill>
                <a:cs typeface="Aparajita" pitchFamily="34" charset="0"/>
              </a:rPr>
              <a:t>Descomissionamento</a:t>
            </a:r>
            <a:r>
              <a:rPr lang="pt-BR" sz="2400" b="1" dirty="0">
                <a:solidFill>
                  <a:schemeClr val="accent3">
                    <a:lumMod val="20000"/>
                    <a:lumOff val="80000"/>
                  </a:schemeClr>
                </a:solidFill>
                <a:cs typeface="Aparajita" pitchFamily="34" charset="0"/>
              </a:rPr>
              <a:t> de instalações de exploração e produção</a:t>
            </a:r>
          </a:p>
        </p:txBody>
      </p:sp>
    </p:spTree>
    <p:extLst>
      <p:ext uri="{BB962C8B-B14F-4D97-AF65-F5344CB8AC3E}">
        <p14:creationId xmlns:p14="http://schemas.microsoft.com/office/powerpoint/2010/main" val="71726647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8"/>
          <p:cNvSpPr txBox="1">
            <a:spLocks noChangeArrowheads="1"/>
          </p:cNvSpPr>
          <p:nvPr/>
        </p:nvSpPr>
        <p:spPr bwMode="auto">
          <a:xfrm>
            <a:off x="683568" y="3284984"/>
            <a:ext cx="79629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t-BR" sz="1800" b="1" dirty="0"/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596566" y="948423"/>
            <a:ext cx="8136904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2563" algn="just">
              <a:spcAft>
                <a:spcPts val="600"/>
              </a:spcAft>
            </a:pPr>
            <a:r>
              <a:rPr lang="pt-BR" sz="2200" b="1" dirty="0">
                <a:latin typeface="+mj-lt"/>
                <a:cs typeface="Aparajita" pitchFamily="34" charset="0"/>
              </a:rPr>
              <a:t>Motivação e objeto</a:t>
            </a:r>
          </a:p>
          <a:p>
            <a:pPr marL="182563" algn="just">
              <a:spcAft>
                <a:spcPts val="600"/>
              </a:spcAft>
            </a:pPr>
            <a:r>
              <a:rPr lang="pt-BR" dirty="0"/>
              <a:t>Fatos que motivaram a revisão da norma:</a:t>
            </a:r>
          </a:p>
          <a:p>
            <a:pPr marL="742950" lvl="1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dirty="0"/>
              <a:t>A </a:t>
            </a:r>
            <a:r>
              <a:rPr lang="pt-BR" dirty="0">
                <a:solidFill>
                  <a:srgbClr val="FF0000"/>
                </a:solidFill>
              </a:rPr>
              <a:t>extensão de vida útil</a:t>
            </a:r>
            <a:r>
              <a:rPr lang="pt-BR" dirty="0"/>
              <a:t> de um campo é prioridade para a ANP.</a:t>
            </a:r>
          </a:p>
          <a:p>
            <a:pPr marL="742950" lvl="1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dirty="0"/>
              <a:t>É imperativo o </a:t>
            </a:r>
            <a:r>
              <a:rPr lang="pt-BR" dirty="0">
                <a:solidFill>
                  <a:srgbClr val="FF0000"/>
                </a:solidFill>
              </a:rPr>
              <a:t>aumento do fator de recuperação </a:t>
            </a:r>
            <a:r>
              <a:rPr lang="pt-BR" dirty="0"/>
              <a:t>(21% na média brasileira vs. média mundial em torno de 35%).</a:t>
            </a:r>
          </a:p>
          <a:p>
            <a:pPr marL="742950" lvl="1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dirty="0"/>
              <a:t>A viabilidade da produção leva em conta apenas as premissas particulares da empresa que opera o campo.</a:t>
            </a:r>
          </a:p>
          <a:p>
            <a:pPr marL="742950" lvl="1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dirty="0"/>
              <a:t>A devolução não impede a imediata </a:t>
            </a:r>
            <a:r>
              <a:rPr lang="pt-BR" dirty="0" err="1"/>
              <a:t>relicitação</a:t>
            </a:r>
            <a:r>
              <a:rPr lang="pt-BR" dirty="0"/>
              <a:t> de áreas exploratórias, sem prejuízo de eventuais atividades de abandono de poços e recuperação de áreas.</a:t>
            </a:r>
          </a:p>
          <a:p>
            <a:pPr marL="182563" algn="just">
              <a:spcAft>
                <a:spcPts val="600"/>
              </a:spcAft>
            </a:pPr>
            <a:endParaRPr lang="pt-BR" sz="1200" dirty="0"/>
          </a:p>
          <a:p>
            <a:pPr marL="182563" algn="just">
              <a:spcAft>
                <a:spcPts val="600"/>
              </a:spcAft>
            </a:pPr>
            <a:r>
              <a:rPr lang="pt-BR" dirty="0"/>
              <a:t>Objetivos da revisão da norma:</a:t>
            </a:r>
          </a:p>
          <a:p>
            <a:pPr marL="742950" lvl="1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dirty="0"/>
              <a:t>Estabelecer os requisitos técnicos ambientais, de segurança operacional e de navegação relativos ao </a:t>
            </a:r>
            <a:r>
              <a:rPr lang="pt-BR" dirty="0" err="1"/>
              <a:t>descomissionamento</a:t>
            </a:r>
            <a:r>
              <a:rPr lang="pt-BR" dirty="0"/>
              <a:t> de instalações;</a:t>
            </a:r>
          </a:p>
          <a:p>
            <a:pPr marL="742950" lvl="1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dirty="0"/>
              <a:t>Definir o procedimento de devolução de áreas à ANP, com a respectiva inclusão em oferta permanente;</a:t>
            </a:r>
          </a:p>
          <a:p>
            <a:pPr marL="742950" lvl="1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dirty="0"/>
              <a:t>Regulamentar os aspectos relacionados à alienação e à reversão de bens.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2987824" y="116632"/>
            <a:ext cx="590465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400" b="1" dirty="0" err="1">
                <a:solidFill>
                  <a:schemeClr val="accent3">
                    <a:lumMod val="20000"/>
                    <a:lumOff val="80000"/>
                  </a:schemeClr>
                </a:solidFill>
                <a:cs typeface="Aparajita" pitchFamily="34" charset="0"/>
              </a:rPr>
              <a:t>Descomissionamento</a:t>
            </a:r>
            <a:r>
              <a:rPr lang="pt-BR" sz="2400" b="1" dirty="0">
                <a:solidFill>
                  <a:schemeClr val="accent3">
                    <a:lumMod val="20000"/>
                    <a:lumOff val="80000"/>
                  </a:schemeClr>
                </a:solidFill>
                <a:cs typeface="Aparajita" pitchFamily="34" charset="0"/>
              </a:rPr>
              <a:t> de instalações de exploração e produção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8"/>
          <p:cNvSpPr txBox="1">
            <a:spLocks noChangeArrowheads="1"/>
          </p:cNvSpPr>
          <p:nvPr/>
        </p:nvSpPr>
        <p:spPr bwMode="auto">
          <a:xfrm>
            <a:off x="683568" y="3284984"/>
            <a:ext cx="79629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t-BR" sz="1800" b="1" dirty="0"/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470867" y="1124744"/>
            <a:ext cx="8136904" cy="4996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2563" algn="just">
              <a:spcBef>
                <a:spcPts val="600"/>
              </a:spcBef>
              <a:spcAft>
                <a:spcPts val="1800"/>
              </a:spcAft>
            </a:pPr>
            <a:r>
              <a:rPr lang="pt-BR" sz="2200" b="1" dirty="0">
                <a:latin typeface="+mj-lt"/>
                <a:cs typeface="Aparajita" pitchFamily="34" charset="0"/>
              </a:rPr>
              <a:t>Histórico</a:t>
            </a:r>
          </a:p>
          <a:p>
            <a:pPr marL="177800" algn="just">
              <a:spcAft>
                <a:spcPts val="1000"/>
              </a:spcAft>
              <a:buFont typeface="Arial" pitchFamily="34" charset="0"/>
              <a:buChar char="•"/>
            </a:pPr>
            <a:r>
              <a:rPr lang="pt-BR" sz="2000" dirty="0"/>
              <a:t> Normas internacionais foram tomadas como referência (IMO, OSPAR, UK) para estruturação da revisão.</a:t>
            </a:r>
          </a:p>
          <a:p>
            <a:pPr marL="177800" algn="just">
              <a:spcAft>
                <a:spcPts val="1000"/>
              </a:spcAft>
              <a:buFont typeface="Arial" pitchFamily="34" charset="0"/>
              <a:buChar char="•"/>
            </a:pPr>
            <a:r>
              <a:rPr lang="pt-BR" sz="2000" dirty="0"/>
              <a:t> O trabalho foi realizado conjuntamente com IBAMA e Marinha do Brasil a partir de 2016.</a:t>
            </a:r>
          </a:p>
          <a:p>
            <a:pPr marL="177800" algn="just">
              <a:spcAft>
                <a:spcPts val="1000"/>
              </a:spcAft>
              <a:buFont typeface="Arial" pitchFamily="34" charset="0"/>
              <a:buChar char="•"/>
            </a:pPr>
            <a:r>
              <a:rPr lang="pt-BR" sz="2000" dirty="0"/>
              <a:t> </a:t>
            </a:r>
            <a:r>
              <a:rPr lang="pt-BR" sz="2000" dirty="0">
                <a:cs typeface="Aparajita" pitchFamily="34" charset="0"/>
              </a:rPr>
              <a:t>Grupo de trabalho instituído pela Portaria ANP nº 173/2018.</a:t>
            </a:r>
          </a:p>
          <a:p>
            <a:pPr marL="177800" algn="just">
              <a:spcAft>
                <a:spcPts val="1000"/>
              </a:spcAft>
              <a:buFont typeface="Arial" pitchFamily="34" charset="0"/>
              <a:buChar char="•"/>
            </a:pPr>
            <a:r>
              <a:rPr lang="pt-BR" sz="2000" dirty="0"/>
              <a:t> Realizadas várias discussões com os agentes afetados (IBP e produtores individuais).</a:t>
            </a:r>
          </a:p>
          <a:p>
            <a:pPr marL="177800" algn="just">
              <a:spcAft>
                <a:spcPts val="1000"/>
              </a:spcAft>
              <a:buFont typeface="Arial" pitchFamily="34" charset="0"/>
              <a:buChar char="•"/>
            </a:pPr>
            <a:endParaRPr lang="pt-BR" sz="2000" dirty="0"/>
          </a:p>
          <a:p>
            <a:pPr marL="177800" algn="just">
              <a:spcAft>
                <a:spcPts val="1000"/>
              </a:spcAft>
            </a:pPr>
            <a:r>
              <a:rPr lang="pt-BR" sz="2000" b="1" dirty="0"/>
              <a:t>A presente norma é uma Resolução ANP, instituição que aprovará o </a:t>
            </a:r>
            <a:r>
              <a:rPr lang="pt-BR" sz="2000" b="1" dirty="0" err="1"/>
              <a:t>descomissionamento</a:t>
            </a:r>
            <a:r>
              <a:rPr lang="pt-BR" sz="2000" b="1" dirty="0"/>
              <a:t>, sujeito a condicionantes impostos pelo IBAMA e pela Autoridade Marítima, com base em um plano elaborado pelo contratado e submetido às três instituições.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2987824" y="116632"/>
            <a:ext cx="590465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400" b="1" dirty="0" err="1">
                <a:solidFill>
                  <a:schemeClr val="accent3">
                    <a:lumMod val="20000"/>
                    <a:lumOff val="80000"/>
                  </a:schemeClr>
                </a:solidFill>
                <a:cs typeface="Aparajita" pitchFamily="34" charset="0"/>
              </a:rPr>
              <a:t>Descomissionamento</a:t>
            </a:r>
            <a:r>
              <a:rPr lang="pt-BR" sz="2400" b="1" dirty="0">
                <a:solidFill>
                  <a:schemeClr val="accent3">
                    <a:lumMod val="20000"/>
                    <a:lumOff val="80000"/>
                  </a:schemeClr>
                </a:solidFill>
                <a:cs typeface="Aparajita" pitchFamily="34" charset="0"/>
              </a:rPr>
              <a:t> de instalações de exploração e produção</a:t>
            </a:r>
          </a:p>
        </p:txBody>
      </p:sp>
    </p:spTree>
    <p:extLst>
      <p:ext uri="{BB962C8B-B14F-4D97-AF65-F5344CB8AC3E}">
        <p14:creationId xmlns:p14="http://schemas.microsoft.com/office/powerpoint/2010/main" val="3072715535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2"/>
          <p:cNvSpPr txBox="1">
            <a:spLocks noChangeArrowheads="1"/>
          </p:cNvSpPr>
          <p:nvPr/>
        </p:nvSpPr>
        <p:spPr bwMode="auto">
          <a:xfrm>
            <a:off x="4648200" y="533400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>
                <a:solidFill>
                  <a:srgbClr val="008000"/>
                </a:solidFill>
              </a:rPr>
              <a:t>    </a:t>
            </a:r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1447800" y="2514600"/>
            <a:ext cx="7696200" cy="2819400"/>
          </a:xfrm>
          <a:prstGeom prst="rect">
            <a:avLst/>
          </a:prstGeom>
          <a:solidFill>
            <a:srgbClr val="3399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-692150" y="-938213"/>
          <a:ext cx="3717925" cy="62992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40" name="Flash Document" r:id="rId3" imgW="3705840" imgH="6276960" progId="">
                  <p:embed/>
                </p:oleObj>
              </mc:Choice>
              <mc:Fallback>
                <p:oleObj name="Flash Document" r:id="rId3" imgW="3705840" imgH="627696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692150" y="-938213"/>
                        <a:ext cx="3717925" cy="62992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3347864" y="3501008"/>
            <a:ext cx="57007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chemeClr val="accent3">
                    <a:lumMod val="20000"/>
                    <a:lumOff val="80000"/>
                  </a:schemeClr>
                </a:solidFill>
                <a:cs typeface="Aparajita" pitchFamily="34" charset="0"/>
              </a:rPr>
              <a:t>MINUTA DE RESOLUÇÃO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28712</TotalTime>
  <Words>1881</Words>
  <Application>Microsoft Office PowerPoint</Application>
  <PresentationFormat>Apresentação na tela (4:3)</PresentationFormat>
  <Paragraphs>217</Paragraphs>
  <Slides>25</Slides>
  <Notes>8</Notes>
  <HiddenSlides>0</HiddenSlides>
  <MMClips>0</MMClips>
  <ScaleCrop>false</ScaleCrop>
  <HeadingPairs>
    <vt:vector size="8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32" baseType="lpstr">
      <vt:lpstr>Aparajita</vt:lpstr>
      <vt:lpstr>Arial</vt:lpstr>
      <vt:lpstr>Calibri</vt:lpstr>
      <vt:lpstr>Courier New</vt:lpstr>
      <vt:lpstr>Wingdings</vt:lpstr>
      <vt:lpstr>Tema do Office</vt:lpstr>
      <vt:lpstr>Flash Document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lferraz</dc:creator>
  <cp:lastModifiedBy>Nilce Olivier Costa</cp:lastModifiedBy>
  <cp:revision>1158</cp:revision>
  <cp:lastPrinted>2018-06-28T16:02:47Z</cp:lastPrinted>
  <dcterms:created xsi:type="dcterms:W3CDTF">2014-09-22T19:51:46Z</dcterms:created>
  <dcterms:modified xsi:type="dcterms:W3CDTF">2020-01-08T11:37:18Z</dcterms:modified>
</cp:coreProperties>
</file>