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353" r:id="rId3"/>
    <p:sldId id="355" r:id="rId4"/>
    <p:sldId id="262" r:id="rId5"/>
    <p:sldId id="374" r:id="rId6"/>
    <p:sldId id="265" r:id="rId7"/>
    <p:sldId id="267" r:id="rId8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88317" autoAdjust="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45195-5349-4316-A2EF-E56713D6E3B2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37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0F59F-1D0F-45F7-95E2-3BE05081C7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092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1C80B-6C98-4C43-84A9-16A25ED8229A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5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5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DCD3F-94F1-4A22-8C95-E806BA7C3E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18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DCD3F-94F1-4A22-8C95-E806BA7C3EA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28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DCD3F-94F1-4A22-8C95-E806BA7C3EA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92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DCD3F-94F1-4A22-8C95-E806BA7C3EA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06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capa_institucional_PORTUGU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347134" y="314819"/>
            <a:ext cx="5291666" cy="616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</a:t>
            </a:r>
          </a:p>
        </p:txBody>
      </p:sp>
    </p:spTree>
    <p:extLst>
      <p:ext uri="{BB962C8B-B14F-4D97-AF65-F5344CB8AC3E}">
        <p14:creationId xmlns:p14="http://schemas.microsoft.com/office/powerpoint/2010/main" val="3828004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347134" y="314819"/>
            <a:ext cx="5291666" cy="616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 b="1">
                <a:solidFill>
                  <a:schemeClr val="accent6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439057" y="1312334"/>
            <a:ext cx="8269514" cy="516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113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opo_verde_out_2014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984069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8639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Atribuições da ANP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p.gov.br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0" y="404664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2800" b="1" dirty="0">
              <a:solidFill>
                <a:srgbClr val="FFC000"/>
              </a:solidFill>
              <a:latin typeface="+mj-lt"/>
              <a:cs typeface="Aparajita" pitchFamily="34" charset="0"/>
            </a:endParaRPr>
          </a:p>
          <a:p>
            <a:pPr algn="ctr"/>
            <a:r>
              <a:rPr lang="pt-BR" sz="2800" b="1" dirty="0">
                <a:solidFill>
                  <a:srgbClr val="FFC000"/>
                </a:solidFill>
                <a:latin typeface="+mj-lt"/>
                <a:cs typeface="Aparajita" pitchFamily="34" charset="0"/>
              </a:rPr>
              <a:t>AUDIÊNCIA  PÚBLICA Nº 24/2020</a:t>
            </a:r>
          </a:p>
          <a:p>
            <a:pPr algn="ctr"/>
            <a:endParaRPr lang="pt-BR" sz="32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ctr"/>
            <a:r>
              <a:rPr lang="pt-BR" sz="3500" b="1" dirty="0">
                <a:solidFill>
                  <a:schemeClr val="bg1"/>
                </a:solidFill>
                <a:latin typeface="+mj-lt"/>
                <a:cs typeface="Aparajita" pitchFamily="34" charset="0"/>
              </a:rPr>
              <a:t>Minuta de Resolução que regulamenta o </a:t>
            </a:r>
            <a:r>
              <a:rPr lang="pt-BR" sz="3500" b="1" dirty="0" err="1">
                <a:solidFill>
                  <a:schemeClr val="bg1"/>
                </a:solidFill>
                <a:latin typeface="+mj-lt"/>
                <a:cs typeface="Aparajita" pitchFamily="34" charset="0"/>
              </a:rPr>
              <a:t>descomissionamento</a:t>
            </a:r>
            <a:r>
              <a:rPr lang="pt-BR" sz="3500" b="1" dirty="0">
                <a:solidFill>
                  <a:schemeClr val="bg1"/>
                </a:solidFill>
                <a:latin typeface="+mj-lt"/>
                <a:cs typeface="Aparajita" pitchFamily="34" charset="0"/>
              </a:rPr>
              <a:t> de instalações de exploração e produção de petróleo e gás natural e os procedimentos relacionados</a:t>
            </a:r>
          </a:p>
          <a:p>
            <a:pPr algn="ctr"/>
            <a:r>
              <a:rPr lang="pt-BR" sz="3200" b="1" i="1" dirty="0">
                <a:solidFill>
                  <a:schemeClr val="bg1"/>
                </a:solidFill>
                <a:latin typeface="+mj-lt"/>
                <a:cs typeface="Aparajita" pitchFamily="34" charset="0"/>
              </a:rPr>
              <a:t> </a:t>
            </a:r>
            <a:endParaRPr lang="pt-BR" sz="2800" i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ctr"/>
            <a:endParaRPr lang="pt-BR" sz="28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ctr"/>
            <a:endParaRPr lang="pt-BR" sz="28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r>
              <a:rPr lang="pt-BR" sz="2200" dirty="0">
                <a:solidFill>
                  <a:schemeClr val="bg1"/>
                </a:solidFill>
                <a:latin typeface="+mj-lt"/>
                <a:cs typeface="Aparajita" pitchFamily="34" charset="0"/>
              </a:rPr>
              <a:t>Rio de Janeiro, 8 de janeiro de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8166" y="1506270"/>
            <a:ext cx="8847667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36563" lvl="1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ea typeface="Times New Roman" pitchFamily="18" charset="0"/>
                <a:cs typeface="Arial" pitchFamily="34" charset="0"/>
              </a:rPr>
              <a:t>Apresentar a minuta de resolução que regulamenta o descomissionamento de instalações de exploração e de produção de petróleo e gás natural, disciplina e a reversão de bens, o cumprimento de obrigações remanescentes na fase de exploração e a devolução de área na fase de produção. </a:t>
            </a:r>
          </a:p>
          <a:p>
            <a:pPr marL="436563" lvl="1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ea typeface="Times New Roman" pitchFamily="18" charset="0"/>
                <a:cs typeface="Arial" pitchFamily="34" charset="0"/>
              </a:rPr>
              <a:t>Propiciar aos agentes econômicos e aos demais interessados a possibilidade de encaminhamento de comentários e sugestões;</a:t>
            </a:r>
          </a:p>
          <a:p>
            <a:pPr marL="436563" lvl="1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ea typeface="Times New Roman" pitchFamily="18" charset="0"/>
                <a:cs typeface="Arial" pitchFamily="34" charset="0"/>
              </a:rPr>
              <a:t>Identificar, da forma mais ampla possível, todos os aspectos relevantes à matéria objeto da Audiência Pública;</a:t>
            </a:r>
          </a:p>
          <a:p>
            <a:pPr marL="436563" lvl="1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ea typeface="Times New Roman" pitchFamily="18" charset="0"/>
                <a:cs typeface="Arial" pitchFamily="34" charset="0"/>
              </a:rPr>
              <a:t>Dar publicidade, transparência e legitimidade às ações da ANP.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6053667" cy="616882"/>
          </a:xfrm>
        </p:spPr>
        <p:txBody>
          <a:bodyPr/>
          <a:lstStyle/>
          <a:p>
            <a:br>
              <a:rPr lang="pt-BR" sz="3200" dirty="0"/>
            </a:br>
            <a:endParaRPr lang="pt-BR" sz="32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DDAB3DF-1A98-4C33-BAB2-19663EF49FFF}"/>
              </a:ext>
            </a:extLst>
          </p:cNvPr>
          <p:cNvSpPr txBox="1"/>
          <p:nvPr/>
        </p:nvSpPr>
        <p:spPr>
          <a:xfrm>
            <a:off x="2961456" y="188640"/>
            <a:ext cx="6147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OBJETIVOS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9" y="1067396"/>
            <a:ext cx="86409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/>
              <a:t>Integrantes da Mesa</a:t>
            </a:r>
          </a:p>
          <a:p>
            <a:pPr algn="ctr"/>
            <a:endParaRPr lang="pt-BR" b="1" dirty="0"/>
          </a:p>
          <a:p>
            <a:r>
              <a:rPr lang="pt-BR" b="1" dirty="0"/>
              <a:t>Maíra Fortes </a:t>
            </a:r>
            <a:r>
              <a:rPr lang="pt-BR" b="1" dirty="0" err="1"/>
              <a:t>Bonafé</a:t>
            </a:r>
            <a:r>
              <a:rPr lang="pt-BR" b="1" dirty="0"/>
              <a:t> </a:t>
            </a:r>
          </a:p>
          <a:p>
            <a:r>
              <a:rPr lang="pt-BR" sz="1600" dirty="0"/>
              <a:t>Presidente da Audiência Pública</a:t>
            </a:r>
          </a:p>
          <a:p>
            <a:endParaRPr lang="pt-BR" sz="2200" b="1" dirty="0"/>
          </a:p>
          <a:p>
            <a:r>
              <a:rPr lang="pt-BR" b="1" dirty="0"/>
              <a:t>Karen Alves de Souza </a:t>
            </a:r>
          </a:p>
          <a:p>
            <a:r>
              <a:rPr lang="pt-BR" sz="1600" dirty="0"/>
              <a:t>Secretária da Audiência Pública</a:t>
            </a:r>
          </a:p>
          <a:p>
            <a:endParaRPr lang="pt-BR" sz="1600" dirty="0"/>
          </a:p>
          <a:p>
            <a:r>
              <a:rPr lang="pt-BR" b="1" dirty="0"/>
              <a:t>Isabela de Araújo Lima Ramos </a:t>
            </a:r>
          </a:p>
          <a:p>
            <a:r>
              <a:rPr lang="pt-BR" sz="1600" dirty="0"/>
              <a:t>Procuradora da Audiência Pública</a:t>
            </a:r>
          </a:p>
          <a:p>
            <a:endParaRPr lang="pt-BR" sz="1600" dirty="0"/>
          </a:p>
          <a:p>
            <a:r>
              <a:rPr lang="pt-BR" b="1" dirty="0"/>
              <a:t>Marcelo Coelho</a:t>
            </a:r>
          </a:p>
          <a:p>
            <a:r>
              <a:rPr lang="pt-BR" sz="1600" dirty="0"/>
              <a:t>Chefe de Departamento de Pesquisa e Obras em vias Navegáveis</a:t>
            </a:r>
          </a:p>
          <a:p>
            <a:endParaRPr lang="pt-BR" sz="1600" dirty="0"/>
          </a:p>
          <a:p>
            <a:r>
              <a:rPr lang="pt-BR" b="1" dirty="0" err="1"/>
              <a:t>Itagyba</a:t>
            </a:r>
            <a:r>
              <a:rPr lang="pt-BR" b="1" dirty="0"/>
              <a:t> Alvarenga Neto</a:t>
            </a:r>
          </a:p>
          <a:p>
            <a:r>
              <a:rPr lang="pt-BR" sz="1600" dirty="0"/>
              <a:t>Coordenador de Licenciamento Ambiental de Empreendimentos Marinhos e Costeiros (CGMAC) – IBAMA</a:t>
            </a:r>
          </a:p>
          <a:p>
            <a:pPr algn="ctr"/>
            <a:endParaRPr lang="pt-BR" sz="1600" dirty="0"/>
          </a:p>
          <a:p>
            <a:pPr algn="ctr"/>
            <a:r>
              <a:rPr lang="pt-BR" sz="2200" b="1" dirty="0"/>
              <a:t>Duração Prevista</a:t>
            </a:r>
          </a:p>
          <a:p>
            <a:pPr algn="ctr"/>
            <a:r>
              <a:rPr lang="pt-BR" sz="2200" dirty="0"/>
              <a:t> 10 às 12h30.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037F68-83DC-4FD5-AA34-C7FEF2C87A34}"/>
              </a:ext>
            </a:extLst>
          </p:cNvPr>
          <p:cNvSpPr txBox="1"/>
          <p:nvPr/>
        </p:nvSpPr>
        <p:spPr>
          <a:xfrm>
            <a:off x="2961456" y="188640"/>
            <a:ext cx="6147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AUDIÊNCIA  PÚBLICA Nº 24/2020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521346"/>
              </p:ext>
            </p:extLst>
          </p:nvPr>
        </p:nvGraphicFramePr>
        <p:xfrm>
          <a:off x="539552" y="2132856"/>
          <a:ext cx="7992888" cy="3534878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9:30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10:00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Recepção de expositores e registro de participantes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10:00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10:15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Abertura das atividades pela presidente da audiência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10:15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10:45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Exposição do tema</a:t>
                      </a:r>
                      <a:r>
                        <a:rPr kumimoji="1" lang="pt-BR" sz="2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 pela Superintendência de Segurança Operacional e Meio Ambiente</a:t>
                      </a:r>
                      <a:endParaRPr kumimoji="1" lang="pt-BR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parajita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10:45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11:45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Pronunciamento dos inscritos por ordem de recebimento de inscrições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11:45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12:30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parajita" pitchFamily="34" charset="0"/>
                        </a:rPr>
                        <a:t>Comentários finais e encerramento</a:t>
                      </a: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961456" y="188640"/>
            <a:ext cx="6147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PROGRAMA  DA  AUDIÊNCIA  PÚBLICA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0067" y="1100667"/>
            <a:ext cx="87714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500" b="1" dirty="0"/>
              <a:t>1. Caberá ao presidente:</a:t>
            </a:r>
          </a:p>
          <a:p>
            <a:pPr algn="just"/>
            <a:r>
              <a:rPr lang="pt-BR" sz="1500" dirty="0"/>
              <a:t>     a. conduzir a audiência pública, podendo conceder e cassar a palavra, devendo manter a ordem, bem como determinar a retirada de pessoas que a perturbarem; e</a:t>
            </a:r>
          </a:p>
          <a:p>
            <a:pPr algn="just"/>
            <a:r>
              <a:rPr lang="pt-BR" sz="1500" dirty="0"/>
              <a:t>     b. decidir, conclusivamente, as questões de ordem e as reclamações sobre os procedimentos adotados na audiência.</a:t>
            </a:r>
          </a:p>
          <a:p>
            <a:pPr algn="just"/>
            <a:endParaRPr lang="pt-BR" sz="1500" dirty="0"/>
          </a:p>
          <a:p>
            <a:pPr algn="just"/>
            <a:r>
              <a:rPr lang="pt-BR" sz="1500" dirty="0"/>
              <a:t>2. Havendo necessidade de dados não disponíveis no local para atender a alguma questão formulada, o presidente poderá estabelecer que a resposta seja divulgada em até 72 horas após o término da audiência, na página eletrônica </a:t>
            </a:r>
            <a:r>
              <a:rPr lang="pt-BR" sz="1500" dirty="0">
                <a:hlinkClick r:id="rId2"/>
              </a:rPr>
              <a:t>www.anp.gov.br</a:t>
            </a:r>
            <a:r>
              <a:rPr lang="pt-BR" sz="1500" dirty="0"/>
              <a:t>.</a:t>
            </a:r>
          </a:p>
          <a:p>
            <a:pPr algn="just"/>
            <a:endParaRPr lang="pt-BR" sz="1500" dirty="0"/>
          </a:p>
          <a:p>
            <a:pPr algn="just"/>
            <a:r>
              <a:rPr lang="pt-BR" sz="1500" b="1" dirty="0"/>
              <a:t>3. O secretário lavrará ata da audiência da qual constarão:</a:t>
            </a:r>
          </a:p>
          <a:p>
            <a:pPr algn="just"/>
            <a:r>
              <a:rPr lang="pt-BR" sz="1500" dirty="0"/>
              <a:t>    a. registro de todo o procedimento realizado na audiência; e</a:t>
            </a:r>
          </a:p>
          <a:p>
            <a:pPr algn="just"/>
            <a:r>
              <a:rPr lang="pt-BR" sz="1500" dirty="0"/>
              <a:t>    b. súmula com todos os comentários e sugestões recebidos e com a indicação de acolhimento ou não e suas razões.</a:t>
            </a:r>
          </a:p>
          <a:p>
            <a:pPr algn="just"/>
            <a:endParaRPr lang="pt-BR" sz="1500" dirty="0"/>
          </a:p>
          <a:p>
            <a:pPr algn="just"/>
            <a:r>
              <a:rPr lang="pt-BR" sz="1500" dirty="0"/>
              <a:t>4. A súmula será subscrita pelo presidente e pelo secretário da audiência pública e - após aprovada pela Diretoria Colegiada - divulgada por meio da página eletrônica www.anp.gov.br.</a:t>
            </a:r>
          </a:p>
          <a:p>
            <a:pPr algn="just"/>
            <a:endParaRPr lang="pt-BR" sz="1500" dirty="0"/>
          </a:p>
          <a:p>
            <a:pPr algn="just"/>
            <a:r>
              <a:rPr lang="pt-BR" sz="1500" dirty="0"/>
              <a:t>5. A súmula, as exposições e os documentos conexos com a matéria discutida serão mantidos nos arquivos da ANP, podendo ser reproduzidos e entregues às partes interessadas.</a:t>
            </a:r>
          </a:p>
          <a:p>
            <a:pPr algn="just"/>
            <a:endParaRPr lang="pt-BR" sz="1500" dirty="0"/>
          </a:p>
          <a:p>
            <a:pPr algn="just"/>
            <a:r>
              <a:rPr lang="pt-BR" sz="1500" dirty="0"/>
              <a:t>6. Todas as manifestações serão registradas por meio eletrônico, de forma a preservar a integridade de seus conteúdos e o seu máximo aproveitamento como subsídios ao aprimoramento do ato regulamentar a ser expedido.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1F5DA66-C73F-4779-8955-4D6BD4C056BA}"/>
              </a:ext>
            </a:extLst>
          </p:cNvPr>
          <p:cNvSpPr txBox="1"/>
          <p:nvPr/>
        </p:nvSpPr>
        <p:spPr>
          <a:xfrm>
            <a:off x="2961456" y="188640"/>
            <a:ext cx="6147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AUDIÊNCIA  PÚBLICA Nº 24/2020</a:t>
            </a:r>
          </a:p>
        </p:txBody>
      </p:sp>
    </p:spTree>
    <p:extLst>
      <p:ext uri="{BB962C8B-B14F-4D97-AF65-F5344CB8AC3E}">
        <p14:creationId xmlns:p14="http://schemas.microsoft.com/office/powerpoint/2010/main" val="61792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395188" y="1201390"/>
            <a:ext cx="8353623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  <a:cs typeface="Aparajita" pitchFamily="34" charset="0"/>
              </a:rPr>
              <a:t>Manifestações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1000" b="1" dirty="0">
              <a:latin typeface="+mj-lt"/>
              <a:cs typeface="Aparajita" pitchFamily="34" charset="0"/>
            </a:endParaRPr>
          </a:p>
          <a:p>
            <a:pPr marL="6985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  <a:cs typeface="Aparajita" pitchFamily="34" charset="0"/>
              </a:rPr>
              <a:t>Serão feitas por ordem de inscrição;</a:t>
            </a:r>
          </a:p>
          <a:p>
            <a:pPr marL="698500" indent="-342900" algn="just"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Considerando o tempo disponível, cada expositor terá, no máximo, </a:t>
            </a:r>
            <a:r>
              <a:rPr lang="pt-BR" dirty="0">
                <a:solidFill>
                  <a:srgbClr val="FF0000"/>
                </a:solidFill>
                <a:cs typeface="Aparajita" pitchFamily="34" charset="0"/>
              </a:rPr>
              <a:t>10 minutos </a:t>
            </a:r>
            <a:r>
              <a:rPr lang="pt-BR" dirty="0">
                <a:cs typeface="Aparajita" pitchFamily="34" charset="0"/>
              </a:rPr>
              <a:t>para efetuar sua apresentação;</a:t>
            </a:r>
          </a:p>
          <a:p>
            <a:pPr marL="698500" indent="-342900" algn="just"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Serão aceitas apenas as manifestações relacionadas à minuta de Resolução;</a:t>
            </a:r>
          </a:p>
          <a:p>
            <a:pPr marL="698500" indent="-342900" algn="just"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Caso haja tempo hábil, novas inscrições poderão ser realizadas durante as apresentações.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635896" y="116632"/>
            <a:ext cx="46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REGRAS DE PARTICIPAÇÃO NA  AUDIÊNCIA  PÚBLICA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A8DE9B0-9931-465B-A643-F58BE7044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125741"/>
              </p:ext>
            </p:extLst>
          </p:nvPr>
        </p:nvGraphicFramePr>
        <p:xfrm>
          <a:off x="768102" y="3900760"/>
          <a:ext cx="7607796" cy="2663786"/>
        </p:xfrm>
        <a:graphic>
          <a:graphicData uri="http://schemas.openxmlformats.org/drawingml/2006/table">
            <a:tbl>
              <a:tblPr firstRow="1" firstCol="1" bandRow="1"/>
              <a:tblGrid>
                <a:gridCol w="3868371">
                  <a:extLst>
                    <a:ext uri="{9D8B030D-6E8A-4147-A177-3AD203B41FA5}">
                      <a16:colId xmlns:a16="http://schemas.microsoft.com/office/drawing/2014/main" val="1301017680"/>
                    </a:ext>
                  </a:extLst>
                </a:gridCol>
                <a:gridCol w="3739425">
                  <a:extLst>
                    <a:ext uri="{9D8B030D-6E8A-4147-A177-3AD203B41FA5}">
                      <a16:colId xmlns:a16="http://schemas.microsoft.com/office/drawing/2014/main" val="1086981394"/>
                    </a:ext>
                  </a:extLst>
                </a:gridCol>
              </a:tblGrid>
              <a:tr h="239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21357"/>
                  </a:ext>
                </a:extLst>
              </a:tr>
              <a:tr h="239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Mauro Jose Teixeira </a:t>
                      </a:r>
                      <a:r>
                        <a:rPr lang="pt-BR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Destri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Destri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Consulting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20499"/>
                  </a:ext>
                </a:extLst>
              </a:tr>
              <a:tr h="478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Eduardo </a:t>
                      </a:r>
                      <a:r>
                        <a:rPr lang="pt-BR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Hebert</a:t>
                      </a: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Zacaron</a:t>
                      </a: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Gomes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PETRÓLEO BRASILEIRO SA - PETROBRAS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019732"/>
                  </a:ext>
                </a:extLst>
              </a:tr>
              <a:tr h="239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Jime</a:t>
                      </a: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Braga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Escola de Guerra Naval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978369"/>
                  </a:ext>
                </a:extLst>
              </a:tr>
              <a:tr h="478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 Allan </a:t>
                      </a:r>
                      <a:r>
                        <a:rPr lang="pt-BR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Biddle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Premier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Oil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Brasil Petróleo e Gás Ltda.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257441"/>
                  </a:ext>
                </a:extLst>
              </a:tr>
              <a:tr h="478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Carlos Henrique Abreu Mendes/Antônio Guimarães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IBP – Instituto Brasileiro de Petróleo Gás e Biocombustíveis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67557"/>
                  </a:ext>
                </a:extLst>
              </a:tr>
              <a:tr h="478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Werner Braun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Rizk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/Fernanda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Orletti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Secretaria de Desenvolvimento do Espírito Santo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9600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467167"/>
            <a:ext cx="7962900" cy="400110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BR" sz="2000" dirty="0">
                <a:latin typeface="+mj-lt"/>
                <a:cs typeface="Aparajita" pitchFamily="34" charset="0"/>
              </a:rPr>
              <a:t>Consulta Pública realizada no período de </a:t>
            </a:r>
            <a:r>
              <a:rPr lang="pt-BR" sz="2000" b="1" dirty="0">
                <a:latin typeface="+mj-lt"/>
                <a:cs typeface="Aparajita" pitchFamily="34" charset="0"/>
              </a:rPr>
              <a:t>06/11/2019 a 23/12/2019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683568" y="2492896"/>
            <a:ext cx="7962900" cy="400110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BR" sz="2000" dirty="0">
                <a:latin typeface="+mj-lt"/>
                <a:cs typeface="Aparajita" pitchFamily="34" charset="0"/>
              </a:rPr>
              <a:t>Aprovação de Consulta e Audiência Públicas – </a:t>
            </a:r>
            <a:r>
              <a:rPr lang="pt-BR" sz="2000" b="1" dirty="0">
                <a:latin typeface="+mj-lt"/>
                <a:cs typeface="Aparajita" pitchFamily="34" charset="0"/>
              </a:rPr>
              <a:t>RD nº 0663 de 31/10/2019</a:t>
            </a:r>
            <a:endParaRPr lang="pt-BR" sz="2000" dirty="0">
              <a:latin typeface="+mj-lt"/>
              <a:cs typeface="Aparajita" pitchFamily="34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83568" y="4509120"/>
            <a:ext cx="7962900" cy="400110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BR" sz="2000" dirty="0">
                <a:latin typeface="+mj-lt"/>
                <a:cs typeface="Aparajita" pitchFamily="34" charset="0"/>
              </a:rPr>
              <a:t>Audiência Pública realizada em </a:t>
            </a:r>
            <a:r>
              <a:rPr lang="pt-BR" sz="2000" b="1" dirty="0">
                <a:latin typeface="+mj-lt"/>
                <a:cs typeface="Aparajita" pitchFamily="34" charset="0"/>
              </a:rPr>
              <a:t>08/01/2020, </a:t>
            </a:r>
            <a:r>
              <a:rPr lang="pt-BR" sz="2000" dirty="0">
                <a:latin typeface="+mj-lt"/>
                <a:cs typeface="Aparajita" pitchFamily="34" charset="0"/>
              </a:rPr>
              <a:t>no Rio de Janeiro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35896" y="188640"/>
            <a:ext cx="46349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TRÂMITES PROCESSUAIS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28331</TotalTime>
  <Words>669</Words>
  <Application>Microsoft Office PowerPoint</Application>
  <PresentationFormat>Apresentação na tela (4:3)</PresentationFormat>
  <Paragraphs>97</Paragraphs>
  <Slides>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do Office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lferraz</dc:creator>
  <cp:lastModifiedBy>Maira Fortes Bonafe</cp:lastModifiedBy>
  <cp:revision>1137</cp:revision>
  <cp:lastPrinted>2018-06-28T16:02:47Z</cp:lastPrinted>
  <dcterms:created xsi:type="dcterms:W3CDTF">2014-09-22T19:51:46Z</dcterms:created>
  <dcterms:modified xsi:type="dcterms:W3CDTF">2020-01-08T12:57:39Z</dcterms:modified>
</cp:coreProperties>
</file>