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1" r:id="rId2"/>
    <p:sldId id="353" r:id="rId3"/>
    <p:sldId id="355" r:id="rId4"/>
    <p:sldId id="262" r:id="rId5"/>
    <p:sldId id="374" r:id="rId6"/>
    <p:sldId id="265" r:id="rId7"/>
    <p:sldId id="267" r:id="rId8"/>
  </p:sldIdLst>
  <p:sldSz cx="9144000" cy="6858000" type="screen4x3"/>
  <p:notesSz cx="6881813" cy="9710738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57" autoAdjust="0"/>
    <p:restoredTop sz="88317" autoAdjust="0"/>
  </p:normalViewPr>
  <p:slideViewPr>
    <p:cSldViewPr>
      <p:cViewPr varScale="1">
        <p:scale>
          <a:sx n="101" d="100"/>
          <a:sy n="101" d="100"/>
        </p:scale>
        <p:origin x="191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869" cy="48608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97337" y="0"/>
            <a:ext cx="2982869" cy="48608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845195-5349-4316-A2EF-E56713D6E3B2}" type="datetimeFigureOut">
              <a:rPr lang="pt-BR" smtClean="0"/>
              <a:pPr/>
              <a:t>08/01/2020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223105"/>
            <a:ext cx="2982869" cy="48608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97337" y="9223105"/>
            <a:ext cx="2982869" cy="48608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30F59F-1D0F-45F7-95E2-3BE05081C7D1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130925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8553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48553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51C80B-6C98-4C43-84A9-16A25ED8229A}" type="datetimeFigureOut">
              <a:rPr lang="pt-BR" smtClean="0"/>
              <a:pPr/>
              <a:t>08/01/2020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012825" y="728663"/>
            <a:ext cx="4856163" cy="36417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8182" y="4612601"/>
            <a:ext cx="5505450" cy="43698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223515"/>
            <a:ext cx="2982119" cy="4855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98102" y="9223515"/>
            <a:ext cx="2982119" cy="4855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0DCD3F-94F1-4A22-8C95-E806BA7C3EA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671835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D0DCD3F-94F1-4A22-8C95-E806BA7C3EAA}" type="slidenum">
              <a:rPr lang="pt-BR" smtClean="0"/>
              <a:pPr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452882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D0DCD3F-94F1-4A22-8C95-E806BA7C3EAA}" type="slidenum">
              <a:rPr lang="pt-BR" smtClean="0"/>
              <a:pPr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649220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D0DCD3F-94F1-4A22-8C95-E806BA7C3EAA}" type="slidenum">
              <a:rPr lang="pt-BR" smtClean="0"/>
              <a:pPr/>
              <a:t>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830691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CBE20-3253-467D-B5E5-277F5ED9726F}" type="datetimeFigureOut">
              <a:rPr lang="pt-BR" smtClean="0"/>
              <a:pPr/>
              <a:t>08/01/2020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DBB2E-5D00-49BA-B110-6992A804FA72}" type="slidenum">
              <a:rPr lang="pt-BR" smtClean="0"/>
              <a:pPr/>
              <a:t>‹nº›</a:t>
            </a:fld>
            <a:endParaRPr lang="pt-BR"/>
          </a:p>
        </p:txBody>
      </p:sp>
      <p:pic>
        <p:nvPicPr>
          <p:cNvPr id="8" name="Imagem 7" descr="capa_institucional_PORTUGUES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CBE20-3253-467D-B5E5-277F5ED9726F}" type="datetimeFigureOut">
              <a:rPr lang="pt-BR" smtClean="0"/>
              <a:pPr/>
              <a:t>08/01/2020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DBB2E-5D00-49BA-B110-6992A804FA7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CBE20-3253-467D-B5E5-277F5ED9726F}" type="datetimeFigureOut">
              <a:rPr lang="pt-BR" smtClean="0"/>
              <a:pPr/>
              <a:t>08/01/2020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DBB2E-5D00-49BA-B110-6992A804FA7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ítulo 1"/>
          <p:cNvSpPr>
            <a:spLocks noGrp="1"/>
          </p:cNvSpPr>
          <p:nvPr>
            <p:ph type="title" hasCustomPrompt="1"/>
          </p:nvPr>
        </p:nvSpPr>
        <p:spPr>
          <a:xfrm>
            <a:off x="347134" y="314819"/>
            <a:ext cx="5291666" cy="616882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2200" b="1">
                <a:solidFill>
                  <a:schemeClr val="accent2">
                    <a:lumMod val="75000"/>
                  </a:schemeClr>
                </a:solidFill>
                <a:latin typeface="+mn-lt"/>
              </a:defRPr>
            </a:lvl1pPr>
          </a:lstStyle>
          <a:p>
            <a:r>
              <a:rPr lang="pt-BR" dirty="0"/>
              <a:t>CLIQUE PARA EDITAR O TÍTULO</a:t>
            </a:r>
          </a:p>
        </p:txBody>
      </p:sp>
    </p:spTree>
    <p:extLst>
      <p:ext uri="{BB962C8B-B14F-4D97-AF65-F5344CB8AC3E}">
        <p14:creationId xmlns:p14="http://schemas.microsoft.com/office/powerpoint/2010/main" val="38280046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1"/>
          <p:cNvSpPr>
            <a:spLocks noGrp="1"/>
          </p:cNvSpPr>
          <p:nvPr>
            <p:ph type="title" hasCustomPrompt="1"/>
          </p:nvPr>
        </p:nvSpPr>
        <p:spPr>
          <a:xfrm>
            <a:off x="347134" y="314819"/>
            <a:ext cx="5291666" cy="616882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2200" b="1">
                <a:solidFill>
                  <a:schemeClr val="accent6">
                    <a:lumMod val="75000"/>
                  </a:schemeClr>
                </a:solidFill>
                <a:latin typeface="+mn-lt"/>
              </a:defRPr>
            </a:lvl1pPr>
          </a:lstStyle>
          <a:p>
            <a:r>
              <a:rPr lang="pt-BR" dirty="0"/>
              <a:t>CLIQUE PARA EDITAR O TÍTULO</a:t>
            </a:r>
          </a:p>
        </p:txBody>
      </p:sp>
      <p:sp>
        <p:nvSpPr>
          <p:cNvPr id="9" name="Espaço Reservado para Conteúdo 2"/>
          <p:cNvSpPr>
            <a:spLocks noGrp="1"/>
          </p:cNvSpPr>
          <p:nvPr>
            <p:ph idx="13"/>
          </p:nvPr>
        </p:nvSpPr>
        <p:spPr>
          <a:xfrm>
            <a:off x="439057" y="1312334"/>
            <a:ext cx="8269514" cy="51646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pt-BR" dirty="0"/>
              <a:t>Clique para editar o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</p:spTree>
    <p:extLst>
      <p:ext uri="{BB962C8B-B14F-4D97-AF65-F5344CB8AC3E}">
        <p14:creationId xmlns:p14="http://schemas.microsoft.com/office/powerpoint/2010/main" val="9113003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 b="0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CBE20-3253-467D-B5E5-277F5ED9726F}" type="datetimeFigureOut">
              <a:rPr lang="pt-BR" smtClean="0"/>
              <a:pPr/>
              <a:t>08/01/2020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DBB2E-5D00-49BA-B110-6992A804FA7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CBE20-3253-467D-B5E5-277F5ED9726F}" type="datetimeFigureOut">
              <a:rPr lang="pt-BR" smtClean="0"/>
              <a:pPr/>
              <a:t>08/01/2020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DBB2E-5D00-49BA-B110-6992A804FA7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CBE20-3253-467D-B5E5-277F5ED9726F}" type="datetimeFigureOut">
              <a:rPr lang="pt-BR" smtClean="0"/>
              <a:pPr/>
              <a:t>08/01/2020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DBB2E-5D00-49BA-B110-6992A804FA7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CBE20-3253-467D-B5E5-277F5ED9726F}" type="datetimeFigureOut">
              <a:rPr lang="pt-BR" smtClean="0"/>
              <a:pPr/>
              <a:t>08/01/2020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DBB2E-5D00-49BA-B110-6992A804FA7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CBE20-3253-467D-B5E5-277F5ED9726F}" type="datetimeFigureOut">
              <a:rPr lang="pt-BR" smtClean="0"/>
              <a:pPr/>
              <a:t>08/01/2020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DBB2E-5D00-49BA-B110-6992A804FA7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CBE20-3253-467D-B5E5-277F5ED9726F}" type="datetimeFigureOut">
              <a:rPr lang="pt-BR" smtClean="0"/>
              <a:pPr/>
              <a:t>08/01/2020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DBB2E-5D00-49BA-B110-6992A804FA7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CBE20-3253-467D-B5E5-277F5ED9726F}" type="datetimeFigureOut">
              <a:rPr lang="pt-BR" smtClean="0"/>
              <a:pPr/>
              <a:t>08/01/2020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DBB2E-5D00-49BA-B110-6992A804FA7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CBE20-3253-467D-B5E5-277F5ED9726F}" type="datetimeFigureOut">
              <a:rPr lang="pt-BR" smtClean="0"/>
              <a:pPr/>
              <a:t>08/01/2020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DBB2E-5D00-49BA-B110-6992A804FA7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 descr="topo_verde_out_2014.jpg"/>
          <p:cNvPicPr>
            <a:picLocks noChangeAspect="1"/>
          </p:cNvPicPr>
          <p:nvPr userDrawn="1"/>
        </p:nvPicPr>
        <p:blipFill>
          <a:blip r:embed="rId15" cstate="print"/>
          <a:stretch>
            <a:fillRect/>
          </a:stretch>
        </p:blipFill>
        <p:spPr>
          <a:xfrm>
            <a:off x="0" y="0"/>
            <a:ext cx="9144000" cy="984069"/>
          </a:xfrm>
          <a:prstGeom prst="rect">
            <a:avLst/>
          </a:prstGeom>
        </p:spPr>
      </p:pic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3214678" y="214290"/>
            <a:ext cx="5586394" cy="5715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t-BR" dirty="0"/>
              <a:t>Atribuições da ANP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9CBE20-3253-467D-B5E5-277F5ED9726F}" type="datetimeFigureOut">
              <a:rPr lang="pt-BR" smtClean="0"/>
              <a:pPr/>
              <a:t>08/01/2020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9DBB2E-5D00-49BA-B110-6992A804FA7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r" defTabSz="914400" rtl="0" eaLnBrk="1" latinLnBrk="0" hangingPunct="1">
        <a:spcBef>
          <a:spcPct val="0"/>
        </a:spcBef>
        <a:buNone/>
        <a:defRPr sz="2800" b="1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np.gov.br/" TargetMode="Externa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3"/>
          <p:cNvSpPr txBox="1">
            <a:spLocks noChangeArrowheads="1"/>
          </p:cNvSpPr>
          <p:nvPr/>
        </p:nvSpPr>
        <p:spPr bwMode="auto">
          <a:xfrm>
            <a:off x="0" y="404664"/>
            <a:ext cx="9144000" cy="63094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endParaRPr lang="pt-BR" sz="2800" b="1" dirty="0">
              <a:solidFill>
                <a:srgbClr val="FFC000"/>
              </a:solidFill>
              <a:latin typeface="+mj-lt"/>
              <a:cs typeface="Aparajita" pitchFamily="34" charset="0"/>
            </a:endParaRPr>
          </a:p>
          <a:p>
            <a:pPr algn="ctr"/>
            <a:r>
              <a:rPr lang="pt-BR" sz="2800" b="1" dirty="0">
                <a:solidFill>
                  <a:srgbClr val="FFC000"/>
                </a:solidFill>
                <a:latin typeface="+mj-lt"/>
                <a:cs typeface="Aparajita" pitchFamily="34" charset="0"/>
              </a:rPr>
              <a:t>AUDIÊNCIA  PÚBLICA Nº 24/2020</a:t>
            </a:r>
          </a:p>
          <a:p>
            <a:pPr algn="ctr"/>
            <a:endParaRPr lang="pt-BR" sz="3200" b="1" dirty="0">
              <a:solidFill>
                <a:schemeClr val="bg1"/>
              </a:solidFill>
              <a:latin typeface="+mj-lt"/>
              <a:cs typeface="Aparajita" pitchFamily="34" charset="0"/>
            </a:endParaRPr>
          </a:p>
          <a:p>
            <a:pPr algn="ctr"/>
            <a:r>
              <a:rPr lang="pt-BR" sz="3500" b="1" dirty="0">
                <a:solidFill>
                  <a:schemeClr val="bg1"/>
                </a:solidFill>
                <a:latin typeface="+mj-lt"/>
                <a:cs typeface="Aparajita" pitchFamily="34" charset="0"/>
              </a:rPr>
              <a:t>Minuta de Resolução que regulamenta o </a:t>
            </a:r>
            <a:r>
              <a:rPr lang="pt-BR" sz="3500" b="1" dirty="0" err="1">
                <a:solidFill>
                  <a:schemeClr val="bg1"/>
                </a:solidFill>
                <a:latin typeface="+mj-lt"/>
                <a:cs typeface="Aparajita" pitchFamily="34" charset="0"/>
              </a:rPr>
              <a:t>descomissionamento</a:t>
            </a:r>
            <a:r>
              <a:rPr lang="pt-BR" sz="3500" b="1" dirty="0">
                <a:solidFill>
                  <a:schemeClr val="bg1"/>
                </a:solidFill>
                <a:latin typeface="+mj-lt"/>
                <a:cs typeface="Aparajita" pitchFamily="34" charset="0"/>
              </a:rPr>
              <a:t> de instalações de exploração e produção de petróleo e gás natural e os procedimentos relacionados</a:t>
            </a:r>
          </a:p>
          <a:p>
            <a:pPr algn="ctr"/>
            <a:r>
              <a:rPr lang="pt-BR" sz="3200" b="1" i="1" dirty="0">
                <a:solidFill>
                  <a:schemeClr val="bg1"/>
                </a:solidFill>
                <a:latin typeface="+mj-lt"/>
                <a:cs typeface="Aparajita" pitchFamily="34" charset="0"/>
              </a:rPr>
              <a:t> </a:t>
            </a:r>
            <a:endParaRPr lang="pt-BR" sz="2800" i="1" dirty="0">
              <a:solidFill>
                <a:schemeClr val="bg1"/>
              </a:solidFill>
              <a:latin typeface="+mj-lt"/>
              <a:cs typeface="Aparajita" pitchFamily="34" charset="0"/>
            </a:endParaRPr>
          </a:p>
          <a:p>
            <a:pPr algn="ctr"/>
            <a:endParaRPr lang="pt-BR" sz="2800" b="1" dirty="0">
              <a:solidFill>
                <a:schemeClr val="bg1"/>
              </a:solidFill>
              <a:latin typeface="+mj-lt"/>
              <a:cs typeface="Aparajita" pitchFamily="34" charset="0"/>
            </a:endParaRPr>
          </a:p>
          <a:p>
            <a:pPr algn="ctr"/>
            <a:endParaRPr lang="pt-BR" sz="2800" b="1" dirty="0">
              <a:solidFill>
                <a:schemeClr val="bg1"/>
              </a:solidFill>
              <a:latin typeface="+mj-lt"/>
              <a:cs typeface="Aparajita" pitchFamily="34" charset="0"/>
            </a:endParaRPr>
          </a:p>
          <a:p>
            <a:endParaRPr lang="pt-BR" sz="2200" dirty="0">
              <a:solidFill>
                <a:schemeClr val="bg1"/>
              </a:solidFill>
              <a:latin typeface="+mj-lt"/>
              <a:cs typeface="Aparajita" pitchFamily="34" charset="0"/>
            </a:endParaRPr>
          </a:p>
          <a:p>
            <a:endParaRPr lang="pt-BR" sz="2200" dirty="0">
              <a:solidFill>
                <a:schemeClr val="bg1"/>
              </a:solidFill>
              <a:latin typeface="+mj-lt"/>
              <a:cs typeface="Aparajita" pitchFamily="34" charset="0"/>
            </a:endParaRPr>
          </a:p>
          <a:p>
            <a:endParaRPr lang="pt-BR" sz="2200" dirty="0">
              <a:solidFill>
                <a:schemeClr val="bg1"/>
              </a:solidFill>
              <a:latin typeface="+mj-lt"/>
              <a:cs typeface="Aparajita" pitchFamily="34" charset="0"/>
            </a:endParaRPr>
          </a:p>
          <a:p>
            <a:r>
              <a:rPr lang="pt-BR" sz="2200" dirty="0">
                <a:solidFill>
                  <a:schemeClr val="bg1"/>
                </a:solidFill>
                <a:latin typeface="+mj-lt"/>
                <a:cs typeface="Aparajita" pitchFamily="34" charset="0"/>
              </a:rPr>
              <a:t>Rio de Janeiro, 8 de janeiro de 2020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48166" y="1506270"/>
            <a:ext cx="8847667" cy="41703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36563" lvl="1" indent="-342900" algn="just" fontAlgn="base">
              <a:spcBef>
                <a:spcPct val="0"/>
              </a:spcBef>
              <a:spcAft>
                <a:spcPts val="1800"/>
              </a:spcAft>
              <a:buFont typeface="Wingdings" panose="05000000000000000000" pitchFamily="2" charset="2"/>
              <a:buChar char="ü"/>
            </a:pPr>
            <a:r>
              <a:rPr lang="pt-BR" sz="2200" dirty="0">
                <a:ea typeface="Times New Roman" pitchFamily="18" charset="0"/>
                <a:cs typeface="Arial" pitchFamily="34" charset="0"/>
              </a:rPr>
              <a:t>Apresentar a minuta de resolução que regulamenta o descomissionamento de instalações de exploração e de produção de petróleo e gás natural, disciplina e a reversão de bens, o cumprimento de obrigações remanescentes na fase de exploração e a devolução de área na fase de produção. </a:t>
            </a:r>
          </a:p>
          <a:p>
            <a:pPr marL="436563" lvl="1" indent="-342900" algn="just" fontAlgn="base">
              <a:spcBef>
                <a:spcPct val="0"/>
              </a:spcBef>
              <a:spcAft>
                <a:spcPts val="1800"/>
              </a:spcAft>
              <a:buFont typeface="Wingdings" panose="05000000000000000000" pitchFamily="2" charset="2"/>
              <a:buChar char="ü"/>
            </a:pPr>
            <a:r>
              <a:rPr lang="pt-BR" sz="2200" dirty="0">
                <a:ea typeface="Times New Roman" pitchFamily="18" charset="0"/>
                <a:cs typeface="Arial" pitchFamily="34" charset="0"/>
              </a:rPr>
              <a:t>Propiciar aos agentes econômicos e aos demais interessados a possibilidade de encaminhamento de comentários e sugestões;</a:t>
            </a:r>
          </a:p>
          <a:p>
            <a:pPr marL="436563" lvl="1" indent="-342900" algn="just" fontAlgn="base">
              <a:spcBef>
                <a:spcPct val="0"/>
              </a:spcBef>
              <a:spcAft>
                <a:spcPts val="1800"/>
              </a:spcAft>
              <a:buFont typeface="Wingdings" panose="05000000000000000000" pitchFamily="2" charset="2"/>
              <a:buChar char="ü"/>
            </a:pPr>
            <a:r>
              <a:rPr lang="pt-BR" sz="2200" dirty="0">
                <a:ea typeface="Times New Roman" pitchFamily="18" charset="0"/>
                <a:cs typeface="Arial" pitchFamily="34" charset="0"/>
              </a:rPr>
              <a:t>Identificar, da forma mais ampla possível, todos os aspectos relevantes à matéria objeto da Audiência Pública;</a:t>
            </a:r>
          </a:p>
          <a:p>
            <a:pPr marL="436563" lvl="1" indent="-342900" algn="just" fontAlgn="base">
              <a:spcBef>
                <a:spcPct val="0"/>
              </a:spcBef>
              <a:spcAft>
                <a:spcPts val="1800"/>
              </a:spcAft>
              <a:buFont typeface="Wingdings" panose="05000000000000000000" pitchFamily="2" charset="2"/>
              <a:buChar char="ü"/>
            </a:pPr>
            <a:r>
              <a:rPr lang="pt-BR" sz="2200" dirty="0">
                <a:ea typeface="Times New Roman" pitchFamily="18" charset="0"/>
                <a:cs typeface="Arial" pitchFamily="34" charset="0"/>
              </a:rPr>
              <a:t>Dar publicidade, transparência e legitimidade às ações da ANP.</a:t>
            </a:r>
          </a:p>
        </p:txBody>
      </p:sp>
      <p:sp>
        <p:nvSpPr>
          <p:cNvPr id="7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6053667" cy="616882"/>
          </a:xfrm>
        </p:spPr>
        <p:txBody>
          <a:bodyPr/>
          <a:lstStyle/>
          <a:p>
            <a:br>
              <a:rPr lang="pt-BR" sz="3200" dirty="0"/>
            </a:br>
            <a:endParaRPr lang="pt-BR" sz="3200" dirty="0"/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DDAB3DF-1A98-4C33-BAB2-19663EF49FFF}"/>
              </a:ext>
            </a:extLst>
          </p:cNvPr>
          <p:cNvSpPr txBox="1"/>
          <p:nvPr/>
        </p:nvSpPr>
        <p:spPr>
          <a:xfrm>
            <a:off x="2961456" y="188640"/>
            <a:ext cx="614704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pt-BR" sz="2400" b="1" dirty="0">
                <a:solidFill>
                  <a:schemeClr val="accent3">
                    <a:lumMod val="20000"/>
                    <a:lumOff val="80000"/>
                  </a:schemeClr>
                </a:solidFill>
                <a:latin typeface="+mj-lt"/>
                <a:cs typeface="Aparajita" pitchFamily="34" charset="0"/>
              </a:rPr>
              <a:t>OBJETIVOS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0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0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0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5"/>
          <p:cNvSpPr/>
          <p:nvPr/>
        </p:nvSpPr>
        <p:spPr>
          <a:xfrm>
            <a:off x="323529" y="1067396"/>
            <a:ext cx="8640960" cy="5570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200" b="1" dirty="0"/>
              <a:t>Integrantes da Mesa</a:t>
            </a:r>
          </a:p>
          <a:p>
            <a:pPr algn="ctr"/>
            <a:endParaRPr lang="pt-BR" b="1" dirty="0"/>
          </a:p>
          <a:p>
            <a:r>
              <a:rPr lang="pt-BR" b="1" dirty="0"/>
              <a:t>Maíra Fortes </a:t>
            </a:r>
            <a:r>
              <a:rPr lang="pt-BR" b="1" dirty="0" err="1"/>
              <a:t>Bonafé</a:t>
            </a:r>
            <a:r>
              <a:rPr lang="pt-BR" b="1" dirty="0"/>
              <a:t> </a:t>
            </a:r>
          </a:p>
          <a:p>
            <a:r>
              <a:rPr lang="pt-BR" sz="1600" dirty="0"/>
              <a:t>Presidente da Audiência Pública</a:t>
            </a:r>
          </a:p>
          <a:p>
            <a:endParaRPr lang="pt-BR" sz="2200" b="1" dirty="0"/>
          </a:p>
          <a:p>
            <a:r>
              <a:rPr lang="pt-BR" b="1" dirty="0"/>
              <a:t>Karen Alves de Souza </a:t>
            </a:r>
          </a:p>
          <a:p>
            <a:r>
              <a:rPr lang="pt-BR" sz="1600" dirty="0"/>
              <a:t>Secretária da Audiência Pública</a:t>
            </a:r>
          </a:p>
          <a:p>
            <a:endParaRPr lang="pt-BR" sz="1600" dirty="0"/>
          </a:p>
          <a:p>
            <a:r>
              <a:rPr lang="pt-BR" b="1" dirty="0"/>
              <a:t>Isabela de Araújo Lima Ramos </a:t>
            </a:r>
          </a:p>
          <a:p>
            <a:r>
              <a:rPr lang="pt-BR" sz="1600" dirty="0"/>
              <a:t>Procuradora da Audiência Pública</a:t>
            </a:r>
          </a:p>
          <a:p>
            <a:endParaRPr lang="pt-BR" sz="1600" dirty="0"/>
          </a:p>
          <a:p>
            <a:r>
              <a:rPr lang="pt-BR" b="1" dirty="0"/>
              <a:t>Marcelo Coelho</a:t>
            </a:r>
          </a:p>
          <a:p>
            <a:r>
              <a:rPr lang="pt-BR" sz="1600" dirty="0"/>
              <a:t>Chefe de Departamento de Pesquisa e Obras em vias Navegáveis</a:t>
            </a:r>
          </a:p>
          <a:p>
            <a:endParaRPr lang="pt-BR" sz="1600" dirty="0"/>
          </a:p>
          <a:p>
            <a:r>
              <a:rPr lang="pt-BR" b="1" dirty="0" err="1"/>
              <a:t>Itagyba</a:t>
            </a:r>
            <a:r>
              <a:rPr lang="pt-BR" b="1" dirty="0"/>
              <a:t> Alvarenga Neto</a:t>
            </a:r>
          </a:p>
          <a:p>
            <a:r>
              <a:rPr lang="pt-BR" sz="1600" dirty="0"/>
              <a:t>Coordenador de Licenciamento Ambiental de Empreendimentos Marinhos e Costeiros (CGMAC) – IBAMA</a:t>
            </a:r>
          </a:p>
          <a:p>
            <a:pPr algn="ctr"/>
            <a:endParaRPr lang="pt-BR" sz="1600" dirty="0"/>
          </a:p>
          <a:p>
            <a:pPr algn="ctr"/>
            <a:r>
              <a:rPr lang="pt-BR" sz="2200" b="1" dirty="0"/>
              <a:t>Duração Prevista</a:t>
            </a:r>
          </a:p>
          <a:p>
            <a:pPr algn="ctr"/>
            <a:r>
              <a:rPr lang="pt-BR" sz="2200" dirty="0"/>
              <a:t> 10 às 12h30.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05037F68-83DC-4FD5-AA34-C7FEF2C87A34}"/>
              </a:ext>
            </a:extLst>
          </p:cNvPr>
          <p:cNvSpPr txBox="1"/>
          <p:nvPr/>
        </p:nvSpPr>
        <p:spPr>
          <a:xfrm>
            <a:off x="2961456" y="188640"/>
            <a:ext cx="614704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pt-BR" sz="2400" b="1" dirty="0">
                <a:solidFill>
                  <a:schemeClr val="accent3">
                    <a:lumMod val="20000"/>
                    <a:lumOff val="80000"/>
                  </a:schemeClr>
                </a:solidFill>
                <a:latin typeface="+mj-lt"/>
                <a:cs typeface="Aparajita" pitchFamily="34" charset="0"/>
              </a:rPr>
              <a:t>AUDIÊNCIA  PÚBLICA Nº 24/2020</a:t>
            </a:r>
          </a:p>
        </p:txBody>
      </p:sp>
    </p:spTree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5521346"/>
              </p:ext>
            </p:extLst>
          </p:nvPr>
        </p:nvGraphicFramePr>
        <p:xfrm>
          <a:off x="539552" y="2132856"/>
          <a:ext cx="7992888" cy="3534878"/>
        </p:xfrm>
        <a:graphic>
          <a:graphicData uri="http://schemas.openxmlformats.org/drawingml/2006/table">
            <a:tbl>
              <a:tblPr/>
              <a:tblGrid>
                <a:gridCol w="7920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087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8805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1" lang="pt-BR" sz="22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parajita" pitchFamily="34" charset="0"/>
                        </a:rPr>
                        <a:t>9:30</a:t>
                      </a:r>
                    </a:p>
                  </a:txBody>
                  <a:tcPr marL="42800" marR="42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1" lang="pt-BR" sz="22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parajita" pitchFamily="34" charset="0"/>
                        </a:rPr>
                        <a:t>10:00</a:t>
                      </a:r>
                    </a:p>
                  </a:txBody>
                  <a:tcPr marL="42800" marR="42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kumimoji="1" lang="pt-BR" sz="22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parajita" pitchFamily="34" charset="0"/>
                        </a:rPr>
                        <a:t>Recepção de expositores e registro de participantes</a:t>
                      </a:r>
                    </a:p>
                  </a:txBody>
                  <a:tcPr marL="42800" marR="42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7610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1" lang="pt-BR" sz="22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parajita" pitchFamily="34" charset="0"/>
                        </a:rPr>
                        <a:t>10:00</a:t>
                      </a:r>
                    </a:p>
                  </a:txBody>
                  <a:tcPr marL="42800" marR="42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1" lang="pt-BR" sz="22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parajita" pitchFamily="34" charset="0"/>
                        </a:rPr>
                        <a:t>10:15</a:t>
                      </a:r>
                    </a:p>
                  </a:txBody>
                  <a:tcPr marL="42800" marR="42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kumimoji="1" lang="pt-BR" sz="22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parajita" pitchFamily="34" charset="0"/>
                        </a:rPr>
                        <a:t>Abertura das atividades pela presidente da audiência</a:t>
                      </a:r>
                    </a:p>
                  </a:txBody>
                  <a:tcPr marL="42800" marR="42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1210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1" lang="pt-BR" sz="22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parajita" pitchFamily="34" charset="0"/>
                        </a:rPr>
                        <a:t>10:15</a:t>
                      </a:r>
                    </a:p>
                  </a:txBody>
                  <a:tcPr marL="42800" marR="42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1" lang="pt-BR" sz="22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parajita" pitchFamily="34" charset="0"/>
                        </a:rPr>
                        <a:t>10:45</a:t>
                      </a:r>
                    </a:p>
                  </a:txBody>
                  <a:tcPr marL="42800" marR="42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kumimoji="1" lang="pt-BR" sz="22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parajita" pitchFamily="34" charset="0"/>
                        </a:rPr>
                        <a:t>Exposição do tema</a:t>
                      </a:r>
                      <a:r>
                        <a:rPr kumimoji="1" lang="pt-BR" sz="2200" b="1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parajita" pitchFamily="34" charset="0"/>
                        </a:rPr>
                        <a:t> pela Superintendência de Segurança Operacional e Meio Ambiente</a:t>
                      </a:r>
                      <a:endParaRPr kumimoji="1" lang="pt-BR" sz="2200" b="1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Aparajita" pitchFamily="34" charset="0"/>
                      </a:endParaRPr>
                    </a:p>
                  </a:txBody>
                  <a:tcPr marL="42800" marR="42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805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1" lang="pt-BR" sz="22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parajita" pitchFamily="34" charset="0"/>
                        </a:rPr>
                        <a:t>10:45</a:t>
                      </a:r>
                    </a:p>
                  </a:txBody>
                  <a:tcPr marL="42800" marR="42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1" lang="pt-BR" sz="22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parajita" pitchFamily="34" charset="0"/>
                        </a:rPr>
                        <a:t>11:45</a:t>
                      </a:r>
                    </a:p>
                  </a:txBody>
                  <a:tcPr marL="42800" marR="42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kumimoji="1" lang="pt-BR" sz="22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parajita" pitchFamily="34" charset="0"/>
                        </a:rPr>
                        <a:t>Pronunciamento dos inscritos por ordem de recebimento de inscrições</a:t>
                      </a:r>
                    </a:p>
                  </a:txBody>
                  <a:tcPr marL="42800" marR="42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805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1" lang="pt-BR" sz="22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parajita" pitchFamily="34" charset="0"/>
                        </a:rPr>
                        <a:t>11:45</a:t>
                      </a:r>
                    </a:p>
                  </a:txBody>
                  <a:tcPr marL="42800" marR="42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1" lang="pt-BR" sz="22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parajita" pitchFamily="34" charset="0"/>
                        </a:rPr>
                        <a:t>12:30</a:t>
                      </a:r>
                    </a:p>
                  </a:txBody>
                  <a:tcPr marL="42800" marR="42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pt-BR" sz="22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parajita" pitchFamily="34" charset="0"/>
                        </a:rPr>
                        <a:t>Comentários finais e encerramento</a:t>
                      </a:r>
                    </a:p>
                  </a:txBody>
                  <a:tcPr marL="42800" marR="42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" name="CaixaDeTexto 3"/>
          <p:cNvSpPr txBox="1"/>
          <p:nvPr/>
        </p:nvSpPr>
        <p:spPr>
          <a:xfrm>
            <a:off x="2961456" y="188640"/>
            <a:ext cx="614704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pt-BR" sz="2400" b="1" dirty="0">
                <a:solidFill>
                  <a:schemeClr val="accent3">
                    <a:lumMod val="20000"/>
                    <a:lumOff val="80000"/>
                  </a:schemeClr>
                </a:solidFill>
                <a:latin typeface="+mj-lt"/>
                <a:cs typeface="Aparajita" pitchFamily="34" charset="0"/>
              </a:rPr>
              <a:t>PROGRAMA  DA  AUDIÊNCIA  PÚBLICA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110067" y="1100667"/>
            <a:ext cx="877146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1500" b="1" dirty="0"/>
              <a:t>1. Caberá ao presidente:</a:t>
            </a:r>
          </a:p>
          <a:p>
            <a:pPr algn="just"/>
            <a:r>
              <a:rPr lang="pt-BR" sz="1500" dirty="0"/>
              <a:t>     a. conduzir a audiência pública, podendo conceder e cassar a palavra, devendo manter a ordem, bem como determinar a retirada de pessoas que a perturbarem; e</a:t>
            </a:r>
          </a:p>
          <a:p>
            <a:pPr algn="just"/>
            <a:r>
              <a:rPr lang="pt-BR" sz="1500" dirty="0"/>
              <a:t>     b. decidir, conclusivamente, as questões de ordem e as reclamações sobre os procedimentos adotados na audiência.</a:t>
            </a:r>
          </a:p>
          <a:p>
            <a:pPr algn="just"/>
            <a:endParaRPr lang="pt-BR" sz="1500" dirty="0"/>
          </a:p>
          <a:p>
            <a:pPr algn="just"/>
            <a:r>
              <a:rPr lang="pt-BR" sz="1500" dirty="0"/>
              <a:t>2. Havendo necessidade de dados não disponíveis no local para atender a alguma questão formulada, o presidente poderá estabelecer que a resposta seja divulgada em até 72 horas após o término da audiência, na página eletrônica </a:t>
            </a:r>
            <a:r>
              <a:rPr lang="pt-BR" sz="1500" dirty="0">
                <a:hlinkClick r:id="rId2"/>
              </a:rPr>
              <a:t>www.anp.gov.br</a:t>
            </a:r>
            <a:r>
              <a:rPr lang="pt-BR" sz="1500" dirty="0"/>
              <a:t>.</a:t>
            </a:r>
          </a:p>
          <a:p>
            <a:pPr algn="just"/>
            <a:endParaRPr lang="pt-BR" sz="1500" dirty="0"/>
          </a:p>
          <a:p>
            <a:pPr algn="just"/>
            <a:r>
              <a:rPr lang="pt-BR" sz="1500" b="1" dirty="0"/>
              <a:t>3. O secretário lavrará ata da audiência da qual constarão:</a:t>
            </a:r>
          </a:p>
          <a:p>
            <a:pPr algn="just"/>
            <a:r>
              <a:rPr lang="pt-BR" sz="1500" dirty="0"/>
              <a:t>    a. registro de todo o procedimento realizado na audiência; e</a:t>
            </a:r>
          </a:p>
          <a:p>
            <a:pPr algn="just"/>
            <a:r>
              <a:rPr lang="pt-BR" sz="1500" dirty="0"/>
              <a:t>    b. súmula com todos os comentários e sugestões recebidos e com a indicação de acolhimento ou não e suas razões.</a:t>
            </a:r>
          </a:p>
          <a:p>
            <a:pPr algn="just"/>
            <a:endParaRPr lang="pt-BR" sz="1500" dirty="0"/>
          </a:p>
          <a:p>
            <a:pPr algn="just"/>
            <a:r>
              <a:rPr lang="pt-BR" sz="1500" dirty="0"/>
              <a:t>4. A súmula será subscrita pelo presidente e pelo secretário da audiência pública e - após aprovada pela Diretoria Colegiada - divulgada por meio da página eletrônica www.anp.gov.br.</a:t>
            </a:r>
          </a:p>
          <a:p>
            <a:pPr algn="just"/>
            <a:endParaRPr lang="pt-BR" sz="1500" dirty="0"/>
          </a:p>
          <a:p>
            <a:pPr algn="just"/>
            <a:r>
              <a:rPr lang="pt-BR" sz="1500" dirty="0"/>
              <a:t>5. A súmula, as exposições e os documentos conexos com a matéria discutida serão mantidos nos arquivos da ANP, podendo ser reproduzidos e entregues às partes interessadas.</a:t>
            </a:r>
          </a:p>
          <a:p>
            <a:pPr algn="just"/>
            <a:endParaRPr lang="pt-BR" sz="1500" dirty="0"/>
          </a:p>
          <a:p>
            <a:pPr algn="just"/>
            <a:r>
              <a:rPr lang="pt-BR" sz="1500" dirty="0"/>
              <a:t>6. Todas as manifestações serão registradas por meio eletrônico, de forma a preservar a integridade de seus conteúdos e o seu máximo aproveitamento como subsídios ao aprimoramento do ato regulamentar a ser expedido.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21F5DA66-C73F-4779-8955-4D6BD4C056BA}"/>
              </a:ext>
            </a:extLst>
          </p:cNvPr>
          <p:cNvSpPr txBox="1"/>
          <p:nvPr/>
        </p:nvSpPr>
        <p:spPr>
          <a:xfrm>
            <a:off x="2961456" y="188640"/>
            <a:ext cx="614704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pt-BR" sz="2400" b="1" dirty="0">
                <a:solidFill>
                  <a:schemeClr val="accent3">
                    <a:lumMod val="20000"/>
                    <a:lumOff val="80000"/>
                  </a:schemeClr>
                </a:solidFill>
                <a:latin typeface="+mj-lt"/>
                <a:cs typeface="Aparajita" pitchFamily="34" charset="0"/>
              </a:rPr>
              <a:t>AUDIÊNCIA  PÚBLICA Nº 24/2020</a:t>
            </a:r>
          </a:p>
        </p:txBody>
      </p:sp>
    </p:spTree>
    <p:extLst>
      <p:ext uri="{BB962C8B-B14F-4D97-AF65-F5344CB8AC3E}">
        <p14:creationId xmlns:p14="http://schemas.microsoft.com/office/powerpoint/2010/main" val="617924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CaixaDeTexto 6"/>
          <p:cNvSpPr txBox="1">
            <a:spLocks noChangeArrowheads="1"/>
          </p:cNvSpPr>
          <p:nvPr/>
        </p:nvSpPr>
        <p:spPr bwMode="auto">
          <a:xfrm>
            <a:off x="395188" y="1201390"/>
            <a:ext cx="8353623" cy="24776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pt-BR" sz="2200" b="1" dirty="0">
                <a:latin typeface="+mj-lt"/>
                <a:cs typeface="Aparajita" pitchFamily="34" charset="0"/>
              </a:rPr>
              <a:t>Manifestações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pt-BR" sz="1000" b="1" dirty="0">
              <a:latin typeface="+mj-lt"/>
              <a:cs typeface="Aparajita" pitchFamily="34" charset="0"/>
            </a:endParaRPr>
          </a:p>
          <a:p>
            <a:pPr marL="698500" indent="-342900" algn="just">
              <a:buFont typeface="Arial" panose="020B0604020202020204" pitchFamily="34" charset="0"/>
              <a:buChar char="•"/>
            </a:pPr>
            <a:r>
              <a:rPr lang="pt-BR" dirty="0">
                <a:latin typeface="+mj-lt"/>
                <a:cs typeface="Aparajita" pitchFamily="34" charset="0"/>
              </a:rPr>
              <a:t>Serão feitas por ordem de inscrição;</a:t>
            </a:r>
          </a:p>
          <a:p>
            <a:pPr marL="698500" indent="-342900" algn="just">
              <a:buFont typeface="Arial" panose="020B0604020202020204" pitchFamily="34" charset="0"/>
              <a:buChar char="•"/>
            </a:pPr>
            <a:r>
              <a:rPr lang="pt-BR" dirty="0">
                <a:cs typeface="Aparajita" pitchFamily="34" charset="0"/>
              </a:rPr>
              <a:t>Considerando o tempo disponível, cada expositor terá, no máximo, </a:t>
            </a:r>
            <a:r>
              <a:rPr lang="pt-BR" dirty="0">
                <a:solidFill>
                  <a:srgbClr val="FF0000"/>
                </a:solidFill>
                <a:cs typeface="Aparajita" pitchFamily="34" charset="0"/>
              </a:rPr>
              <a:t>10 minutos </a:t>
            </a:r>
            <a:r>
              <a:rPr lang="pt-BR" dirty="0">
                <a:cs typeface="Aparajita" pitchFamily="34" charset="0"/>
              </a:rPr>
              <a:t>para efetuar sua apresentação;</a:t>
            </a:r>
          </a:p>
          <a:p>
            <a:pPr marL="698500" indent="-342900" algn="just">
              <a:buFont typeface="Arial" panose="020B0604020202020204" pitchFamily="34" charset="0"/>
              <a:buChar char="•"/>
            </a:pPr>
            <a:r>
              <a:rPr lang="pt-BR" dirty="0">
                <a:cs typeface="Aparajita" pitchFamily="34" charset="0"/>
              </a:rPr>
              <a:t>Serão aceitas apenas as manifestações relacionadas à minuta de Resolução;</a:t>
            </a:r>
          </a:p>
          <a:p>
            <a:pPr marL="698500" indent="-342900" algn="just">
              <a:buFont typeface="Arial" panose="020B0604020202020204" pitchFamily="34" charset="0"/>
              <a:buChar char="•"/>
            </a:pPr>
            <a:r>
              <a:rPr lang="pt-BR" dirty="0">
                <a:cs typeface="Aparajita" pitchFamily="34" charset="0"/>
              </a:rPr>
              <a:t>Caso haja tempo hábil, novas inscrições poderão ser realizadas durante as apresentações.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3635896" y="116632"/>
            <a:ext cx="4634954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pt-BR" sz="2400" b="1" dirty="0">
                <a:solidFill>
                  <a:schemeClr val="accent3">
                    <a:lumMod val="20000"/>
                    <a:lumOff val="80000"/>
                  </a:schemeClr>
                </a:solidFill>
                <a:latin typeface="+mj-lt"/>
                <a:cs typeface="Aparajita" pitchFamily="34" charset="0"/>
              </a:rPr>
              <a:t>REGRAS DE PARTICIPAÇÃO NA  AUDIÊNCIA  PÚBLICA</a:t>
            </a:r>
          </a:p>
        </p:txBody>
      </p:sp>
      <p:graphicFrame>
        <p:nvGraphicFramePr>
          <p:cNvPr id="8" name="Tabela 7">
            <a:extLst>
              <a:ext uri="{FF2B5EF4-FFF2-40B4-BE49-F238E27FC236}">
                <a16:creationId xmlns:a16="http://schemas.microsoft.com/office/drawing/2014/main" id="{6A8DE9B0-9931-465B-A643-F58BE70449D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6125741"/>
              </p:ext>
            </p:extLst>
          </p:nvPr>
        </p:nvGraphicFramePr>
        <p:xfrm>
          <a:off x="768102" y="3900760"/>
          <a:ext cx="7607796" cy="2663786"/>
        </p:xfrm>
        <a:graphic>
          <a:graphicData uri="http://schemas.openxmlformats.org/drawingml/2006/table">
            <a:tbl>
              <a:tblPr firstRow="1" firstCol="1" bandRow="1"/>
              <a:tblGrid>
                <a:gridCol w="3868371">
                  <a:extLst>
                    <a:ext uri="{9D8B030D-6E8A-4147-A177-3AD203B41FA5}">
                      <a16:colId xmlns:a16="http://schemas.microsoft.com/office/drawing/2014/main" val="1301017680"/>
                    </a:ext>
                  </a:extLst>
                </a:gridCol>
                <a:gridCol w="3739425">
                  <a:extLst>
                    <a:ext uri="{9D8B030D-6E8A-4147-A177-3AD203B41FA5}">
                      <a16:colId xmlns:a16="http://schemas.microsoft.com/office/drawing/2014/main" val="1086981394"/>
                    </a:ext>
                  </a:extLst>
                </a:gridCol>
              </a:tblGrid>
              <a:tr h="2392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Nome</a:t>
                      </a:r>
                      <a:endParaRPr lang="pt-B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Empresa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2621357"/>
                  </a:ext>
                </a:extLst>
              </a:tr>
              <a:tr h="2392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Mauro Jose Teixeira </a:t>
                      </a:r>
                      <a:r>
                        <a:rPr lang="pt-BR" sz="1600" b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Destri</a:t>
                      </a:r>
                      <a:endParaRPr lang="pt-BR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Destri</a:t>
                      </a:r>
                      <a:r>
                        <a:rPr lang="pt-BR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Consulting</a:t>
                      </a:r>
                      <a:endParaRPr lang="pt-B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8220499"/>
                  </a:ext>
                </a:extLst>
              </a:tr>
              <a:tr h="47845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Eduardo </a:t>
                      </a:r>
                      <a:r>
                        <a:rPr lang="pt-BR" sz="1600" b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Hebert</a:t>
                      </a:r>
                      <a:r>
                        <a:rPr lang="pt-BR" sz="16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1600" b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Zacaron</a:t>
                      </a:r>
                      <a:r>
                        <a:rPr lang="pt-BR" sz="16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Gomes</a:t>
                      </a:r>
                      <a:endParaRPr lang="pt-BR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PETRÓLEO BRASILEIRO SA - PETROBRAS</a:t>
                      </a:r>
                      <a:endParaRPr lang="pt-B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36019732"/>
                  </a:ext>
                </a:extLst>
              </a:tr>
              <a:tr h="2392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 b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Jime</a:t>
                      </a:r>
                      <a:r>
                        <a:rPr lang="pt-BR" sz="16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Braga</a:t>
                      </a:r>
                      <a:endParaRPr lang="pt-BR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Escola de Guerra Naval</a:t>
                      </a:r>
                      <a:endParaRPr lang="pt-B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2978369"/>
                  </a:ext>
                </a:extLst>
              </a:tr>
              <a:tr h="47845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Nathan Allan </a:t>
                      </a:r>
                      <a:r>
                        <a:rPr lang="pt-BR" sz="1600" b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Biddle</a:t>
                      </a:r>
                      <a:endParaRPr lang="pt-BR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Premier </a:t>
                      </a:r>
                      <a:r>
                        <a:rPr lang="pt-BR" sz="16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Oil</a:t>
                      </a:r>
                      <a:r>
                        <a:rPr lang="pt-BR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do Brasil Petróleo e Gás Ltda.</a:t>
                      </a:r>
                      <a:endParaRPr lang="pt-B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39257441"/>
                  </a:ext>
                </a:extLst>
              </a:tr>
              <a:tr h="47845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Carlos Henrique Abreu Mendes/Antônio Guimarães</a:t>
                      </a:r>
                      <a:endParaRPr lang="pt-BR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IBP – Instituto Brasileiro de Petróleo Gás e Biocombustíveis</a:t>
                      </a:r>
                      <a:endParaRPr lang="pt-B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1667557"/>
                  </a:ext>
                </a:extLst>
              </a:tr>
              <a:tr h="47845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Werner Braun </a:t>
                      </a:r>
                      <a:r>
                        <a:rPr lang="en-US" sz="1600" b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Rizk</a:t>
                      </a:r>
                      <a:r>
                        <a:rPr lang="en-US" sz="16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/Fernanda </a:t>
                      </a:r>
                      <a:r>
                        <a:rPr lang="en-US" sz="1600" b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Orletti</a:t>
                      </a:r>
                      <a:endParaRPr lang="pt-BR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Secretaria de Desenvolvimento do Espírito Santo </a:t>
                      </a:r>
                      <a:endParaRPr lang="pt-B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8696009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ext Box 8"/>
          <p:cNvSpPr txBox="1">
            <a:spLocks noChangeArrowheads="1"/>
          </p:cNvSpPr>
          <p:nvPr/>
        </p:nvSpPr>
        <p:spPr bwMode="auto">
          <a:xfrm>
            <a:off x="683568" y="3467167"/>
            <a:ext cx="7962900" cy="400110"/>
          </a:xfrm>
          <a:prstGeom prst="rect">
            <a:avLst/>
          </a:prstGeom>
          <a:ln>
            <a:noFill/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/>
            <a:r>
              <a:rPr lang="pt-BR" sz="2000" dirty="0">
                <a:latin typeface="+mj-lt"/>
                <a:cs typeface="Aparajita" pitchFamily="34" charset="0"/>
              </a:rPr>
              <a:t>Consulta Pública realizada no período de </a:t>
            </a:r>
            <a:r>
              <a:rPr lang="pt-BR" sz="2000" b="1" dirty="0">
                <a:latin typeface="+mj-lt"/>
                <a:cs typeface="Aparajita" pitchFamily="34" charset="0"/>
              </a:rPr>
              <a:t>06/11/2019 a 23/12/2019</a:t>
            </a:r>
          </a:p>
        </p:txBody>
      </p:sp>
      <p:sp>
        <p:nvSpPr>
          <p:cNvPr id="3079" name="Text Box 8"/>
          <p:cNvSpPr txBox="1">
            <a:spLocks noChangeArrowheads="1"/>
          </p:cNvSpPr>
          <p:nvPr/>
        </p:nvSpPr>
        <p:spPr bwMode="auto">
          <a:xfrm>
            <a:off x="683568" y="2492896"/>
            <a:ext cx="7962900" cy="400110"/>
          </a:xfrm>
          <a:prstGeom prst="rect">
            <a:avLst/>
          </a:prstGeom>
          <a:ln>
            <a:noFill/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pt-BR" sz="2000" dirty="0">
                <a:latin typeface="+mj-lt"/>
                <a:cs typeface="Aparajita" pitchFamily="34" charset="0"/>
              </a:rPr>
              <a:t>Aprovação de Consulta e Audiência Públicas – </a:t>
            </a:r>
            <a:r>
              <a:rPr lang="pt-BR" sz="2000" b="1" dirty="0">
                <a:latin typeface="+mj-lt"/>
                <a:cs typeface="Aparajita" pitchFamily="34" charset="0"/>
              </a:rPr>
              <a:t>RD nº 0663 de 31/10/2019</a:t>
            </a:r>
            <a:endParaRPr lang="pt-BR" sz="2000" dirty="0">
              <a:latin typeface="+mj-lt"/>
              <a:cs typeface="Aparajita" pitchFamily="34" charset="0"/>
            </a:endParaRPr>
          </a:p>
        </p:txBody>
      </p:sp>
      <p:sp>
        <p:nvSpPr>
          <p:cNvPr id="3077" name="Text Box 8"/>
          <p:cNvSpPr txBox="1">
            <a:spLocks noChangeArrowheads="1"/>
          </p:cNvSpPr>
          <p:nvPr/>
        </p:nvSpPr>
        <p:spPr bwMode="auto">
          <a:xfrm>
            <a:off x="683568" y="4509120"/>
            <a:ext cx="7962900" cy="400110"/>
          </a:xfrm>
          <a:prstGeom prst="rect">
            <a:avLst/>
          </a:prstGeom>
          <a:ln>
            <a:noFill/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/>
            <a:r>
              <a:rPr lang="pt-BR" sz="2000" dirty="0">
                <a:latin typeface="+mj-lt"/>
                <a:cs typeface="Aparajita" pitchFamily="34" charset="0"/>
              </a:rPr>
              <a:t>Audiência Pública realizada em </a:t>
            </a:r>
            <a:r>
              <a:rPr lang="pt-BR" sz="2000" b="1" dirty="0">
                <a:latin typeface="+mj-lt"/>
                <a:cs typeface="Aparajita" pitchFamily="34" charset="0"/>
              </a:rPr>
              <a:t>08/01/2020, </a:t>
            </a:r>
            <a:r>
              <a:rPr lang="pt-BR" sz="2000" dirty="0">
                <a:latin typeface="+mj-lt"/>
                <a:cs typeface="Aparajita" pitchFamily="34" charset="0"/>
              </a:rPr>
              <a:t>no Rio de Janeiro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3635896" y="188640"/>
            <a:ext cx="463495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pt-BR" sz="2400" b="1" dirty="0">
                <a:solidFill>
                  <a:schemeClr val="accent3">
                    <a:lumMod val="20000"/>
                    <a:lumOff val="80000"/>
                  </a:schemeClr>
                </a:solidFill>
                <a:latin typeface="+mj-lt"/>
                <a:cs typeface="Aparajita" pitchFamily="34" charset="0"/>
              </a:rPr>
              <a:t>TRÂMITES PROCESSUAIS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28331</TotalTime>
  <Words>669</Words>
  <Application>Microsoft Office PowerPoint</Application>
  <PresentationFormat>Apresentação na tela (4:3)</PresentationFormat>
  <Paragraphs>97</Paragraphs>
  <Slides>7</Slides>
  <Notes>3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11" baseType="lpstr">
      <vt:lpstr>Arial</vt:lpstr>
      <vt:lpstr>Calibri</vt:lpstr>
      <vt:lpstr>Wingdings</vt:lpstr>
      <vt:lpstr>Tema do Office</vt:lpstr>
      <vt:lpstr>Apresentação do PowerPoint</vt:lpstr>
      <vt:lpstr> 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lferraz</dc:creator>
  <cp:lastModifiedBy>Maira Fortes Bonafe</cp:lastModifiedBy>
  <cp:revision>1137</cp:revision>
  <cp:lastPrinted>2018-06-28T16:02:47Z</cp:lastPrinted>
  <dcterms:created xsi:type="dcterms:W3CDTF">2014-09-22T19:51:46Z</dcterms:created>
  <dcterms:modified xsi:type="dcterms:W3CDTF">2020-01-08T12:57:39Z</dcterms:modified>
</cp:coreProperties>
</file>